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320" r:id="rId5"/>
    <p:sldId id="321" r:id="rId6"/>
    <p:sldId id="319" r:id="rId7"/>
    <p:sldId id="304" r:id="rId8"/>
    <p:sldId id="315" r:id="rId9"/>
    <p:sldId id="316" r:id="rId10"/>
    <p:sldId id="317" r:id="rId11"/>
    <p:sldId id="318" r:id="rId12"/>
    <p:sldId id="305" r:id="rId13"/>
    <p:sldId id="290" r:id="rId14"/>
    <p:sldId id="306" r:id="rId15"/>
    <p:sldId id="322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7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0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90C6B-2B18-4BB4-AF7C-15A338FE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FF8602-A9F7-4BC3-81A3-11879B9E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ADB8A4-A661-492A-A658-EFC39C0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BFAD0-29E5-422A-AA4E-6C9FCCB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74BE8-05DA-4586-9C19-35CD05C7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512A5-3638-465C-A0D5-0DD807D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70AC08-48A0-4BAB-94AF-0569B328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867BD8-8DC0-4485-9DE0-3BA637B0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524213-DA4E-4A21-93E8-685EB8AC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00B3DE-39D8-4AFF-BE81-64260781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791D3D-36BD-460A-9D4F-8E77ABEE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D098A6-1915-42A2-BAD3-6D53D0C1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A51AB-3F94-40B4-AF49-926EE89C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7502F-3384-4AF4-9CBF-37B631F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92ACA5-AD06-4BC6-A848-B38B2DA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C1C9A-BBD9-4887-8338-76D8176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71C5A8-AABA-4BCA-B8A1-15D397B6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D07B32-55F9-47B4-BD9F-B40966B7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2742C-52C2-46FA-A6F1-C77F69EA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3EFA5A-70AB-4A6F-BBEA-061170C5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9A459-0AD9-424F-A3D8-9FD460CB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D1E579-9EBD-4AC8-A97E-0387A390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44CC17-0C10-4BC6-BFD7-C30B7F1D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222A7-A815-4559-B611-113140D6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44EFEE-5062-438F-8D6B-D147A79A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16447-846E-4A8A-88B4-FABDEB2A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353862-9AD0-4BE8-8B5C-D5B206A8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625330-E49F-4108-8586-1A0F2416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8C18A1-6CFB-431D-8F18-7EDE7D60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0151C-C4DA-410A-BD1E-594B251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C848D0-BF4F-476E-9A4D-4D1AB7E1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DF389-CD3B-48AC-AF1F-A0F20D0C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C5C43A-BDBC-4F26-90F1-6348C210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F28BF9-873A-4594-B0E4-C1C0541C2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B451DE-68B7-4899-982B-2E351BE04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A2090F-9566-4507-BD1A-235C6649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5709FA-1BEA-4EC6-9C45-6B3F31DC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E63070-A999-46D7-8887-9CB3EB11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AEB5A0-9C56-4262-BA6F-8522A57A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EC39B-4596-4565-B715-9FC7149A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A6C006-8A9B-43D8-AACF-1D26B4C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9F25A7-8F5C-4374-88CA-DF9C272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40F501-126A-47A6-9669-9F345AB1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BB370B-4F7B-48F3-9CE6-55CDDC3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956BCB-4E31-4127-B058-A50A9713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546F5-263B-43BD-AA11-2E52D62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B52A2-81D2-4620-AEB8-C366240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24DE99-DD5E-4D07-B6D3-DE3E153A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28069-5ED3-448A-80AD-D7535050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1B55CF-17CB-436E-88CE-4B8E3FB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17BBC7-9AB2-4819-AE2D-65887DEC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897B9A-F1A4-46C0-BB7C-EE3E037D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A6727-D795-4640-B0E1-F97B1E65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E8D4A5-7CA0-4AF3-8AEF-D31495D1E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1109DA-28F4-441B-ACC8-810DF6DC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F4FC4-ECD3-4E5B-B45F-59D828D3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AFFE48-10F3-456C-B682-A78A893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17A188-71BF-4E8D-901C-3D5D70B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1E8DD9-FA6D-412F-8ED4-EC2D4CCD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E0EE2B-6177-4F4D-9F6E-2B2B2EE4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702C0-2EC9-44EC-B9BD-3DB14B5B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7B2F-24C9-48F9-9454-5415367E0655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6CC896-7B7C-44C0-AD1A-CA8DF75A0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96AB95-11C2-453B-89B3-2FEC84207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8.05163.pdf" TargetMode="External"/><Relationship Id="rId7" Type="http://schemas.openxmlformats.org/officeDocument/2006/relationships/hyperlink" Target="https://dl.acm.org/doi/pdf/10.1145/3397271.3401154?casa_token=YBFMRHdz-MwAAAAA:2zS-AejAlU0B859CRXKgL79G3WJU3JvnOlofOivpp0fFwgx1ZHjNptUMpYqWCaVMIl45iHBVq10y" TargetMode="External"/><Relationship Id="rId2" Type="http://schemas.openxmlformats.org/officeDocument/2006/relationships/hyperlink" Target="http://ethen8181.github.io/machine-learning/recsys/4_bp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tamu.edu/~jwang713/pubs/HyperRec-sigir2020.pdf" TargetMode="External"/><Relationship Id="rId5" Type="http://schemas.openxmlformats.org/officeDocument/2006/relationships/hyperlink" Target="https://dl.acm.org/doi/abs/10.1145/3397271.3401445?casa_token=6hbH2WHIr1kAAAAA:pt5702tpPzEdlN4wOdutqTvm3xWEBdDvY93YWpHgw7C3P5CUmnXDJ6XGI2urwsfCO3EEHP9h4u3F" TargetMode="External"/><Relationship Id="rId4" Type="http://schemas.openxmlformats.org/officeDocument/2006/relationships/hyperlink" Target="https://arxiv.org/pdf/1808.06414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459CD3-CAA6-4428-8224-BF5D8669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350" y="4422782"/>
            <a:ext cx="4932608" cy="2201985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Name: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Pandey (SCET TY 081)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Kaustubh Patil(SCET TY 059)</a:t>
            </a:r>
          </a:p>
          <a:p>
            <a:pPr algn="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Sharma(SCET TY 090)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9DB97D-34F1-4A2A-B203-B0E82F52287F}"/>
              </a:ext>
            </a:extLst>
          </p:cNvPr>
          <p:cNvSpPr txBox="1"/>
          <p:nvPr/>
        </p:nvSpPr>
        <p:spPr>
          <a:xfrm>
            <a:off x="703485" y="2208508"/>
            <a:ext cx="1074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TY Mini Project (Review 1)</a:t>
            </a:r>
            <a:endParaRPr lang="en-IN" sz="3200" u="sng" dirty="0"/>
          </a:p>
        </p:txBody>
      </p:sp>
      <p:pic>
        <p:nvPicPr>
          <p:cNvPr id="3078" name="Picture 6" descr="Image result for mit academy of engineering logo">
            <a:extLst>
              <a:ext uri="{FF2B5EF4-FFF2-40B4-BE49-F238E27FC236}">
                <a16:creationId xmlns:a16="http://schemas.microsoft.com/office/drawing/2014/main" xmlns="" id="{05720459-5239-4DF6-8D21-C36E26F1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83" y="200565"/>
            <a:ext cx="4914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7F792F-2F1A-49E7-B234-8911A10B9F65}"/>
              </a:ext>
            </a:extLst>
          </p:cNvPr>
          <p:cNvSpPr txBox="1"/>
          <p:nvPr/>
        </p:nvSpPr>
        <p:spPr>
          <a:xfrm>
            <a:off x="3634908" y="1347163"/>
            <a:ext cx="493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E459CD3-CAA6-4428-8224-BF5D8669B796}"/>
              </a:ext>
            </a:extLst>
          </p:cNvPr>
          <p:cNvSpPr txBox="1">
            <a:spLocks/>
          </p:cNvSpPr>
          <p:nvPr/>
        </p:nvSpPr>
        <p:spPr>
          <a:xfrm>
            <a:off x="574695" y="5178065"/>
            <a:ext cx="4442782" cy="111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pPr algn="l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Mayura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Kulkarni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9DB97D-34F1-4A2A-B203-B0E82F52287F}"/>
              </a:ext>
            </a:extLst>
          </p:cNvPr>
          <p:cNvSpPr txBox="1"/>
          <p:nvPr/>
        </p:nvSpPr>
        <p:spPr>
          <a:xfrm>
            <a:off x="1826222" y="3223312"/>
            <a:ext cx="796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of Information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3D40D74-E797-4F0E-8DC5-B90692F9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53416"/>
              </p:ext>
            </p:extLst>
          </p:nvPr>
        </p:nvGraphicFramePr>
        <p:xfrm>
          <a:off x="838200" y="1510310"/>
          <a:ext cx="9860281" cy="4816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940">
                  <a:extLst>
                    <a:ext uri="{9D8B030D-6E8A-4147-A177-3AD203B41FA5}">
                      <a16:colId xmlns:a16="http://schemas.microsoft.com/office/drawing/2014/main" xmlns="" val="4112134901"/>
                    </a:ext>
                  </a:extLst>
                </a:gridCol>
                <a:gridCol w="1326546">
                  <a:extLst>
                    <a:ext uri="{9D8B030D-6E8A-4147-A177-3AD203B41FA5}">
                      <a16:colId xmlns:a16="http://schemas.microsoft.com/office/drawing/2014/main" xmlns="" val="3597770060"/>
                    </a:ext>
                  </a:extLst>
                </a:gridCol>
                <a:gridCol w="1376278">
                  <a:extLst>
                    <a:ext uri="{9D8B030D-6E8A-4147-A177-3AD203B41FA5}">
                      <a16:colId xmlns:a16="http://schemas.microsoft.com/office/drawing/2014/main" xmlns="" val="2229643461"/>
                    </a:ext>
                  </a:extLst>
                </a:gridCol>
                <a:gridCol w="925638">
                  <a:extLst>
                    <a:ext uri="{9D8B030D-6E8A-4147-A177-3AD203B41FA5}">
                      <a16:colId xmlns:a16="http://schemas.microsoft.com/office/drawing/2014/main" xmlns="" val="3856790898"/>
                    </a:ext>
                  </a:extLst>
                </a:gridCol>
                <a:gridCol w="719603">
                  <a:extLst>
                    <a:ext uri="{9D8B030D-6E8A-4147-A177-3AD203B41FA5}">
                      <a16:colId xmlns:a16="http://schemas.microsoft.com/office/drawing/2014/main" xmlns="" val="1180696542"/>
                    </a:ext>
                  </a:extLst>
                </a:gridCol>
                <a:gridCol w="2157792">
                  <a:extLst>
                    <a:ext uri="{9D8B030D-6E8A-4147-A177-3AD203B41FA5}">
                      <a16:colId xmlns:a16="http://schemas.microsoft.com/office/drawing/2014/main" xmlns="" val="612764527"/>
                    </a:ext>
                  </a:extLst>
                </a:gridCol>
                <a:gridCol w="1439206">
                  <a:extLst>
                    <a:ext uri="{9D8B030D-6E8A-4147-A177-3AD203B41FA5}">
                      <a16:colId xmlns:a16="http://schemas.microsoft.com/office/drawing/2014/main" xmlns="" val="3570969296"/>
                    </a:ext>
                  </a:extLst>
                </a:gridCol>
                <a:gridCol w="1376278">
                  <a:extLst>
                    <a:ext uri="{9D8B030D-6E8A-4147-A177-3AD203B41FA5}">
                      <a16:colId xmlns:a16="http://schemas.microsoft.com/office/drawing/2014/main" xmlns="" val="436572901"/>
                    </a:ext>
                  </a:extLst>
                </a:gridCol>
              </a:tblGrid>
              <a:tr h="8531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Pub.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Future Scope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44172549"/>
                  </a:ext>
                </a:extLst>
              </a:tr>
              <a:tr h="3935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Shipra Narang, Nikita Taneja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Content-Collaborative Recommender System [5]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paper uses the Naïve Bayes Bag-of-Words Model for score prediction on the basis of user web search log and Pearson correlation to group similar users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documents have poor semantic scoring.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aims at using social profile data for recommendations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955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6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3D40D74-E797-4F0E-8DC5-B90692F9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10406"/>
              </p:ext>
            </p:extLst>
          </p:nvPr>
        </p:nvGraphicFramePr>
        <p:xfrm>
          <a:off x="838200" y="1510310"/>
          <a:ext cx="9860281" cy="4816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940">
                  <a:extLst>
                    <a:ext uri="{9D8B030D-6E8A-4147-A177-3AD203B41FA5}">
                      <a16:colId xmlns:a16="http://schemas.microsoft.com/office/drawing/2014/main" xmlns="" val="4112134901"/>
                    </a:ext>
                  </a:extLst>
                </a:gridCol>
                <a:gridCol w="1326546">
                  <a:extLst>
                    <a:ext uri="{9D8B030D-6E8A-4147-A177-3AD203B41FA5}">
                      <a16:colId xmlns:a16="http://schemas.microsoft.com/office/drawing/2014/main" xmlns="" val="3597770060"/>
                    </a:ext>
                  </a:extLst>
                </a:gridCol>
                <a:gridCol w="1376278">
                  <a:extLst>
                    <a:ext uri="{9D8B030D-6E8A-4147-A177-3AD203B41FA5}">
                      <a16:colId xmlns:a16="http://schemas.microsoft.com/office/drawing/2014/main" xmlns="" val="2229643461"/>
                    </a:ext>
                  </a:extLst>
                </a:gridCol>
                <a:gridCol w="925638">
                  <a:extLst>
                    <a:ext uri="{9D8B030D-6E8A-4147-A177-3AD203B41FA5}">
                      <a16:colId xmlns:a16="http://schemas.microsoft.com/office/drawing/2014/main" xmlns="" val="3856790898"/>
                    </a:ext>
                  </a:extLst>
                </a:gridCol>
                <a:gridCol w="719603">
                  <a:extLst>
                    <a:ext uri="{9D8B030D-6E8A-4147-A177-3AD203B41FA5}">
                      <a16:colId xmlns:a16="http://schemas.microsoft.com/office/drawing/2014/main" xmlns="" val="1180696542"/>
                    </a:ext>
                  </a:extLst>
                </a:gridCol>
                <a:gridCol w="2157792">
                  <a:extLst>
                    <a:ext uri="{9D8B030D-6E8A-4147-A177-3AD203B41FA5}">
                      <a16:colId xmlns:a16="http://schemas.microsoft.com/office/drawing/2014/main" xmlns="" val="612764527"/>
                    </a:ext>
                  </a:extLst>
                </a:gridCol>
                <a:gridCol w="1439206">
                  <a:extLst>
                    <a:ext uri="{9D8B030D-6E8A-4147-A177-3AD203B41FA5}">
                      <a16:colId xmlns:a16="http://schemas.microsoft.com/office/drawing/2014/main" xmlns="" val="3570969296"/>
                    </a:ext>
                  </a:extLst>
                </a:gridCol>
                <a:gridCol w="1376278">
                  <a:extLst>
                    <a:ext uri="{9D8B030D-6E8A-4147-A177-3AD203B41FA5}">
                      <a16:colId xmlns:a16="http://schemas.microsoft.com/office/drawing/2014/main" xmlns="" val="436572901"/>
                    </a:ext>
                  </a:extLst>
                </a:gridCol>
              </a:tblGrid>
              <a:tr h="8531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Pub.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Future Scope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44172549"/>
                  </a:ext>
                </a:extLst>
              </a:tr>
              <a:tr h="3935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Alessandro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Suglia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Claudio Greco,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Cataldo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Musto, Marco de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Gemmis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Pasquale Lops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Deep Architecture for Content-based Recommendations Exploiting Recurrent Neural Networks [6]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paper proposes generalized recommendation system which uses AMAR architecture LSTM-RNN model for designing user-document likelihood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it is generalized its results for real time application such as web search is not known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aims at working more on optimization, architecture and additional features and try working on CNN and RNN with GRU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955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4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791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4115"/>
            <a:ext cx="10515600" cy="339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to be achieved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personalized user profile by web data extraction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that will understand the context of search query.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algorithm for searching relevant documents and rank in order of preference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search results and recommendations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required to produce personalized result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9991"/>
            <a:ext cx="10515600" cy="10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personalized web search system with user profiling and a suitable model</a:t>
            </a:r>
          </a:p>
        </p:txBody>
      </p:sp>
    </p:spTree>
    <p:extLst>
      <p:ext uri="{BB962C8B-B14F-4D97-AF65-F5344CB8AC3E}">
        <p14:creationId xmlns:p14="http://schemas.microsoft.com/office/powerpoint/2010/main" val="256097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F7688-CFE3-4A13-A2E1-F83D77EF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System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3ED230B2-5918-465B-B98A-BE1E53F65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9" y="1468745"/>
            <a:ext cx="7071983" cy="5024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92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9757"/>
            <a:ext cx="10515600" cy="55172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block diagram consists of 5 modules: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Model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Query Analysis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filtering and selection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Ranking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Profiling: This part contains extracting useful customer information from his web search logs or by explicit feedback which will act as knowledge base for our personalization model.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Model: The user profile created is then used to build a model that will govern the search query-result pipeline making it more personalized and relevant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0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9757"/>
            <a:ext cx="10515600" cy="55172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Query Analysis: This part or module is used for analysing the semantic context and the intent of the given search query to direct the results in correct path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filtering and Selection : This part consists of scrapping the webpages and filtering out the pages that has more similarity ad correlation with the given query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Ranking : The final module consists of finally ranking the filtered documents/ webpages obtained, such that the user gets more relevant searches as per interest at the start itself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three modules/parts are always directed by our personalization model trying to predict best possibilities and outcomes at that given stage as per our user’s choice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8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Structure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and Ranking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Re-Ranking the retrieved documents (links/website/items online) according to the user profile.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5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RETRIVAL (IR)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7" y="1825625"/>
            <a:ext cx="5462954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 common search process, for a given query, executed over a collection of documents, the Information Retrieval (IR) system will return a list of documents ranked by their score.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score is usually calculated using algorithm such as TF-IDF or BM25.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2562"/>
            <a:ext cx="5767753" cy="31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7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RETRIVAL (IR)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825625"/>
            <a:ext cx="526366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represents the relative relevance of the document with respect to the query.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Learning to Rank, there is a ranking function, that is responsible of assigning the score value. This function is “learn in the training phase”, where is provided with a collection of queries, documents and target scores. As example, we can see how this work in the next image.</a:t>
            </a:r>
          </a:p>
        </p:txBody>
      </p:sp>
      <p:pic>
        <p:nvPicPr>
          <p:cNvPr id="409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69" y="1606060"/>
            <a:ext cx="6330462" cy="42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31" y="1356702"/>
            <a:ext cx="11723077" cy="3753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question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is how to define a function that can represent the difference between the generated ranking list and the one given as target.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answer to this question, the authors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to use a probabilistic method, considering for this two models, the permutation probability and the top one probability.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learning step can be formalized as the minimization of the total losses with respect to the training data                         (is the loss function)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13" y="4262557"/>
            <a:ext cx="19145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3" y="5109302"/>
            <a:ext cx="15621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3" y="5671065"/>
            <a:ext cx="172402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4245" y="5137785"/>
            <a:ext cx="51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scores for a collection of documents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4245" y="5654213"/>
            <a:ext cx="81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generated scores based on the list of feature vectors x(i) used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276898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145FD-F922-4594-BB34-A72586EB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D86EE88B-A2BF-4315-8402-A3C08217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 and it explanation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9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16622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8" y="1468634"/>
            <a:ext cx="11318630" cy="34380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theory has been put in place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algorithm, based on the top one probability, with a Neural Network as a model and Gradient Descendant as optimization, the authors are able to optimize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listwide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ranking function, based on the Neural Network model w is denoted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Given a feature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(i))will assign an score for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take the exponential function as , we can rewrite the top one probability of 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(i)as: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8" y="5049743"/>
            <a:ext cx="3409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5245" y="5242386"/>
            <a:ext cx="645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one probability of 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2" y="0"/>
            <a:ext cx="11746523" cy="1325563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algorithm for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described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8" y="1242646"/>
            <a:ext cx="11318630" cy="4829908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data (pairs of document, features and target scores)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iterations T and learning rate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parameter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weights)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 = 1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 = 1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x(i) of query q(i) to Neural Network and compute score list z(i)(f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current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gradient 𝛥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= ω − η ×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𝛥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Neural Network model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</p:txBody>
      </p:sp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1" y="4048247"/>
            <a:ext cx="50863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5019798"/>
            <a:ext cx="46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descendant for </a:t>
            </a:r>
            <a:r>
              <a:rPr lang="en-US" dirty="0" err="1"/>
              <a:t>ListNet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2093" y="614289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 order O(m*n).</a:t>
            </a:r>
          </a:p>
        </p:txBody>
      </p:sp>
    </p:spTree>
    <p:extLst>
      <p:ext uri="{BB962C8B-B14F-4D97-AF65-F5344CB8AC3E}">
        <p14:creationId xmlns:p14="http://schemas.microsoft.com/office/powerpoint/2010/main" val="375557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Re-Ranking documents as per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1758462"/>
            <a:ext cx="11230707" cy="4418501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>
                <a:hlinkClick r:id="rId2"/>
              </a:rPr>
              <a:t>Bayesian Personalized Ranking</a:t>
            </a:r>
            <a:r>
              <a:rPr lang="en-US" dirty="0" smtClean="0"/>
              <a:t>. Last </a:t>
            </a:r>
            <a:r>
              <a:rPr lang="en-US" dirty="0"/>
              <a:t>interesting “</a:t>
            </a:r>
            <a:r>
              <a:rPr lang="en-US" dirty="0" smtClean="0"/>
              <a:t>old-fashioned</a:t>
            </a:r>
          </a:p>
          <a:p>
            <a:r>
              <a:rPr lang="en-US" dirty="0" smtClean="0"/>
              <a:t>Recurrent </a:t>
            </a:r>
            <a:r>
              <a:rPr lang="en-US" dirty="0"/>
              <a:t>Neural Network (RNN) based </a:t>
            </a:r>
            <a:r>
              <a:rPr lang="en-US" dirty="0" err="1"/>
              <a:t>autoencoder</a:t>
            </a:r>
            <a:r>
              <a:rPr lang="en-US" dirty="0"/>
              <a:t> architecture of GRU4Rec can be considered as “deep learning approach” for sequence based </a:t>
            </a:r>
            <a:r>
              <a:rPr lang="en-US" dirty="0" smtClean="0"/>
              <a:t>personalization.</a:t>
            </a:r>
          </a:p>
          <a:p>
            <a:r>
              <a:rPr lang="en-US" dirty="0" smtClean="0"/>
              <a:t>A </a:t>
            </a:r>
            <a:r>
              <a:rPr lang="en-US" dirty="0"/>
              <a:t>Simple Convolutional Generative Network for Next Item </a:t>
            </a:r>
            <a:r>
              <a:rPr lang="en-US" dirty="0" smtClean="0"/>
              <a:t>personalization (</a:t>
            </a:r>
            <a:r>
              <a:rPr lang="en-US" u="sng" dirty="0" err="1" smtClean="0">
                <a:hlinkClick r:id="rId3"/>
              </a:rPr>
              <a:t>NextItNet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u="sng" dirty="0">
                <a:hlinkClick r:id="rId4"/>
              </a:rPr>
              <a:t>Next Item Recommendation with Self-Attention</a:t>
            </a:r>
            <a:r>
              <a:rPr lang="en-US" dirty="0"/>
              <a:t> (</a:t>
            </a:r>
            <a:r>
              <a:rPr lang="en-US" dirty="0" err="1"/>
              <a:t>AttRec</a:t>
            </a:r>
            <a:r>
              <a:rPr lang="en-US" dirty="0"/>
              <a:t>) uses self-attention to model short term user intent and relationships among items.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/>
              <a:t>external memory as in </a:t>
            </a:r>
            <a:r>
              <a:rPr lang="en-US" u="sng" dirty="0">
                <a:hlinkClick r:id="rId5"/>
              </a:rPr>
              <a:t>Memory Augmented Transformer Networks</a:t>
            </a:r>
            <a:r>
              <a:rPr lang="en-US" dirty="0"/>
              <a:t> (MATN) also seems to be a promising approach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equential </a:t>
            </a:r>
            <a:r>
              <a:rPr lang="en-US" dirty="0"/>
              <a:t>recurrent neural network with attention</a:t>
            </a:r>
            <a:r>
              <a:rPr lang="en-US" dirty="0" smtClean="0"/>
              <a:t>.(</a:t>
            </a:r>
            <a:r>
              <a:rPr lang="en-US" dirty="0" err="1" smtClean="0"/>
              <a:t>Spotify</a:t>
            </a:r>
            <a:r>
              <a:rPr lang="en-US" dirty="0" smtClean="0"/>
              <a:t>)</a:t>
            </a:r>
          </a:p>
          <a:p>
            <a:r>
              <a:rPr lang="en-US" dirty="0"/>
              <a:t>Another interesting direction is to model patterns by graph neural networks such as</a:t>
            </a:r>
            <a:r>
              <a:rPr lang="en-US" u="sng" dirty="0">
                <a:hlinkClick r:id="rId6"/>
              </a:rPr>
              <a:t> </a:t>
            </a:r>
            <a:r>
              <a:rPr lang="en-US" u="sng" dirty="0" err="1">
                <a:hlinkClick r:id="rId6"/>
              </a:rPr>
              <a:t>HyperRec</a:t>
            </a:r>
            <a:r>
              <a:rPr lang="en-US" dirty="0"/>
              <a:t> or by a temporal attentive sequential </a:t>
            </a:r>
            <a:r>
              <a:rPr lang="en-US" dirty="0" smtClean="0"/>
              <a:t>personalization model </a:t>
            </a:r>
            <a:r>
              <a:rPr lang="en-US" dirty="0"/>
              <a:t>(</a:t>
            </a:r>
            <a:r>
              <a:rPr lang="en-US" u="sng" dirty="0">
                <a:hlinkClick r:id="rId7"/>
              </a:rPr>
              <a:t>TASER</a:t>
            </a:r>
            <a:r>
              <a:rPr lang="en-US" dirty="0" smtClean="0"/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877" y="1277814"/>
            <a:ext cx="75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0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6B8BD-FE5D-4504-AD91-AE82E60B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8E5FFC-2EC2-4AD9-9436-4D01BF60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710"/>
            <a:ext cx="11010363" cy="501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Fei Cai,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Shuaiqiang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Maarten de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Rijke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Behavior-Based Personalization in Web Search. In Published online 0 Month 2016 in Wiley Online Library (wileyonlinelibrary.com).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8, 2016.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Vandik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Zaveri,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Isha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Bandi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Jimit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Dholakia, Prof.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Sankhe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User’s Browsing History to Personalize Web Search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2nd International Conference on Inventive Communication and Computational Technologies (ICICCT 2018)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28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Yury</a:t>
            </a:r>
            <a:r>
              <a:rPr lang="en-IN" sz="28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Ustinovskiy</a:t>
            </a:r>
            <a:r>
              <a:rPr lang="en-IN" sz="28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Gleb</a:t>
            </a:r>
            <a:r>
              <a:rPr lang="en-IN" sz="28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Gusev, Pavel Serdyukov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Optimization Framework for Weighting Implicit Relevance Labels for Personalized Web Search, International World Wide Web Conference Committee (IW3C2),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Florence, Italy, May 18–22, 2015.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Mercy Paul Selvan,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A.Chandra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Shekar, Deepak R Babu, A. Krishna Teja. 2015.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Ranking based on Web Page Importance and Personalized Search . In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International Conference on Communications and Signal Processing (ICCSP)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Melmaruvathur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India, 2-4 April 2015.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Shipra Narang, Nikita Taneja. 2018. Deep Content-Collaborative Recommender System (DCCRS).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International Conference on Advances in Computing, Communication Control and Networking (ICACCCN)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 (UP), India, India,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12-13 Oct. 2018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Claudio Greco,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Musto, Marco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Pasquale Lops, and Giovanni Semeraro. 2017. A Deep Architecture for Content-based Recommendations Exploiting Recurrent Neural Networks. In Proceedings of UMAP ’17, Bratislava, Slovakia, July 09-12, 2017, 10 pages.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52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DEFFF9-9978-4B65-BA7E-77D3DB0A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  <a:p>
            <a:pPr marL="0" indent="0" algn="ctr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  <a:r>
              <a:rPr lang="en-IN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57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A69C-8F64-473D-A961-74B3698D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ever-increasing amount of information present on internet, search which caters our needs are often time consuming to get and many a times lead to inefficient and irrelevant results.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search query itself can have multiple of contexts and hence finding the exact result that we want in our first go is often difficult.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inefficiency often leads in time wastage and sometimes even causes distraction and irritation.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arises the need of personalization.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of Information is the task of enhancing one’s service experience modified and recommended on the basis of their daily routine, demographics and interests.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6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D499B-3712-48E4-B427-A765CFE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040D6B-4CBA-4524-81C7-0DD25E46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8CF84B1-3BBB-44FF-9DAB-B71FAE55E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10544"/>
              </p:ext>
            </p:extLst>
          </p:nvPr>
        </p:nvGraphicFramePr>
        <p:xfrm>
          <a:off x="567160" y="1458912"/>
          <a:ext cx="10786640" cy="5289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366">
                  <a:extLst>
                    <a:ext uri="{9D8B030D-6E8A-4147-A177-3AD203B41FA5}">
                      <a16:colId xmlns:a16="http://schemas.microsoft.com/office/drawing/2014/main" xmlns="" val="2629990300"/>
                    </a:ext>
                  </a:extLst>
                </a:gridCol>
                <a:gridCol w="7016088">
                  <a:extLst>
                    <a:ext uri="{9D8B030D-6E8A-4147-A177-3AD203B41FA5}">
                      <a16:colId xmlns:a16="http://schemas.microsoft.com/office/drawing/2014/main" xmlns="" val="3699234533"/>
                    </a:ext>
                  </a:extLst>
                </a:gridCol>
                <a:gridCol w="1614351">
                  <a:extLst>
                    <a:ext uri="{9D8B030D-6E8A-4147-A177-3AD203B41FA5}">
                      <a16:colId xmlns:a16="http://schemas.microsoft.com/office/drawing/2014/main" xmlns="" val="1769727780"/>
                    </a:ext>
                  </a:extLst>
                </a:gridCol>
                <a:gridCol w="1827835">
                  <a:extLst>
                    <a:ext uri="{9D8B030D-6E8A-4147-A177-3AD203B41FA5}">
                      <a16:colId xmlns:a16="http://schemas.microsoft.com/office/drawing/2014/main" xmlns="" val="823264040"/>
                    </a:ext>
                  </a:extLst>
                </a:gridCol>
              </a:tblGrid>
              <a:tr h="497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4023008954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Behaviour-Based Personalization in Web Search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216157998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Mining User’s Browsing History to Personalize Web Search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1601246035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Creative Computing for Personalised Meta-Search Engine Based on Semantic Web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4121568252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Usage Classification and Clustering Approach for Web Search Personalization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131802397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Profiling Based Recommendation System For E-Learning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88714796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Page Personalization and Link Prediction Using Generalized Inverted Index and Flame Clustering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4005607086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Profile Creation Based On Navigation Pattern for Modeling User Behaviour With Personalised Search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212696928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Summarizing Local Context to Personalize Global Web Search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655267614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Ranking based on Web Page Importance and Personalized Search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97514785"/>
                  </a:ext>
                </a:extLst>
              </a:tr>
              <a:tr h="375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Probabilistic Models for Personalizing Web Search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117582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8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D499B-3712-48E4-B427-A765CFE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AED03C5-509D-4710-B340-50DFFE38C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32111"/>
              </p:ext>
            </p:extLst>
          </p:nvPr>
        </p:nvGraphicFramePr>
        <p:xfrm>
          <a:off x="838200" y="1493137"/>
          <a:ext cx="11018519" cy="5272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077">
                  <a:extLst>
                    <a:ext uri="{9D8B030D-6E8A-4147-A177-3AD203B41FA5}">
                      <a16:colId xmlns:a16="http://schemas.microsoft.com/office/drawing/2014/main" xmlns="" val="112210345"/>
                    </a:ext>
                  </a:extLst>
                </a:gridCol>
                <a:gridCol w="8045642">
                  <a:extLst>
                    <a:ext uri="{9D8B030D-6E8A-4147-A177-3AD203B41FA5}">
                      <a16:colId xmlns:a16="http://schemas.microsoft.com/office/drawing/2014/main" xmlns="" val="21788533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xmlns="" val="3611635414"/>
                    </a:ext>
                  </a:extLst>
                </a:gridCol>
                <a:gridCol w="1219585">
                  <a:extLst>
                    <a:ext uri="{9D8B030D-6E8A-4147-A177-3AD203B41FA5}">
                      <a16:colId xmlns:a16="http://schemas.microsoft.com/office/drawing/2014/main" xmlns="" val="4218183506"/>
                    </a:ext>
                  </a:extLst>
                </a:gridCol>
              </a:tblGrid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Pub.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272359742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Approach to Personalize Web Search through User Profiling and Query Reformulation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1304454478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Approach for Ontology Focused Inter-Domain Personalized Search based on Semantic Set Expansion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2456471039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Web Page Access Prediction using Web Usage Mining and Web Content Mining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242834114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Optimization Framework for Weighting Implicit Relevance Labels for Personalized Web Search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1882562973"/>
                  </a:ext>
                </a:extLst>
              </a:tr>
              <a:tr h="137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Personalization of Web Search Results Based on User Profiling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391160387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  memory based collaborative filtering based on   user similarity for recommender systems </a:t>
                      </a:r>
                      <a:endParaRPr lang="en-IN" sz="17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IJRTE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545699109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Architecture for Content-based Recommendations Exploiting Recurrent Neural Networks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137921814"/>
                  </a:ext>
                </a:extLst>
              </a:tr>
              <a:tr h="137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Content-Collaborative Recommender System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3204974002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</a:t>
                      </a: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Aggregated Semantics-enabled User </a:t>
                      </a:r>
                      <a:r>
                        <a:rPr lang="en-IN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Google+ and Twitter for Personalized Link Recommendations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2490383509"/>
                  </a:ext>
                </a:extLst>
              </a:tr>
              <a:tr h="28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Implicitly Learning a User Interest Profile for Personalization of Web Search using Collaborative Filtering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" marR="6197" marT="0" marB="0"/>
                </a:tc>
                <a:extLst>
                  <a:ext uri="{0D108BD9-81ED-4DB2-BD59-A6C34878D82A}">
                    <a16:rowId xmlns:a16="http://schemas.microsoft.com/office/drawing/2014/main" xmlns="" val="187395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1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562B2B0-0D20-4FC6-A90F-B79D6E665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16319"/>
              </p:ext>
            </p:extLst>
          </p:nvPr>
        </p:nvGraphicFramePr>
        <p:xfrm>
          <a:off x="838200" y="1747884"/>
          <a:ext cx="9707881" cy="4591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610">
                  <a:extLst>
                    <a:ext uri="{9D8B030D-6E8A-4147-A177-3AD203B41FA5}">
                      <a16:colId xmlns:a16="http://schemas.microsoft.com/office/drawing/2014/main" xmlns="" val="4152714740"/>
                    </a:ext>
                  </a:extLst>
                </a:gridCol>
                <a:gridCol w="1306043">
                  <a:extLst>
                    <a:ext uri="{9D8B030D-6E8A-4147-A177-3AD203B41FA5}">
                      <a16:colId xmlns:a16="http://schemas.microsoft.com/office/drawing/2014/main" xmlns="" val="3016044915"/>
                    </a:ext>
                  </a:extLst>
                </a:gridCol>
                <a:gridCol w="1355006">
                  <a:extLst>
                    <a:ext uri="{9D8B030D-6E8A-4147-A177-3AD203B41FA5}">
                      <a16:colId xmlns:a16="http://schemas.microsoft.com/office/drawing/2014/main" xmlns="" val="1344274425"/>
                    </a:ext>
                  </a:extLst>
                </a:gridCol>
                <a:gridCol w="911332">
                  <a:extLst>
                    <a:ext uri="{9D8B030D-6E8A-4147-A177-3AD203B41FA5}">
                      <a16:colId xmlns:a16="http://schemas.microsoft.com/office/drawing/2014/main" xmlns="" val="4098448168"/>
                    </a:ext>
                  </a:extLst>
                </a:gridCol>
                <a:gridCol w="708481">
                  <a:extLst>
                    <a:ext uri="{9D8B030D-6E8A-4147-A177-3AD203B41FA5}">
                      <a16:colId xmlns:a16="http://schemas.microsoft.com/office/drawing/2014/main" xmlns="" val="3931639766"/>
                    </a:ext>
                  </a:extLst>
                </a:gridCol>
                <a:gridCol w="2124441">
                  <a:extLst>
                    <a:ext uri="{9D8B030D-6E8A-4147-A177-3AD203B41FA5}">
                      <a16:colId xmlns:a16="http://schemas.microsoft.com/office/drawing/2014/main" xmlns="" val="2725137607"/>
                    </a:ext>
                  </a:extLst>
                </a:gridCol>
                <a:gridCol w="1416962">
                  <a:extLst>
                    <a:ext uri="{9D8B030D-6E8A-4147-A177-3AD203B41FA5}">
                      <a16:colId xmlns:a16="http://schemas.microsoft.com/office/drawing/2014/main" xmlns="" val="2687417711"/>
                    </a:ext>
                  </a:extLst>
                </a:gridCol>
                <a:gridCol w="1355006">
                  <a:extLst>
                    <a:ext uri="{9D8B030D-6E8A-4147-A177-3AD203B41FA5}">
                      <a16:colId xmlns:a16="http://schemas.microsoft.com/office/drawing/2014/main" xmlns="" val="4050947461"/>
                    </a:ext>
                  </a:extLst>
                </a:gridCol>
              </a:tblGrid>
              <a:tr h="934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Scope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1938869"/>
                  </a:ext>
                </a:extLst>
              </a:tr>
              <a:tr h="3657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 Cai,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Shuaiqiang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Wang, Maarten de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Rijke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Behaviour-Based Personalization in Web Search [1]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uses the click rates and dwell times to extract user interests and estimate document relevance to a query with Bayesian Probabilistic Matrix Factorization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assumes that the users and query are uniformly distributed.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only uses the last query for document reranking.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plans to explore more relevant features to improve search personalization.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599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4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011F8811-141E-475A-A04F-B12BA31E7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956571"/>
              </p:ext>
            </p:extLst>
          </p:nvPr>
        </p:nvGraphicFramePr>
        <p:xfrm>
          <a:off x="838200" y="1512503"/>
          <a:ext cx="9428086" cy="5051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319">
                  <a:extLst>
                    <a:ext uri="{9D8B030D-6E8A-4147-A177-3AD203B41FA5}">
                      <a16:colId xmlns:a16="http://schemas.microsoft.com/office/drawing/2014/main" xmlns="" val="1473027557"/>
                    </a:ext>
                  </a:extLst>
                </a:gridCol>
                <a:gridCol w="1268400">
                  <a:extLst>
                    <a:ext uri="{9D8B030D-6E8A-4147-A177-3AD203B41FA5}">
                      <a16:colId xmlns:a16="http://schemas.microsoft.com/office/drawing/2014/main" xmlns="" val="3553017562"/>
                    </a:ext>
                  </a:extLst>
                </a:gridCol>
                <a:gridCol w="1315952">
                  <a:extLst>
                    <a:ext uri="{9D8B030D-6E8A-4147-A177-3AD203B41FA5}">
                      <a16:colId xmlns:a16="http://schemas.microsoft.com/office/drawing/2014/main" xmlns="" val="2478113169"/>
                    </a:ext>
                  </a:extLst>
                </a:gridCol>
                <a:gridCol w="885064">
                  <a:extLst>
                    <a:ext uri="{9D8B030D-6E8A-4147-A177-3AD203B41FA5}">
                      <a16:colId xmlns:a16="http://schemas.microsoft.com/office/drawing/2014/main" xmlns="" val="1360635018"/>
                    </a:ext>
                  </a:extLst>
                </a:gridCol>
                <a:gridCol w="688062">
                  <a:extLst>
                    <a:ext uri="{9D8B030D-6E8A-4147-A177-3AD203B41FA5}">
                      <a16:colId xmlns:a16="http://schemas.microsoft.com/office/drawing/2014/main" xmlns="" val="3127904905"/>
                    </a:ext>
                  </a:extLst>
                </a:gridCol>
                <a:gridCol w="2063214">
                  <a:extLst>
                    <a:ext uri="{9D8B030D-6E8A-4147-A177-3AD203B41FA5}">
                      <a16:colId xmlns:a16="http://schemas.microsoft.com/office/drawing/2014/main" xmlns="" val="3550007526"/>
                    </a:ext>
                  </a:extLst>
                </a:gridCol>
                <a:gridCol w="1376123">
                  <a:extLst>
                    <a:ext uri="{9D8B030D-6E8A-4147-A177-3AD203B41FA5}">
                      <a16:colId xmlns:a16="http://schemas.microsoft.com/office/drawing/2014/main" xmlns="" val="114941561"/>
                    </a:ext>
                  </a:extLst>
                </a:gridCol>
                <a:gridCol w="1315952">
                  <a:extLst>
                    <a:ext uri="{9D8B030D-6E8A-4147-A177-3AD203B41FA5}">
                      <a16:colId xmlns:a16="http://schemas.microsoft.com/office/drawing/2014/main" xmlns="" val="2617381090"/>
                    </a:ext>
                  </a:extLst>
                </a:gridCol>
              </a:tblGrid>
              <a:tr h="1025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Scope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extLst>
                  <a:ext uri="{0D108BD9-81ED-4DB2-BD59-A6C34878D82A}">
                    <a16:rowId xmlns:a16="http://schemas.microsoft.com/office/drawing/2014/main" xmlns="" val="1326154792"/>
                  </a:ext>
                </a:extLst>
              </a:tr>
              <a:tr h="4025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Vandik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Zaveri,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Isha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Bandi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Jimit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Dholakia, Prof.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Smita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Sankhe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Mining User’s Browsing History to Personalize Web Search [2]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the user browsing history is used to create cluster of similar documents using Word2Vec and Latent Semantic Indexing which are then used for SERP.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even has a feedback mechanism.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considers limited features for clustering and also scraps a smaller number of SERP while giving results.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aims at using more powerful multi-layered deep learning model for semantic analysis.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extLst>
                  <a:ext uri="{0D108BD9-81ED-4DB2-BD59-A6C34878D82A}">
                    <a16:rowId xmlns:a16="http://schemas.microsoft.com/office/drawing/2014/main" xmlns="" val="105446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xmlns="" id="{DC6E3EC1-63B5-44B2-8DD2-BAED3E5666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403423"/>
              </p:ext>
            </p:extLst>
          </p:nvPr>
        </p:nvGraphicFramePr>
        <p:xfrm>
          <a:off x="838200" y="1441482"/>
          <a:ext cx="9428086" cy="5051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319">
                  <a:extLst>
                    <a:ext uri="{9D8B030D-6E8A-4147-A177-3AD203B41FA5}">
                      <a16:colId xmlns:a16="http://schemas.microsoft.com/office/drawing/2014/main" xmlns="" val="1473027557"/>
                    </a:ext>
                  </a:extLst>
                </a:gridCol>
                <a:gridCol w="1268400">
                  <a:extLst>
                    <a:ext uri="{9D8B030D-6E8A-4147-A177-3AD203B41FA5}">
                      <a16:colId xmlns:a16="http://schemas.microsoft.com/office/drawing/2014/main" xmlns="" val="3553017562"/>
                    </a:ext>
                  </a:extLst>
                </a:gridCol>
                <a:gridCol w="1315952">
                  <a:extLst>
                    <a:ext uri="{9D8B030D-6E8A-4147-A177-3AD203B41FA5}">
                      <a16:colId xmlns:a16="http://schemas.microsoft.com/office/drawing/2014/main" xmlns="" val="2478113169"/>
                    </a:ext>
                  </a:extLst>
                </a:gridCol>
                <a:gridCol w="885064">
                  <a:extLst>
                    <a:ext uri="{9D8B030D-6E8A-4147-A177-3AD203B41FA5}">
                      <a16:colId xmlns:a16="http://schemas.microsoft.com/office/drawing/2014/main" xmlns="" val="1360635018"/>
                    </a:ext>
                  </a:extLst>
                </a:gridCol>
                <a:gridCol w="688062">
                  <a:extLst>
                    <a:ext uri="{9D8B030D-6E8A-4147-A177-3AD203B41FA5}">
                      <a16:colId xmlns:a16="http://schemas.microsoft.com/office/drawing/2014/main" xmlns="" val="3127904905"/>
                    </a:ext>
                  </a:extLst>
                </a:gridCol>
                <a:gridCol w="2063214">
                  <a:extLst>
                    <a:ext uri="{9D8B030D-6E8A-4147-A177-3AD203B41FA5}">
                      <a16:colId xmlns:a16="http://schemas.microsoft.com/office/drawing/2014/main" xmlns="" val="3550007526"/>
                    </a:ext>
                  </a:extLst>
                </a:gridCol>
                <a:gridCol w="1376123">
                  <a:extLst>
                    <a:ext uri="{9D8B030D-6E8A-4147-A177-3AD203B41FA5}">
                      <a16:colId xmlns:a16="http://schemas.microsoft.com/office/drawing/2014/main" xmlns="" val="114941561"/>
                    </a:ext>
                  </a:extLst>
                </a:gridCol>
                <a:gridCol w="1315952">
                  <a:extLst>
                    <a:ext uri="{9D8B030D-6E8A-4147-A177-3AD203B41FA5}">
                      <a16:colId xmlns:a16="http://schemas.microsoft.com/office/drawing/2014/main" xmlns="" val="2617381090"/>
                    </a:ext>
                  </a:extLst>
                </a:gridCol>
              </a:tblGrid>
              <a:tr h="1025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Scope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extLst>
                  <a:ext uri="{0D108BD9-81ED-4DB2-BD59-A6C34878D82A}">
                    <a16:rowId xmlns:a16="http://schemas.microsoft.com/office/drawing/2014/main" xmlns="" val="1326154792"/>
                  </a:ext>
                </a:extLst>
              </a:tr>
              <a:tr h="4025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Yury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Ustinovskiy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Gleb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Gusev, Pavel Serdyukov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Optimization Framework for Weighting Implicit Relevance Labels for Personalized Web Search [3]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paper uses optimized Mean Reciprocal Rank as the weights of query-doc for the decision tree algorithm for search results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method uses already extracted dataset for training and hence web mining part not explored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future it aims at working with more complex ML models such as Neural Networks.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9" marR="38579" marT="0" marB="0"/>
                </a:tc>
                <a:extLst>
                  <a:ext uri="{0D108BD9-81ED-4DB2-BD59-A6C34878D82A}">
                    <a16:rowId xmlns:a16="http://schemas.microsoft.com/office/drawing/2014/main" xmlns="" val="105446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58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497AD08-2CA6-4525-AB29-7963952E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92906"/>
              </p:ext>
            </p:extLst>
          </p:nvPr>
        </p:nvGraphicFramePr>
        <p:xfrm>
          <a:off x="838200" y="1510310"/>
          <a:ext cx="9585962" cy="4816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946">
                  <a:extLst>
                    <a:ext uri="{9D8B030D-6E8A-4147-A177-3AD203B41FA5}">
                      <a16:colId xmlns:a16="http://schemas.microsoft.com/office/drawing/2014/main" xmlns="" val="4112134901"/>
                    </a:ext>
                  </a:extLst>
                </a:gridCol>
                <a:gridCol w="1289641">
                  <a:extLst>
                    <a:ext uri="{9D8B030D-6E8A-4147-A177-3AD203B41FA5}">
                      <a16:colId xmlns:a16="http://schemas.microsoft.com/office/drawing/2014/main" xmlns="" val="3597770060"/>
                    </a:ext>
                  </a:extLst>
                </a:gridCol>
                <a:gridCol w="1337989">
                  <a:extLst>
                    <a:ext uri="{9D8B030D-6E8A-4147-A177-3AD203B41FA5}">
                      <a16:colId xmlns:a16="http://schemas.microsoft.com/office/drawing/2014/main" xmlns="" val="2229643461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xmlns="" val="3856790898"/>
                    </a:ext>
                  </a:extLst>
                </a:gridCol>
                <a:gridCol w="699583">
                  <a:extLst>
                    <a:ext uri="{9D8B030D-6E8A-4147-A177-3AD203B41FA5}">
                      <a16:colId xmlns:a16="http://schemas.microsoft.com/office/drawing/2014/main" xmlns="" val="1180696542"/>
                    </a:ext>
                  </a:extLst>
                </a:gridCol>
                <a:gridCol w="2097761">
                  <a:extLst>
                    <a:ext uri="{9D8B030D-6E8A-4147-A177-3AD203B41FA5}">
                      <a16:colId xmlns:a16="http://schemas.microsoft.com/office/drawing/2014/main" xmlns="" val="612764527"/>
                    </a:ext>
                  </a:extLst>
                </a:gridCol>
                <a:gridCol w="1399167">
                  <a:extLst>
                    <a:ext uri="{9D8B030D-6E8A-4147-A177-3AD203B41FA5}">
                      <a16:colId xmlns:a16="http://schemas.microsoft.com/office/drawing/2014/main" xmlns="" val="3570969296"/>
                    </a:ext>
                  </a:extLst>
                </a:gridCol>
                <a:gridCol w="1337989">
                  <a:extLst>
                    <a:ext uri="{9D8B030D-6E8A-4147-A177-3AD203B41FA5}">
                      <a16:colId xmlns:a16="http://schemas.microsoft.com/office/drawing/2014/main" xmlns="" val="436572901"/>
                    </a:ext>
                  </a:extLst>
                </a:gridCol>
              </a:tblGrid>
              <a:tr h="8531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Pub.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Future Scope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44172549"/>
                  </a:ext>
                </a:extLst>
              </a:tr>
              <a:tr h="3935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Mercy Paul Selvan,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A.Chandra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Shekar, Deepak R Babu, A. Krishna Teja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Ranking based on Web Page Importance and Personalized Search [4]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proposes the use of user-feedback for personalization accompanied by Markov Model for searching relevant documents and modified PageRank for ranking them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does not exploit the use and features of web user profile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aims at developing new Markov algorithms and combining cloud and multithreading power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955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1920</Words>
  <Application>Microsoft Office PowerPoint</Application>
  <PresentationFormat>Custom</PresentationFormat>
  <Paragraphs>295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Index</vt:lpstr>
      <vt:lpstr>Introduction </vt:lpstr>
      <vt:lpstr>Lit Survey</vt:lpstr>
      <vt:lpstr>Lit Survey</vt:lpstr>
      <vt:lpstr>Lit Survey</vt:lpstr>
      <vt:lpstr>Lit Survey</vt:lpstr>
      <vt:lpstr>Lit Survey</vt:lpstr>
      <vt:lpstr>Lit Survey</vt:lpstr>
      <vt:lpstr>Lit Survey</vt:lpstr>
      <vt:lpstr>Lit Survey</vt:lpstr>
      <vt:lpstr>Problem statement</vt:lpstr>
      <vt:lpstr>Proposed Block System</vt:lpstr>
      <vt:lpstr>PowerPoint Presentation</vt:lpstr>
      <vt:lpstr>PowerPoint Presentation</vt:lpstr>
      <vt:lpstr>Methodology</vt:lpstr>
      <vt:lpstr>INFORMATION RETRIVAL (IR)</vt:lpstr>
      <vt:lpstr>INFORMATION RETRIVAL (IR)</vt:lpstr>
      <vt:lpstr>ListNet Approach</vt:lpstr>
      <vt:lpstr>The ListNet algorithm</vt:lpstr>
      <vt:lpstr>The learning algorithm for ListNet can be described as:</vt:lpstr>
      <vt:lpstr>Re-Ranking documents as per Personalization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Jha</dc:creator>
  <cp:lastModifiedBy>Aditi</cp:lastModifiedBy>
  <cp:revision>85</cp:revision>
  <dcterms:created xsi:type="dcterms:W3CDTF">2019-11-12T13:11:26Z</dcterms:created>
  <dcterms:modified xsi:type="dcterms:W3CDTF">2021-02-11T05:09:37Z</dcterms:modified>
</cp:coreProperties>
</file>