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slide" Target="slides/slide80.xml"/><Relationship Id="rId83" Type="http://schemas.openxmlformats.org/officeDocument/2006/relationships/slide" Target="slides/slide79.xml"/><Relationship Id="rId42" Type="http://schemas.openxmlformats.org/officeDocument/2006/relationships/slide" Target="slides/slide38.xml"/><Relationship Id="rId86" Type="http://schemas.openxmlformats.org/officeDocument/2006/relationships/slide" Target="slides/slide82.xml"/><Relationship Id="rId41" Type="http://schemas.openxmlformats.org/officeDocument/2006/relationships/slide" Target="slides/slide37.xml"/><Relationship Id="rId85" Type="http://schemas.openxmlformats.org/officeDocument/2006/relationships/slide" Target="slides/slide81.xml"/><Relationship Id="rId44" Type="http://schemas.openxmlformats.org/officeDocument/2006/relationships/slide" Target="slides/slide40.xml"/><Relationship Id="rId88" Type="http://schemas.openxmlformats.org/officeDocument/2006/relationships/slide" Target="slides/slide84.xml"/><Relationship Id="rId43" Type="http://schemas.openxmlformats.org/officeDocument/2006/relationships/slide" Target="slides/slide39.xml"/><Relationship Id="rId87" Type="http://schemas.openxmlformats.org/officeDocument/2006/relationships/slide" Target="slides/slide83.xml"/><Relationship Id="rId46" Type="http://schemas.openxmlformats.org/officeDocument/2006/relationships/slide" Target="slides/slide42.xml"/><Relationship Id="rId45" Type="http://schemas.openxmlformats.org/officeDocument/2006/relationships/slide" Target="slides/slide41.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95" Type="http://schemas.openxmlformats.org/officeDocument/2006/relationships/slide" Target="slides/slide91.xml"/><Relationship Id="rId50" Type="http://schemas.openxmlformats.org/officeDocument/2006/relationships/slide" Target="slides/slide46.xml"/><Relationship Id="rId94" Type="http://schemas.openxmlformats.org/officeDocument/2006/relationships/slide" Target="slides/slide90.xml"/><Relationship Id="rId53" Type="http://schemas.openxmlformats.org/officeDocument/2006/relationships/slide" Target="slides/slide49.xml"/><Relationship Id="rId52" Type="http://schemas.openxmlformats.org/officeDocument/2006/relationships/slide" Target="slides/slide48.xml"/><Relationship Id="rId96" Type="http://schemas.openxmlformats.org/officeDocument/2006/relationships/slide" Target="slides/slide92.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4" name="Shape 14"/>
        <p:cNvGrpSpPr/>
        <p:nvPr/>
      </p:nvGrpSpPr>
      <p:grpSpPr>
        <a:xfrm>
          <a:off x="0" y="0"/>
          <a:ext cx="0" cy="0"/>
          <a:chOff x="0" y="0"/>
          <a:chExt cx="0" cy="0"/>
        </a:xfrm>
      </p:grpSpPr>
      <p:sp>
        <p:nvSpPr>
          <p:cNvPr id="15" name="Google Shape;15;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 name="Google Shape;17;p2"/>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txBox="1"/>
          <p:nvPr>
            <p:ph idx="1" type="body"/>
          </p:nvPr>
        </p:nvSpPr>
        <p:spPr>
          <a:xfrm rot="5400000">
            <a:off x="3920331" y="-1256505"/>
            <a:ext cx="4351339"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1"/>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7133432" y="1956596"/>
            <a:ext cx="5811839"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rot="5400000">
            <a:off x="1799431" y="-596104"/>
            <a:ext cx="5811839"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2"/>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38200" y="1825625"/>
            <a:ext cx="105156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4"/>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
          <p:cNvSpPr txBox="1"/>
          <p:nvPr>
            <p:ph type="title"/>
          </p:nvPr>
        </p:nvSpPr>
        <p:spPr>
          <a:xfrm>
            <a:off x="831851" y="1709740"/>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831851" y="4589464"/>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5"/>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8200" y="1825625"/>
            <a:ext cx="51816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6"/>
          <p:cNvSpPr txBox="1"/>
          <p:nvPr>
            <p:ph idx="2" type="body"/>
          </p:nvPr>
        </p:nvSpPr>
        <p:spPr>
          <a:xfrm>
            <a:off x="6172200" y="1825625"/>
            <a:ext cx="51816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7"/>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7"/>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
          <p:cNvSpPr txBox="1"/>
          <p:nvPr>
            <p:ph idx="3" type="body"/>
          </p:nvPr>
        </p:nvSpPr>
        <p:spPr>
          <a:xfrm>
            <a:off x="6172201"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7"/>
          <p:cNvSpPr txBox="1"/>
          <p:nvPr>
            <p:ph idx="4" type="body"/>
          </p:nvPr>
        </p:nvSpPr>
        <p:spPr>
          <a:xfrm>
            <a:off x="6172201"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8"/>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 type="body"/>
          </p:nvPr>
        </p:nvSpPr>
        <p:spPr>
          <a:xfrm>
            <a:off x="5183188" y="987426"/>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9"/>
          <p:cNvSpPr txBox="1"/>
          <p:nvPr>
            <p:ph idx="2" type="body"/>
          </p:nvPr>
        </p:nvSpPr>
        <p:spPr>
          <a:xfrm>
            <a:off x="839788" y="2057401"/>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9"/>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p:nvPr>
            <p:ph idx="2" type="pic"/>
          </p:nvPr>
        </p:nvSpPr>
        <p:spPr>
          <a:xfrm>
            <a:off x="5183188" y="987426"/>
            <a:ext cx="6172200" cy="4873625"/>
          </a:xfrm>
          <a:prstGeom prst="rect">
            <a:avLst/>
          </a:prstGeom>
          <a:noFill/>
          <a:ln>
            <a:noFill/>
          </a:ln>
        </p:spPr>
      </p:sp>
      <p:sp>
        <p:nvSpPr>
          <p:cNvPr id="67" name="Google Shape;67;p10"/>
          <p:cNvSpPr txBox="1"/>
          <p:nvPr>
            <p:ph idx="1" type="body"/>
          </p:nvPr>
        </p:nvSpPr>
        <p:spPr>
          <a:xfrm>
            <a:off x="839788" y="2057401"/>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10"/>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jp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9"/>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txBox="1"/>
          <p:nvPr/>
        </p:nvSpPr>
        <p:spPr>
          <a:xfrm>
            <a:off x="25400" y="6554788"/>
            <a:ext cx="11984779" cy="300037"/>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400" u="none" cap="none" strike="noStrike">
                <a:solidFill>
                  <a:schemeClr val="lt1"/>
                </a:solidFill>
                <a:latin typeface="Cambria"/>
                <a:ea typeface="Cambria"/>
                <a:cs typeface="Cambria"/>
                <a:sym typeface="Cambria"/>
              </a:rPr>
              <a:t>Chapter – 4: </a:t>
            </a:r>
            <a:r>
              <a:rPr b="1" i="0" lang="en-US" sz="1400" u="none" cap="none" strike="noStrike">
                <a:solidFill>
                  <a:schemeClr val="lt1"/>
                </a:solidFill>
                <a:latin typeface="Times New Roman"/>
                <a:ea typeface="Times New Roman"/>
                <a:cs typeface="Times New Roman"/>
                <a:sym typeface="Times New Roman"/>
              </a:rPr>
              <a:t>Inheritance, Interfaces &amp; Packages</a:t>
            </a:r>
            <a:endParaRPr b="1" i="0" sz="1400" u="none" cap="none" strike="noStrike">
              <a:solidFill>
                <a:schemeClr val="lt1"/>
              </a:solidFill>
              <a:latin typeface="Cambria"/>
              <a:ea typeface="Cambria"/>
              <a:cs typeface="Cambria"/>
              <a:sym typeface="Cambria"/>
            </a:endParaRPr>
          </a:p>
        </p:txBody>
      </p:sp>
      <p:pic>
        <p:nvPicPr>
          <p:cNvPr id="12" name="Google Shape;12;p1"/>
          <p:cNvPicPr preferRelativeResize="0"/>
          <p:nvPr/>
        </p:nvPicPr>
        <p:blipFill rotWithShape="1">
          <a:blip r:embed="rId1">
            <a:alphaModFix/>
          </a:blip>
          <a:srcRect b="0" l="0" r="0" t="0"/>
          <a:stretch/>
        </p:blipFill>
        <p:spPr>
          <a:xfrm>
            <a:off x="2" y="6557964"/>
            <a:ext cx="1995383" cy="306387"/>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1780098" y="6546551"/>
            <a:ext cx="403655" cy="30321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idx="11" type="ftr"/>
          </p:nvPr>
        </p:nvSpPr>
        <p:spPr>
          <a:xfrm>
            <a:off x="2458895" y="6157914"/>
            <a:ext cx="8432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Cambria"/>
              <a:buNone/>
            </a:pPr>
            <a:r>
              <a:rPr b="1" i="0" lang="en-US" sz="2000" u="none" cap="none" strike="noStrike">
                <a:solidFill>
                  <a:srgbClr val="000000"/>
                </a:solidFill>
                <a:latin typeface="Cambria"/>
                <a:ea typeface="Cambria"/>
                <a:cs typeface="Cambria"/>
                <a:sym typeface="Cambria"/>
              </a:rPr>
              <a:t>Devang Patel Institute of Advance Technology and Research</a:t>
            </a:r>
            <a:endParaRPr/>
          </a:p>
        </p:txBody>
      </p:sp>
      <p:pic>
        <p:nvPicPr>
          <p:cNvPr id="88" name="Google Shape;88;p13"/>
          <p:cNvPicPr preferRelativeResize="0"/>
          <p:nvPr/>
        </p:nvPicPr>
        <p:blipFill rotWithShape="1">
          <a:blip r:embed="rId3">
            <a:alphaModFix/>
          </a:blip>
          <a:srcRect b="0" l="0" r="0" t="0"/>
          <a:stretch/>
        </p:blipFill>
        <p:spPr>
          <a:xfrm>
            <a:off x="2063752" y="6157914"/>
            <a:ext cx="685800" cy="674687"/>
          </a:xfrm>
          <a:prstGeom prst="rect">
            <a:avLst/>
          </a:prstGeom>
          <a:noFill/>
          <a:ln>
            <a:noFill/>
          </a:ln>
        </p:spPr>
      </p:pic>
      <p:pic>
        <p:nvPicPr>
          <p:cNvPr id="89" name="Google Shape;89;p13"/>
          <p:cNvPicPr preferRelativeResize="0"/>
          <p:nvPr/>
        </p:nvPicPr>
        <p:blipFill rotWithShape="1">
          <a:blip r:embed="rId4">
            <a:alphaModFix/>
          </a:blip>
          <a:srcRect b="0" l="0" r="0" t="0"/>
          <a:stretch/>
        </p:blipFill>
        <p:spPr>
          <a:xfrm>
            <a:off x="3951290" y="177801"/>
            <a:ext cx="4352925" cy="876300"/>
          </a:xfrm>
          <a:prstGeom prst="rect">
            <a:avLst/>
          </a:prstGeom>
          <a:noFill/>
          <a:ln>
            <a:noFill/>
          </a:ln>
        </p:spPr>
      </p:pic>
      <p:sp>
        <p:nvSpPr>
          <p:cNvPr id="90" name="Google Shape;90;p13"/>
          <p:cNvSpPr txBox="1"/>
          <p:nvPr/>
        </p:nvSpPr>
        <p:spPr>
          <a:xfrm>
            <a:off x="2406652" y="1511300"/>
            <a:ext cx="7827963"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Cambria"/>
              <a:buNone/>
            </a:pPr>
            <a:r>
              <a:rPr b="1" i="0" lang="en-US" sz="2400" u="none" cap="none" strike="noStrike">
                <a:solidFill>
                  <a:srgbClr val="000000"/>
                </a:solidFill>
                <a:latin typeface="Cambria"/>
                <a:ea typeface="Cambria"/>
                <a:cs typeface="Cambria"/>
                <a:sym typeface="Cambria"/>
              </a:rPr>
              <a:t>CE251: Java PROGRAMMING</a:t>
            </a:r>
            <a:endParaRPr/>
          </a:p>
          <a:p>
            <a:pPr indent="0" lvl="0" marL="0" marR="0" rtl="0" algn="ctr">
              <a:lnSpc>
                <a:spcPct val="100000"/>
              </a:lnSpc>
              <a:spcBef>
                <a:spcPts val="0"/>
              </a:spcBef>
              <a:spcAft>
                <a:spcPts val="0"/>
              </a:spcAft>
              <a:buClr>
                <a:srgbClr val="000000"/>
              </a:buClr>
              <a:buSzPts val="1800"/>
              <a:buFont typeface="Cambria"/>
              <a:buNone/>
            </a:pPr>
            <a:r>
              <a:rPr b="1" i="0" lang="en-US" sz="1800" u="none" cap="none" strike="noStrike">
                <a:solidFill>
                  <a:srgbClr val="000000"/>
                </a:solidFill>
                <a:latin typeface="Cambria"/>
                <a:ea typeface="Cambria"/>
                <a:cs typeface="Cambria"/>
                <a:sym typeface="Cambria"/>
              </a:rPr>
              <a:t>July – November 2021</a:t>
            </a:r>
            <a:endParaRPr/>
          </a:p>
        </p:txBody>
      </p:sp>
      <p:sp>
        <p:nvSpPr>
          <p:cNvPr id="91" name="Google Shape;91;p13"/>
          <p:cNvSpPr txBox="1"/>
          <p:nvPr/>
        </p:nvSpPr>
        <p:spPr>
          <a:xfrm>
            <a:off x="2892425" y="2824166"/>
            <a:ext cx="6858000" cy="132343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00000"/>
              </a:buClr>
              <a:buSzPts val="2400"/>
              <a:buFont typeface="Cambria"/>
              <a:buNone/>
            </a:pPr>
            <a:r>
              <a:rPr b="1" i="0" lang="en-US" sz="2400" u="none" cap="none" strike="noStrike">
                <a:solidFill>
                  <a:srgbClr val="C00000"/>
                </a:solidFill>
                <a:latin typeface="Cambria"/>
                <a:ea typeface="Cambria"/>
                <a:cs typeface="Cambria"/>
                <a:sym typeface="Cambria"/>
              </a:rPr>
              <a:t>Chapter – 3</a:t>
            </a:r>
            <a:endParaRPr/>
          </a:p>
          <a:p>
            <a:pPr indent="0" lvl="0" marL="0" marR="0" rtl="0" algn="ctr">
              <a:lnSpc>
                <a:spcPct val="100000"/>
              </a:lnSpc>
              <a:spcBef>
                <a:spcPts val="0"/>
              </a:spcBef>
              <a:spcAft>
                <a:spcPts val="0"/>
              </a:spcAft>
              <a:buClr>
                <a:schemeClr val="dk1"/>
              </a:buClr>
              <a:buSzPts val="2400"/>
              <a:buFont typeface="Times New Roman"/>
              <a:buNone/>
            </a:pPr>
            <a:r>
              <a:t/>
            </a:r>
            <a:endParaRPr b="1" i="0" sz="2400" u="none" cap="none" strike="noStrike">
              <a:solidFill>
                <a:srgbClr val="000000"/>
              </a:solidFill>
              <a:latin typeface="Cambria"/>
              <a:ea typeface="Cambria"/>
              <a:cs typeface="Cambria"/>
              <a:sym typeface="Cambria"/>
            </a:endParaRPr>
          </a:p>
          <a:p>
            <a:pPr indent="0" lvl="0" marL="0" marR="0" rtl="0" algn="ctr">
              <a:spcBef>
                <a:spcPts val="0"/>
              </a:spcBef>
              <a:spcAft>
                <a:spcPts val="0"/>
              </a:spcAft>
              <a:buNone/>
            </a:pPr>
            <a:r>
              <a:rPr b="1" i="0" lang="en-US" sz="3200" u="none" cap="none" strike="noStrike">
                <a:solidFill>
                  <a:srgbClr val="C00000"/>
                </a:solidFill>
                <a:latin typeface="Times New Roman"/>
                <a:ea typeface="Times New Roman"/>
                <a:cs typeface="Times New Roman"/>
                <a:sym typeface="Times New Roman"/>
              </a:rPr>
              <a:t>Inheritance, Interfaces &amp; Packages</a:t>
            </a:r>
            <a:endParaRPr b="1" i="0" sz="4000" u="none" cap="none" strike="noStrike">
              <a:solidFill>
                <a:srgbClr val="C00000"/>
              </a:solidFill>
              <a:latin typeface="Cambria"/>
              <a:ea typeface="Cambria"/>
              <a:cs typeface="Cambria"/>
              <a:sym typeface="Cambria"/>
            </a:endParaRPr>
          </a:p>
        </p:txBody>
      </p:sp>
      <p:sp>
        <p:nvSpPr>
          <p:cNvPr id="92" name="Google Shape;92;p13"/>
          <p:cNvSpPr txBox="1"/>
          <p:nvPr/>
        </p:nvSpPr>
        <p:spPr>
          <a:xfrm>
            <a:off x="4994698" y="4398641"/>
            <a:ext cx="2457916"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rgbClr val="C00000"/>
                </a:solidFill>
                <a:latin typeface="Times New Roman"/>
                <a:ea typeface="Times New Roman"/>
                <a:cs typeface="Times New Roman"/>
                <a:sym typeface="Times New Roman"/>
              </a:rPr>
              <a:t>By: Prof. Ritika Jani</a:t>
            </a:r>
            <a:endParaRPr/>
          </a:p>
          <a:p>
            <a:pPr indent="0" lvl="0" marL="0" marR="0" rtl="0" algn="ctr">
              <a:spcBef>
                <a:spcPts val="0"/>
              </a:spcBef>
              <a:spcAft>
                <a:spcPts val="0"/>
              </a:spcAft>
              <a:buNone/>
            </a:pPr>
            <a:r>
              <a:rPr b="1" i="0" lang="en-US" sz="2000" u="none" cap="none" strike="noStrike">
                <a:solidFill>
                  <a:srgbClr val="C00000"/>
                </a:solidFill>
                <a:latin typeface="Times New Roman"/>
                <a:ea typeface="Times New Roman"/>
                <a:cs typeface="Times New Roman"/>
                <a:sym typeface="Times New Roman"/>
              </a:rPr>
              <a:t>IT-DEPSTAR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838200" y="365126"/>
            <a:ext cx="10515600" cy="8166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970748"/>
              </a:buClr>
              <a:buSzPts val="4400"/>
              <a:buFont typeface="Calibri"/>
              <a:buNone/>
            </a:pPr>
            <a:r>
              <a:rPr b="1" lang="en-US">
                <a:solidFill>
                  <a:srgbClr val="970748"/>
                </a:solidFill>
              </a:rPr>
              <a:t>Hierarchical Inheritance Example</a:t>
            </a:r>
            <a:endParaRPr/>
          </a:p>
        </p:txBody>
      </p:sp>
      <p:sp>
        <p:nvSpPr>
          <p:cNvPr id="150" name="Google Shape;150;p22"/>
          <p:cNvSpPr txBox="1"/>
          <p:nvPr>
            <p:ph idx="1" type="body"/>
          </p:nvPr>
        </p:nvSpPr>
        <p:spPr>
          <a:xfrm>
            <a:off x="838200" y="1112809"/>
            <a:ext cx="10515600" cy="5064156"/>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b="1" lang="en-US"/>
              <a:t>class</a:t>
            </a:r>
            <a:r>
              <a:rPr lang="en-US"/>
              <a:t> Animal{  </a:t>
            </a:r>
            <a:endParaRPr/>
          </a:p>
          <a:p>
            <a:pPr indent="0" lvl="0" marL="0" rtl="0" algn="l">
              <a:lnSpc>
                <a:spcPct val="90000"/>
              </a:lnSpc>
              <a:spcBef>
                <a:spcPts val="1000"/>
              </a:spcBef>
              <a:spcAft>
                <a:spcPts val="0"/>
              </a:spcAft>
              <a:buClr>
                <a:schemeClr val="dk1"/>
              </a:buClr>
              <a:buSzPct val="100000"/>
              <a:buNone/>
            </a:pPr>
            <a:r>
              <a:rPr b="1" lang="en-US"/>
              <a:t>void</a:t>
            </a:r>
            <a:r>
              <a:rPr lang="en-US"/>
              <a:t> eat(){System.out.println("eating...");}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b="1" lang="en-US"/>
              <a:t>class</a:t>
            </a:r>
            <a:r>
              <a:rPr lang="en-US"/>
              <a:t> Dog </a:t>
            </a:r>
            <a:r>
              <a:rPr b="1" lang="en-US"/>
              <a:t>extends</a:t>
            </a:r>
            <a:r>
              <a:rPr lang="en-US"/>
              <a:t> Animal{  </a:t>
            </a:r>
            <a:endParaRPr/>
          </a:p>
          <a:p>
            <a:pPr indent="0" lvl="0" marL="0" rtl="0" algn="l">
              <a:lnSpc>
                <a:spcPct val="90000"/>
              </a:lnSpc>
              <a:spcBef>
                <a:spcPts val="1000"/>
              </a:spcBef>
              <a:spcAft>
                <a:spcPts val="0"/>
              </a:spcAft>
              <a:buClr>
                <a:schemeClr val="dk1"/>
              </a:buClr>
              <a:buSzPct val="100000"/>
              <a:buNone/>
            </a:pPr>
            <a:r>
              <a:rPr b="1" lang="en-US"/>
              <a:t>void</a:t>
            </a:r>
            <a:r>
              <a:rPr lang="en-US"/>
              <a:t> bark(){System.out.println("barking...");}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b="1" lang="en-US"/>
              <a:t>class</a:t>
            </a:r>
            <a:r>
              <a:rPr lang="en-US"/>
              <a:t> Cat </a:t>
            </a:r>
            <a:r>
              <a:rPr b="1" lang="en-US"/>
              <a:t>extends</a:t>
            </a:r>
            <a:r>
              <a:rPr lang="en-US"/>
              <a:t> Animal{  </a:t>
            </a:r>
            <a:endParaRPr/>
          </a:p>
          <a:p>
            <a:pPr indent="0" lvl="0" marL="0" rtl="0" algn="l">
              <a:lnSpc>
                <a:spcPct val="90000"/>
              </a:lnSpc>
              <a:spcBef>
                <a:spcPts val="1000"/>
              </a:spcBef>
              <a:spcAft>
                <a:spcPts val="0"/>
              </a:spcAft>
              <a:buClr>
                <a:schemeClr val="dk1"/>
              </a:buClr>
              <a:buSzPct val="100000"/>
              <a:buNone/>
            </a:pPr>
            <a:r>
              <a:rPr b="1" lang="en-US"/>
              <a:t>void</a:t>
            </a:r>
            <a:r>
              <a:rPr lang="en-US"/>
              <a:t> meow(){System.out.println("meowing...");}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b="1" lang="en-US"/>
              <a:t>class</a:t>
            </a:r>
            <a:r>
              <a:rPr lang="en-US"/>
              <a:t> TestInheritance3{  </a:t>
            </a:r>
            <a:endParaRPr/>
          </a:p>
          <a:p>
            <a:pPr indent="0" lvl="0" marL="0" rtl="0" algn="l">
              <a:lnSpc>
                <a:spcPct val="90000"/>
              </a:lnSpc>
              <a:spcBef>
                <a:spcPts val="1000"/>
              </a:spcBef>
              <a:spcAft>
                <a:spcPts val="0"/>
              </a:spcAft>
              <a:buClr>
                <a:schemeClr val="dk1"/>
              </a:buClr>
              <a:buSzPct val="100000"/>
              <a:buNone/>
            </a:pPr>
            <a:r>
              <a:rPr b="1" lang="en-US"/>
              <a:t>public</a:t>
            </a:r>
            <a:r>
              <a:rPr lang="en-US"/>
              <a:t> </a:t>
            </a:r>
            <a:r>
              <a:rPr b="1" lang="en-US"/>
              <a:t>static</a:t>
            </a:r>
            <a:r>
              <a:rPr lang="en-US"/>
              <a:t> </a:t>
            </a:r>
            <a:r>
              <a:rPr b="1" lang="en-US"/>
              <a:t>void</a:t>
            </a:r>
            <a:r>
              <a:rPr lang="en-US"/>
              <a:t> main(String args[]){  </a:t>
            </a:r>
            <a:endParaRPr/>
          </a:p>
          <a:p>
            <a:pPr indent="0" lvl="0" marL="0" rtl="0" algn="l">
              <a:lnSpc>
                <a:spcPct val="90000"/>
              </a:lnSpc>
              <a:spcBef>
                <a:spcPts val="1000"/>
              </a:spcBef>
              <a:spcAft>
                <a:spcPts val="0"/>
              </a:spcAft>
              <a:buClr>
                <a:schemeClr val="dk1"/>
              </a:buClr>
              <a:buSzPct val="100000"/>
              <a:buNone/>
            </a:pPr>
            <a:r>
              <a:rPr lang="en-US"/>
              <a:t>Cat c=</a:t>
            </a:r>
            <a:r>
              <a:rPr b="1" lang="en-US"/>
              <a:t>new</a:t>
            </a:r>
            <a:r>
              <a:rPr lang="en-US"/>
              <a:t> Cat();  </a:t>
            </a:r>
            <a:endParaRPr/>
          </a:p>
          <a:p>
            <a:pPr indent="0" lvl="0" marL="0" rtl="0" algn="l">
              <a:lnSpc>
                <a:spcPct val="90000"/>
              </a:lnSpc>
              <a:spcBef>
                <a:spcPts val="1000"/>
              </a:spcBef>
              <a:spcAft>
                <a:spcPts val="0"/>
              </a:spcAft>
              <a:buClr>
                <a:schemeClr val="dk1"/>
              </a:buClr>
              <a:buSzPct val="100000"/>
              <a:buNone/>
            </a:pPr>
            <a:r>
              <a:rPr lang="en-US"/>
              <a:t>c.meow();  </a:t>
            </a:r>
            <a:endParaRPr/>
          </a:p>
          <a:p>
            <a:pPr indent="0" lvl="0" marL="0" rtl="0" algn="l">
              <a:lnSpc>
                <a:spcPct val="90000"/>
              </a:lnSpc>
              <a:spcBef>
                <a:spcPts val="1000"/>
              </a:spcBef>
              <a:spcAft>
                <a:spcPts val="0"/>
              </a:spcAft>
              <a:buClr>
                <a:schemeClr val="dk1"/>
              </a:buClr>
              <a:buSzPct val="100000"/>
              <a:buNone/>
            </a:pPr>
            <a:r>
              <a:rPr lang="en-US"/>
              <a:t>c.eat();  </a:t>
            </a:r>
            <a:endParaRPr/>
          </a:p>
          <a:p>
            <a:pPr indent="0" lvl="0" marL="0" rtl="0" algn="l">
              <a:lnSpc>
                <a:spcPct val="90000"/>
              </a:lnSpc>
              <a:spcBef>
                <a:spcPts val="1000"/>
              </a:spcBef>
              <a:spcAft>
                <a:spcPts val="0"/>
              </a:spcAft>
              <a:buClr>
                <a:schemeClr val="dk1"/>
              </a:buClr>
              <a:buSzPct val="100000"/>
              <a:buNone/>
            </a:pPr>
            <a:r>
              <a:rPr lang="en-US"/>
              <a:t>//c.bark();//C.T.Error  </a:t>
            </a:r>
            <a:endParaRPr/>
          </a:p>
          <a:p>
            <a:pPr indent="0" lvl="0" marL="0" rtl="0" algn="l">
              <a:lnSpc>
                <a:spcPct val="90000"/>
              </a:lnSpc>
              <a:spcBef>
                <a:spcPts val="1000"/>
              </a:spcBef>
              <a:spcAft>
                <a:spcPts val="0"/>
              </a:spcAft>
              <a:buClr>
                <a:schemeClr val="dk1"/>
              </a:buClr>
              <a:buSzPct val="100000"/>
              <a:buNone/>
            </a:pPr>
            <a:r>
              <a:rPr lang="en-US"/>
              <a:t>}}  </a:t>
            </a:r>
            <a:endParaRPr/>
          </a:p>
          <a:p>
            <a:pPr indent="-130803" lvl="0" marL="228594"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970748"/>
              </a:buClr>
              <a:buSzPts val="6000"/>
              <a:buFont typeface="Calibri"/>
              <a:buNone/>
            </a:pPr>
            <a:r>
              <a:rPr b="1" lang="en-US">
                <a:solidFill>
                  <a:srgbClr val="970748"/>
                </a:solidFill>
              </a:rPr>
              <a:t>Why multiple inheritance is not supported in java?</a:t>
            </a:r>
            <a:endParaRPr/>
          </a:p>
        </p:txBody>
      </p:sp>
      <p:sp>
        <p:nvSpPr>
          <p:cNvPr id="156" name="Google Shape;156;p23"/>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idx="1" type="body"/>
          </p:nvPr>
        </p:nvSpPr>
        <p:spPr>
          <a:xfrm>
            <a:off x="838200" y="828137"/>
            <a:ext cx="10515600" cy="5348828"/>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90000"/>
              </a:lnSpc>
              <a:spcBef>
                <a:spcPts val="0"/>
              </a:spcBef>
              <a:spcAft>
                <a:spcPts val="0"/>
              </a:spcAft>
              <a:buClr>
                <a:schemeClr val="dk1"/>
              </a:buClr>
              <a:buSzPct val="100000"/>
              <a:buNone/>
            </a:pPr>
            <a:r>
              <a:rPr b="1" lang="en-US" sz="3300"/>
              <a:t>class</a:t>
            </a:r>
            <a:r>
              <a:rPr lang="en-US" sz="3300"/>
              <a:t> A</a:t>
            </a:r>
            <a:endParaRPr/>
          </a:p>
          <a:p>
            <a:pPr indent="0" lvl="0" marL="0" rtl="0" algn="l">
              <a:lnSpc>
                <a:spcPct val="90000"/>
              </a:lnSpc>
              <a:spcBef>
                <a:spcPts val="1000"/>
              </a:spcBef>
              <a:spcAft>
                <a:spcPts val="0"/>
              </a:spcAft>
              <a:buClr>
                <a:schemeClr val="dk1"/>
              </a:buClr>
              <a:buSzPct val="100000"/>
              <a:buNone/>
            </a:pPr>
            <a:r>
              <a:rPr lang="en-US" sz="3300"/>
              <a:t>{  </a:t>
            </a:r>
            <a:endParaRPr/>
          </a:p>
          <a:p>
            <a:pPr indent="0" lvl="0" marL="0" rtl="0" algn="l">
              <a:lnSpc>
                <a:spcPct val="90000"/>
              </a:lnSpc>
              <a:spcBef>
                <a:spcPts val="1000"/>
              </a:spcBef>
              <a:spcAft>
                <a:spcPts val="0"/>
              </a:spcAft>
              <a:buClr>
                <a:schemeClr val="dk1"/>
              </a:buClr>
              <a:buSzPct val="100000"/>
              <a:buNone/>
            </a:pPr>
            <a:r>
              <a:rPr b="1" lang="en-US" sz="3300"/>
              <a:t>void</a:t>
            </a:r>
            <a:r>
              <a:rPr lang="en-US" sz="3300"/>
              <a:t> msg()</a:t>
            </a:r>
            <a:endParaRPr/>
          </a:p>
          <a:p>
            <a:pPr indent="0" lvl="0" marL="0" rtl="0" algn="l">
              <a:lnSpc>
                <a:spcPct val="90000"/>
              </a:lnSpc>
              <a:spcBef>
                <a:spcPts val="1000"/>
              </a:spcBef>
              <a:spcAft>
                <a:spcPts val="0"/>
              </a:spcAft>
              <a:buClr>
                <a:schemeClr val="dk1"/>
              </a:buClr>
              <a:buSzPct val="100000"/>
              <a:buNone/>
            </a:pPr>
            <a:r>
              <a:rPr lang="en-US" sz="3300"/>
              <a:t>{</a:t>
            </a:r>
            <a:endParaRPr/>
          </a:p>
          <a:p>
            <a:pPr indent="0" lvl="0" marL="0" rtl="0" algn="l">
              <a:lnSpc>
                <a:spcPct val="90000"/>
              </a:lnSpc>
              <a:spcBef>
                <a:spcPts val="1000"/>
              </a:spcBef>
              <a:spcAft>
                <a:spcPts val="0"/>
              </a:spcAft>
              <a:buClr>
                <a:schemeClr val="dk1"/>
              </a:buClr>
              <a:buSzPct val="100000"/>
              <a:buNone/>
            </a:pPr>
            <a:r>
              <a:rPr lang="en-US" sz="3300"/>
              <a:t>System.out.println("Hello");}  </a:t>
            </a:r>
            <a:endParaRPr/>
          </a:p>
          <a:p>
            <a:pPr indent="0" lvl="0" marL="0" rtl="0" algn="l">
              <a:lnSpc>
                <a:spcPct val="90000"/>
              </a:lnSpc>
              <a:spcBef>
                <a:spcPts val="1000"/>
              </a:spcBef>
              <a:spcAft>
                <a:spcPts val="0"/>
              </a:spcAft>
              <a:buClr>
                <a:schemeClr val="dk1"/>
              </a:buClr>
              <a:buSzPct val="100000"/>
              <a:buNone/>
            </a:pPr>
            <a:r>
              <a:rPr lang="en-US" sz="3300"/>
              <a:t>}  </a:t>
            </a:r>
            <a:endParaRPr/>
          </a:p>
          <a:p>
            <a:pPr indent="0" lvl="0" marL="0" rtl="0" algn="l">
              <a:lnSpc>
                <a:spcPct val="90000"/>
              </a:lnSpc>
              <a:spcBef>
                <a:spcPts val="1000"/>
              </a:spcBef>
              <a:spcAft>
                <a:spcPts val="0"/>
              </a:spcAft>
              <a:buClr>
                <a:schemeClr val="dk1"/>
              </a:buClr>
              <a:buSzPct val="100000"/>
              <a:buNone/>
            </a:pPr>
            <a:r>
              <a:rPr b="1" lang="en-US" sz="3300"/>
              <a:t>class</a:t>
            </a:r>
            <a:r>
              <a:rPr lang="en-US" sz="3300"/>
              <a:t> B{  </a:t>
            </a:r>
            <a:endParaRPr/>
          </a:p>
          <a:p>
            <a:pPr indent="0" lvl="0" marL="0" rtl="0" algn="l">
              <a:lnSpc>
                <a:spcPct val="90000"/>
              </a:lnSpc>
              <a:spcBef>
                <a:spcPts val="1000"/>
              </a:spcBef>
              <a:spcAft>
                <a:spcPts val="0"/>
              </a:spcAft>
              <a:buClr>
                <a:schemeClr val="dk1"/>
              </a:buClr>
              <a:buSzPct val="100000"/>
              <a:buNone/>
            </a:pPr>
            <a:r>
              <a:rPr b="1" lang="en-US" sz="3300"/>
              <a:t>void</a:t>
            </a:r>
            <a:r>
              <a:rPr lang="en-US" sz="3300"/>
              <a:t> msg()</a:t>
            </a:r>
            <a:endParaRPr/>
          </a:p>
          <a:p>
            <a:pPr indent="0" lvl="0" marL="0" rtl="0" algn="l">
              <a:lnSpc>
                <a:spcPct val="90000"/>
              </a:lnSpc>
              <a:spcBef>
                <a:spcPts val="1000"/>
              </a:spcBef>
              <a:spcAft>
                <a:spcPts val="0"/>
              </a:spcAft>
              <a:buClr>
                <a:schemeClr val="dk1"/>
              </a:buClr>
              <a:buSzPct val="100000"/>
              <a:buNone/>
            </a:pPr>
            <a:r>
              <a:rPr lang="en-US" sz="3300"/>
              <a:t>{</a:t>
            </a:r>
            <a:endParaRPr/>
          </a:p>
          <a:p>
            <a:pPr indent="0" lvl="0" marL="0" rtl="0" algn="l">
              <a:lnSpc>
                <a:spcPct val="90000"/>
              </a:lnSpc>
              <a:spcBef>
                <a:spcPts val="1000"/>
              </a:spcBef>
              <a:spcAft>
                <a:spcPts val="0"/>
              </a:spcAft>
              <a:buClr>
                <a:schemeClr val="dk1"/>
              </a:buClr>
              <a:buSzPct val="100000"/>
              <a:buNone/>
            </a:pPr>
            <a:r>
              <a:rPr lang="en-US" sz="3300"/>
              <a:t>System.out.println("Welcome");}  </a:t>
            </a:r>
            <a:endParaRPr/>
          </a:p>
          <a:p>
            <a:pPr indent="0" lvl="0" marL="0" rtl="0" algn="l">
              <a:lnSpc>
                <a:spcPct val="90000"/>
              </a:lnSpc>
              <a:spcBef>
                <a:spcPts val="1000"/>
              </a:spcBef>
              <a:spcAft>
                <a:spcPts val="0"/>
              </a:spcAft>
              <a:buClr>
                <a:schemeClr val="dk1"/>
              </a:buClr>
              <a:buSzPct val="100000"/>
              <a:buNone/>
            </a:pPr>
            <a:r>
              <a:rPr lang="en-US" sz="3300"/>
              <a:t>}  </a:t>
            </a:r>
            <a:endParaRPr/>
          </a:p>
          <a:p>
            <a:pPr indent="0" lvl="0" marL="0" rtl="0" algn="l">
              <a:lnSpc>
                <a:spcPct val="90000"/>
              </a:lnSpc>
              <a:spcBef>
                <a:spcPts val="1000"/>
              </a:spcBef>
              <a:spcAft>
                <a:spcPts val="0"/>
              </a:spcAft>
              <a:buClr>
                <a:schemeClr val="dk1"/>
              </a:buClr>
              <a:buSzPct val="100000"/>
              <a:buNone/>
            </a:pPr>
            <a:r>
              <a:rPr b="1" lang="en-US" sz="3300"/>
              <a:t>class</a:t>
            </a:r>
            <a:r>
              <a:rPr lang="en-US" sz="3300"/>
              <a:t> C </a:t>
            </a:r>
            <a:r>
              <a:rPr b="1" lang="en-US" sz="3300"/>
              <a:t>extends</a:t>
            </a:r>
            <a:r>
              <a:rPr lang="en-US" sz="3300"/>
              <a:t> A,B{//suppose if it were  </a:t>
            </a:r>
            <a:endParaRPr/>
          </a:p>
          <a:p>
            <a:pPr indent="0" lvl="0" marL="0" rtl="0" algn="l">
              <a:lnSpc>
                <a:spcPct val="90000"/>
              </a:lnSpc>
              <a:spcBef>
                <a:spcPts val="1000"/>
              </a:spcBef>
              <a:spcAft>
                <a:spcPts val="0"/>
              </a:spcAft>
              <a:buClr>
                <a:schemeClr val="dk1"/>
              </a:buClr>
              <a:buSzPct val="100000"/>
              <a:buNone/>
            </a:pPr>
            <a:r>
              <a:rPr lang="en-US" sz="3300"/>
              <a:t> </a:t>
            </a:r>
            <a:r>
              <a:rPr b="1" lang="en-US" sz="3300"/>
              <a:t>public</a:t>
            </a:r>
            <a:r>
              <a:rPr lang="en-US" sz="3300"/>
              <a:t> </a:t>
            </a:r>
            <a:r>
              <a:rPr b="1" lang="en-US" sz="3300"/>
              <a:t>static</a:t>
            </a:r>
            <a:r>
              <a:rPr lang="en-US" sz="3300"/>
              <a:t> </a:t>
            </a:r>
            <a:r>
              <a:rPr b="1" lang="en-US" sz="3300"/>
              <a:t>void</a:t>
            </a:r>
            <a:r>
              <a:rPr lang="en-US" sz="3300"/>
              <a:t> main(String args[]){  </a:t>
            </a:r>
            <a:endParaRPr/>
          </a:p>
          <a:p>
            <a:pPr indent="0" lvl="0" marL="0" rtl="0" algn="l">
              <a:lnSpc>
                <a:spcPct val="90000"/>
              </a:lnSpc>
              <a:spcBef>
                <a:spcPts val="1000"/>
              </a:spcBef>
              <a:spcAft>
                <a:spcPts val="0"/>
              </a:spcAft>
              <a:buClr>
                <a:schemeClr val="dk1"/>
              </a:buClr>
              <a:buSzPct val="100000"/>
              <a:buNone/>
            </a:pPr>
            <a:r>
              <a:rPr lang="en-US" sz="3300"/>
              <a:t>   C obj=</a:t>
            </a:r>
            <a:r>
              <a:rPr b="1" lang="en-US" sz="3300"/>
              <a:t>new</a:t>
            </a:r>
            <a:r>
              <a:rPr lang="en-US" sz="3300"/>
              <a:t> C();  </a:t>
            </a:r>
            <a:endParaRPr/>
          </a:p>
          <a:p>
            <a:pPr indent="0" lvl="0" marL="0" rtl="0" algn="l">
              <a:lnSpc>
                <a:spcPct val="90000"/>
              </a:lnSpc>
              <a:spcBef>
                <a:spcPts val="1000"/>
              </a:spcBef>
              <a:spcAft>
                <a:spcPts val="0"/>
              </a:spcAft>
              <a:buClr>
                <a:schemeClr val="dk1"/>
              </a:buClr>
              <a:buSzPct val="100000"/>
              <a:buNone/>
            </a:pPr>
            <a:r>
              <a:rPr lang="en-US" sz="3300"/>
              <a:t>   obj.msg();//Now which msg() method would be invoked?  </a:t>
            </a:r>
            <a:endParaRPr/>
          </a:p>
          <a:p>
            <a:pPr indent="0" lvl="0" marL="0" rtl="0" algn="l">
              <a:lnSpc>
                <a:spcPct val="90000"/>
              </a:lnSpc>
              <a:spcBef>
                <a:spcPts val="1000"/>
              </a:spcBef>
              <a:spcAft>
                <a:spcPts val="0"/>
              </a:spcAft>
              <a:buClr>
                <a:schemeClr val="dk1"/>
              </a:buClr>
              <a:buSzPct val="100000"/>
              <a:buNone/>
            </a:pPr>
            <a:r>
              <a:rPr lang="en-US" sz="3300"/>
              <a:t>}  </a:t>
            </a:r>
            <a:endParaRPr/>
          </a:p>
          <a:p>
            <a:pPr indent="0" lvl="0" marL="0" rtl="0" algn="l">
              <a:lnSpc>
                <a:spcPct val="90000"/>
              </a:lnSpc>
              <a:spcBef>
                <a:spcPts val="1000"/>
              </a:spcBef>
              <a:spcAft>
                <a:spcPts val="0"/>
              </a:spcAft>
              <a:buClr>
                <a:schemeClr val="dk1"/>
              </a:buClr>
              <a:buSzPct val="100000"/>
              <a:buNone/>
            </a:pPr>
            <a:r>
              <a:rPr lang="en-US" sz="3300"/>
              <a:t>}  </a:t>
            </a:r>
            <a:endParaRPr/>
          </a:p>
          <a:p>
            <a:pPr indent="-144139" lvl="0" marL="228594" rtl="0" algn="l">
              <a:lnSpc>
                <a:spcPct val="90000"/>
              </a:lnSpc>
              <a:spcBef>
                <a:spcPts val="1000"/>
              </a:spcBef>
              <a:spcAft>
                <a:spcPts val="0"/>
              </a:spcAft>
              <a:buClr>
                <a:schemeClr val="dk1"/>
              </a:buClr>
              <a:buSzPct val="100000"/>
              <a:buNone/>
            </a:pPr>
            <a:r>
              <a:t/>
            </a:r>
            <a:endParaRPr/>
          </a:p>
        </p:txBody>
      </p:sp>
      <p:sp>
        <p:nvSpPr>
          <p:cNvPr id="162" name="Google Shape;162;p24"/>
          <p:cNvSpPr txBox="1"/>
          <p:nvPr/>
        </p:nvSpPr>
        <p:spPr>
          <a:xfrm>
            <a:off x="8807570" y="2147978"/>
            <a:ext cx="196669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Output: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Compile time error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ctrTitle"/>
          </p:nvPr>
        </p:nvSpPr>
        <p:spPr>
          <a:xfrm>
            <a:off x="1524000" y="1565214"/>
            <a:ext cx="9144000" cy="1655763"/>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970748"/>
              </a:buClr>
              <a:buSzPct val="100000"/>
              <a:buFont typeface="Calibri"/>
              <a:buNone/>
            </a:pPr>
            <a:br>
              <a:rPr b="1" lang="en-US">
                <a:solidFill>
                  <a:srgbClr val="970748"/>
                </a:solidFill>
              </a:rPr>
            </a:br>
            <a:r>
              <a:rPr b="1" lang="en-US">
                <a:solidFill>
                  <a:srgbClr val="970748"/>
                </a:solidFill>
              </a:rPr>
              <a:t>Super Keyword in java</a:t>
            </a:r>
            <a:endParaRPr/>
          </a:p>
        </p:txBody>
      </p:sp>
      <p:sp>
        <p:nvSpPr>
          <p:cNvPr id="168" name="Google Shape;168;p25"/>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p>
            <a:pPr indent="-342900" lvl="0" marL="342900" rtl="0" algn="ctr">
              <a:lnSpc>
                <a:spcPct val="90000"/>
              </a:lnSpc>
              <a:spcBef>
                <a:spcPts val="0"/>
              </a:spcBef>
              <a:spcAft>
                <a:spcPts val="0"/>
              </a:spcAft>
              <a:buClr>
                <a:schemeClr val="dk1"/>
              </a:buClr>
              <a:buSzPts val="2400"/>
              <a:buFont typeface="Arial"/>
              <a:buChar char="•"/>
            </a:pPr>
            <a:r>
              <a:rPr lang="en-US"/>
              <a:t>refer immediate parent class instance variable.</a:t>
            </a:r>
            <a:endParaRPr/>
          </a:p>
          <a:p>
            <a:pPr indent="-342900" lvl="0" marL="342900" rtl="0" algn="ctr">
              <a:lnSpc>
                <a:spcPct val="90000"/>
              </a:lnSpc>
              <a:spcBef>
                <a:spcPts val="1000"/>
              </a:spcBef>
              <a:spcAft>
                <a:spcPts val="0"/>
              </a:spcAft>
              <a:buClr>
                <a:schemeClr val="dk1"/>
              </a:buClr>
              <a:buSzPts val="2400"/>
              <a:buFont typeface="Arial"/>
              <a:buChar char="•"/>
            </a:pPr>
            <a:r>
              <a:rPr lang="en-US"/>
              <a:t>invoke immediate parent class method.</a:t>
            </a:r>
            <a:endParaRPr/>
          </a:p>
          <a:p>
            <a:pPr indent="-342900" lvl="0" marL="342900" rtl="0" algn="ctr">
              <a:lnSpc>
                <a:spcPct val="90000"/>
              </a:lnSpc>
              <a:spcBef>
                <a:spcPts val="1000"/>
              </a:spcBef>
              <a:spcAft>
                <a:spcPts val="0"/>
              </a:spcAft>
              <a:buClr>
                <a:schemeClr val="dk1"/>
              </a:buClr>
              <a:buSzPts val="2400"/>
              <a:buFont typeface="Arial"/>
              <a:buChar char="•"/>
            </a:pPr>
            <a:r>
              <a:rPr lang="en-US"/>
              <a:t>invoke immediate parent class constructor.</a:t>
            </a:r>
            <a:endParaRPr/>
          </a:p>
          <a:p>
            <a:pPr indent="0" lvl="0" marL="0" rtl="0" algn="ctr">
              <a:lnSpc>
                <a:spcPct val="90000"/>
              </a:lnSpc>
              <a:spcBef>
                <a:spcPts val="1000"/>
              </a:spcBef>
              <a:spcAft>
                <a:spcPts val="0"/>
              </a:spcAft>
              <a:buClr>
                <a:schemeClr val="dk1"/>
              </a:buClr>
              <a:buSzPts val="24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717430" y="0"/>
            <a:ext cx="10515600" cy="106686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970748"/>
              </a:buClr>
              <a:buSzPct val="100000"/>
              <a:buFont typeface="Calibri"/>
              <a:buNone/>
            </a:pPr>
            <a:r>
              <a:rPr b="1" lang="en-US">
                <a:solidFill>
                  <a:srgbClr val="970748"/>
                </a:solidFill>
              </a:rPr>
              <a:t>Refer immediate parent class instance variable.</a:t>
            </a:r>
            <a:endParaRPr/>
          </a:p>
        </p:txBody>
      </p:sp>
      <p:sp>
        <p:nvSpPr>
          <p:cNvPr id="174" name="Google Shape;174;p26"/>
          <p:cNvSpPr txBox="1"/>
          <p:nvPr>
            <p:ph idx="1" type="body"/>
          </p:nvPr>
        </p:nvSpPr>
        <p:spPr>
          <a:xfrm>
            <a:off x="838200" y="966158"/>
            <a:ext cx="10515600" cy="5210807"/>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b="1" lang="en-US"/>
              <a:t>class</a:t>
            </a:r>
            <a:r>
              <a:rPr lang="en-US"/>
              <a:t> Animal</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String color="white";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b="1" lang="en-US"/>
              <a:t>class</a:t>
            </a:r>
            <a:r>
              <a:rPr lang="en-US"/>
              <a:t> Dog </a:t>
            </a:r>
            <a:r>
              <a:rPr b="1" lang="en-US"/>
              <a:t>extends</a:t>
            </a:r>
            <a:r>
              <a:rPr lang="en-US"/>
              <a:t> Animal{  </a:t>
            </a:r>
            <a:endParaRPr/>
          </a:p>
          <a:p>
            <a:pPr indent="0" lvl="0" marL="0" rtl="0" algn="l">
              <a:lnSpc>
                <a:spcPct val="90000"/>
              </a:lnSpc>
              <a:spcBef>
                <a:spcPts val="1000"/>
              </a:spcBef>
              <a:spcAft>
                <a:spcPts val="0"/>
              </a:spcAft>
              <a:buClr>
                <a:schemeClr val="dk1"/>
              </a:buClr>
              <a:buSzPct val="100000"/>
              <a:buNone/>
            </a:pPr>
            <a:r>
              <a:rPr lang="en-US"/>
              <a:t>String color="black";  </a:t>
            </a:r>
            <a:endParaRPr/>
          </a:p>
          <a:p>
            <a:pPr indent="0" lvl="0" marL="0" rtl="0" algn="l">
              <a:lnSpc>
                <a:spcPct val="90000"/>
              </a:lnSpc>
              <a:spcBef>
                <a:spcPts val="1000"/>
              </a:spcBef>
              <a:spcAft>
                <a:spcPts val="0"/>
              </a:spcAft>
              <a:buClr>
                <a:schemeClr val="dk1"/>
              </a:buClr>
              <a:buSzPct val="100000"/>
              <a:buNone/>
            </a:pPr>
            <a:r>
              <a:rPr b="1" lang="en-US"/>
              <a:t>void</a:t>
            </a:r>
            <a:r>
              <a:rPr lang="en-US"/>
              <a:t> printColor(){  </a:t>
            </a:r>
            <a:endParaRPr/>
          </a:p>
          <a:p>
            <a:pPr indent="0" lvl="0" marL="0" rtl="0" algn="l">
              <a:lnSpc>
                <a:spcPct val="90000"/>
              </a:lnSpc>
              <a:spcBef>
                <a:spcPts val="1000"/>
              </a:spcBef>
              <a:spcAft>
                <a:spcPts val="0"/>
              </a:spcAft>
              <a:buClr>
                <a:schemeClr val="dk1"/>
              </a:buClr>
              <a:buSzPct val="100000"/>
              <a:buNone/>
            </a:pPr>
            <a:r>
              <a:rPr lang="en-US"/>
              <a:t>System.out.println(color);  </a:t>
            </a:r>
            <a:endParaRPr/>
          </a:p>
          <a:p>
            <a:pPr indent="0" lvl="0" marL="0" rtl="0" algn="l">
              <a:lnSpc>
                <a:spcPct val="90000"/>
              </a:lnSpc>
              <a:spcBef>
                <a:spcPts val="1000"/>
              </a:spcBef>
              <a:spcAft>
                <a:spcPts val="0"/>
              </a:spcAft>
              <a:buClr>
                <a:schemeClr val="dk1"/>
              </a:buClr>
              <a:buSzPct val="100000"/>
              <a:buNone/>
            </a:pPr>
            <a:r>
              <a:rPr lang="en-US"/>
              <a:t>System.out.println(</a:t>
            </a:r>
            <a:r>
              <a:rPr b="1" lang="en-US"/>
              <a:t>super</a:t>
            </a:r>
            <a:r>
              <a:rPr lang="en-US"/>
              <a:t>.color);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b="1" lang="en-US"/>
              <a:t>class</a:t>
            </a:r>
            <a:r>
              <a:rPr lang="en-US"/>
              <a:t> TestSuper1{  </a:t>
            </a:r>
            <a:endParaRPr/>
          </a:p>
          <a:p>
            <a:pPr indent="0" lvl="0" marL="0" rtl="0" algn="l">
              <a:lnSpc>
                <a:spcPct val="90000"/>
              </a:lnSpc>
              <a:spcBef>
                <a:spcPts val="1000"/>
              </a:spcBef>
              <a:spcAft>
                <a:spcPts val="0"/>
              </a:spcAft>
              <a:buClr>
                <a:schemeClr val="dk1"/>
              </a:buClr>
              <a:buSzPct val="100000"/>
              <a:buNone/>
            </a:pPr>
            <a:r>
              <a:rPr b="1" lang="en-US"/>
              <a:t>public</a:t>
            </a:r>
            <a:r>
              <a:rPr lang="en-US"/>
              <a:t> </a:t>
            </a:r>
            <a:r>
              <a:rPr b="1" lang="en-US"/>
              <a:t>static</a:t>
            </a:r>
            <a:r>
              <a:rPr lang="en-US"/>
              <a:t> </a:t>
            </a:r>
            <a:r>
              <a:rPr b="1" lang="en-US"/>
              <a:t>void</a:t>
            </a:r>
            <a:r>
              <a:rPr lang="en-US"/>
              <a:t> main(String args[]){  </a:t>
            </a:r>
            <a:endParaRPr/>
          </a:p>
          <a:p>
            <a:pPr indent="0" lvl="0" marL="0" rtl="0" algn="l">
              <a:lnSpc>
                <a:spcPct val="90000"/>
              </a:lnSpc>
              <a:spcBef>
                <a:spcPts val="1000"/>
              </a:spcBef>
              <a:spcAft>
                <a:spcPts val="0"/>
              </a:spcAft>
              <a:buClr>
                <a:schemeClr val="dk1"/>
              </a:buClr>
              <a:buSzPct val="100000"/>
              <a:buNone/>
            </a:pPr>
            <a:r>
              <a:rPr lang="en-US"/>
              <a:t>Dog d=</a:t>
            </a:r>
            <a:r>
              <a:rPr b="1" lang="en-US"/>
              <a:t>new</a:t>
            </a:r>
            <a:r>
              <a:rPr lang="en-US"/>
              <a:t> Dog();  </a:t>
            </a:r>
            <a:endParaRPr/>
          </a:p>
          <a:p>
            <a:pPr indent="0" lvl="0" marL="0" rtl="0" algn="l">
              <a:lnSpc>
                <a:spcPct val="90000"/>
              </a:lnSpc>
              <a:spcBef>
                <a:spcPts val="1000"/>
              </a:spcBef>
              <a:spcAft>
                <a:spcPts val="0"/>
              </a:spcAft>
              <a:buClr>
                <a:schemeClr val="dk1"/>
              </a:buClr>
              <a:buSzPct val="100000"/>
              <a:buNone/>
            </a:pPr>
            <a:r>
              <a:rPr lang="en-US"/>
              <a:t>d.printColor();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t/>
            </a:r>
            <a:endParaRPr/>
          </a:p>
        </p:txBody>
      </p:sp>
      <p:sp>
        <p:nvSpPr>
          <p:cNvPr id="175" name="Google Shape;175;p26"/>
          <p:cNvSpPr txBox="1"/>
          <p:nvPr/>
        </p:nvSpPr>
        <p:spPr>
          <a:xfrm>
            <a:off x="7996687" y="2622430"/>
            <a:ext cx="91884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Output: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Black</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white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838200" y="175344"/>
            <a:ext cx="10515600" cy="75630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970748"/>
              </a:buClr>
              <a:buSzPts val="4400"/>
              <a:buFont typeface="Calibri"/>
              <a:buNone/>
            </a:pPr>
            <a:r>
              <a:rPr b="1" lang="en-US">
                <a:solidFill>
                  <a:srgbClr val="970748"/>
                </a:solidFill>
              </a:rPr>
              <a:t>To invoke parent class method</a:t>
            </a:r>
            <a:endParaRPr/>
          </a:p>
        </p:txBody>
      </p:sp>
      <p:sp>
        <p:nvSpPr>
          <p:cNvPr id="181" name="Google Shape;181;p27"/>
          <p:cNvSpPr txBox="1"/>
          <p:nvPr>
            <p:ph idx="1" type="body"/>
          </p:nvPr>
        </p:nvSpPr>
        <p:spPr>
          <a:xfrm>
            <a:off x="838200" y="1121435"/>
            <a:ext cx="10515600" cy="5055530"/>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90000"/>
              </a:lnSpc>
              <a:spcBef>
                <a:spcPts val="0"/>
              </a:spcBef>
              <a:spcAft>
                <a:spcPts val="0"/>
              </a:spcAft>
              <a:buClr>
                <a:schemeClr val="dk1"/>
              </a:buClr>
              <a:buSzPct val="100000"/>
              <a:buNone/>
            </a:pPr>
            <a:r>
              <a:rPr b="1" lang="en-US" sz="2900"/>
              <a:t>class</a:t>
            </a:r>
            <a:r>
              <a:rPr lang="en-US" sz="2900"/>
              <a:t> Animal</a:t>
            </a:r>
            <a:endParaRPr/>
          </a:p>
          <a:p>
            <a:pPr indent="0" lvl="0" marL="0" rtl="0" algn="l">
              <a:lnSpc>
                <a:spcPct val="90000"/>
              </a:lnSpc>
              <a:spcBef>
                <a:spcPts val="1000"/>
              </a:spcBef>
              <a:spcAft>
                <a:spcPts val="0"/>
              </a:spcAft>
              <a:buClr>
                <a:schemeClr val="dk1"/>
              </a:buClr>
              <a:buSzPct val="100000"/>
              <a:buNone/>
            </a:pPr>
            <a:r>
              <a:rPr lang="en-US" sz="2900"/>
              <a:t>{  </a:t>
            </a:r>
            <a:endParaRPr/>
          </a:p>
          <a:p>
            <a:pPr indent="0" lvl="0" marL="0" rtl="0" algn="l">
              <a:lnSpc>
                <a:spcPct val="90000"/>
              </a:lnSpc>
              <a:spcBef>
                <a:spcPts val="1000"/>
              </a:spcBef>
              <a:spcAft>
                <a:spcPts val="0"/>
              </a:spcAft>
              <a:buClr>
                <a:schemeClr val="dk1"/>
              </a:buClr>
              <a:buSzPct val="100000"/>
              <a:buNone/>
            </a:pPr>
            <a:r>
              <a:rPr b="1" lang="en-US" sz="2900"/>
              <a:t>void</a:t>
            </a:r>
            <a:r>
              <a:rPr lang="en-US" sz="2900"/>
              <a:t> eat()</a:t>
            </a:r>
            <a:endParaRPr/>
          </a:p>
          <a:p>
            <a:pPr indent="0" lvl="0" marL="0" rtl="0" algn="l">
              <a:lnSpc>
                <a:spcPct val="90000"/>
              </a:lnSpc>
              <a:spcBef>
                <a:spcPts val="1000"/>
              </a:spcBef>
              <a:spcAft>
                <a:spcPts val="0"/>
              </a:spcAft>
              <a:buClr>
                <a:schemeClr val="dk1"/>
              </a:buClr>
              <a:buSzPct val="100000"/>
              <a:buNone/>
            </a:pPr>
            <a:r>
              <a:rPr lang="en-US" sz="2900"/>
              <a:t>{System.out.println("eating...");}  </a:t>
            </a:r>
            <a:endParaRPr/>
          </a:p>
          <a:p>
            <a:pPr indent="0" lvl="0" marL="0" rtl="0" algn="l">
              <a:lnSpc>
                <a:spcPct val="90000"/>
              </a:lnSpc>
              <a:spcBef>
                <a:spcPts val="1000"/>
              </a:spcBef>
              <a:spcAft>
                <a:spcPts val="0"/>
              </a:spcAft>
              <a:buClr>
                <a:schemeClr val="dk1"/>
              </a:buClr>
              <a:buSzPct val="100000"/>
              <a:buNone/>
            </a:pPr>
            <a:r>
              <a:rPr lang="en-US" sz="2900"/>
              <a:t>}  </a:t>
            </a:r>
            <a:endParaRPr/>
          </a:p>
          <a:p>
            <a:pPr indent="0" lvl="0" marL="0" rtl="0" algn="l">
              <a:lnSpc>
                <a:spcPct val="90000"/>
              </a:lnSpc>
              <a:spcBef>
                <a:spcPts val="1000"/>
              </a:spcBef>
              <a:spcAft>
                <a:spcPts val="0"/>
              </a:spcAft>
              <a:buClr>
                <a:schemeClr val="dk1"/>
              </a:buClr>
              <a:buSzPct val="100000"/>
              <a:buNone/>
            </a:pPr>
            <a:r>
              <a:rPr b="1" lang="en-US" sz="2900"/>
              <a:t>class</a:t>
            </a:r>
            <a:r>
              <a:rPr lang="en-US" sz="2900"/>
              <a:t> Dog </a:t>
            </a:r>
            <a:r>
              <a:rPr b="1" lang="en-US" sz="2900"/>
              <a:t>extends</a:t>
            </a:r>
            <a:r>
              <a:rPr lang="en-US" sz="2900"/>
              <a:t> Animal{  </a:t>
            </a:r>
            <a:endParaRPr/>
          </a:p>
          <a:p>
            <a:pPr indent="0" lvl="0" marL="0" rtl="0" algn="l">
              <a:lnSpc>
                <a:spcPct val="90000"/>
              </a:lnSpc>
              <a:spcBef>
                <a:spcPts val="1000"/>
              </a:spcBef>
              <a:spcAft>
                <a:spcPts val="0"/>
              </a:spcAft>
              <a:buClr>
                <a:schemeClr val="dk1"/>
              </a:buClr>
              <a:buSzPct val="100000"/>
              <a:buNone/>
            </a:pPr>
            <a:r>
              <a:rPr b="1" lang="en-US" sz="2900"/>
              <a:t>void</a:t>
            </a:r>
            <a:r>
              <a:rPr lang="en-US" sz="2900"/>
              <a:t> eat(){System.out.println("eating bread...");}  </a:t>
            </a:r>
            <a:endParaRPr/>
          </a:p>
          <a:p>
            <a:pPr indent="0" lvl="0" marL="0" rtl="0" algn="l">
              <a:lnSpc>
                <a:spcPct val="90000"/>
              </a:lnSpc>
              <a:spcBef>
                <a:spcPts val="1000"/>
              </a:spcBef>
              <a:spcAft>
                <a:spcPts val="0"/>
              </a:spcAft>
              <a:buClr>
                <a:schemeClr val="dk1"/>
              </a:buClr>
              <a:buSzPct val="100000"/>
              <a:buNone/>
            </a:pPr>
            <a:r>
              <a:rPr b="1" lang="en-US" sz="2900"/>
              <a:t>void</a:t>
            </a:r>
            <a:r>
              <a:rPr lang="en-US" sz="2900"/>
              <a:t> bark(){System.out.println("barking...");}  </a:t>
            </a:r>
            <a:endParaRPr/>
          </a:p>
          <a:p>
            <a:pPr indent="0" lvl="0" marL="0" rtl="0" algn="l">
              <a:lnSpc>
                <a:spcPct val="90000"/>
              </a:lnSpc>
              <a:spcBef>
                <a:spcPts val="1000"/>
              </a:spcBef>
              <a:spcAft>
                <a:spcPts val="0"/>
              </a:spcAft>
              <a:buClr>
                <a:schemeClr val="dk1"/>
              </a:buClr>
              <a:buSzPct val="100000"/>
              <a:buNone/>
            </a:pPr>
            <a:r>
              <a:rPr b="1" lang="en-US" sz="2900"/>
              <a:t>void</a:t>
            </a:r>
            <a:r>
              <a:rPr lang="en-US" sz="2900"/>
              <a:t> work(){  </a:t>
            </a:r>
            <a:endParaRPr/>
          </a:p>
          <a:p>
            <a:pPr indent="0" lvl="0" marL="0" rtl="0" algn="l">
              <a:lnSpc>
                <a:spcPct val="90000"/>
              </a:lnSpc>
              <a:spcBef>
                <a:spcPts val="1000"/>
              </a:spcBef>
              <a:spcAft>
                <a:spcPts val="0"/>
              </a:spcAft>
              <a:buClr>
                <a:schemeClr val="dk1"/>
              </a:buClr>
              <a:buSzPct val="100000"/>
              <a:buNone/>
            </a:pPr>
            <a:r>
              <a:rPr b="1" lang="en-US" sz="2900"/>
              <a:t>super</a:t>
            </a:r>
            <a:r>
              <a:rPr lang="en-US" sz="2900"/>
              <a:t>.eat();  </a:t>
            </a:r>
            <a:endParaRPr/>
          </a:p>
          <a:p>
            <a:pPr indent="0" lvl="0" marL="0" rtl="0" algn="l">
              <a:lnSpc>
                <a:spcPct val="90000"/>
              </a:lnSpc>
              <a:spcBef>
                <a:spcPts val="1000"/>
              </a:spcBef>
              <a:spcAft>
                <a:spcPts val="0"/>
              </a:spcAft>
              <a:buClr>
                <a:schemeClr val="dk1"/>
              </a:buClr>
              <a:buSzPct val="100000"/>
              <a:buNone/>
            </a:pPr>
            <a:r>
              <a:rPr lang="en-US" sz="2900"/>
              <a:t>bark();  </a:t>
            </a:r>
            <a:endParaRPr/>
          </a:p>
          <a:p>
            <a:pPr indent="0" lvl="0" marL="0" rtl="0" algn="l">
              <a:lnSpc>
                <a:spcPct val="90000"/>
              </a:lnSpc>
              <a:spcBef>
                <a:spcPts val="1000"/>
              </a:spcBef>
              <a:spcAft>
                <a:spcPts val="0"/>
              </a:spcAft>
              <a:buClr>
                <a:schemeClr val="dk1"/>
              </a:buClr>
              <a:buSzPct val="100000"/>
              <a:buNone/>
            </a:pPr>
            <a:r>
              <a:rPr lang="en-US" sz="2900"/>
              <a:t>}  </a:t>
            </a:r>
            <a:endParaRPr/>
          </a:p>
          <a:p>
            <a:pPr indent="0" lvl="0" marL="0" rtl="0" algn="l">
              <a:lnSpc>
                <a:spcPct val="90000"/>
              </a:lnSpc>
              <a:spcBef>
                <a:spcPts val="1000"/>
              </a:spcBef>
              <a:spcAft>
                <a:spcPts val="0"/>
              </a:spcAft>
              <a:buClr>
                <a:schemeClr val="dk1"/>
              </a:buClr>
              <a:buSzPct val="100000"/>
              <a:buNone/>
            </a:pPr>
            <a:r>
              <a:rPr lang="en-US" sz="2900"/>
              <a:t>}  </a:t>
            </a:r>
            <a:endParaRPr/>
          </a:p>
          <a:p>
            <a:pPr indent="0" lvl="0" marL="0" rtl="0" algn="l">
              <a:lnSpc>
                <a:spcPct val="90000"/>
              </a:lnSpc>
              <a:spcBef>
                <a:spcPts val="1000"/>
              </a:spcBef>
              <a:spcAft>
                <a:spcPts val="0"/>
              </a:spcAft>
              <a:buClr>
                <a:schemeClr val="dk1"/>
              </a:buClr>
              <a:buSzPct val="100000"/>
              <a:buNone/>
            </a:pPr>
            <a:r>
              <a:rPr b="1" lang="en-US" sz="2900"/>
              <a:t>class</a:t>
            </a:r>
            <a:r>
              <a:rPr lang="en-US" sz="2900"/>
              <a:t> TestSuper2{  </a:t>
            </a:r>
            <a:endParaRPr/>
          </a:p>
          <a:p>
            <a:pPr indent="0" lvl="0" marL="0" rtl="0" algn="l">
              <a:lnSpc>
                <a:spcPct val="90000"/>
              </a:lnSpc>
              <a:spcBef>
                <a:spcPts val="1000"/>
              </a:spcBef>
              <a:spcAft>
                <a:spcPts val="0"/>
              </a:spcAft>
              <a:buClr>
                <a:schemeClr val="dk1"/>
              </a:buClr>
              <a:buSzPct val="100000"/>
              <a:buNone/>
            </a:pPr>
            <a:r>
              <a:rPr b="1" lang="en-US" sz="2900"/>
              <a:t>public</a:t>
            </a:r>
            <a:r>
              <a:rPr lang="en-US" sz="2900"/>
              <a:t> </a:t>
            </a:r>
            <a:r>
              <a:rPr b="1" lang="en-US" sz="2900"/>
              <a:t>static</a:t>
            </a:r>
            <a:r>
              <a:rPr lang="en-US" sz="2900"/>
              <a:t> </a:t>
            </a:r>
            <a:r>
              <a:rPr b="1" lang="en-US" sz="2900"/>
              <a:t>void</a:t>
            </a:r>
            <a:r>
              <a:rPr lang="en-US" sz="2900"/>
              <a:t> main(String args[]){  </a:t>
            </a:r>
            <a:endParaRPr/>
          </a:p>
          <a:p>
            <a:pPr indent="0" lvl="0" marL="0" rtl="0" algn="l">
              <a:lnSpc>
                <a:spcPct val="90000"/>
              </a:lnSpc>
              <a:spcBef>
                <a:spcPts val="1000"/>
              </a:spcBef>
              <a:spcAft>
                <a:spcPts val="0"/>
              </a:spcAft>
              <a:buClr>
                <a:schemeClr val="dk1"/>
              </a:buClr>
              <a:buSzPct val="100000"/>
              <a:buNone/>
            </a:pPr>
            <a:r>
              <a:rPr lang="en-US" sz="2900"/>
              <a:t>Dog d=</a:t>
            </a:r>
            <a:r>
              <a:rPr b="1" lang="en-US" sz="2900"/>
              <a:t>new</a:t>
            </a:r>
            <a:r>
              <a:rPr lang="en-US" sz="2900"/>
              <a:t> Dog();  </a:t>
            </a:r>
            <a:endParaRPr/>
          </a:p>
          <a:p>
            <a:pPr indent="0" lvl="0" marL="0" rtl="0" algn="l">
              <a:lnSpc>
                <a:spcPct val="90000"/>
              </a:lnSpc>
              <a:spcBef>
                <a:spcPts val="1000"/>
              </a:spcBef>
              <a:spcAft>
                <a:spcPts val="0"/>
              </a:spcAft>
              <a:buClr>
                <a:schemeClr val="dk1"/>
              </a:buClr>
              <a:buSzPct val="100000"/>
              <a:buNone/>
            </a:pPr>
            <a:r>
              <a:rPr lang="en-US" sz="2900"/>
              <a:t>d.work();  </a:t>
            </a:r>
            <a:endParaRPr/>
          </a:p>
          <a:p>
            <a:pPr indent="0" lvl="0" marL="0" rtl="0" algn="l">
              <a:lnSpc>
                <a:spcPct val="90000"/>
              </a:lnSpc>
              <a:spcBef>
                <a:spcPts val="1000"/>
              </a:spcBef>
              <a:spcAft>
                <a:spcPts val="0"/>
              </a:spcAft>
              <a:buClr>
                <a:schemeClr val="dk1"/>
              </a:buClr>
              <a:buSzPct val="100000"/>
              <a:buNone/>
            </a:pPr>
            <a:r>
              <a:rPr lang="en-US" sz="2900"/>
              <a:t>}}  </a:t>
            </a:r>
            <a:endParaRPr/>
          </a:p>
          <a:p>
            <a:pPr indent="-144139" lvl="0" marL="228594" rtl="0" algn="l">
              <a:lnSpc>
                <a:spcPct val="90000"/>
              </a:lnSpc>
              <a:spcBef>
                <a:spcPts val="1000"/>
              </a:spcBef>
              <a:spcAft>
                <a:spcPts val="0"/>
              </a:spcAft>
              <a:buClr>
                <a:schemeClr val="dk1"/>
              </a:buClr>
              <a:buSzPct val="100000"/>
              <a:buNone/>
            </a:pPr>
            <a:r>
              <a:t/>
            </a:r>
            <a:endParaRPr/>
          </a:p>
        </p:txBody>
      </p:sp>
      <p:sp>
        <p:nvSpPr>
          <p:cNvPr id="182" name="Google Shape;182;p27"/>
          <p:cNvSpPr txBox="1"/>
          <p:nvPr/>
        </p:nvSpPr>
        <p:spPr>
          <a:xfrm>
            <a:off x="7608498" y="2294626"/>
            <a:ext cx="104387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Output: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eating…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barking…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838200" y="175345"/>
            <a:ext cx="10515600" cy="68729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970748"/>
              </a:buClr>
              <a:buSzPct val="100000"/>
              <a:buFont typeface="Calibri"/>
              <a:buNone/>
            </a:pPr>
            <a:r>
              <a:rPr b="1" lang="en-US">
                <a:solidFill>
                  <a:srgbClr val="970748"/>
                </a:solidFill>
              </a:rPr>
              <a:t>To invoke parent class constructor.</a:t>
            </a:r>
            <a:endParaRPr/>
          </a:p>
        </p:txBody>
      </p:sp>
      <p:sp>
        <p:nvSpPr>
          <p:cNvPr id="188" name="Google Shape;188;p28"/>
          <p:cNvSpPr txBox="1"/>
          <p:nvPr>
            <p:ph idx="1" type="body"/>
          </p:nvPr>
        </p:nvSpPr>
        <p:spPr>
          <a:xfrm>
            <a:off x="838200" y="862643"/>
            <a:ext cx="10515600" cy="531432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b="1" lang="en-US" sz="2000"/>
              <a:t>class</a:t>
            </a:r>
            <a:r>
              <a:rPr lang="en-US" sz="2000"/>
              <a:t> Animal{  </a:t>
            </a:r>
            <a:endParaRPr/>
          </a:p>
          <a:p>
            <a:pPr indent="0" lvl="0" marL="0" rtl="0" algn="l">
              <a:lnSpc>
                <a:spcPct val="90000"/>
              </a:lnSpc>
              <a:spcBef>
                <a:spcPts val="1000"/>
              </a:spcBef>
              <a:spcAft>
                <a:spcPts val="0"/>
              </a:spcAft>
              <a:buClr>
                <a:schemeClr val="dk1"/>
              </a:buClr>
              <a:buSzPts val="2000"/>
              <a:buNone/>
            </a:pPr>
            <a:r>
              <a:rPr lang="en-US" sz="2000"/>
              <a:t>Animal(){System.out.println("animal is created");}  </a:t>
            </a:r>
            <a:endParaRPr/>
          </a:p>
          <a:p>
            <a:pPr indent="0" lvl="0" marL="0" rtl="0" algn="l">
              <a:lnSpc>
                <a:spcPct val="90000"/>
              </a:lnSpc>
              <a:spcBef>
                <a:spcPts val="1000"/>
              </a:spcBef>
              <a:spcAft>
                <a:spcPts val="0"/>
              </a:spcAft>
              <a:buClr>
                <a:schemeClr val="dk1"/>
              </a:buClr>
              <a:buSzPts val="2000"/>
              <a:buNone/>
            </a:pPr>
            <a:r>
              <a:rPr lang="en-US" sz="2000"/>
              <a:t>}  </a:t>
            </a:r>
            <a:endParaRPr/>
          </a:p>
          <a:p>
            <a:pPr indent="0" lvl="0" marL="0" rtl="0" algn="l">
              <a:lnSpc>
                <a:spcPct val="90000"/>
              </a:lnSpc>
              <a:spcBef>
                <a:spcPts val="1000"/>
              </a:spcBef>
              <a:spcAft>
                <a:spcPts val="0"/>
              </a:spcAft>
              <a:buClr>
                <a:schemeClr val="dk1"/>
              </a:buClr>
              <a:buSzPts val="2000"/>
              <a:buNone/>
            </a:pPr>
            <a:r>
              <a:rPr b="1" lang="en-US" sz="2000"/>
              <a:t>class</a:t>
            </a:r>
            <a:r>
              <a:rPr lang="en-US" sz="2000"/>
              <a:t> Dog </a:t>
            </a:r>
            <a:r>
              <a:rPr b="1" lang="en-US" sz="2000"/>
              <a:t>extends</a:t>
            </a:r>
            <a:r>
              <a:rPr lang="en-US" sz="2000"/>
              <a:t> Animal{  </a:t>
            </a:r>
            <a:endParaRPr/>
          </a:p>
          <a:p>
            <a:pPr indent="0" lvl="0" marL="0" rtl="0" algn="l">
              <a:lnSpc>
                <a:spcPct val="90000"/>
              </a:lnSpc>
              <a:spcBef>
                <a:spcPts val="1000"/>
              </a:spcBef>
              <a:spcAft>
                <a:spcPts val="0"/>
              </a:spcAft>
              <a:buClr>
                <a:schemeClr val="dk1"/>
              </a:buClr>
              <a:buSzPts val="2000"/>
              <a:buNone/>
            </a:pPr>
            <a:r>
              <a:rPr lang="en-US" sz="2000"/>
              <a:t>Dog(){  </a:t>
            </a:r>
            <a:endParaRPr/>
          </a:p>
          <a:p>
            <a:pPr indent="0" lvl="0" marL="0" rtl="0" algn="l">
              <a:lnSpc>
                <a:spcPct val="90000"/>
              </a:lnSpc>
              <a:spcBef>
                <a:spcPts val="1000"/>
              </a:spcBef>
              <a:spcAft>
                <a:spcPts val="0"/>
              </a:spcAft>
              <a:buClr>
                <a:schemeClr val="dk1"/>
              </a:buClr>
              <a:buSzPts val="2000"/>
              <a:buNone/>
            </a:pPr>
            <a:r>
              <a:rPr b="1" lang="en-US" sz="2000"/>
              <a:t>super</a:t>
            </a:r>
            <a:r>
              <a:rPr lang="en-US" sz="2000"/>
              <a:t>();  </a:t>
            </a:r>
            <a:endParaRPr/>
          </a:p>
          <a:p>
            <a:pPr indent="0" lvl="0" marL="0" rtl="0" algn="l">
              <a:lnSpc>
                <a:spcPct val="90000"/>
              </a:lnSpc>
              <a:spcBef>
                <a:spcPts val="1000"/>
              </a:spcBef>
              <a:spcAft>
                <a:spcPts val="0"/>
              </a:spcAft>
              <a:buClr>
                <a:schemeClr val="dk1"/>
              </a:buClr>
              <a:buSzPts val="2000"/>
              <a:buNone/>
            </a:pPr>
            <a:r>
              <a:rPr lang="en-US" sz="2000"/>
              <a:t>System.out.println("dog is created");  </a:t>
            </a:r>
            <a:endParaRPr/>
          </a:p>
          <a:p>
            <a:pPr indent="0" lvl="0" marL="0" rtl="0" algn="l">
              <a:lnSpc>
                <a:spcPct val="90000"/>
              </a:lnSpc>
              <a:spcBef>
                <a:spcPts val="1000"/>
              </a:spcBef>
              <a:spcAft>
                <a:spcPts val="0"/>
              </a:spcAft>
              <a:buClr>
                <a:schemeClr val="dk1"/>
              </a:buClr>
              <a:buSzPts val="2000"/>
              <a:buNone/>
            </a:pPr>
            <a:r>
              <a:rPr lang="en-US" sz="2000"/>
              <a:t>}  </a:t>
            </a:r>
            <a:endParaRPr/>
          </a:p>
          <a:p>
            <a:pPr indent="0" lvl="0" marL="0" rtl="0" algn="l">
              <a:lnSpc>
                <a:spcPct val="90000"/>
              </a:lnSpc>
              <a:spcBef>
                <a:spcPts val="1000"/>
              </a:spcBef>
              <a:spcAft>
                <a:spcPts val="0"/>
              </a:spcAft>
              <a:buClr>
                <a:schemeClr val="dk1"/>
              </a:buClr>
              <a:buSzPts val="2000"/>
              <a:buNone/>
            </a:pPr>
            <a:r>
              <a:rPr lang="en-US" sz="2000"/>
              <a:t>}  </a:t>
            </a:r>
            <a:endParaRPr/>
          </a:p>
          <a:p>
            <a:pPr indent="0" lvl="0" marL="0" rtl="0" algn="l">
              <a:lnSpc>
                <a:spcPct val="90000"/>
              </a:lnSpc>
              <a:spcBef>
                <a:spcPts val="1000"/>
              </a:spcBef>
              <a:spcAft>
                <a:spcPts val="0"/>
              </a:spcAft>
              <a:buClr>
                <a:schemeClr val="dk1"/>
              </a:buClr>
              <a:buSzPts val="2000"/>
              <a:buNone/>
            </a:pPr>
            <a:r>
              <a:rPr b="1" lang="en-US" sz="2000"/>
              <a:t>class</a:t>
            </a:r>
            <a:r>
              <a:rPr lang="en-US" sz="2000"/>
              <a:t> TestSuper3{  </a:t>
            </a:r>
            <a:endParaRPr/>
          </a:p>
          <a:p>
            <a:pPr indent="0" lvl="0" marL="0" rtl="0" algn="l">
              <a:lnSpc>
                <a:spcPct val="90000"/>
              </a:lnSpc>
              <a:spcBef>
                <a:spcPts val="1000"/>
              </a:spcBef>
              <a:spcAft>
                <a:spcPts val="0"/>
              </a:spcAft>
              <a:buClr>
                <a:schemeClr val="dk1"/>
              </a:buClr>
              <a:buSzPts val="2000"/>
              <a:buNone/>
            </a:pPr>
            <a:r>
              <a:rPr b="1" lang="en-US" sz="2000"/>
              <a:t>public</a:t>
            </a:r>
            <a:r>
              <a:rPr lang="en-US" sz="2000"/>
              <a:t> </a:t>
            </a:r>
            <a:r>
              <a:rPr b="1" lang="en-US" sz="2000"/>
              <a:t>static</a:t>
            </a:r>
            <a:r>
              <a:rPr lang="en-US" sz="2000"/>
              <a:t> </a:t>
            </a:r>
            <a:r>
              <a:rPr b="1" lang="en-US" sz="2000"/>
              <a:t>void</a:t>
            </a:r>
            <a:r>
              <a:rPr lang="en-US" sz="2000"/>
              <a:t> main(String args[]){  </a:t>
            </a:r>
            <a:endParaRPr/>
          </a:p>
          <a:p>
            <a:pPr indent="0" lvl="0" marL="0" rtl="0" algn="l">
              <a:lnSpc>
                <a:spcPct val="90000"/>
              </a:lnSpc>
              <a:spcBef>
                <a:spcPts val="1000"/>
              </a:spcBef>
              <a:spcAft>
                <a:spcPts val="0"/>
              </a:spcAft>
              <a:buClr>
                <a:schemeClr val="dk1"/>
              </a:buClr>
              <a:buSzPts val="2000"/>
              <a:buNone/>
            </a:pPr>
            <a:r>
              <a:rPr lang="en-US" sz="2000"/>
              <a:t>Dog d=</a:t>
            </a:r>
            <a:r>
              <a:rPr b="1" lang="en-US" sz="2000"/>
              <a:t>new</a:t>
            </a:r>
            <a:r>
              <a:rPr lang="en-US" sz="2000"/>
              <a:t> Dog();  </a:t>
            </a:r>
            <a:endParaRPr/>
          </a:p>
          <a:p>
            <a:pPr indent="0" lvl="0" marL="0" rtl="0" algn="l">
              <a:lnSpc>
                <a:spcPct val="90000"/>
              </a:lnSpc>
              <a:spcBef>
                <a:spcPts val="1000"/>
              </a:spcBef>
              <a:spcAft>
                <a:spcPts val="0"/>
              </a:spcAft>
              <a:buClr>
                <a:schemeClr val="dk1"/>
              </a:buClr>
              <a:buSzPts val="2000"/>
              <a:buNone/>
            </a:pPr>
            <a:r>
              <a:rPr lang="en-US" sz="2000"/>
              <a:t>}}  </a:t>
            </a:r>
            <a:endParaRPr/>
          </a:p>
          <a:p>
            <a:pPr indent="0" lvl="0" marL="0" rtl="0" algn="l">
              <a:lnSpc>
                <a:spcPct val="90000"/>
              </a:lnSpc>
              <a:spcBef>
                <a:spcPts val="1000"/>
              </a:spcBef>
              <a:spcAft>
                <a:spcPts val="0"/>
              </a:spcAft>
              <a:buClr>
                <a:schemeClr val="dk1"/>
              </a:buClr>
              <a:buSzPts val="2000"/>
              <a:buNone/>
            </a:pPr>
            <a:r>
              <a:t/>
            </a:r>
            <a:endParaRPr sz="2000"/>
          </a:p>
        </p:txBody>
      </p:sp>
      <p:sp>
        <p:nvSpPr>
          <p:cNvPr id="189" name="Google Shape;189;p28"/>
          <p:cNvSpPr txBox="1"/>
          <p:nvPr/>
        </p:nvSpPr>
        <p:spPr>
          <a:xfrm>
            <a:off x="8997351" y="1777042"/>
            <a:ext cx="179927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Output: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Animal is created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Dog is created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970748"/>
              </a:buClr>
              <a:buSzPts val="4400"/>
              <a:buFont typeface="Calibri"/>
              <a:buNone/>
            </a:pPr>
            <a:r>
              <a:rPr b="1" lang="en-US">
                <a:solidFill>
                  <a:srgbClr val="970748"/>
                </a:solidFill>
              </a:rPr>
              <a:t>Method Overriding in Java</a:t>
            </a:r>
            <a:endParaRPr/>
          </a:p>
        </p:txBody>
      </p:sp>
      <p:sp>
        <p:nvSpPr>
          <p:cNvPr id="195" name="Google Shape;195;p29"/>
          <p:cNvSpPr txBox="1"/>
          <p:nvPr>
            <p:ph idx="1" type="body"/>
          </p:nvPr>
        </p:nvSpPr>
        <p:spPr>
          <a:xfrm>
            <a:off x="838200" y="1825625"/>
            <a:ext cx="10515600" cy="4351339"/>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800"/>
              <a:buChar char="•"/>
            </a:pPr>
            <a:r>
              <a:rPr lang="en-US"/>
              <a:t>If subclass (child class) has the same method as declared in the parent class, it is known as </a:t>
            </a:r>
            <a:r>
              <a:rPr b="1" lang="en-US"/>
              <a:t>method overriding in Java</a:t>
            </a:r>
            <a:r>
              <a:rPr lang="en-US"/>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970748"/>
              </a:buClr>
              <a:buSzPts val="6000"/>
              <a:buFont typeface="Calibri"/>
              <a:buNone/>
            </a:pPr>
            <a:r>
              <a:rPr b="1" lang="en-US">
                <a:solidFill>
                  <a:srgbClr val="970748"/>
                </a:solidFill>
              </a:rPr>
              <a:t>Usage of Java Method Overriding</a:t>
            </a:r>
            <a:endParaRPr/>
          </a:p>
        </p:txBody>
      </p:sp>
      <p:sp>
        <p:nvSpPr>
          <p:cNvPr id="201" name="Google Shape;201;p30"/>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p>
            <a:pPr indent="-342900" lvl="0" marL="342900" rtl="0" algn="ctr">
              <a:lnSpc>
                <a:spcPct val="90000"/>
              </a:lnSpc>
              <a:spcBef>
                <a:spcPts val="0"/>
              </a:spcBef>
              <a:spcAft>
                <a:spcPts val="0"/>
              </a:spcAft>
              <a:buClr>
                <a:schemeClr val="dk1"/>
              </a:buClr>
              <a:buSzPts val="2400"/>
              <a:buFont typeface="Arial"/>
              <a:buChar char="•"/>
            </a:pPr>
            <a:r>
              <a:rPr lang="en-US"/>
              <a:t>to provide the specific implementation of a method which is already provided by its superclass.</a:t>
            </a:r>
            <a:endParaRPr/>
          </a:p>
          <a:p>
            <a:pPr indent="-342900" lvl="0" marL="342900" rtl="0" algn="ctr">
              <a:lnSpc>
                <a:spcPct val="90000"/>
              </a:lnSpc>
              <a:spcBef>
                <a:spcPts val="1000"/>
              </a:spcBef>
              <a:spcAft>
                <a:spcPts val="0"/>
              </a:spcAft>
              <a:buClr>
                <a:schemeClr val="dk1"/>
              </a:buClr>
              <a:buSzPts val="2400"/>
              <a:buFont typeface="Arial"/>
              <a:buChar char="•"/>
            </a:pPr>
            <a:r>
              <a:rPr lang="en-US"/>
              <a:t>To provide runtime polymorphism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970748"/>
              </a:buClr>
              <a:buSzPts val="4400"/>
              <a:buFont typeface="Calibri"/>
              <a:buNone/>
            </a:pPr>
            <a:r>
              <a:rPr b="1" lang="en-US">
                <a:solidFill>
                  <a:srgbClr val="970748"/>
                </a:solidFill>
              </a:rPr>
              <a:t>Rules for Java Method Overriding</a:t>
            </a:r>
            <a:endParaRPr/>
          </a:p>
        </p:txBody>
      </p:sp>
      <p:sp>
        <p:nvSpPr>
          <p:cNvPr id="207" name="Google Shape;207;p31"/>
          <p:cNvSpPr txBox="1"/>
          <p:nvPr>
            <p:ph idx="1" type="body"/>
          </p:nvPr>
        </p:nvSpPr>
        <p:spPr>
          <a:xfrm>
            <a:off x="838200" y="1825625"/>
            <a:ext cx="10515600" cy="4351339"/>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800"/>
              <a:buChar char="•"/>
            </a:pPr>
            <a:r>
              <a:rPr lang="en-US"/>
              <a:t>The method must have the same name as in the parent class</a:t>
            </a:r>
            <a:endParaRPr/>
          </a:p>
          <a:p>
            <a:pPr indent="-228594" lvl="0" marL="228594" rtl="0" algn="l">
              <a:lnSpc>
                <a:spcPct val="90000"/>
              </a:lnSpc>
              <a:spcBef>
                <a:spcPts val="1000"/>
              </a:spcBef>
              <a:spcAft>
                <a:spcPts val="0"/>
              </a:spcAft>
              <a:buClr>
                <a:schemeClr val="dk1"/>
              </a:buClr>
              <a:buSzPts val="2800"/>
              <a:buChar char="•"/>
            </a:pPr>
            <a:r>
              <a:rPr lang="en-US"/>
              <a:t>The method must have the same parameter as in the parent class.</a:t>
            </a:r>
            <a:endParaRPr/>
          </a:p>
          <a:p>
            <a:pPr indent="-228594" lvl="0" marL="228594" rtl="0" algn="l">
              <a:lnSpc>
                <a:spcPct val="90000"/>
              </a:lnSpc>
              <a:spcBef>
                <a:spcPts val="1000"/>
              </a:spcBef>
              <a:spcAft>
                <a:spcPts val="0"/>
              </a:spcAft>
              <a:buClr>
                <a:schemeClr val="dk1"/>
              </a:buClr>
              <a:buSzPts val="2800"/>
              <a:buChar char="•"/>
            </a:pPr>
            <a:r>
              <a:rPr lang="en-US"/>
              <a:t>There must be an IS-A relationship (inheritance).</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Inheritance</a:t>
            </a:r>
            <a:r>
              <a:rPr lang="en-US"/>
              <a:t>	</a:t>
            </a:r>
            <a:endParaRPr/>
          </a:p>
        </p:txBody>
      </p:sp>
      <p:sp>
        <p:nvSpPr>
          <p:cNvPr id="98" name="Google Shape;98;p14"/>
          <p:cNvSpPr txBox="1"/>
          <p:nvPr>
            <p:ph idx="1" type="body"/>
          </p:nvPr>
        </p:nvSpPr>
        <p:spPr>
          <a:xfrm>
            <a:off x="838200" y="1518249"/>
            <a:ext cx="10515600" cy="4658715"/>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800"/>
              <a:buChar char="•"/>
            </a:pPr>
            <a:r>
              <a:rPr b="1" lang="en-US"/>
              <a:t>Inheritance in Java</a:t>
            </a:r>
            <a:r>
              <a:rPr lang="en-US"/>
              <a:t> is a mechanism in which one object acquires all the properties and behaviors of a parent object.</a:t>
            </a:r>
            <a:endParaRPr/>
          </a:p>
          <a:p>
            <a:pPr indent="-228594" lvl="0" marL="228594" rtl="0" algn="l">
              <a:lnSpc>
                <a:spcPct val="90000"/>
              </a:lnSpc>
              <a:spcBef>
                <a:spcPts val="1000"/>
              </a:spcBef>
              <a:spcAft>
                <a:spcPts val="0"/>
              </a:spcAft>
              <a:buClr>
                <a:schemeClr val="dk1"/>
              </a:buClr>
              <a:buSzPts val="2400"/>
              <a:buChar char="•"/>
            </a:pPr>
            <a:r>
              <a:rPr lang="en-US" sz="2400"/>
              <a:t>The idea behind inheritance in Java is that you can create new classes that are built upon existing classes. When you inherit from an existing class, you can reuse methods and fields of the parent class. Moreover, you can add new methods and fields in your current class also.</a:t>
            </a:r>
            <a:endParaRPr/>
          </a:p>
          <a:p>
            <a:pPr indent="-228594" lvl="0" marL="228594" rtl="0" algn="l">
              <a:lnSpc>
                <a:spcPct val="90000"/>
              </a:lnSpc>
              <a:spcBef>
                <a:spcPts val="1000"/>
              </a:spcBef>
              <a:spcAft>
                <a:spcPts val="0"/>
              </a:spcAft>
              <a:buClr>
                <a:schemeClr val="dk1"/>
              </a:buClr>
              <a:buSzPts val="2400"/>
              <a:buChar char="•"/>
            </a:pPr>
            <a:r>
              <a:rPr lang="en-US" sz="2400"/>
              <a:t>Inheritance represents the </a:t>
            </a:r>
            <a:r>
              <a:rPr b="1" lang="en-US" sz="2400"/>
              <a:t>IS-A relationship</a:t>
            </a:r>
            <a:r>
              <a:rPr lang="en-US" sz="2400"/>
              <a:t> which is also known as a </a:t>
            </a:r>
            <a:r>
              <a:rPr i="1" lang="en-US" sz="2400"/>
              <a:t>parent-child</a:t>
            </a:r>
            <a:r>
              <a:rPr lang="en-US" sz="2400"/>
              <a:t> relationship.</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838200" y="365125"/>
            <a:ext cx="10515600" cy="71317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970748"/>
              </a:buClr>
              <a:buSzPts val="4400"/>
              <a:buFont typeface="Calibri"/>
              <a:buNone/>
            </a:pPr>
            <a:r>
              <a:rPr b="1" lang="en-US">
                <a:solidFill>
                  <a:srgbClr val="970748"/>
                </a:solidFill>
              </a:rPr>
              <a:t>What is the output of following program</a:t>
            </a:r>
            <a:endParaRPr/>
          </a:p>
        </p:txBody>
      </p:sp>
      <p:sp>
        <p:nvSpPr>
          <p:cNvPr id="213" name="Google Shape;213;p32"/>
          <p:cNvSpPr txBox="1"/>
          <p:nvPr>
            <p:ph idx="1" type="body"/>
          </p:nvPr>
        </p:nvSpPr>
        <p:spPr>
          <a:xfrm>
            <a:off x="838200" y="1319843"/>
            <a:ext cx="10515600" cy="4857122"/>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b="1" lang="en-US"/>
              <a:t>class</a:t>
            </a:r>
            <a:r>
              <a:rPr lang="en-US"/>
              <a:t> Vehicle{  </a:t>
            </a:r>
            <a:endParaRPr/>
          </a:p>
          <a:p>
            <a:pPr indent="0" lvl="0" marL="0" rtl="0" algn="l">
              <a:lnSpc>
                <a:spcPct val="90000"/>
              </a:lnSpc>
              <a:spcBef>
                <a:spcPts val="1000"/>
              </a:spcBef>
              <a:spcAft>
                <a:spcPts val="0"/>
              </a:spcAft>
              <a:buClr>
                <a:schemeClr val="dk1"/>
              </a:buClr>
              <a:buSzPct val="100000"/>
              <a:buNone/>
            </a:pPr>
            <a:r>
              <a:rPr lang="en-US"/>
              <a:t>  </a:t>
            </a:r>
            <a:r>
              <a:rPr b="1" lang="en-US"/>
              <a:t>void</a:t>
            </a:r>
            <a:r>
              <a:rPr lang="en-US"/>
              <a:t> run()</a:t>
            </a:r>
            <a:endParaRPr/>
          </a:p>
          <a:p>
            <a:pPr indent="0" lvl="0" marL="0" rtl="0" algn="l">
              <a:lnSpc>
                <a:spcPct val="90000"/>
              </a:lnSpc>
              <a:spcBef>
                <a:spcPts val="1000"/>
              </a:spcBef>
              <a:spcAft>
                <a:spcPts val="0"/>
              </a:spcAft>
              <a:buClr>
                <a:schemeClr val="dk1"/>
              </a:buClr>
              <a:buSzPct val="100000"/>
              <a:buNone/>
            </a:pPr>
            <a:r>
              <a:rPr lang="en-US"/>
              <a:t>{</a:t>
            </a:r>
            <a:endParaRPr/>
          </a:p>
          <a:p>
            <a:pPr indent="0" lvl="0" marL="0" rtl="0" algn="l">
              <a:lnSpc>
                <a:spcPct val="90000"/>
              </a:lnSpc>
              <a:spcBef>
                <a:spcPts val="1000"/>
              </a:spcBef>
              <a:spcAft>
                <a:spcPts val="0"/>
              </a:spcAft>
              <a:buClr>
                <a:schemeClr val="dk1"/>
              </a:buClr>
              <a:buSzPct val="100000"/>
              <a:buNone/>
            </a:pPr>
            <a:r>
              <a:rPr lang="en-US"/>
              <a:t>System.out.println("Vehicle is running");}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b="1" lang="en-US"/>
              <a:t>class</a:t>
            </a:r>
            <a:r>
              <a:rPr lang="en-US"/>
              <a:t> Bike </a:t>
            </a:r>
            <a:r>
              <a:rPr b="1" lang="en-US"/>
              <a:t>extends</a:t>
            </a:r>
            <a:r>
              <a:rPr lang="en-US"/>
              <a:t> Vehicle</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  </a:t>
            </a:r>
            <a:r>
              <a:rPr b="1" lang="en-US"/>
              <a:t>public</a:t>
            </a:r>
            <a:r>
              <a:rPr lang="en-US"/>
              <a:t> </a:t>
            </a:r>
            <a:r>
              <a:rPr b="1" lang="en-US"/>
              <a:t>static</a:t>
            </a:r>
            <a:r>
              <a:rPr lang="en-US"/>
              <a:t> </a:t>
            </a:r>
            <a:r>
              <a:rPr b="1" lang="en-US"/>
              <a:t>void</a:t>
            </a:r>
            <a:r>
              <a:rPr lang="en-US"/>
              <a:t> main(String args[])</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  Bike obj = </a:t>
            </a:r>
            <a:r>
              <a:rPr b="1" lang="en-US"/>
              <a:t>new</a:t>
            </a:r>
            <a:r>
              <a:rPr lang="en-US"/>
              <a:t> Bike();   </a:t>
            </a:r>
            <a:endParaRPr/>
          </a:p>
          <a:p>
            <a:pPr indent="0" lvl="0" marL="0" rtl="0" algn="l">
              <a:lnSpc>
                <a:spcPct val="90000"/>
              </a:lnSpc>
              <a:spcBef>
                <a:spcPts val="1000"/>
              </a:spcBef>
              <a:spcAft>
                <a:spcPts val="0"/>
              </a:spcAft>
              <a:buClr>
                <a:schemeClr val="dk1"/>
              </a:buClr>
              <a:buSzPct val="100000"/>
              <a:buNone/>
            </a:pPr>
            <a:r>
              <a:rPr lang="en-US"/>
              <a:t>  obj.run();  </a:t>
            </a:r>
            <a:endParaRPr/>
          </a:p>
          <a:p>
            <a:pPr indent="0" lvl="0" marL="0" rtl="0" algn="l">
              <a:lnSpc>
                <a:spcPct val="90000"/>
              </a:lnSpc>
              <a:spcBef>
                <a:spcPts val="1000"/>
              </a:spcBef>
              <a:spcAft>
                <a:spcPts val="0"/>
              </a:spcAft>
              <a:buClr>
                <a:schemeClr val="dk1"/>
              </a:buClr>
              <a:buSzPct val="100000"/>
              <a:buNone/>
            </a:pPr>
            <a:r>
              <a:rPr lang="en-US"/>
              <a:t>  }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t/>
            </a:r>
            <a:endParaRPr/>
          </a:p>
        </p:txBody>
      </p:sp>
      <p:sp>
        <p:nvSpPr>
          <p:cNvPr id="214" name="Google Shape;214;p32"/>
          <p:cNvSpPr txBox="1"/>
          <p:nvPr/>
        </p:nvSpPr>
        <p:spPr>
          <a:xfrm>
            <a:off x="8419381" y="2104845"/>
            <a:ext cx="18387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Output: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Vehicle is running</a:t>
            </a:r>
            <a:endParaRPr/>
          </a:p>
        </p:txBody>
      </p:sp>
      <p:sp>
        <p:nvSpPr>
          <p:cNvPr id="215" name="Google Shape;215;p32"/>
          <p:cNvSpPr txBox="1"/>
          <p:nvPr/>
        </p:nvSpPr>
        <p:spPr>
          <a:xfrm>
            <a:off x="5371602" y="5657671"/>
            <a:ext cx="638854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C00000"/>
                </a:solidFill>
                <a:latin typeface="Calibri"/>
                <a:ea typeface="Calibri"/>
                <a:cs typeface="Calibri"/>
                <a:sym typeface="Calibri"/>
              </a:rPr>
              <a:t>Problem is that I have to provide a specific implementation </a:t>
            </a:r>
            <a:endParaRPr/>
          </a:p>
          <a:p>
            <a:pPr indent="0" lvl="0" marL="0" marR="0" rtl="0" algn="l">
              <a:spcBef>
                <a:spcPts val="0"/>
              </a:spcBef>
              <a:spcAft>
                <a:spcPts val="0"/>
              </a:spcAft>
              <a:buNone/>
            </a:pPr>
            <a:r>
              <a:rPr lang="en-US" sz="1800">
                <a:solidFill>
                  <a:srgbClr val="C00000"/>
                </a:solidFill>
                <a:latin typeface="Calibri"/>
                <a:ea typeface="Calibri"/>
                <a:cs typeface="Calibri"/>
                <a:sym typeface="Calibri"/>
              </a:rPr>
              <a:t>of run() method in subclass that is why we use method overriding</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idx="1" type="body"/>
          </p:nvPr>
        </p:nvSpPr>
        <p:spPr>
          <a:xfrm>
            <a:off x="838200" y="646981"/>
            <a:ext cx="10515600" cy="552998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b="1" lang="en-US"/>
              <a:t>class</a:t>
            </a:r>
            <a:r>
              <a:rPr lang="en-US"/>
              <a:t> Vehicle</a:t>
            </a:r>
            <a:endParaRPr/>
          </a:p>
          <a:p>
            <a:pPr indent="0" lvl="0" marL="0" rtl="0" algn="l">
              <a:lnSpc>
                <a:spcPct val="90000"/>
              </a:lnSpc>
              <a:spcBef>
                <a:spcPts val="1000"/>
              </a:spcBef>
              <a:spcAft>
                <a:spcPts val="0"/>
              </a:spcAft>
              <a:buClr>
                <a:schemeClr val="dk1"/>
              </a:buClr>
              <a:buSzPts val="2800"/>
              <a:buNone/>
            </a:pPr>
            <a:r>
              <a:rPr lang="en-US"/>
              <a:t>{  </a:t>
            </a:r>
            <a:endParaRPr/>
          </a:p>
          <a:p>
            <a:pPr indent="0" lvl="0" marL="0" rtl="0" algn="l">
              <a:lnSpc>
                <a:spcPct val="90000"/>
              </a:lnSpc>
              <a:spcBef>
                <a:spcPts val="1000"/>
              </a:spcBef>
              <a:spcAft>
                <a:spcPts val="0"/>
              </a:spcAft>
              <a:buClr>
                <a:schemeClr val="dk1"/>
              </a:buClr>
              <a:buSzPts val="2800"/>
              <a:buNone/>
            </a:pPr>
            <a:r>
              <a:rPr lang="en-US"/>
              <a:t>  </a:t>
            </a:r>
            <a:r>
              <a:rPr b="1" lang="en-US"/>
              <a:t>void</a:t>
            </a:r>
            <a:r>
              <a:rPr lang="en-US"/>
              <a:t> run(){System.out.println("Vehicle is running");}  </a:t>
            </a:r>
            <a:endParaRPr/>
          </a:p>
          <a:p>
            <a:pPr indent="0" lvl="0" marL="0" rtl="0" algn="l">
              <a:lnSpc>
                <a:spcPct val="90000"/>
              </a:lnSpc>
              <a:spcBef>
                <a:spcPts val="1000"/>
              </a:spcBef>
              <a:spcAft>
                <a:spcPts val="0"/>
              </a:spcAft>
              <a:buClr>
                <a:schemeClr val="dk1"/>
              </a:buClr>
              <a:buSzPts val="2800"/>
              <a:buNone/>
            </a:pPr>
            <a:r>
              <a:rPr lang="en-US"/>
              <a:t>}   </a:t>
            </a:r>
            <a:endParaRPr/>
          </a:p>
          <a:p>
            <a:pPr indent="0" lvl="0" marL="0" rtl="0" algn="l">
              <a:lnSpc>
                <a:spcPct val="90000"/>
              </a:lnSpc>
              <a:spcBef>
                <a:spcPts val="1000"/>
              </a:spcBef>
              <a:spcAft>
                <a:spcPts val="0"/>
              </a:spcAft>
              <a:buClr>
                <a:schemeClr val="dk1"/>
              </a:buClr>
              <a:buSzPts val="2800"/>
              <a:buNone/>
            </a:pPr>
            <a:r>
              <a:rPr b="1" lang="en-US"/>
              <a:t>class</a:t>
            </a:r>
            <a:r>
              <a:rPr lang="en-US"/>
              <a:t> Bike2 </a:t>
            </a:r>
            <a:r>
              <a:rPr b="1" lang="en-US"/>
              <a:t>extends</a:t>
            </a:r>
            <a:r>
              <a:rPr lang="en-US"/>
              <a:t> Vehicle{   </a:t>
            </a:r>
            <a:endParaRPr/>
          </a:p>
          <a:p>
            <a:pPr indent="0" lvl="0" marL="0" rtl="0" algn="l">
              <a:lnSpc>
                <a:spcPct val="90000"/>
              </a:lnSpc>
              <a:spcBef>
                <a:spcPts val="1000"/>
              </a:spcBef>
              <a:spcAft>
                <a:spcPts val="0"/>
              </a:spcAft>
              <a:buClr>
                <a:schemeClr val="dk1"/>
              </a:buClr>
              <a:buSzPts val="2800"/>
              <a:buNone/>
            </a:pPr>
            <a:r>
              <a:rPr lang="en-US"/>
              <a:t>  </a:t>
            </a:r>
            <a:r>
              <a:rPr b="1" lang="en-US"/>
              <a:t>void</a:t>
            </a:r>
            <a:r>
              <a:rPr lang="en-US"/>
              <a:t> run(){System.out.println("Bike is running safely");}  </a:t>
            </a:r>
            <a:endParaRPr/>
          </a:p>
          <a:p>
            <a:pPr indent="0" lvl="0" marL="0" rtl="0" algn="l">
              <a:lnSpc>
                <a:spcPct val="90000"/>
              </a:lnSpc>
              <a:spcBef>
                <a:spcPts val="1000"/>
              </a:spcBef>
              <a:spcAft>
                <a:spcPts val="0"/>
              </a:spcAft>
              <a:buClr>
                <a:schemeClr val="dk1"/>
              </a:buClr>
              <a:buSzPts val="2800"/>
              <a:buNone/>
            </a:pPr>
            <a:r>
              <a:rPr lang="en-US"/>
              <a:t>  </a:t>
            </a:r>
            <a:r>
              <a:rPr b="1" lang="en-US"/>
              <a:t>public</a:t>
            </a:r>
            <a:r>
              <a:rPr lang="en-US"/>
              <a:t> </a:t>
            </a:r>
            <a:r>
              <a:rPr b="1" lang="en-US"/>
              <a:t>static</a:t>
            </a:r>
            <a:r>
              <a:rPr lang="en-US"/>
              <a:t> </a:t>
            </a:r>
            <a:r>
              <a:rPr b="1" lang="en-US"/>
              <a:t>void</a:t>
            </a:r>
            <a:r>
              <a:rPr lang="en-US"/>
              <a:t> main(String args[]){  </a:t>
            </a:r>
            <a:endParaRPr/>
          </a:p>
          <a:p>
            <a:pPr indent="0" lvl="0" marL="0" rtl="0" algn="l">
              <a:lnSpc>
                <a:spcPct val="90000"/>
              </a:lnSpc>
              <a:spcBef>
                <a:spcPts val="1000"/>
              </a:spcBef>
              <a:spcAft>
                <a:spcPts val="0"/>
              </a:spcAft>
              <a:buClr>
                <a:schemeClr val="dk1"/>
              </a:buClr>
              <a:buSzPts val="2800"/>
              <a:buNone/>
            </a:pPr>
            <a:r>
              <a:rPr lang="en-US"/>
              <a:t>  Bike2 obj = </a:t>
            </a:r>
            <a:r>
              <a:rPr b="1" lang="en-US"/>
              <a:t>new</a:t>
            </a:r>
            <a:r>
              <a:rPr lang="en-US"/>
              <a:t> Bike2();//creating object  </a:t>
            </a:r>
            <a:endParaRPr/>
          </a:p>
          <a:p>
            <a:pPr indent="0" lvl="0" marL="0" rtl="0" algn="l">
              <a:lnSpc>
                <a:spcPct val="90000"/>
              </a:lnSpc>
              <a:spcBef>
                <a:spcPts val="1000"/>
              </a:spcBef>
              <a:spcAft>
                <a:spcPts val="0"/>
              </a:spcAft>
              <a:buClr>
                <a:schemeClr val="dk1"/>
              </a:buClr>
              <a:buSzPts val="2800"/>
              <a:buNone/>
            </a:pPr>
            <a:r>
              <a:rPr lang="en-US"/>
              <a:t>  obj.run();//calling method  </a:t>
            </a:r>
            <a:endParaRPr/>
          </a:p>
          <a:p>
            <a:pPr indent="0" lvl="0" marL="0" rtl="0" algn="l">
              <a:lnSpc>
                <a:spcPct val="90000"/>
              </a:lnSpc>
              <a:spcBef>
                <a:spcPts val="1000"/>
              </a:spcBef>
              <a:spcAft>
                <a:spcPts val="0"/>
              </a:spcAft>
              <a:buClr>
                <a:schemeClr val="dk1"/>
              </a:buClr>
              <a:buSzPts val="2800"/>
              <a:buNone/>
            </a:pPr>
            <a:r>
              <a:rPr lang="en-US"/>
              <a:t>  }  </a:t>
            </a:r>
            <a:endParaRPr/>
          </a:p>
          <a:p>
            <a:pPr indent="0" lvl="0" marL="0" rtl="0" algn="l">
              <a:lnSpc>
                <a:spcPct val="90000"/>
              </a:lnSpc>
              <a:spcBef>
                <a:spcPts val="1000"/>
              </a:spcBef>
              <a:spcAft>
                <a:spcPts val="0"/>
              </a:spcAft>
              <a:buClr>
                <a:schemeClr val="dk1"/>
              </a:buClr>
              <a:buSzPts val="2800"/>
              <a:buNone/>
            </a:pPr>
            <a:r>
              <a:rPr lang="en-US"/>
              <a:t>}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838200" y="365126"/>
            <a:ext cx="10515600" cy="68729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970748"/>
              </a:buClr>
              <a:buSzPct val="100000"/>
              <a:buFont typeface="Calibri"/>
              <a:buNone/>
            </a:pPr>
            <a:r>
              <a:rPr b="1" lang="en-US">
                <a:solidFill>
                  <a:srgbClr val="970748"/>
                </a:solidFill>
              </a:rPr>
              <a:t>Method overriding using the super Keyword</a:t>
            </a:r>
            <a:endParaRPr/>
          </a:p>
        </p:txBody>
      </p:sp>
      <p:sp>
        <p:nvSpPr>
          <p:cNvPr id="226" name="Google Shape;226;p34"/>
          <p:cNvSpPr txBox="1"/>
          <p:nvPr>
            <p:ph idx="1" type="body"/>
          </p:nvPr>
        </p:nvSpPr>
        <p:spPr>
          <a:xfrm>
            <a:off x="639793" y="1112810"/>
            <a:ext cx="10515600" cy="512454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US" sz="1400">
                <a:latin typeface="Calibri"/>
                <a:ea typeface="Calibri"/>
                <a:cs typeface="Calibri"/>
                <a:sym typeface="Calibri"/>
              </a:rPr>
              <a:t>class Animal {</a:t>
            </a:r>
            <a:endParaRPr/>
          </a:p>
          <a:p>
            <a:pPr indent="0" lvl="0" marL="0" rtl="0" algn="l">
              <a:lnSpc>
                <a:spcPct val="90000"/>
              </a:lnSpc>
              <a:spcBef>
                <a:spcPts val="1000"/>
              </a:spcBef>
              <a:spcAft>
                <a:spcPts val="0"/>
              </a:spcAft>
              <a:buClr>
                <a:schemeClr val="dk1"/>
              </a:buClr>
              <a:buSzPct val="100000"/>
              <a:buNone/>
            </a:pPr>
            <a:r>
              <a:rPr lang="en-US" sz="1400">
                <a:latin typeface="Calibri"/>
                <a:ea typeface="Calibri"/>
                <a:cs typeface="Calibri"/>
                <a:sym typeface="Calibri"/>
              </a:rPr>
              <a:t>   public void move() {</a:t>
            </a:r>
            <a:endParaRPr/>
          </a:p>
          <a:p>
            <a:pPr indent="0" lvl="0" marL="0" rtl="0" algn="l">
              <a:lnSpc>
                <a:spcPct val="90000"/>
              </a:lnSpc>
              <a:spcBef>
                <a:spcPts val="1000"/>
              </a:spcBef>
              <a:spcAft>
                <a:spcPts val="0"/>
              </a:spcAft>
              <a:buClr>
                <a:schemeClr val="dk1"/>
              </a:buClr>
              <a:buSzPct val="100000"/>
              <a:buNone/>
            </a:pPr>
            <a:r>
              <a:rPr lang="en-US" sz="1400">
                <a:latin typeface="Calibri"/>
                <a:ea typeface="Calibri"/>
                <a:cs typeface="Calibri"/>
                <a:sym typeface="Calibri"/>
              </a:rPr>
              <a:t>      System.out.println("Animals can move");</a:t>
            </a:r>
            <a:endParaRPr/>
          </a:p>
          <a:p>
            <a:pPr indent="0" lvl="0" marL="0" rtl="0" algn="l">
              <a:lnSpc>
                <a:spcPct val="90000"/>
              </a:lnSpc>
              <a:spcBef>
                <a:spcPts val="1000"/>
              </a:spcBef>
              <a:spcAft>
                <a:spcPts val="0"/>
              </a:spcAft>
              <a:buClr>
                <a:schemeClr val="dk1"/>
              </a:buClr>
              <a:buSzPct val="100000"/>
              <a:buNone/>
            </a:pPr>
            <a:r>
              <a:rPr lang="en-US" sz="1400">
                <a:latin typeface="Calibri"/>
                <a:ea typeface="Calibri"/>
                <a:cs typeface="Calibri"/>
                <a:sym typeface="Calibri"/>
              </a:rPr>
              <a:t>   }</a:t>
            </a:r>
            <a:endParaRPr/>
          </a:p>
          <a:p>
            <a:pPr indent="0" lvl="0" marL="0" rtl="0" algn="l">
              <a:lnSpc>
                <a:spcPct val="90000"/>
              </a:lnSpc>
              <a:spcBef>
                <a:spcPts val="1000"/>
              </a:spcBef>
              <a:spcAft>
                <a:spcPts val="0"/>
              </a:spcAft>
              <a:buClr>
                <a:schemeClr val="dk1"/>
              </a:buClr>
              <a:buSzPct val="100000"/>
              <a:buNone/>
            </a:pPr>
            <a:r>
              <a:rPr lang="en-US" sz="1400">
                <a:latin typeface="Calibri"/>
                <a:ea typeface="Calibri"/>
                <a:cs typeface="Calibri"/>
                <a:sym typeface="Calibri"/>
              </a:rPr>
              <a:t>}</a:t>
            </a:r>
            <a:endParaRPr/>
          </a:p>
          <a:p>
            <a:pPr indent="0" lvl="0" marL="0" rtl="0" algn="l">
              <a:lnSpc>
                <a:spcPct val="90000"/>
              </a:lnSpc>
              <a:spcBef>
                <a:spcPts val="1000"/>
              </a:spcBef>
              <a:spcAft>
                <a:spcPts val="0"/>
              </a:spcAft>
              <a:buClr>
                <a:schemeClr val="dk1"/>
              </a:buClr>
              <a:buSzPct val="100000"/>
              <a:buNone/>
            </a:pPr>
            <a:r>
              <a:rPr lang="en-US" sz="1400">
                <a:latin typeface="Calibri"/>
                <a:ea typeface="Calibri"/>
                <a:cs typeface="Calibri"/>
                <a:sym typeface="Calibri"/>
              </a:rPr>
              <a:t>class Dog extends Animal {</a:t>
            </a:r>
            <a:endParaRPr/>
          </a:p>
          <a:p>
            <a:pPr indent="0" lvl="0" marL="0" rtl="0" algn="l">
              <a:lnSpc>
                <a:spcPct val="90000"/>
              </a:lnSpc>
              <a:spcBef>
                <a:spcPts val="1000"/>
              </a:spcBef>
              <a:spcAft>
                <a:spcPts val="0"/>
              </a:spcAft>
              <a:buClr>
                <a:schemeClr val="dk1"/>
              </a:buClr>
              <a:buSzPct val="100000"/>
              <a:buNone/>
            </a:pPr>
            <a:r>
              <a:rPr lang="en-US" sz="1400">
                <a:latin typeface="Calibri"/>
                <a:ea typeface="Calibri"/>
                <a:cs typeface="Calibri"/>
                <a:sym typeface="Calibri"/>
              </a:rPr>
              <a:t>   public void move() {</a:t>
            </a:r>
            <a:endParaRPr/>
          </a:p>
          <a:p>
            <a:pPr indent="0" lvl="0" marL="0" rtl="0" algn="l">
              <a:lnSpc>
                <a:spcPct val="90000"/>
              </a:lnSpc>
              <a:spcBef>
                <a:spcPts val="1000"/>
              </a:spcBef>
              <a:spcAft>
                <a:spcPts val="0"/>
              </a:spcAft>
              <a:buClr>
                <a:schemeClr val="dk1"/>
              </a:buClr>
              <a:buSzPct val="100000"/>
              <a:buNone/>
            </a:pPr>
            <a:r>
              <a:rPr lang="en-US" sz="1400">
                <a:latin typeface="Calibri"/>
                <a:ea typeface="Calibri"/>
                <a:cs typeface="Calibri"/>
                <a:sym typeface="Calibri"/>
              </a:rPr>
              <a:t>      super.move();   </a:t>
            </a:r>
            <a:endParaRPr/>
          </a:p>
          <a:p>
            <a:pPr indent="0" lvl="0" marL="0" rtl="0" algn="l">
              <a:lnSpc>
                <a:spcPct val="90000"/>
              </a:lnSpc>
              <a:spcBef>
                <a:spcPts val="1000"/>
              </a:spcBef>
              <a:spcAft>
                <a:spcPts val="0"/>
              </a:spcAft>
              <a:buClr>
                <a:schemeClr val="dk1"/>
              </a:buClr>
              <a:buSzPct val="100000"/>
              <a:buNone/>
            </a:pPr>
            <a:r>
              <a:rPr lang="en-US" sz="1400">
                <a:latin typeface="Calibri"/>
                <a:ea typeface="Calibri"/>
                <a:cs typeface="Calibri"/>
                <a:sym typeface="Calibri"/>
              </a:rPr>
              <a:t>      System.out.println("Dogs can walk and run");</a:t>
            </a:r>
            <a:endParaRPr/>
          </a:p>
          <a:p>
            <a:pPr indent="0" lvl="0" marL="0" rtl="0" algn="l">
              <a:lnSpc>
                <a:spcPct val="90000"/>
              </a:lnSpc>
              <a:spcBef>
                <a:spcPts val="1000"/>
              </a:spcBef>
              <a:spcAft>
                <a:spcPts val="0"/>
              </a:spcAft>
              <a:buClr>
                <a:schemeClr val="dk1"/>
              </a:buClr>
              <a:buSzPct val="100000"/>
              <a:buNone/>
            </a:pPr>
            <a:r>
              <a:rPr lang="en-US" sz="1400">
                <a:latin typeface="Calibri"/>
                <a:ea typeface="Calibri"/>
                <a:cs typeface="Calibri"/>
                <a:sym typeface="Calibri"/>
              </a:rPr>
              <a:t>   }</a:t>
            </a:r>
            <a:endParaRPr/>
          </a:p>
          <a:p>
            <a:pPr indent="0" lvl="0" marL="0" rtl="0" algn="l">
              <a:lnSpc>
                <a:spcPct val="90000"/>
              </a:lnSpc>
              <a:spcBef>
                <a:spcPts val="1000"/>
              </a:spcBef>
              <a:spcAft>
                <a:spcPts val="0"/>
              </a:spcAft>
              <a:buClr>
                <a:schemeClr val="dk1"/>
              </a:buClr>
              <a:buSzPct val="100000"/>
              <a:buNone/>
            </a:pPr>
            <a:r>
              <a:rPr lang="en-US" sz="1400">
                <a:latin typeface="Calibri"/>
                <a:ea typeface="Calibri"/>
                <a:cs typeface="Calibri"/>
                <a:sym typeface="Calibri"/>
              </a:rPr>
              <a:t>}</a:t>
            </a:r>
            <a:endParaRPr/>
          </a:p>
          <a:p>
            <a:pPr indent="0" lvl="0" marL="0" rtl="0" algn="l">
              <a:lnSpc>
                <a:spcPct val="90000"/>
              </a:lnSpc>
              <a:spcBef>
                <a:spcPts val="1000"/>
              </a:spcBef>
              <a:spcAft>
                <a:spcPts val="0"/>
              </a:spcAft>
              <a:buClr>
                <a:schemeClr val="dk1"/>
              </a:buClr>
              <a:buSzPct val="100000"/>
              <a:buNone/>
            </a:pPr>
            <a:r>
              <a:rPr lang="en-US" sz="1400">
                <a:latin typeface="Calibri"/>
                <a:ea typeface="Calibri"/>
                <a:cs typeface="Calibri"/>
                <a:sym typeface="Calibri"/>
              </a:rPr>
              <a:t>public class TestDog </a:t>
            </a:r>
            <a:endParaRPr/>
          </a:p>
          <a:p>
            <a:pPr indent="0" lvl="0" marL="0" rtl="0" algn="l">
              <a:lnSpc>
                <a:spcPct val="90000"/>
              </a:lnSpc>
              <a:spcBef>
                <a:spcPts val="1000"/>
              </a:spcBef>
              <a:spcAft>
                <a:spcPts val="0"/>
              </a:spcAft>
              <a:buClr>
                <a:schemeClr val="dk1"/>
              </a:buClr>
              <a:buSzPct val="100000"/>
              <a:buNone/>
            </a:pPr>
            <a:r>
              <a:rPr lang="en-US" sz="1400">
                <a:latin typeface="Calibri"/>
                <a:ea typeface="Calibri"/>
                <a:cs typeface="Calibri"/>
                <a:sym typeface="Calibri"/>
              </a:rPr>
              <a:t>{</a:t>
            </a:r>
            <a:endParaRPr/>
          </a:p>
          <a:p>
            <a:pPr indent="0" lvl="0" marL="0" rtl="0" algn="l">
              <a:lnSpc>
                <a:spcPct val="90000"/>
              </a:lnSpc>
              <a:spcBef>
                <a:spcPts val="1000"/>
              </a:spcBef>
              <a:spcAft>
                <a:spcPts val="0"/>
              </a:spcAft>
              <a:buClr>
                <a:schemeClr val="dk1"/>
              </a:buClr>
              <a:buSzPct val="100000"/>
              <a:buNone/>
            </a:pPr>
            <a:r>
              <a:rPr lang="en-US" sz="1400">
                <a:latin typeface="Calibri"/>
                <a:ea typeface="Calibri"/>
                <a:cs typeface="Calibri"/>
                <a:sym typeface="Calibri"/>
              </a:rPr>
              <a:t>public static void main(String args[]) {</a:t>
            </a:r>
            <a:endParaRPr/>
          </a:p>
          <a:p>
            <a:pPr indent="0" lvl="0" marL="0" rtl="0" algn="l">
              <a:lnSpc>
                <a:spcPct val="90000"/>
              </a:lnSpc>
              <a:spcBef>
                <a:spcPts val="1000"/>
              </a:spcBef>
              <a:spcAft>
                <a:spcPts val="0"/>
              </a:spcAft>
              <a:buClr>
                <a:schemeClr val="dk1"/>
              </a:buClr>
              <a:buSzPct val="100000"/>
              <a:buNone/>
            </a:pPr>
            <a:r>
              <a:rPr lang="en-US" sz="1400">
                <a:latin typeface="Calibri"/>
                <a:ea typeface="Calibri"/>
                <a:cs typeface="Calibri"/>
                <a:sym typeface="Calibri"/>
              </a:rPr>
              <a:t>      Animal b = new Dog();   // Animal reference but Dog object</a:t>
            </a:r>
            <a:endParaRPr/>
          </a:p>
          <a:p>
            <a:pPr indent="0" lvl="0" marL="0" rtl="0" algn="l">
              <a:lnSpc>
                <a:spcPct val="90000"/>
              </a:lnSpc>
              <a:spcBef>
                <a:spcPts val="1000"/>
              </a:spcBef>
              <a:spcAft>
                <a:spcPts val="0"/>
              </a:spcAft>
              <a:buClr>
                <a:schemeClr val="dk1"/>
              </a:buClr>
              <a:buSzPct val="100000"/>
              <a:buNone/>
            </a:pPr>
            <a:r>
              <a:rPr lang="en-US" sz="1400">
                <a:latin typeface="Calibri"/>
                <a:ea typeface="Calibri"/>
                <a:cs typeface="Calibri"/>
                <a:sym typeface="Calibri"/>
              </a:rPr>
              <a:t>      b.move();   // runs the method in Dog class</a:t>
            </a:r>
            <a:endParaRPr/>
          </a:p>
          <a:p>
            <a:pPr indent="0" lvl="0" marL="0" rtl="0" algn="l">
              <a:lnSpc>
                <a:spcPct val="90000"/>
              </a:lnSpc>
              <a:spcBef>
                <a:spcPts val="1000"/>
              </a:spcBef>
              <a:spcAft>
                <a:spcPts val="0"/>
              </a:spcAft>
              <a:buClr>
                <a:schemeClr val="dk1"/>
              </a:buClr>
              <a:buSzPct val="100000"/>
              <a:buNone/>
            </a:pPr>
            <a:r>
              <a:rPr lang="en-US" sz="1400">
                <a:latin typeface="Calibri"/>
                <a:ea typeface="Calibri"/>
                <a:cs typeface="Calibri"/>
                <a:sym typeface="Calibri"/>
              </a:rPr>
              <a:t>   }</a:t>
            </a:r>
            <a:endParaRPr/>
          </a:p>
          <a:p>
            <a:pPr indent="0" lvl="0" marL="0" rtl="0" algn="l">
              <a:lnSpc>
                <a:spcPct val="90000"/>
              </a:lnSpc>
              <a:spcBef>
                <a:spcPts val="1000"/>
              </a:spcBef>
              <a:spcAft>
                <a:spcPts val="0"/>
              </a:spcAft>
              <a:buClr>
                <a:schemeClr val="dk1"/>
              </a:buClr>
              <a:buSzPct val="100000"/>
              <a:buNone/>
            </a:pPr>
            <a:r>
              <a:rPr lang="en-US" sz="1400">
                <a:latin typeface="Calibri"/>
                <a:ea typeface="Calibri"/>
                <a:cs typeface="Calibri"/>
                <a:sym typeface="Calibri"/>
              </a:rPr>
              <a:t>}</a:t>
            </a:r>
            <a:endParaRPr/>
          </a:p>
        </p:txBody>
      </p:sp>
      <p:sp>
        <p:nvSpPr>
          <p:cNvPr id="227" name="Google Shape;227;p34"/>
          <p:cNvSpPr txBox="1"/>
          <p:nvPr/>
        </p:nvSpPr>
        <p:spPr>
          <a:xfrm>
            <a:off x="7789653" y="2355011"/>
            <a:ext cx="229614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Output: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Animals can Move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Dogs can walk and run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970748"/>
              </a:buClr>
              <a:buSzPts val="4400"/>
              <a:buFont typeface="Calibri"/>
              <a:buNone/>
            </a:pPr>
            <a:r>
              <a:rPr b="1" lang="en-US">
                <a:solidFill>
                  <a:srgbClr val="970748"/>
                </a:solidFill>
              </a:rPr>
              <a:t>Difference between method overriding and overloading</a:t>
            </a:r>
            <a:endParaRPr/>
          </a:p>
        </p:txBody>
      </p:sp>
      <p:pic>
        <p:nvPicPr>
          <p:cNvPr id="233" name="Google Shape;233;p35"/>
          <p:cNvPicPr preferRelativeResize="0"/>
          <p:nvPr>
            <p:ph idx="1" type="body"/>
          </p:nvPr>
        </p:nvPicPr>
        <p:blipFill rotWithShape="1">
          <a:blip r:embed="rId3">
            <a:alphaModFix/>
          </a:blip>
          <a:srcRect b="0" l="0" r="0" t="0"/>
          <a:stretch/>
        </p:blipFill>
        <p:spPr>
          <a:xfrm>
            <a:off x="1876425" y="1977231"/>
            <a:ext cx="8439150" cy="4048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970748"/>
              </a:buClr>
              <a:buSzPts val="6000"/>
              <a:buFont typeface="Calibri"/>
              <a:buNone/>
            </a:pPr>
            <a:r>
              <a:rPr b="1" lang="en-US">
                <a:solidFill>
                  <a:srgbClr val="970748"/>
                </a:solidFill>
              </a:rPr>
              <a:t>Can we override static method?</a:t>
            </a:r>
            <a:endParaRPr/>
          </a:p>
        </p:txBody>
      </p:sp>
      <p:sp>
        <p:nvSpPr>
          <p:cNvPr id="239" name="Google Shape;239;p36"/>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No, a static method cannot be overridden. It can be proved by runtime polymorphism.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970748"/>
              </a:buClr>
              <a:buSzPts val="6000"/>
              <a:buFont typeface="Calibri"/>
              <a:buNone/>
            </a:pPr>
            <a:r>
              <a:rPr b="1" lang="en-US">
                <a:solidFill>
                  <a:srgbClr val="970748"/>
                </a:solidFill>
              </a:rPr>
              <a:t>Why can we not override static method?</a:t>
            </a:r>
            <a:endParaRPr/>
          </a:p>
        </p:txBody>
      </p:sp>
      <p:sp>
        <p:nvSpPr>
          <p:cNvPr id="245" name="Google Shape;245;p37"/>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it is because the static method is bound with class whereas instance method is bound with an object. Static belongs to the class area, and an instance belongs to the heap area.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970748"/>
              </a:buClr>
              <a:buSzPts val="6000"/>
              <a:buFont typeface="Calibri"/>
              <a:buNone/>
            </a:pPr>
            <a:r>
              <a:rPr b="1" lang="en-US">
                <a:solidFill>
                  <a:srgbClr val="970748"/>
                </a:solidFill>
              </a:rPr>
              <a:t>Can static members inherited to sub classes in Java?</a:t>
            </a:r>
            <a:endParaRPr/>
          </a:p>
        </p:txBody>
      </p:sp>
      <p:sp>
        <p:nvSpPr>
          <p:cNvPr id="251" name="Google Shape;251;p38"/>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Yes, Static members can inherited to sub classes.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970748"/>
              </a:buClr>
              <a:buSzPts val="6000"/>
              <a:buFont typeface="Calibri"/>
              <a:buNone/>
            </a:pPr>
            <a:r>
              <a:rPr b="1" lang="en-US">
                <a:solidFill>
                  <a:srgbClr val="970748"/>
                </a:solidFill>
              </a:rPr>
              <a:t>Can we override java main method?</a:t>
            </a:r>
            <a:endParaRPr/>
          </a:p>
        </p:txBody>
      </p:sp>
      <p:sp>
        <p:nvSpPr>
          <p:cNvPr id="257" name="Google Shape;257;p39"/>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No</a:t>
            </a:r>
            <a:endParaRPr/>
          </a:p>
        </p:txBody>
      </p:sp>
      <p:sp>
        <p:nvSpPr>
          <p:cNvPr id="258" name="Google Shape;258;p39"/>
          <p:cNvSpPr txBox="1"/>
          <p:nvPr/>
        </p:nvSpPr>
        <p:spPr>
          <a:xfrm>
            <a:off x="4382218" y="4060586"/>
            <a:ext cx="36589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because the main is a static method.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970748"/>
              </a:buClr>
              <a:buSzPts val="6000"/>
              <a:buFont typeface="Calibri"/>
              <a:buNone/>
            </a:pPr>
            <a:r>
              <a:rPr b="1" lang="en-US">
                <a:solidFill>
                  <a:srgbClr val="970748"/>
                </a:solidFill>
              </a:rPr>
              <a:t>Can a final method be overridden?</a:t>
            </a:r>
            <a:endParaRPr>
              <a:solidFill>
                <a:srgbClr val="970748"/>
              </a:solidFill>
            </a:endParaRPr>
          </a:p>
        </p:txBody>
      </p:sp>
      <p:sp>
        <p:nvSpPr>
          <p:cNvPr id="264" name="Google Shape;264;p40"/>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NO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970748"/>
              </a:buClr>
              <a:buSzPts val="4800"/>
              <a:buFont typeface="Calibri"/>
              <a:buNone/>
            </a:pPr>
            <a:r>
              <a:rPr b="1" lang="en-US" sz="4800">
                <a:solidFill>
                  <a:srgbClr val="970748"/>
                </a:solidFill>
              </a:rPr>
              <a:t>What happens if both superclass and subclass have a field with the same name?</a:t>
            </a:r>
            <a:endParaRPr sz="4800">
              <a:solidFill>
                <a:srgbClr val="970748"/>
              </a:solidFill>
            </a:endParaRPr>
          </a:p>
        </p:txBody>
      </p:sp>
      <p:sp>
        <p:nvSpPr>
          <p:cNvPr id="270" name="Google Shape;270;p41"/>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Only subclass members are accessible if an object of subclass is instantiated.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970748"/>
              </a:buClr>
              <a:buSzPts val="5400"/>
              <a:buFont typeface="Calibri"/>
              <a:buNone/>
            </a:pPr>
            <a:r>
              <a:rPr b="1" lang="en-US" sz="5400">
                <a:solidFill>
                  <a:srgbClr val="970748"/>
                </a:solidFill>
              </a:rPr>
              <a:t>Why use inheritance in java</a:t>
            </a:r>
            <a:endParaRPr/>
          </a:p>
        </p:txBody>
      </p:sp>
      <p:sp>
        <p:nvSpPr>
          <p:cNvPr id="104" name="Google Shape;104;p15"/>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p>
            <a:pPr indent="-342900" lvl="0" marL="342900" rtl="0" algn="ctr">
              <a:lnSpc>
                <a:spcPct val="90000"/>
              </a:lnSpc>
              <a:spcBef>
                <a:spcPts val="0"/>
              </a:spcBef>
              <a:spcAft>
                <a:spcPts val="0"/>
              </a:spcAft>
              <a:buClr>
                <a:schemeClr val="dk1"/>
              </a:buClr>
              <a:buSzPts val="2400"/>
              <a:buFont typeface="Arial"/>
              <a:buChar char="•"/>
            </a:pPr>
            <a:r>
              <a:rPr lang="en-US"/>
              <a:t>For Method Overriding </a:t>
            </a:r>
            <a:endParaRPr/>
          </a:p>
          <a:p>
            <a:pPr indent="-342900" lvl="0" marL="342900" rtl="0" algn="ctr">
              <a:lnSpc>
                <a:spcPct val="90000"/>
              </a:lnSpc>
              <a:spcBef>
                <a:spcPts val="1000"/>
              </a:spcBef>
              <a:spcAft>
                <a:spcPts val="0"/>
              </a:spcAft>
              <a:buClr>
                <a:schemeClr val="dk1"/>
              </a:buClr>
              <a:buSzPts val="2400"/>
              <a:buFont typeface="Arial"/>
              <a:buChar char="•"/>
            </a:pPr>
            <a:r>
              <a:rPr lang="en-US"/>
              <a:t>For Code Reusability.</a:t>
            </a:r>
            <a:endParaRPr/>
          </a:p>
          <a:p>
            <a:pPr indent="0" lvl="0" marL="0" rtl="0" algn="ctr">
              <a:lnSpc>
                <a:spcPct val="90000"/>
              </a:lnSpc>
              <a:spcBef>
                <a:spcPts val="1000"/>
              </a:spcBef>
              <a:spcAft>
                <a:spcPts val="0"/>
              </a:spcAft>
              <a:buClr>
                <a:schemeClr val="dk1"/>
              </a:buClr>
              <a:buSzPts val="24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970748"/>
              </a:buClr>
              <a:buSzPts val="5400"/>
              <a:buFont typeface="Calibri"/>
              <a:buNone/>
            </a:pPr>
            <a:r>
              <a:rPr b="1" lang="en-US" sz="5400">
                <a:solidFill>
                  <a:srgbClr val="970748"/>
                </a:solidFill>
              </a:rPr>
              <a:t>Is interface inherited from the Object class?</a:t>
            </a:r>
            <a:endParaRPr/>
          </a:p>
        </p:txBody>
      </p:sp>
      <p:sp>
        <p:nvSpPr>
          <p:cNvPr id="276" name="Google Shape;276;p42"/>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NO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970748"/>
              </a:buClr>
              <a:buSzPts val="5400"/>
              <a:buFont typeface="Calibri"/>
              <a:buNone/>
            </a:pPr>
            <a:r>
              <a:rPr b="1" lang="en-US" sz="5400">
                <a:solidFill>
                  <a:srgbClr val="970748"/>
                </a:solidFill>
              </a:rPr>
              <a:t>Can a Class Extend Itself in Java?</a:t>
            </a:r>
            <a:endParaRPr/>
          </a:p>
        </p:txBody>
      </p:sp>
      <p:sp>
        <p:nvSpPr>
          <p:cNvPr id="282" name="Google Shape;282;p43"/>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NO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970748"/>
              </a:buClr>
              <a:buSzPts val="4800"/>
              <a:buFont typeface="Calibri"/>
              <a:buNone/>
            </a:pPr>
            <a:r>
              <a:rPr b="1" lang="en-US" sz="4800">
                <a:solidFill>
                  <a:srgbClr val="970748"/>
                </a:solidFill>
              </a:rPr>
              <a:t>A class member declared protected becomes member of subclass of which type?</a:t>
            </a:r>
            <a:endParaRPr/>
          </a:p>
        </p:txBody>
      </p:sp>
      <p:sp>
        <p:nvSpPr>
          <p:cNvPr id="288" name="Google Shape;288;p44"/>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A class member declared protected becomes private member of subclass.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84063F"/>
              </a:buClr>
              <a:buSzPts val="6000"/>
              <a:buFont typeface="Calibri"/>
              <a:buNone/>
            </a:pPr>
            <a:r>
              <a:rPr b="1" lang="en-US">
                <a:solidFill>
                  <a:srgbClr val="84063F"/>
                </a:solidFill>
              </a:rPr>
              <a:t>Dynamic method dispatch </a:t>
            </a:r>
            <a:endParaRPr/>
          </a:p>
        </p:txBody>
      </p:sp>
      <p:sp>
        <p:nvSpPr>
          <p:cNvPr id="294" name="Google Shape;294;p45"/>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Dynamic Method Dispatch</a:t>
            </a:r>
            <a:endParaRPr/>
          </a:p>
        </p:txBody>
      </p:sp>
      <p:sp>
        <p:nvSpPr>
          <p:cNvPr id="300" name="Google Shape;300;p46"/>
          <p:cNvSpPr txBox="1"/>
          <p:nvPr>
            <p:ph idx="1" type="body"/>
          </p:nvPr>
        </p:nvSpPr>
        <p:spPr>
          <a:xfrm>
            <a:off x="838200" y="1825625"/>
            <a:ext cx="10515600" cy="4351339"/>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800"/>
              <a:buChar char="•"/>
            </a:pPr>
            <a:r>
              <a:rPr lang="en-US"/>
              <a:t>It is also known as runtime polymorphism</a:t>
            </a:r>
            <a:endParaRPr/>
          </a:p>
          <a:p>
            <a:pPr indent="-228594" lvl="0" marL="228594" rtl="0" algn="l">
              <a:lnSpc>
                <a:spcPct val="90000"/>
              </a:lnSpc>
              <a:spcBef>
                <a:spcPts val="1000"/>
              </a:spcBef>
              <a:spcAft>
                <a:spcPts val="0"/>
              </a:spcAft>
              <a:buClr>
                <a:schemeClr val="dk1"/>
              </a:buClr>
              <a:buSzPts val="2800"/>
              <a:buChar char="•"/>
            </a:pPr>
            <a:r>
              <a:rPr b="1" lang="en-US"/>
              <a:t>Dynamic method dispatch</a:t>
            </a:r>
            <a:r>
              <a:rPr lang="en-US"/>
              <a:t> is the mechanism in which a call to an overridden method is resolved at run time instead of compile time.</a:t>
            </a:r>
            <a:endParaRPr/>
          </a:p>
          <a:p>
            <a:pPr indent="-228594" lvl="0" marL="228594" rtl="0" algn="l">
              <a:lnSpc>
                <a:spcPct val="90000"/>
              </a:lnSpc>
              <a:spcBef>
                <a:spcPts val="1000"/>
              </a:spcBef>
              <a:spcAft>
                <a:spcPts val="0"/>
              </a:spcAft>
              <a:buClr>
                <a:schemeClr val="dk1"/>
              </a:buClr>
              <a:buSzPts val="2800"/>
              <a:buChar char="•"/>
            </a:pPr>
            <a:r>
              <a:rPr lang="en-US"/>
              <a:t>Java uses the principle of </a:t>
            </a:r>
            <a:r>
              <a:rPr i="1" lang="en-US"/>
              <a:t>‘a superclass reference variable can refer to a subclass object’</a:t>
            </a:r>
            <a:r>
              <a:rPr lang="en-US"/>
              <a:t> to resolve calls to overridden methods at run time.</a:t>
            </a:r>
            <a:endParaRPr/>
          </a:p>
          <a:p>
            <a:pPr indent="-228594" lvl="0" marL="228594" rtl="0" algn="l">
              <a:lnSpc>
                <a:spcPct val="90000"/>
              </a:lnSpc>
              <a:spcBef>
                <a:spcPts val="1000"/>
              </a:spcBef>
              <a:spcAft>
                <a:spcPts val="0"/>
              </a:spcAft>
              <a:buClr>
                <a:schemeClr val="dk1"/>
              </a:buClr>
              <a:buSzPts val="2800"/>
              <a:buChar char="•"/>
            </a:pPr>
            <a:r>
              <a:rPr lang="en-US"/>
              <a:t>When a superclass reference is used to call an overridden method, </a:t>
            </a:r>
            <a:r>
              <a:rPr i="1" lang="en-US"/>
              <a:t>Java determines which version of the method</a:t>
            </a:r>
            <a:r>
              <a:rPr lang="en-US"/>
              <a:t> to execute based on the type of the object being referred to at the time call.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7"/>
          <p:cNvSpPr/>
          <p:nvPr/>
        </p:nvSpPr>
        <p:spPr>
          <a:xfrm>
            <a:off x="451448" y="128679"/>
            <a:ext cx="6096000" cy="63709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class A</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void m1()</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{System.out.println("Inside A's m1 method");</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class B extends A</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void m1()</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{System.out.println("Inside B's m1 method");</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class C extends A</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void m1()</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{System.out.println("Inside C's m1 method");</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class Dispatch</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public static void main(String args[])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A a = new A();</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B b = new B();</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C c = new C();</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A ref;</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ref = a;</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ref.m1();</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ref = b;</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ref.m1();</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ref = c;</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ref.m1();</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a:t>
            </a:r>
            <a:endParaRPr/>
          </a:p>
        </p:txBody>
      </p:sp>
      <p:sp>
        <p:nvSpPr>
          <p:cNvPr id="306" name="Google Shape;306;p47"/>
          <p:cNvSpPr txBox="1"/>
          <p:nvPr/>
        </p:nvSpPr>
        <p:spPr>
          <a:xfrm>
            <a:off x="7556740" y="2018581"/>
            <a:ext cx="221926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Output: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Inside A's m1 method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Inside B's m1 method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Inside C's m1 method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84063F"/>
              </a:buClr>
              <a:buSzPts val="6000"/>
              <a:buFont typeface="Calibri"/>
              <a:buNone/>
            </a:pPr>
            <a:r>
              <a:rPr b="1" lang="en-US">
                <a:solidFill>
                  <a:srgbClr val="84063F"/>
                </a:solidFill>
              </a:rPr>
              <a:t>Final Keyword with class</a:t>
            </a:r>
            <a:endParaRPr/>
          </a:p>
        </p:txBody>
      </p:sp>
      <p:sp>
        <p:nvSpPr>
          <p:cNvPr id="312" name="Google Shape;312;p48"/>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If you make any class as final, you cannot extend it.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9"/>
          <p:cNvSpPr txBox="1"/>
          <p:nvPr>
            <p:ph idx="1" type="body"/>
          </p:nvPr>
        </p:nvSpPr>
        <p:spPr>
          <a:xfrm>
            <a:off x="838200" y="1229033"/>
            <a:ext cx="10515600" cy="49479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final</a:t>
            </a:r>
            <a:r>
              <a:rPr lang="en-US"/>
              <a:t> </a:t>
            </a:r>
            <a:r>
              <a:rPr b="1" lang="en-US"/>
              <a:t>class</a:t>
            </a:r>
            <a:r>
              <a:rPr lang="en-US"/>
              <a:t> Bike{}  </a:t>
            </a:r>
            <a:endParaRPr/>
          </a:p>
          <a:p>
            <a:pPr indent="0" lvl="0" marL="0" rtl="0" algn="l">
              <a:lnSpc>
                <a:spcPct val="90000"/>
              </a:lnSpc>
              <a:spcBef>
                <a:spcPts val="1000"/>
              </a:spcBef>
              <a:spcAft>
                <a:spcPts val="0"/>
              </a:spcAft>
              <a:buClr>
                <a:schemeClr val="dk1"/>
              </a:buClr>
              <a:buSzPts val="2800"/>
              <a:buNone/>
            </a:pPr>
            <a:r>
              <a:rPr lang="en-US"/>
              <a:t>  </a:t>
            </a:r>
            <a:r>
              <a:rPr b="1" lang="en-US"/>
              <a:t>class</a:t>
            </a:r>
            <a:r>
              <a:rPr lang="en-US"/>
              <a:t> Honda1 </a:t>
            </a:r>
            <a:r>
              <a:rPr b="1" lang="en-US"/>
              <a:t>extends</a:t>
            </a:r>
            <a:r>
              <a:rPr lang="en-US"/>
              <a:t> Bike{  </a:t>
            </a:r>
            <a:endParaRPr/>
          </a:p>
          <a:p>
            <a:pPr indent="0" lvl="0" marL="0" rtl="0" algn="l">
              <a:lnSpc>
                <a:spcPct val="90000"/>
              </a:lnSpc>
              <a:spcBef>
                <a:spcPts val="1000"/>
              </a:spcBef>
              <a:spcAft>
                <a:spcPts val="0"/>
              </a:spcAft>
              <a:buClr>
                <a:schemeClr val="dk1"/>
              </a:buClr>
              <a:buSzPts val="2800"/>
              <a:buNone/>
            </a:pPr>
            <a:r>
              <a:rPr lang="en-US"/>
              <a:t>  </a:t>
            </a:r>
            <a:r>
              <a:rPr b="1" lang="en-US"/>
              <a:t>void</a:t>
            </a:r>
            <a:r>
              <a:rPr lang="en-US"/>
              <a:t> run(){System.out.println("running safely with 100kmph");}  </a:t>
            </a:r>
            <a:endParaRPr/>
          </a:p>
          <a:p>
            <a:pPr indent="0" lvl="0" marL="0" rtl="0" algn="l">
              <a:lnSpc>
                <a:spcPct val="90000"/>
              </a:lnSpc>
              <a:spcBef>
                <a:spcPts val="1000"/>
              </a:spcBef>
              <a:spcAft>
                <a:spcPts val="0"/>
              </a:spcAft>
              <a:buClr>
                <a:schemeClr val="dk1"/>
              </a:buClr>
              <a:buSzPts val="2800"/>
              <a:buNone/>
            </a:pPr>
            <a:r>
              <a:rPr lang="en-US"/>
              <a:t>    </a:t>
            </a:r>
            <a:endParaRPr/>
          </a:p>
          <a:p>
            <a:pPr indent="0" lvl="0" marL="0" rtl="0" algn="l">
              <a:lnSpc>
                <a:spcPct val="90000"/>
              </a:lnSpc>
              <a:spcBef>
                <a:spcPts val="1000"/>
              </a:spcBef>
              <a:spcAft>
                <a:spcPts val="0"/>
              </a:spcAft>
              <a:buClr>
                <a:schemeClr val="dk1"/>
              </a:buClr>
              <a:buSzPts val="2800"/>
              <a:buNone/>
            </a:pPr>
            <a:r>
              <a:rPr lang="en-US"/>
              <a:t>  </a:t>
            </a:r>
            <a:r>
              <a:rPr b="1" lang="en-US"/>
              <a:t>public</a:t>
            </a:r>
            <a:r>
              <a:rPr lang="en-US"/>
              <a:t> </a:t>
            </a:r>
            <a:r>
              <a:rPr b="1" lang="en-US"/>
              <a:t>static</a:t>
            </a:r>
            <a:r>
              <a:rPr lang="en-US"/>
              <a:t> </a:t>
            </a:r>
            <a:r>
              <a:rPr b="1" lang="en-US"/>
              <a:t>void</a:t>
            </a:r>
            <a:r>
              <a:rPr lang="en-US"/>
              <a:t> main(String args[]){  </a:t>
            </a:r>
            <a:endParaRPr/>
          </a:p>
          <a:p>
            <a:pPr indent="0" lvl="0" marL="0" rtl="0" algn="l">
              <a:lnSpc>
                <a:spcPct val="90000"/>
              </a:lnSpc>
              <a:spcBef>
                <a:spcPts val="1000"/>
              </a:spcBef>
              <a:spcAft>
                <a:spcPts val="0"/>
              </a:spcAft>
              <a:buClr>
                <a:schemeClr val="dk1"/>
              </a:buClr>
              <a:buSzPts val="2800"/>
              <a:buNone/>
            </a:pPr>
            <a:r>
              <a:rPr lang="en-US"/>
              <a:t>  Honda1 honda= </a:t>
            </a:r>
            <a:r>
              <a:rPr b="1" lang="en-US"/>
              <a:t>new</a:t>
            </a:r>
            <a:r>
              <a:rPr lang="en-US"/>
              <a:t> Honda1();  </a:t>
            </a:r>
            <a:endParaRPr/>
          </a:p>
          <a:p>
            <a:pPr indent="0" lvl="0" marL="0" rtl="0" algn="l">
              <a:lnSpc>
                <a:spcPct val="90000"/>
              </a:lnSpc>
              <a:spcBef>
                <a:spcPts val="1000"/>
              </a:spcBef>
              <a:spcAft>
                <a:spcPts val="0"/>
              </a:spcAft>
              <a:buClr>
                <a:schemeClr val="dk1"/>
              </a:buClr>
              <a:buSzPts val="2800"/>
              <a:buNone/>
            </a:pPr>
            <a:r>
              <a:rPr lang="en-US"/>
              <a:t>  honda.run();  </a:t>
            </a:r>
            <a:endParaRPr/>
          </a:p>
          <a:p>
            <a:pPr indent="0" lvl="0" marL="0" rtl="0" algn="l">
              <a:lnSpc>
                <a:spcPct val="90000"/>
              </a:lnSpc>
              <a:spcBef>
                <a:spcPts val="1000"/>
              </a:spcBef>
              <a:spcAft>
                <a:spcPts val="0"/>
              </a:spcAft>
              <a:buClr>
                <a:schemeClr val="dk1"/>
              </a:buClr>
              <a:buSzPts val="2800"/>
              <a:buNone/>
            </a:pPr>
            <a:r>
              <a:rPr lang="en-US"/>
              <a:t>  }  </a:t>
            </a:r>
            <a:endParaRPr/>
          </a:p>
          <a:p>
            <a:pPr indent="0" lvl="0" marL="0" rtl="0" algn="l">
              <a:lnSpc>
                <a:spcPct val="90000"/>
              </a:lnSpc>
              <a:spcBef>
                <a:spcPts val="1000"/>
              </a:spcBef>
              <a:spcAft>
                <a:spcPts val="0"/>
              </a:spcAft>
              <a:buClr>
                <a:schemeClr val="dk1"/>
              </a:buClr>
              <a:buSzPts val="2800"/>
              <a:buNone/>
            </a:pPr>
            <a:r>
              <a:rPr lang="en-US"/>
              <a:t>}  </a:t>
            </a:r>
            <a:endParaRPr/>
          </a:p>
          <a:p>
            <a:pPr indent="-50793" lvl="0" marL="228594" rtl="0" algn="l">
              <a:lnSpc>
                <a:spcPct val="90000"/>
              </a:lnSpc>
              <a:spcBef>
                <a:spcPts val="1000"/>
              </a:spcBef>
              <a:spcAft>
                <a:spcPts val="0"/>
              </a:spcAft>
              <a:buClr>
                <a:schemeClr val="dk1"/>
              </a:buClr>
              <a:buSzPts val="2800"/>
              <a:buNone/>
            </a:pPr>
            <a:r>
              <a:t/>
            </a:r>
            <a:endParaRPr/>
          </a:p>
        </p:txBody>
      </p:sp>
      <p:sp>
        <p:nvSpPr>
          <p:cNvPr id="318" name="Google Shape;318;p49"/>
          <p:cNvSpPr txBox="1"/>
          <p:nvPr/>
        </p:nvSpPr>
        <p:spPr>
          <a:xfrm>
            <a:off x="8750710" y="4011561"/>
            <a:ext cx="196669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Output: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Compile time error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84063F"/>
              </a:buClr>
              <a:buSzPts val="6000"/>
              <a:buFont typeface="Calibri"/>
              <a:buNone/>
            </a:pPr>
            <a:r>
              <a:rPr b="1" lang="en-US">
                <a:solidFill>
                  <a:srgbClr val="84063F"/>
                </a:solidFill>
              </a:rPr>
              <a:t>Is final method inherited?</a:t>
            </a:r>
            <a:endParaRPr/>
          </a:p>
        </p:txBody>
      </p:sp>
      <p:sp>
        <p:nvSpPr>
          <p:cNvPr id="324" name="Google Shape;324;p50"/>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Yes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84063F"/>
              </a:buClr>
              <a:buSzPts val="6000"/>
              <a:buFont typeface="Calibri"/>
              <a:buNone/>
            </a:pPr>
            <a:r>
              <a:rPr b="1" lang="en-US">
                <a:solidFill>
                  <a:srgbClr val="84063F"/>
                </a:solidFill>
              </a:rPr>
              <a:t>Abstract class in Java</a:t>
            </a:r>
            <a:endParaRPr/>
          </a:p>
        </p:txBody>
      </p:sp>
      <p:sp>
        <p:nvSpPr>
          <p:cNvPr id="330" name="Google Shape;330;p51"/>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970748"/>
              </a:buClr>
              <a:buSzPts val="4400"/>
              <a:buFont typeface="Calibri"/>
              <a:buNone/>
            </a:pPr>
            <a:r>
              <a:rPr b="1" lang="en-US">
                <a:solidFill>
                  <a:srgbClr val="970748"/>
                </a:solidFill>
              </a:rPr>
              <a:t>Terms used in Inheritance</a:t>
            </a:r>
            <a:endParaRPr/>
          </a:p>
        </p:txBody>
      </p:sp>
      <p:sp>
        <p:nvSpPr>
          <p:cNvPr id="110" name="Google Shape;110;p16"/>
          <p:cNvSpPr txBox="1"/>
          <p:nvPr>
            <p:ph idx="1" type="body"/>
          </p:nvPr>
        </p:nvSpPr>
        <p:spPr>
          <a:xfrm>
            <a:off x="838200" y="1825625"/>
            <a:ext cx="10515600" cy="4351339"/>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800"/>
              <a:buChar char="•"/>
            </a:pPr>
            <a:r>
              <a:rPr lang="en-US"/>
              <a:t>Class</a:t>
            </a:r>
            <a:endParaRPr/>
          </a:p>
          <a:p>
            <a:pPr indent="-228594" lvl="0" marL="228594" rtl="0" algn="l">
              <a:lnSpc>
                <a:spcPct val="90000"/>
              </a:lnSpc>
              <a:spcBef>
                <a:spcPts val="1000"/>
              </a:spcBef>
              <a:spcAft>
                <a:spcPts val="0"/>
              </a:spcAft>
              <a:buClr>
                <a:schemeClr val="dk1"/>
              </a:buClr>
              <a:buSzPts val="2800"/>
              <a:buChar char="•"/>
            </a:pPr>
            <a:r>
              <a:rPr lang="en-US"/>
              <a:t>Sub class</a:t>
            </a:r>
            <a:endParaRPr/>
          </a:p>
          <a:p>
            <a:pPr indent="-228594" lvl="0" marL="228594" rtl="0" algn="l">
              <a:lnSpc>
                <a:spcPct val="90000"/>
              </a:lnSpc>
              <a:spcBef>
                <a:spcPts val="1000"/>
              </a:spcBef>
              <a:spcAft>
                <a:spcPts val="0"/>
              </a:spcAft>
              <a:buClr>
                <a:schemeClr val="dk1"/>
              </a:buClr>
              <a:buSzPts val="2800"/>
              <a:buChar char="•"/>
            </a:pPr>
            <a:r>
              <a:rPr lang="en-US"/>
              <a:t>Super class</a:t>
            </a:r>
            <a:endParaRPr/>
          </a:p>
          <a:p>
            <a:pPr indent="-228594" lvl="0" marL="228594" rtl="0" algn="l">
              <a:lnSpc>
                <a:spcPct val="90000"/>
              </a:lnSpc>
              <a:spcBef>
                <a:spcPts val="1000"/>
              </a:spcBef>
              <a:spcAft>
                <a:spcPts val="0"/>
              </a:spcAft>
              <a:buClr>
                <a:schemeClr val="dk1"/>
              </a:buClr>
              <a:buSzPts val="2800"/>
              <a:buChar char="•"/>
            </a:pPr>
            <a:r>
              <a:rPr lang="en-US"/>
              <a:t>Reusability</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2"/>
          <p:cNvSpPr txBox="1"/>
          <p:nvPr>
            <p:ph type="title"/>
          </p:nvPr>
        </p:nvSpPr>
        <p:spPr>
          <a:xfrm>
            <a:off x="838200" y="365125"/>
            <a:ext cx="10515600" cy="96334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84063F"/>
              </a:buClr>
              <a:buSzPts val="4400"/>
              <a:buFont typeface="Calibri"/>
              <a:buNone/>
            </a:pPr>
            <a:r>
              <a:rPr lang="en-US">
                <a:solidFill>
                  <a:srgbClr val="84063F"/>
                </a:solidFill>
              </a:rPr>
              <a:t>Abstract class in Java</a:t>
            </a:r>
            <a:endParaRPr/>
          </a:p>
        </p:txBody>
      </p:sp>
      <p:sp>
        <p:nvSpPr>
          <p:cNvPr id="336" name="Google Shape;336;p52"/>
          <p:cNvSpPr txBox="1"/>
          <p:nvPr>
            <p:ph idx="1" type="body"/>
          </p:nvPr>
        </p:nvSpPr>
        <p:spPr>
          <a:xfrm>
            <a:off x="838200" y="1440611"/>
            <a:ext cx="10515600" cy="4736353"/>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800"/>
              <a:buChar char="•"/>
            </a:pPr>
            <a:r>
              <a:rPr lang="en-US"/>
              <a:t>A class which is declared with the abstract keyword is known as an abstract class in Java. It can have abstract and non-abstract methods (method with the body).</a:t>
            </a:r>
            <a:endParaRPr/>
          </a:p>
          <a:p>
            <a:pPr indent="-228594" lvl="0" marL="228594" rtl="0" algn="l">
              <a:lnSpc>
                <a:spcPct val="90000"/>
              </a:lnSpc>
              <a:spcBef>
                <a:spcPts val="1000"/>
              </a:spcBef>
              <a:spcAft>
                <a:spcPts val="0"/>
              </a:spcAft>
              <a:buClr>
                <a:schemeClr val="dk1"/>
              </a:buClr>
              <a:buSzPts val="2800"/>
              <a:buChar char="•"/>
            </a:pPr>
            <a:r>
              <a:rPr b="1" lang="en-US"/>
              <a:t>Abstraction</a:t>
            </a:r>
            <a:r>
              <a:rPr lang="en-US"/>
              <a:t> is a process of hiding the implementation details and showing only functionality to the user.</a:t>
            </a:r>
            <a:endParaRPr/>
          </a:p>
          <a:p>
            <a:pPr indent="-228594" lvl="0" marL="228594" rtl="0" algn="l">
              <a:lnSpc>
                <a:spcPct val="90000"/>
              </a:lnSpc>
              <a:spcBef>
                <a:spcPts val="1000"/>
              </a:spcBef>
              <a:spcAft>
                <a:spcPts val="0"/>
              </a:spcAft>
              <a:buClr>
                <a:schemeClr val="dk1"/>
              </a:buClr>
              <a:buSzPts val="2800"/>
              <a:buChar char="•"/>
            </a:pPr>
            <a:r>
              <a:rPr lang="en-US"/>
              <a:t>It needs to be extended and its method implemented. It cannot be instantiated.</a:t>
            </a:r>
            <a:endParaRPr/>
          </a:p>
          <a:p>
            <a:pPr indent="-228594" lvl="0" marL="228594" rtl="0" algn="l">
              <a:lnSpc>
                <a:spcPct val="90000"/>
              </a:lnSpc>
              <a:spcBef>
                <a:spcPts val="1000"/>
              </a:spcBef>
              <a:spcAft>
                <a:spcPts val="0"/>
              </a:spcAft>
              <a:buClr>
                <a:schemeClr val="dk1"/>
              </a:buClr>
              <a:buSzPts val="2800"/>
              <a:buChar char="•"/>
            </a:pPr>
            <a:r>
              <a:rPr lang="en-US"/>
              <a:t>Abstraction lets you focus on what the object does instead of how it does it.</a:t>
            </a:r>
            <a:endParaRPr/>
          </a:p>
          <a:p>
            <a:pPr indent="-50793" lvl="0" marL="228594"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84063F"/>
              </a:buClr>
              <a:buSzPts val="6000"/>
              <a:buFont typeface="Calibri"/>
              <a:buNone/>
            </a:pPr>
            <a:r>
              <a:rPr b="1" lang="en-US">
                <a:solidFill>
                  <a:srgbClr val="84063F"/>
                </a:solidFill>
              </a:rPr>
              <a:t>Ways to archive abstraction</a:t>
            </a:r>
            <a:endParaRPr/>
          </a:p>
        </p:txBody>
      </p:sp>
      <p:sp>
        <p:nvSpPr>
          <p:cNvPr id="342" name="Google Shape;342;p53"/>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Abstract class</a:t>
            </a:r>
            <a:endParaRPr/>
          </a:p>
          <a:p>
            <a:pPr indent="0" lvl="0" marL="0" rtl="0" algn="ctr">
              <a:lnSpc>
                <a:spcPct val="90000"/>
              </a:lnSpc>
              <a:spcBef>
                <a:spcPts val="1000"/>
              </a:spcBef>
              <a:spcAft>
                <a:spcPts val="0"/>
              </a:spcAft>
              <a:buClr>
                <a:schemeClr val="dk1"/>
              </a:buClr>
              <a:buSzPts val="2400"/>
              <a:buNone/>
            </a:pPr>
            <a:r>
              <a:rPr lang="en-US"/>
              <a:t>Interface</a:t>
            </a:r>
            <a:br>
              <a:rPr lang="en-US"/>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Points to Remember</a:t>
            </a:r>
            <a:endParaRPr/>
          </a:p>
        </p:txBody>
      </p:sp>
      <p:sp>
        <p:nvSpPr>
          <p:cNvPr id="348" name="Google Shape;348;p54"/>
          <p:cNvSpPr txBox="1"/>
          <p:nvPr>
            <p:ph idx="1" type="body"/>
          </p:nvPr>
        </p:nvSpPr>
        <p:spPr>
          <a:xfrm>
            <a:off x="838200" y="1592827"/>
            <a:ext cx="10515600" cy="4584138"/>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800"/>
              <a:buChar char="•"/>
            </a:pPr>
            <a:r>
              <a:rPr lang="en-US"/>
              <a:t>An abstract class must be declared with an abstract keyword.</a:t>
            </a:r>
            <a:endParaRPr/>
          </a:p>
          <a:p>
            <a:pPr indent="-228594" lvl="0" marL="228594" rtl="0" algn="l">
              <a:lnSpc>
                <a:spcPct val="90000"/>
              </a:lnSpc>
              <a:spcBef>
                <a:spcPts val="1000"/>
              </a:spcBef>
              <a:spcAft>
                <a:spcPts val="0"/>
              </a:spcAft>
              <a:buClr>
                <a:schemeClr val="dk1"/>
              </a:buClr>
              <a:buSzPts val="2800"/>
              <a:buChar char="•"/>
            </a:pPr>
            <a:r>
              <a:rPr lang="en-US"/>
              <a:t>It can have abstract and non-abstract methods.</a:t>
            </a:r>
            <a:endParaRPr/>
          </a:p>
          <a:p>
            <a:pPr indent="-228594" lvl="0" marL="228594" rtl="0" algn="l">
              <a:lnSpc>
                <a:spcPct val="90000"/>
              </a:lnSpc>
              <a:spcBef>
                <a:spcPts val="1000"/>
              </a:spcBef>
              <a:spcAft>
                <a:spcPts val="0"/>
              </a:spcAft>
              <a:buClr>
                <a:schemeClr val="dk1"/>
              </a:buClr>
              <a:buSzPts val="2800"/>
              <a:buChar char="•"/>
            </a:pPr>
            <a:r>
              <a:rPr lang="en-US"/>
              <a:t>It cannot be instantiated.</a:t>
            </a:r>
            <a:endParaRPr/>
          </a:p>
          <a:p>
            <a:pPr indent="-228594" lvl="0" marL="228594" rtl="0" algn="l">
              <a:lnSpc>
                <a:spcPct val="90000"/>
              </a:lnSpc>
              <a:spcBef>
                <a:spcPts val="1000"/>
              </a:spcBef>
              <a:spcAft>
                <a:spcPts val="0"/>
              </a:spcAft>
              <a:buClr>
                <a:schemeClr val="dk1"/>
              </a:buClr>
              <a:buSzPts val="2800"/>
              <a:buChar char="•"/>
            </a:pPr>
            <a:r>
              <a:rPr lang="en-US"/>
              <a:t>It can have constructors and static methods also.</a:t>
            </a:r>
            <a:endParaRPr/>
          </a:p>
          <a:p>
            <a:pPr indent="-228594" lvl="0" marL="228594" rtl="0" algn="l">
              <a:lnSpc>
                <a:spcPct val="90000"/>
              </a:lnSpc>
              <a:spcBef>
                <a:spcPts val="1000"/>
              </a:spcBef>
              <a:spcAft>
                <a:spcPts val="0"/>
              </a:spcAft>
              <a:buClr>
                <a:schemeClr val="dk1"/>
              </a:buClr>
              <a:buSzPts val="2800"/>
              <a:buChar char="•"/>
            </a:pPr>
            <a:r>
              <a:rPr lang="en-US"/>
              <a:t>It can have final methods which will force the subclass not to change the body of the method.</a:t>
            </a:r>
            <a:endParaRPr/>
          </a:p>
          <a:p>
            <a:pPr indent="-50793" lvl="0" marL="228594"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5"/>
          <p:cNvSpPr txBox="1"/>
          <p:nvPr>
            <p:ph idx="1" type="body"/>
          </p:nvPr>
        </p:nvSpPr>
        <p:spPr>
          <a:xfrm>
            <a:off x="838200" y="678427"/>
            <a:ext cx="10515600" cy="54985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b="1" lang="en-US"/>
              <a:t>abstract</a:t>
            </a:r>
            <a:r>
              <a:rPr lang="en-US"/>
              <a:t> </a:t>
            </a:r>
            <a:r>
              <a:rPr b="1" lang="en-US"/>
              <a:t>class</a:t>
            </a:r>
            <a:r>
              <a:rPr lang="en-US"/>
              <a:t> Bike</a:t>
            </a:r>
            <a:endParaRPr/>
          </a:p>
          <a:p>
            <a:pPr indent="0" lvl="0" marL="0" rtl="0" algn="l">
              <a:lnSpc>
                <a:spcPct val="90000"/>
              </a:lnSpc>
              <a:spcBef>
                <a:spcPts val="1000"/>
              </a:spcBef>
              <a:spcAft>
                <a:spcPts val="0"/>
              </a:spcAft>
              <a:buClr>
                <a:schemeClr val="dk1"/>
              </a:buClr>
              <a:buSzPts val="2800"/>
              <a:buNone/>
            </a:pPr>
            <a:r>
              <a:rPr lang="en-US"/>
              <a:t>{  </a:t>
            </a:r>
            <a:endParaRPr/>
          </a:p>
          <a:p>
            <a:pPr indent="0" lvl="0" marL="0" rtl="0" algn="l">
              <a:lnSpc>
                <a:spcPct val="90000"/>
              </a:lnSpc>
              <a:spcBef>
                <a:spcPts val="1000"/>
              </a:spcBef>
              <a:spcAft>
                <a:spcPts val="0"/>
              </a:spcAft>
              <a:buClr>
                <a:schemeClr val="dk1"/>
              </a:buClr>
              <a:buSzPts val="2800"/>
              <a:buNone/>
            </a:pPr>
            <a:r>
              <a:rPr lang="en-US"/>
              <a:t>  </a:t>
            </a:r>
            <a:r>
              <a:rPr b="1" lang="en-US"/>
              <a:t>abstract</a:t>
            </a:r>
            <a:r>
              <a:rPr lang="en-US"/>
              <a:t> </a:t>
            </a:r>
            <a:r>
              <a:rPr b="1" lang="en-US"/>
              <a:t>void</a:t>
            </a:r>
            <a:r>
              <a:rPr lang="en-US"/>
              <a:t> run();  </a:t>
            </a:r>
            <a:endParaRPr/>
          </a:p>
          <a:p>
            <a:pPr indent="0" lvl="0" marL="0" rtl="0" algn="l">
              <a:lnSpc>
                <a:spcPct val="90000"/>
              </a:lnSpc>
              <a:spcBef>
                <a:spcPts val="1000"/>
              </a:spcBef>
              <a:spcAft>
                <a:spcPts val="0"/>
              </a:spcAft>
              <a:buClr>
                <a:schemeClr val="dk1"/>
              </a:buClr>
              <a:buSzPts val="2800"/>
              <a:buNone/>
            </a:pPr>
            <a:r>
              <a:rPr lang="en-US"/>
              <a:t>}  </a:t>
            </a:r>
            <a:endParaRPr/>
          </a:p>
          <a:p>
            <a:pPr indent="0" lvl="0" marL="0" rtl="0" algn="l">
              <a:lnSpc>
                <a:spcPct val="90000"/>
              </a:lnSpc>
              <a:spcBef>
                <a:spcPts val="1000"/>
              </a:spcBef>
              <a:spcAft>
                <a:spcPts val="0"/>
              </a:spcAft>
              <a:buClr>
                <a:schemeClr val="dk1"/>
              </a:buClr>
              <a:buSzPts val="2800"/>
              <a:buNone/>
            </a:pPr>
            <a:r>
              <a:rPr b="1" lang="en-US"/>
              <a:t>class</a:t>
            </a:r>
            <a:r>
              <a:rPr lang="en-US"/>
              <a:t> Honda4 </a:t>
            </a:r>
            <a:r>
              <a:rPr b="1" lang="en-US"/>
              <a:t>extends</a:t>
            </a:r>
            <a:r>
              <a:rPr lang="en-US"/>
              <a:t> Bike{  </a:t>
            </a:r>
            <a:endParaRPr/>
          </a:p>
          <a:p>
            <a:pPr indent="0" lvl="0" marL="0" rtl="0" algn="l">
              <a:lnSpc>
                <a:spcPct val="90000"/>
              </a:lnSpc>
              <a:spcBef>
                <a:spcPts val="1000"/>
              </a:spcBef>
              <a:spcAft>
                <a:spcPts val="0"/>
              </a:spcAft>
              <a:buClr>
                <a:schemeClr val="dk1"/>
              </a:buClr>
              <a:buSzPts val="2800"/>
              <a:buNone/>
            </a:pPr>
            <a:r>
              <a:rPr b="1" lang="en-US"/>
              <a:t>void</a:t>
            </a:r>
            <a:r>
              <a:rPr lang="en-US"/>
              <a:t> run(){System.out.println("running safely");}  </a:t>
            </a:r>
            <a:endParaRPr/>
          </a:p>
          <a:p>
            <a:pPr indent="0" lvl="0" marL="0" rtl="0" algn="l">
              <a:lnSpc>
                <a:spcPct val="90000"/>
              </a:lnSpc>
              <a:spcBef>
                <a:spcPts val="1000"/>
              </a:spcBef>
              <a:spcAft>
                <a:spcPts val="0"/>
              </a:spcAft>
              <a:buClr>
                <a:schemeClr val="dk1"/>
              </a:buClr>
              <a:buSzPts val="2800"/>
              <a:buNone/>
            </a:pPr>
            <a:r>
              <a:rPr b="1" lang="en-US"/>
              <a:t>public</a:t>
            </a:r>
            <a:r>
              <a:rPr lang="en-US"/>
              <a:t> </a:t>
            </a:r>
            <a:r>
              <a:rPr b="1" lang="en-US"/>
              <a:t>static</a:t>
            </a:r>
            <a:r>
              <a:rPr lang="en-US"/>
              <a:t> </a:t>
            </a:r>
            <a:r>
              <a:rPr b="1" lang="en-US"/>
              <a:t>void</a:t>
            </a:r>
            <a:r>
              <a:rPr lang="en-US"/>
              <a:t> main(String args[]){  </a:t>
            </a:r>
            <a:endParaRPr/>
          </a:p>
          <a:p>
            <a:pPr indent="0" lvl="0" marL="0" rtl="0" algn="l">
              <a:lnSpc>
                <a:spcPct val="90000"/>
              </a:lnSpc>
              <a:spcBef>
                <a:spcPts val="1000"/>
              </a:spcBef>
              <a:spcAft>
                <a:spcPts val="0"/>
              </a:spcAft>
              <a:buClr>
                <a:schemeClr val="dk1"/>
              </a:buClr>
              <a:buSzPts val="2800"/>
              <a:buNone/>
            </a:pPr>
            <a:r>
              <a:rPr lang="en-US"/>
              <a:t> Bike obj = </a:t>
            </a:r>
            <a:r>
              <a:rPr b="1" lang="en-US"/>
              <a:t>new</a:t>
            </a:r>
            <a:r>
              <a:rPr lang="en-US"/>
              <a:t> Honda4();  </a:t>
            </a:r>
            <a:endParaRPr/>
          </a:p>
          <a:p>
            <a:pPr indent="0" lvl="0" marL="0" rtl="0" algn="l">
              <a:lnSpc>
                <a:spcPct val="90000"/>
              </a:lnSpc>
              <a:spcBef>
                <a:spcPts val="1000"/>
              </a:spcBef>
              <a:spcAft>
                <a:spcPts val="0"/>
              </a:spcAft>
              <a:buClr>
                <a:schemeClr val="dk1"/>
              </a:buClr>
              <a:buSzPts val="2800"/>
              <a:buNone/>
            </a:pPr>
            <a:r>
              <a:rPr lang="en-US"/>
              <a:t> obj.run();  </a:t>
            </a:r>
            <a:endParaRPr/>
          </a:p>
          <a:p>
            <a:pPr indent="0" lvl="0" marL="0" rtl="0" algn="l">
              <a:lnSpc>
                <a:spcPct val="90000"/>
              </a:lnSpc>
              <a:spcBef>
                <a:spcPts val="1000"/>
              </a:spcBef>
              <a:spcAft>
                <a:spcPts val="0"/>
              </a:spcAft>
              <a:buClr>
                <a:schemeClr val="dk1"/>
              </a:buClr>
              <a:buSzPts val="2800"/>
              <a:buNone/>
            </a:pPr>
            <a:r>
              <a:rPr lang="en-US"/>
              <a:t>}  </a:t>
            </a:r>
            <a:endParaRPr/>
          </a:p>
          <a:p>
            <a:pPr indent="0" lvl="0" marL="0" rtl="0" algn="l">
              <a:lnSpc>
                <a:spcPct val="90000"/>
              </a:lnSpc>
              <a:spcBef>
                <a:spcPts val="1000"/>
              </a:spcBef>
              <a:spcAft>
                <a:spcPts val="0"/>
              </a:spcAft>
              <a:buClr>
                <a:schemeClr val="dk1"/>
              </a:buClr>
              <a:buSzPts val="2800"/>
              <a:buNone/>
            </a:pPr>
            <a:r>
              <a:rPr lang="en-US"/>
              <a:t>}  </a:t>
            </a:r>
            <a:endParaRPr/>
          </a:p>
          <a:p>
            <a:pPr indent="-50793" lvl="0" marL="228594" rtl="0" algn="l">
              <a:lnSpc>
                <a:spcPct val="90000"/>
              </a:lnSpc>
              <a:spcBef>
                <a:spcPts val="1000"/>
              </a:spcBef>
              <a:spcAft>
                <a:spcPts val="0"/>
              </a:spcAft>
              <a:buClr>
                <a:schemeClr val="dk1"/>
              </a:buClr>
              <a:buSzPts val="2800"/>
              <a:buNone/>
            </a:pPr>
            <a:r>
              <a:t/>
            </a:r>
            <a:endParaRPr/>
          </a:p>
        </p:txBody>
      </p:sp>
      <p:sp>
        <p:nvSpPr>
          <p:cNvPr id="354" name="Google Shape;354;p55"/>
          <p:cNvSpPr txBox="1"/>
          <p:nvPr/>
        </p:nvSpPr>
        <p:spPr>
          <a:xfrm>
            <a:off x="9733935" y="2517058"/>
            <a:ext cx="154811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Output: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Running safely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6"/>
          <p:cNvSpPr txBox="1"/>
          <p:nvPr>
            <p:ph type="title"/>
          </p:nvPr>
        </p:nvSpPr>
        <p:spPr>
          <a:xfrm>
            <a:off x="838200" y="148816"/>
            <a:ext cx="10515600" cy="81474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Abstract class having constructor, data member and methods</a:t>
            </a:r>
            <a:endParaRPr/>
          </a:p>
        </p:txBody>
      </p:sp>
      <p:sp>
        <p:nvSpPr>
          <p:cNvPr id="360" name="Google Shape;360;p56"/>
          <p:cNvSpPr txBox="1"/>
          <p:nvPr>
            <p:ph idx="1" type="body"/>
          </p:nvPr>
        </p:nvSpPr>
        <p:spPr>
          <a:xfrm>
            <a:off x="838200" y="1199535"/>
            <a:ext cx="10515600" cy="4977429"/>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lang="en-US"/>
              <a:t> </a:t>
            </a:r>
            <a:r>
              <a:rPr b="1" lang="en-US"/>
              <a:t>abstract</a:t>
            </a:r>
            <a:r>
              <a:rPr lang="en-US"/>
              <a:t> </a:t>
            </a:r>
            <a:r>
              <a:rPr b="1" lang="en-US"/>
              <a:t>class</a:t>
            </a:r>
            <a:r>
              <a:rPr lang="en-US"/>
              <a:t> Bike{  </a:t>
            </a:r>
            <a:endParaRPr/>
          </a:p>
          <a:p>
            <a:pPr indent="0" lvl="0" marL="0" rtl="0" algn="l">
              <a:lnSpc>
                <a:spcPct val="90000"/>
              </a:lnSpc>
              <a:spcBef>
                <a:spcPts val="1000"/>
              </a:spcBef>
              <a:spcAft>
                <a:spcPts val="0"/>
              </a:spcAft>
              <a:buClr>
                <a:schemeClr val="dk1"/>
              </a:buClr>
              <a:buSzPct val="100000"/>
              <a:buNone/>
            </a:pPr>
            <a:r>
              <a:rPr lang="en-US"/>
              <a:t>   Bike(){System.out.println("bike is created");}  </a:t>
            </a:r>
            <a:endParaRPr/>
          </a:p>
          <a:p>
            <a:pPr indent="0" lvl="0" marL="0" rtl="0" algn="l">
              <a:lnSpc>
                <a:spcPct val="90000"/>
              </a:lnSpc>
              <a:spcBef>
                <a:spcPts val="1000"/>
              </a:spcBef>
              <a:spcAft>
                <a:spcPts val="0"/>
              </a:spcAft>
              <a:buClr>
                <a:schemeClr val="dk1"/>
              </a:buClr>
              <a:buSzPct val="100000"/>
              <a:buNone/>
            </a:pPr>
            <a:r>
              <a:rPr lang="en-US"/>
              <a:t>   </a:t>
            </a:r>
            <a:r>
              <a:rPr b="1" lang="en-US"/>
              <a:t>abstract</a:t>
            </a:r>
            <a:r>
              <a:rPr lang="en-US"/>
              <a:t> </a:t>
            </a:r>
            <a:r>
              <a:rPr b="1" lang="en-US"/>
              <a:t>void</a:t>
            </a:r>
            <a:r>
              <a:rPr lang="en-US"/>
              <a:t> run();  </a:t>
            </a:r>
            <a:endParaRPr/>
          </a:p>
          <a:p>
            <a:pPr indent="0" lvl="0" marL="0" rtl="0" algn="l">
              <a:lnSpc>
                <a:spcPct val="90000"/>
              </a:lnSpc>
              <a:spcBef>
                <a:spcPts val="1000"/>
              </a:spcBef>
              <a:spcAft>
                <a:spcPts val="0"/>
              </a:spcAft>
              <a:buClr>
                <a:schemeClr val="dk1"/>
              </a:buClr>
              <a:buSzPct val="100000"/>
              <a:buNone/>
            </a:pPr>
            <a:r>
              <a:rPr lang="en-US"/>
              <a:t>   </a:t>
            </a:r>
            <a:r>
              <a:rPr b="1" lang="en-US"/>
              <a:t>void</a:t>
            </a:r>
            <a:r>
              <a:rPr lang="en-US"/>
              <a:t> changeGear(){System.out.println("gear changed");}  </a:t>
            </a:r>
            <a:endParaRPr/>
          </a:p>
          <a:p>
            <a:pPr indent="0" lvl="0" marL="0" rtl="0" algn="l">
              <a:lnSpc>
                <a:spcPct val="90000"/>
              </a:lnSpc>
              <a:spcBef>
                <a:spcPts val="1000"/>
              </a:spcBef>
              <a:spcAft>
                <a:spcPts val="0"/>
              </a:spcAft>
              <a:buClr>
                <a:schemeClr val="dk1"/>
              </a:buClr>
              <a:buSzPct val="100000"/>
              <a:buNone/>
            </a:pPr>
            <a:r>
              <a:rPr lang="en-US"/>
              <a:t> }  </a:t>
            </a:r>
            <a:endParaRPr/>
          </a:p>
          <a:p>
            <a:pPr indent="0" lvl="0" marL="0" rtl="0" algn="l">
              <a:lnSpc>
                <a:spcPct val="90000"/>
              </a:lnSpc>
              <a:spcBef>
                <a:spcPts val="1000"/>
              </a:spcBef>
              <a:spcAft>
                <a:spcPts val="0"/>
              </a:spcAft>
              <a:buClr>
                <a:schemeClr val="dk1"/>
              </a:buClr>
              <a:buSzPct val="100000"/>
              <a:buNone/>
            </a:pPr>
            <a:r>
              <a:rPr lang="en-US"/>
              <a:t> </a:t>
            </a:r>
            <a:r>
              <a:rPr b="1" lang="en-US"/>
              <a:t>class</a:t>
            </a:r>
            <a:r>
              <a:rPr lang="en-US"/>
              <a:t> Honda </a:t>
            </a:r>
            <a:r>
              <a:rPr b="1" lang="en-US"/>
              <a:t>extends</a:t>
            </a:r>
            <a:r>
              <a:rPr lang="en-US"/>
              <a:t> Bike{  </a:t>
            </a:r>
            <a:endParaRPr/>
          </a:p>
          <a:p>
            <a:pPr indent="0" lvl="0" marL="0" rtl="0" algn="l">
              <a:lnSpc>
                <a:spcPct val="90000"/>
              </a:lnSpc>
              <a:spcBef>
                <a:spcPts val="1000"/>
              </a:spcBef>
              <a:spcAft>
                <a:spcPts val="0"/>
              </a:spcAft>
              <a:buClr>
                <a:schemeClr val="dk1"/>
              </a:buClr>
              <a:buSzPct val="100000"/>
              <a:buNone/>
            </a:pPr>
            <a:r>
              <a:rPr lang="en-US"/>
              <a:t> </a:t>
            </a:r>
            <a:r>
              <a:rPr b="1" lang="en-US"/>
              <a:t>void</a:t>
            </a:r>
            <a:r>
              <a:rPr lang="en-US"/>
              <a:t> run(){System.out.println("running safely..");}  </a:t>
            </a:r>
            <a:endParaRPr/>
          </a:p>
          <a:p>
            <a:pPr indent="0" lvl="0" marL="0" rtl="0" algn="l">
              <a:lnSpc>
                <a:spcPct val="90000"/>
              </a:lnSpc>
              <a:spcBef>
                <a:spcPts val="1000"/>
              </a:spcBef>
              <a:spcAft>
                <a:spcPts val="0"/>
              </a:spcAft>
              <a:buClr>
                <a:schemeClr val="dk1"/>
              </a:buClr>
              <a:buSzPct val="100000"/>
              <a:buNone/>
            </a:pPr>
            <a:r>
              <a:rPr lang="en-US"/>
              <a:t> }  </a:t>
            </a:r>
            <a:endParaRPr/>
          </a:p>
          <a:p>
            <a:pPr indent="0" lvl="0" marL="0" rtl="0" algn="l">
              <a:lnSpc>
                <a:spcPct val="90000"/>
              </a:lnSpc>
              <a:spcBef>
                <a:spcPts val="1000"/>
              </a:spcBef>
              <a:spcAft>
                <a:spcPts val="0"/>
              </a:spcAft>
              <a:buClr>
                <a:schemeClr val="dk1"/>
              </a:buClr>
              <a:buSzPct val="100000"/>
              <a:buNone/>
            </a:pPr>
            <a:r>
              <a:rPr lang="en-US"/>
              <a:t> </a:t>
            </a:r>
            <a:r>
              <a:rPr b="1" lang="en-US"/>
              <a:t>class</a:t>
            </a:r>
            <a:r>
              <a:rPr lang="en-US"/>
              <a:t> TestAbstraction2{  </a:t>
            </a:r>
            <a:endParaRPr/>
          </a:p>
          <a:p>
            <a:pPr indent="0" lvl="0" marL="0" rtl="0" algn="l">
              <a:lnSpc>
                <a:spcPct val="90000"/>
              </a:lnSpc>
              <a:spcBef>
                <a:spcPts val="1000"/>
              </a:spcBef>
              <a:spcAft>
                <a:spcPts val="0"/>
              </a:spcAft>
              <a:buClr>
                <a:schemeClr val="dk1"/>
              </a:buClr>
              <a:buSzPct val="100000"/>
              <a:buNone/>
            </a:pPr>
            <a:r>
              <a:rPr lang="en-US"/>
              <a:t> </a:t>
            </a:r>
            <a:r>
              <a:rPr b="1" lang="en-US"/>
              <a:t>public</a:t>
            </a:r>
            <a:r>
              <a:rPr lang="en-US"/>
              <a:t> </a:t>
            </a:r>
            <a:r>
              <a:rPr b="1" lang="en-US"/>
              <a:t>static</a:t>
            </a:r>
            <a:r>
              <a:rPr lang="en-US"/>
              <a:t> </a:t>
            </a:r>
            <a:r>
              <a:rPr b="1" lang="en-US"/>
              <a:t>void</a:t>
            </a:r>
            <a:r>
              <a:rPr lang="en-US"/>
              <a:t> main(String args[]){  </a:t>
            </a:r>
            <a:endParaRPr/>
          </a:p>
          <a:p>
            <a:pPr indent="0" lvl="0" marL="0" rtl="0" algn="l">
              <a:lnSpc>
                <a:spcPct val="90000"/>
              </a:lnSpc>
              <a:spcBef>
                <a:spcPts val="1000"/>
              </a:spcBef>
              <a:spcAft>
                <a:spcPts val="0"/>
              </a:spcAft>
              <a:buClr>
                <a:schemeClr val="dk1"/>
              </a:buClr>
              <a:buSzPct val="100000"/>
              <a:buNone/>
            </a:pPr>
            <a:r>
              <a:rPr lang="en-US"/>
              <a:t>  Bike obj = </a:t>
            </a:r>
            <a:r>
              <a:rPr b="1" lang="en-US"/>
              <a:t>new</a:t>
            </a:r>
            <a:r>
              <a:rPr lang="en-US"/>
              <a:t> Honda();  </a:t>
            </a:r>
            <a:endParaRPr/>
          </a:p>
          <a:p>
            <a:pPr indent="0" lvl="0" marL="0" rtl="0" algn="l">
              <a:lnSpc>
                <a:spcPct val="90000"/>
              </a:lnSpc>
              <a:spcBef>
                <a:spcPts val="1000"/>
              </a:spcBef>
              <a:spcAft>
                <a:spcPts val="0"/>
              </a:spcAft>
              <a:buClr>
                <a:schemeClr val="dk1"/>
              </a:buClr>
              <a:buSzPct val="100000"/>
              <a:buNone/>
            </a:pPr>
            <a:r>
              <a:rPr lang="en-US"/>
              <a:t>  obj.run();  </a:t>
            </a:r>
            <a:endParaRPr/>
          </a:p>
          <a:p>
            <a:pPr indent="0" lvl="0" marL="0" rtl="0" algn="l">
              <a:lnSpc>
                <a:spcPct val="90000"/>
              </a:lnSpc>
              <a:spcBef>
                <a:spcPts val="1000"/>
              </a:spcBef>
              <a:spcAft>
                <a:spcPts val="0"/>
              </a:spcAft>
              <a:buClr>
                <a:schemeClr val="dk1"/>
              </a:buClr>
              <a:buSzPct val="100000"/>
              <a:buNone/>
            </a:pPr>
            <a:r>
              <a:rPr lang="en-US"/>
              <a:t>  obj.changeGear();  </a:t>
            </a:r>
            <a:endParaRPr/>
          </a:p>
          <a:p>
            <a:pPr indent="0" lvl="0" marL="0" rtl="0" algn="l">
              <a:lnSpc>
                <a:spcPct val="90000"/>
              </a:lnSpc>
              <a:spcBef>
                <a:spcPts val="1000"/>
              </a:spcBef>
              <a:spcAft>
                <a:spcPts val="0"/>
              </a:spcAft>
              <a:buClr>
                <a:schemeClr val="dk1"/>
              </a:buClr>
              <a:buSzPct val="100000"/>
              <a:buNone/>
            </a:pPr>
            <a:r>
              <a:rPr lang="en-US"/>
              <a:t> }  </a:t>
            </a:r>
            <a:endParaRPr/>
          </a:p>
          <a:p>
            <a:pPr indent="0" lvl="0" marL="0" rtl="0" algn="l">
              <a:lnSpc>
                <a:spcPct val="90000"/>
              </a:lnSpc>
              <a:spcBef>
                <a:spcPts val="1000"/>
              </a:spcBef>
              <a:spcAft>
                <a:spcPts val="0"/>
              </a:spcAft>
              <a:buClr>
                <a:schemeClr val="dk1"/>
              </a:buClr>
              <a:buSzPct val="100000"/>
              <a:buNone/>
            </a:pPr>
            <a:r>
              <a:rPr lang="en-US"/>
              <a:t>}  </a:t>
            </a:r>
            <a:endParaRPr/>
          </a:p>
          <a:p>
            <a:pPr indent="-117468" lvl="0" marL="228594" rtl="0" algn="l">
              <a:lnSpc>
                <a:spcPct val="90000"/>
              </a:lnSpc>
              <a:spcBef>
                <a:spcPts val="1000"/>
              </a:spcBef>
              <a:spcAft>
                <a:spcPts val="0"/>
              </a:spcAft>
              <a:buClr>
                <a:schemeClr val="dk1"/>
              </a:buClr>
              <a:buSzPct val="100000"/>
              <a:buNone/>
            </a:pPr>
            <a:r>
              <a:t/>
            </a:r>
            <a:endParaRPr/>
          </a:p>
        </p:txBody>
      </p:sp>
      <p:sp>
        <p:nvSpPr>
          <p:cNvPr id="361" name="Google Shape;361;p56"/>
          <p:cNvSpPr txBox="1"/>
          <p:nvPr/>
        </p:nvSpPr>
        <p:spPr>
          <a:xfrm>
            <a:off x="9016181" y="3008671"/>
            <a:ext cx="164833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Output: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Bike is created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Running safely..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Gear changed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84063F"/>
              </a:buClr>
              <a:buSzPts val="6000"/>
              <a:buFont typeface="Calibri"/>
              <a:buNone/>
            </a:pPr>
            <a:r>
              <a:rPr b="1" lang="en-US">
                <a:solidFill>
                  <a:srgbClr val="84063F"/>
                </a:solidFill>
              </a:rPr>
              <a:t>Java Package</a:t>
            </a:r>
            <a:endParaRPr/>
          </a:p>
        </p:txBody>
      </p:sp>
      <p:sp>
        <p:nvSpPr>
          <p:cNvPr id="367" name="Google Shape;367;p57"/>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Java Package</a:t>
            </a:r>
            <a:endParaRPr/>
          </a:p>
        </p:txBody>
      </p:sp>
      <p:sp>
        <p:nvSpPr>
          <p:cNvPr id="373" name="Google Shape;373;p58"/>
          <p:cNvSpPr txBox="1"/>
          <p:nvPr>
            <p:ph idx="1" type="body"/>
          </p:nvPr>
        </p:nvSpPr>
        <p:spPr>
          <a:xfrm>
            <a:off x="838200" y="1825625"/>
            <a:ext cx="10515600" cy="4351339"/>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800"/>
              <a:buChar char="•"/>
            </a:pPr>
            <a:r>
              <a:rPr lang="en-US"/>
              <a:t>A </a:t>
            </a:r>
            <a:r>
              <a:rPr b="1" lang="en-US"/>
              <a:t>java package</a:t>
            </a:r>
            <a:r>
              <a:rPr lang="en-US"/>
              <a:t> is a group of similar types of classes, interfaces and sub-packages.</a:t>
            </a:r>
            <a:endParaRPr/>
          </a:p>
          <a:p>
            <a:pPr indent="-228594" lvl="0" marL="228594" rtl="0" algn="l">
              <a:lnSpc>
                <a:spcPct val="90000"/>
              </a:lnSpc>
              <a:spcBef>
                <a:spcPts val="1000"/>
              </a:spcBef>
              <a:spcAft>
                <a:spcPts val="0"/>
              </a:spcAft>
              <a:buClr>
                <a:schemeClr val="dk1"/>
              </a:buClr>
              <a:buSzPts val="2800"/>
              <a:buChar char="•"/>
            </a:pPr>
            <a:r>
              <a:rPr lang="en-US"/>
              <a:t>Package in java can be categorized in two form, built-in package and user-defined package.</a:t>
            </a:r>
            <a:endParaRPr/>
          </a:p>
          <a:p>
            <a:pPr indent="-228594" lvl="0" marL="228594" rtl="0" algn="l">
              <a:lnSpc>
                <a:spcPct val="90000"/>
              </a:lnSpc>
              <a:spcBef>
                <a:spcPts val="1000"/>
              </a:spcBef>
              <a:spcAft>
                <a:spcPts val="0"/>
              </a:spcAft>
              <a:buClr>
                <a:schemeClr val="dk1"/>
              </a:buClr>
              <a:buSzPts val="2800"/>
              <a:buChar char="•"/>
            </a:pPr>
            <a:r>
              <a:rPr lang="en-US"/>
              <a:t>There are many built-in packages such as java, lang, awt, javax, swing, net, io, util, sql etc.</a:t>
            </a:r>
            <a:endParaRPr/>
          </a:p>
          <a:p>
            <a:pPr indent="-50793" lvl="0" marL="228594"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9"/>
          <p:cNvSpPr txBox="1"/>
          <p:nvPr>
            <p:ph type="title"/>
          </p:nvPr>
        </p:nvSpPr>
        <p:spPr>
          <a:xfrm>
            <a:off x="838200" y="365126"/>
            <a:ext cx="10515600" cy="64416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Use of Package</a:t>
            </a:r>
            <a:endParaRPr/>
          </a:p>
        </p:txBody>
      </p:sp>
      <p:sp>
        <p:nvSpPr>
          <p:cNvPr id="379" name="Google Shape;379;p59"/>
          <p:cNvSpPr txBox="1"/>
          <p:nvPr>
            <p:ph idx="1" type="body"/>
          </p:nvPr>
        </p:nvSpPr>
        <p:spPr>
          <a:xfrm>
            <a:off x="838200" y="1095555"/>
            <a:ext cx="10515600" cy="5081410"/>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800"/>
              <a:buChar char="•"/>
            </a:pPr>
            <a:r>
              <a:rPr lang="en-US"/>
              <a:t>Preventing naming conflicts. </a:t>
            </a:r>
            <a:endParaRPr/>
          </a:p>
          <a:p>
            <a:pPr indent="-228594" lvl="1" marL="685783" rtl="0" algn="l">
              <a:lnSpc>
                <a:spcPct val="90000"/>
              </a:lnSpc>
              <a:spcBef>
                <a:spcPts val="500"/>
              </a:spcBef>
              <a:spcAft>
                <a:spcPts val="0"/>
              </a:spcAft>
              <a:buClr>
                <a:schemeClr val="dk1"/>
              </a:buClr>
              <a:buSzPts val="2400"/>
              <a:buChar char="•"/>
            </a:pPr>
            <a:r>
              <a:rPr lang="en-US"/>
              <a:t>For example there can be two classes with name Employee in two packages, CHARUSAT.staff.cse.Employee and CHARUSAT.staff.ee.Employee</a:t>
            </a:r>
            <a:endParaRPr/>
          </a:p>
          <a:p>
            <a:pPr indent="-228594" lvl="0" marL="228594" rtl="0" algn="l">
              <a:lnSpc>
                <a:spcPct val="90000"/>
              </a:lnSpc>
              <a:spcBef>
                <a:spcPts val="1000"/>
              </a:spcBef>
              <a:spcAft>
                <a:spcPts val="0"/>
              </a:spcAft>
              <a:buClr>
                <a:schemeClr val="dk1"/>
              </a:buClr>
              <a:buSzPts val="2800"/>
              <a:buChar char="•"/>
            </a:pPr>
            <a:r>
              <a:rPr lang="en-US"/>
              <a:t>Making searching/locating and usage of classes, interfaces, enumerations and annotations easier</a:t>
            </a:r>
            <a:endParaRPr/>
          </a:p>
          <a:p>
            <a:pPr indent="-228594" lvl="0" marL="228594" rtl="0" algn="l">
              <a:lnSpc>
                <a:spcPct val="90000"/>
              </a:lnSpc>
              <a:spcBef>
                <a:spcPts val="1000"/>
              </a:spcBef>
              <a:spcAft>
                <a:spcPts val="0"/>
              </a:spcAft>
              <a:buClr>
                <a:schemeClr val="dk1"/>
              </a:buClr>
              <a:buSzPts val="2800"/>
              <a:buChar char="•"/>
            </a:pPr>
            <a:r>
              <a:rPr lang="en-US"/>
              <a:t>Packages can be considered as data encapsulation (or data-hiding).</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0"/>
          <p:cNvSpPr txBox="1"/>
          <p:nvPr>
            <p:ph type="title"/>
          </p:nvPr>
        </p:nvSpPr>
        <p:spPr>
          <a:xfrm>
            <a:off x="838200" y="75722"/>
            <a:ext cx="10515600" cy="9202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Advantage of Java Package</a:t>
            </a:r>
            <a:endParaRPr/>
          </a:p>
        </p:txBody>
      </p:sp>
      <p:sp>
        <p:nvSpPr>
          <p:cNvPr id="385" name="Google Shape;385;p60"/>
          <p:cNvSpPr txBox="1"/>
          <p:nvPr>
            <p:ph idx="1" type="body"/>
          </p:nvPr>
        </p:nvSpPr>
        <p:spPr>
          <a:xfrm>
            <a:off x="838200" y="995933"/>
            <a:ext cx="10515600" cy="5181032"/>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800"/>
              <a:buChar char="•"/>
            </a:pPr>
            <a:r>
              <a:rPr lang="en-US"/>
              <a:t>Java package is used to categorize the classes and interfaces so that they can be easily maintained.</a:t>
            </a:r>
            <a:endParaRPr/>
          </a:p>
          <a:p>
            <a:pPr indent="-228594" lvl="0" marL="228594" rtl="0" algn="l">
              <a:lnSpc>
                <a:spcPct val="90000"/>
              </a:lnSpc>
              <a:spcBef>
                <a:spcPts val="1000"/>
              </a:spcBef>
              <a:spcAft>
                <a:spcPts val="0"/>
              </a:spcAft>
              <a:buClr>
                <a:schemeClr val="dk1"/>
              </a:buClr>
              <a:buSzPts val="2800"/>
              <a:buChar char="•"/>
            </a:pPr>
            <a:r>
              <a:rPr lang="en-US"/>
              <a:t>Java package provides access protection.</a:t>
            </a:r>
            <a:endParaRPr/>
          </a:p>
          <a:p>
            <a:pPr indent="-228594" lvl="0" marL="228594" rtl="0" algn="l">
              <a:lnSpc>
                <a:spcPct val="90000"/>
              </a:lnSpc>
              <a:spcBef>
                <a:spcPts val="1000"/>
              </a:spcBef>
              <a:spcAft>
                <a:spcPts val="0"/>
              </a:spcAft>
              <a:buClr>
                <a:schemeClr val="dk1"/>
              </a:buClr>
              <a:buSzPts val="2800"/>
              <a:buChar char="•"/>
            </a:pPr>
            <a:r>
              <a:rPr lang="en-US"/>
              <a:t>Java package removes naming collision.</a:t>
            </a:r>
            <a:endParaRPr/>
          </a:p>
          <a:p>
            <a:pPr indent="-228594" lvl="0" marL="228594" rtl="0" algn="l">
              <a:lnSpc>
                <a:spcPct val="90000"/>
              </a:lnSpc>
              <a:spcBef>
                <a:spcPts val="1000"/>
              </a:spcBef>
              <a:spcAft>
                <a:spcPts val="0"/>
              </a:spcAft>
              <a:buClr>
                <a:schemeClr val="dk1"/>
              </a:buClr>
              <a:buSzPts val="2800"/>
              <a:buChar char="•"/>
            </a:pPr>
            <a:r>
              <a:rPr lang="en-US"/>
              <a:t>The </a:t>
            </a:r>
            <a:r>
              <a:rPr b="1" lang="en-US"/>
              <a:t>package keyword</a:t>
            </a:r>
            <a:r>
              <a:rPr lang="en-US"/>
              <a:t> is used to create a package in java.</a:t>
            </a:r>
            <a:endParaRPr/>
          </a:p>
          <a:p>
            <a:pPr indent="-50793" lvl="0" marL="228594" rtl="0" algn="l">
              <a:lnSpc>
                <a:spcPct val="90000"/>
              </a:lnSpc>
              <a:spcBef>
                <a:spcPts val="1000"/>
              </a:spcBef>
              <a:spcAft>
                <a:spcPts val="0"/>
              </a:spcAft>
              <a:buClr>
                <a:schemeClr val="dk1"/>
              </a:buClr>
              <a:buSzPts val="2800"/>
              <a:buNone/>
            </a:pPr>
            <a:r>
              <a:t/>
            </a:r>
            <a:endParaRPr/>
          </a:p>
        </p:txBody>
      </p:sp>
      <p:pic>
        <p:nvPicPr>
          <p:cNvPr id="386" name="Google Shape;386;p60"/>
          <p:cNvPicPr preferRelativeResize="0"/>
          <p:nvPr/>
        </p:nvPicPr>
        <p:blipFill rotWithShape="1">
          <a:blip r:embed="rId3">
            <a:alphaModFix/>
          </a:blip>
          <a:srcRect b="0" l="0" r="0" t="0"/>
          <a:stretch/>
        </p:blipFill>
        <p:spPr>
          <a:xfrm>
            <a:off x="6096000" y="3429000"/>
            <a:ext cx="5441359" cy="2893172"/>
          </a:xfrm>
          <a:prstGeom prst="rect">
            <a:avLst/>
          </a:prstGeom>
          <a:noFill/>
          <a:ln cap="flat" cmpd="sng" w="9525">
            <a:solidFill>
              <a:schemeClr val="dk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84063F"/>
              </a:buClr>
              <a:buSzPts val="6000"/>
              <a:buFont typeface="Calibri"/>
              <a:buNone/>
            </a:pPr>
            <a:r>
              <a:rPr b="1" lang="en-US">
                <a:solidFill>
                  <a:srgbClr val="84063F"/>
                </a:solidFill>
              </a:rPr>
              <a:t>How to compile and rub java package</a:t>
            </a:r>
            <a:endParaRPr/>
          </a:p>
        </p:txBody>
      </p:sp>
      <p:sp>
        <p:nvSpPr>
          <p:cNvPr id="392" name="Google Shape;392;p61"/>
          <p:cNvSpPr txBox="1"/>
          <p:nvPr>
            <p:ph idx="1" type="subTitle"/>
          </p:nvPr>
        </p:nvSpPr>
        <p:spPr>
          <a:xfrm>
            <a:off x="1524000" y="3602037"/>
            <a:ext cx="9144000" cy="478257"/>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Compile: Javac –d directory javafileName</a:t>
            </a:r>
            <a:endParaRPr/>
          </a:p>
        </p:txBody>
      </p:sp>
      <p:sp>
        <p:nvSpPr>
          <p:cNvPr id="393" name="Google Shape;393;p61"/>
          <p:cNvSpPr txBox="1"/>
          <p:nvPr/>
        </p:nvSpPr>
        <p:spPr>
          <a:xfrm>
            <a:off x="1524000" y="3933239"/>
            <a:ext cx="9144000" cy="478257"/>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Run : Java packName.javafileName</a:t>
            </a:r>
            <a:endParaRPr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970748"/>
              </a:buClr>
              <a:buSzPts val="4400"/>
              <a:buFont typeface="Calibri"/>
              <a:buNone/>
            </a:pPr>
            <a:r>
              <a:rPr b="1" lang="en-US">
                <a:solidFill>
                  <a:srgbClr val="970748"/>
                </a:solidFill>
              </a:rPr>
              <a:t>Syntax of inheritance</a:t>
            </a:r>
            <a:endParaRPr/>
          </a:p>
        </p:txBody>
      </p:sp>
      <p:sp>
        <p:nvSpPr>
          <p:cNvPr id="116" name="Google Shape;116;p17"/>
          <p:cNvSpPr txBox="1"/>
          <p:nvPr>
            <p:ph idx="1" type="body"/>
          </p:nvPr>
        </p:nvSpPr>
        <p:spPr>
          <a:xfrm>
            <a:off x="838200" y="1825625"/>
            <a:ext cx="10515600" cy="4351339"/>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800"/>
              <a:buChar char="•"/>
            </a:pPr>
            <a:r>
              <a:rPr lang="en-US"/>
              <a:t>Class sub-class </a:t>
            </a:r>
            <a:r>
              <a:rPr lang="en-US">
                <a:solidFill>
                  <a:srgbClr val="C00000"/>
                </a:solidFill>
              </a:rPr>
              <a:t>extends</a:t>
            </a:r>
            <a:r>
              <a:rPr lang="en-US"/>
              <a:t> super-class</a:t>
            </a:r>
            <a:endParaRPr/>
          </a:p>
          <a:p>
            <a:pPr indent="0" lvl="0" marL="0" rtl="0" algn="l">
              <a:lnSpc>
                <a:spcPct val="90000"/>
              </a:lnSpc>
              <a:spcBef>
                <a:spcPts val="1000"/>
              </a:spcBef>
              <a:spcAft>
                <a:spcPts val="0"/>
              </a:spcAft>
              <a:buClr>
                <a:schemeClr val="dk1"/>
              </a:buClr>
              <a:buSzPts val="2800"/>
              <a:buNone/>
            </a:pPr>
            <a:r>
              <a:rPr lang="en-US"/>
              <a:t>    {</a:t>
            </a:r>
            <a:endParaRPr/>
          </a:p>
          <a:p>
            <a:pPr indent="0" lvl="1" marL="457189" rtl="0" algn="l">
              <a:lnSpc>
                <a:spcPct val="90000"/>
              </a:lnSpc>
              <a:spcBef>
                <a:spcPts val="500"/>
              </a:spcBef>
              <a:spcAft>
                <a:spcPts val="0"/>
              </a:spcAft>
              <a:buClr>
                <a:schemeClr val="dk1"/>
              </a:buClr>
              <a:buSzPts val="2400"/>
              <a:buNone/>
            </a:pPr>
            <a:r>
              <a:rPr lang="en-US"/>
              <a:t>// code</a:t>
            </a:r>
            <a:endParaRPr/>
          </a:p>
          <a:p>
            <a:pPr indent="0" lvl="1" marL="457189" rtl="0" algn="l">
              <a:lnSpc>
                <a:spcPct val="90000"/>
              </a:lnSpc>
              <a:spcBef>
                <a:spcPts val="500"/>
              </a:spcBef>
              <a:spcAft>
                <a:spcPts val="0"/>
              </a:spcAft>
              <a:buClr>
                <a:schemeClr val="dk1"/>
              </a:buClr>
              <a:buSzPts val="2400"/>
              <a:buNone/>
            </a:pPr>
            <a:r>
              <a:rPr lang="en-US"/>
              <a:t>}</a:t>
            </a:r>
            <a:endParaRPr/>
          </a:p>
        </p:txBody>
      </p:sp>
      <p:sp>
        <p:nvSpPr>
          <p:cNvPr id="117" name="Google Shape;117;p17"/>
          <p:cNvSpPr txBox="1"/>
          <p:nvPr/>
        </p:nvSpPr>
        <p:spPr>
          <a:xfrm>
            <a:off x="1104180" y="4080294"/>
            <a:ext cx="765446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The </a:t>
            </a:r>
            <a:r>
              <a:rPr b="1" i="0" lang="en-US" sz="1800" u="none" cap="none" strike="noStrike">
                <a:solidFill>
                  <a:schemeClr val="dk1"/>
                </a:solidFill>
                <a:latin typeface="Calibri"/>
                <a:ea typeface="Calibri"/>
                <a:cs typeface="Calibri"/>
                <a:sym typeface="Calibri"/>
              </a:rPr>
              <a:t>extends keyword</a:t>
            </a:r>
            <a:r>
              <a:rPr b="0" i="0" lang="en-US" sz="1800" u="none" cap="none" strike="noStrike">
                <a:solidFill>
                  <a:schemeClr val="dk1"/>
                </a:solidFill>
                <a:latin typeface="Calibri"/>
                <a:ea typeface="Calibri"/>
                <a:cs typeface="Calibri"/>
                <a:sym typeface="Calibri"/>
              </a:rPr>
              <a:t> indicates that you are making a new class that derives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from an existing class. The meaning of "extends" is to increase the functionality.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84063F"/>
              </a:buClr>
              <a:buSzPts val="6000"/>
              <a:buFont typeface="Calibri"/>
              <a:buNone/>
            </a:pPr>
            <a:r>
              <a:rPr b="1" lang="en-US">
                <a:solidFill>
                  <a:srgbClr val="84063F"/>
                </a:solidFill>
              </a:rPr>
              <a:t>How to access package from another package?</a:t>
            </a:r>
            <a:endParaRPr/>
          </a:p>
        </p:txBody>
      </p:sp>
      <p:sp>
        <p:nvSpPr>
          <p:cNvPr id="399" name="Google Shape;399;p62"/>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import package.*;</a:t>
            </a:r>
            <a:endParaRPr/>
          </a:p>
          <a:p>
            <a:pPr indent="0" lvl="0" marL="0" rtl="0" algn="ctr">
              <a:lnSpc>
                <a:spcPct val="90000"/>
              </a:lnSpc>
              <a:spcBef>
                <a:spcPts val="1000"/>
              </a:spcBef>
              <a:spcAft>
                <a:spcPts val="0"/>
              </a:spcAft>
              <a:buClr>
                <a:schemeClr val="dk1"/>
              </a:buClr>
              <a:buSzPts val="2400"/>
              <a:buNone/>
            </a:pPr>
            <a:r>
              <a:rPr lang="en-US"/>
              <a:t>import package.classname;</a:t>
            </a:r>
            <a:endParaRPr/>
          </a:p>
          <a:p>
            <a:pPr indent="0" lvl="0" marL="0" rtl="0" algn="ctr">
              <a:lnSpc>
                <a:spcPct val="90000"/>
              </a:lnSpc>
              <a:spcBef>
                <a:spcPts val="1000"/>
              </a:spcBef>
              <a:spcAft>
                <a:spcPts val="0"/>
              </a:spcAft>
              <a:buClr>
                <a:schemeClr val="dk1"/>
              </a:buClr>
              <a:buSzPts val="2400"/>
              <a:buNone/>
            </a:pPr>
            <a:r>
              <a:rPr lang="en-US"/>
              <a:t>fully qualified name.</a:t>
            </a:r>
            <a:endParaRPr/>
          </a:p>
          <a:p>
            <a:pPr indent="0" lvl="0" marL="0" rtl="0" algn="ctr">
              <a:lnSpc>
                <a:spcPct val="90000"/>
              </a:lnSpc>
              <a:spcBef>
                <a:spcPts val="1000"/>
              </a:spcBef>
              <a:spcAft>
                <a:spcPts val="0"/>
              </a:spcAft>
              <a:buClr>
                <a:schemeClr val="dk1"/>
              </a:buClr>
              <a:buSzPts val="2400"/>
              <a:buNone/>
            </a:pPr>
            <a:r>
              <a:t/>
            </a:r>
            <a:endParaRPr/>
          </a:p>
        </p:txBody>
      </p:sp>
      <p:pic>
        <p:nvPicPr>
          <p:cNvPr id="400" name="Google Shape;400;p62"/>
          <p:cNvPicPr preferRelativeResize="0"/>
          <p:nvPr/>
        </p:nvPicPr>
        <p:blipFill rotWithShape="1">
          <a:blip r:embed="rId3">
            <a:alphaModFix/>
          </a:blip>
          <a:srcRect b="0" l="0" r="0" t="0"/>
          <a:stretch/>
        </p:blipFill>
        <p:spPr>
          <a:xfrm>
            <a:off x="9482170" y="3429000"/>
            <a:ext cx="2022762" cy="2453137"/>
          </a:xfrm>
          <a:prstGeom prst="rect">
            <a:avLst/>
          </a:prstGeom>
          <a:noFill/>
          <a:ln cap="flat" cmpd="sng" w="9525">
            <a:solidFill>
              <a:schemeClr val="dk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3"/>
          <p:cNvSpPr txBox="1"/>
          <p:nvPr>
            <p:ph type="title"/>
          </p:nvPr>
        </p:nvSpPr>
        <p:spPr>
          <a:xfrm>
            <a:off x="838200" y="94440"/>
            <a:ext cx="10515600" cy="6760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84063F"/>
              </a:buClr>
              <a:buSzPct val="100000"/>
              <a:buFont typeface="Calibri"/>
              <a:buNone/>
            </a:pPr>
            <a:r>
              <a:rPr lang="en-US">
                <a:solidFill>
                  <a:srgbClr val="84063F"/>
                </a:solidFill>
              </a:rPr>
              <a:t>Using packagename.*</a:t>
            </a:r>
            <a:endParaRPr/>
          </a:p>
        </p:txBody>
      </p:sp>
      <p:sp>
        <p:nvSpPr>
          <p:cNvPr id="406" name="Google Shape;406;p63"/>
          <p:cNvSpPr txBox="1"/>
          <p:nvPr>
            <p:ph idx="1" type="body"/>
          </p:nvPr>
        </p:nvSpPr>
        <p:spPr>
          <a:xfrm>
            <a:off x="838200" y="770536"/>
            <a:ext cx="10515600" cy="5406429"/>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800"/>
              <a:buChar char="•"/>
            </a:pPr>
            <a:r>
              <a:rPr lang="en-US"/>
              <a:t>if you use package.* then all the classes and interfaces of this package will be accessible but not sub packages.</a:t>
            </a:r>
            <a:endParaRPr/>
          </a:p>
          <a:p>
            <a:pPr indent="-228594" lvl="0" marL="228594" rtl="0" algn="l">
              <a:lnSpc>
                <a:spcPct val="90000"/>
              </a:lnSpc>
              <a:spcBef>
                <a:spcPts val="1000"/>
              </a:spcBef>
              <a:spcAft>
                <a:spcPts val="0"/>
              </a:spcAft>
              <a:buClr>
                <a:schemeClr val="dk1"/>
              </a:buClr>
              <a:buSzPts val="2800"/>
              <a:buChar char="•"/>
            </a:pPr>
            <a:r>
              <a:rPr lang="en-US"/>
              <a:t>The import keyword is used to make the classes and interface of another package accessible to the current package.</a:t>
            </a:r>
            <a:endParaRPr/>
          </a:p>
          <a:p>
            <a:pPr indent="-50793" lvl="0" marL="228594" rtl="0" algn="l">
              <a:lnSpc>
                <a:spcPct val="90000"/>
              </a:lnSpc>
              <a:spcBef>
                <a:spcPts val="1000"/>
              </a:spcBef>
              <a:spcAft>
                <a:spcPts val="0"/>
              </a:spcAft>
              <a:buClr>
                <a:schemeClr val="dk1"/>
              </a:buClr>
              <a:buSzPts val="2800"/>
              <a:buNone/>
            </a:pPr>
            <a:r>
              <a:t/>
            </a:r>
            <a:endParaRPr/>
          </a:p>
          <a:p>
            <a:pPr indent="-50793" lvl="0" marL="228594" rtl="0" algn="l">
              <a:lnSpc>
                <a:spcPct val="90000"/>
              </a:lnSpc>
              <a:spcBef>
                <a:spcPts val="1000"/>
              </a:spcBef>
              <a:spcAft>
                <a:spcPts val="0"/>
              </a:spcAft>
              <a:buClr>
                <a:schemeClr val="dk1"/>
              </a:buClr>
              <a:buSzPts val="2800"/>
              <a:buNone/>
            </a:pPr>
            <a:r>
              <a:t/>
            </a:r>
            <a:endParaRPr/>
          </a:p>
        </p:txBody>
      </p:sp>
      <p:sp>
        <p:nvSpPr>
          <p:cNvPr id="407" name="Google Shape;407;p63"/>
          <p:cNvSpPr txBox="1"/>
          <p:nvPr/>
        </p:nvSpPr>
        <p:spPr>
          <a:xfrm>
            <a:off x="957532" y="3174521"/>
            <a:ext cx="2790251" cy="2585323"/>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84063F"/>
                </a:solidFill>
                <a:latin typeface="Calibri"/>
                <a:ea typeface="Calibri"/>
                <a:cs typeface="Calibri"/>
                <a:sym typeface="Calibri"/>
              </a:rPr>
              <a:t>//save by A.java</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package</a:t>
            </a:r>
            <a:r>
              <a:rPr lang="en-US" sz="1800">
                <a:solidFill>
                  <a:schemeClr val="dk1"/>
                </a:solidFill>
                <a:latin typeface="Calibri"/>
                <a:ea typeface="Calibri"/>
                <a:cs typeface="Calibri"/>
                <a:sym typeface="Calibri"/>
              </a:rPr>
              <a:t> pack;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public</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class</a:t>
            </a:r>
            <a:r>
              <a:rPr lang="en-US" sz="1800">
                <a:solidFill>
                  <a:schemeClr val="dk1"/>
                </a:solidFill>
                <a:latin typeface="Calibri"/>
                <a:ea typeface="Calibri"/>
                <a:cs typeface="Calibri"/>
                <a:sym typeface="Calibri"/>
              </a:rPr>
              <a:t> A{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public</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void</a:t>
            </a:r>
            <a:r>
              <a:rPr lang="en-US" sz="1800">
                <a:solidFill>
                  <a:schemeClr val="dk1"/>
                </a:solidFill>
                <a:latin typeface="Calibri"/>
                <a:ea typeface="Calibri"/>
                <a:cs typeface="Calibri"/>
                <a:sym typeface="Calibri"/>
              </a:rPr>
              <a:t> msg()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System.out.println("Hello");</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8" name="Google Shape;408;p63"/>
          <p:cNvSpPr txBox="1"/>
          <p:nvPr/>
        </p:nvSpPr>
        <p:spPr>
          <a:xfrm>
            <a:off x="5618692" y="3036021"/>
            <a:ext cx="3864199" cy="286232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84063F"/>
                </a:solidFill>
                <a:latin typeface="Calibri"/>
                <a:ea typeface="Calibri"/>
                <a:cs typeface="Calibri"/>
                <a:sym typeface="Calibri"/>
              </a:rPr>
              <a:t>//save by B.java</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package</a:t>
            </a:r>
            <a:r>
              <a:rPr lang="en-US" sz="1800">
                <a:solidFill>
                  <a:schemeClr val="dk1"/>
                </a:solidFill>
                <a:latin typeface="Calibri"/>
                <a:ea typeface="Calibri"/>
                <a:cs typeface="Calibri"/>
                <a:sym typeface="Calibri"/>
              </a:rPr>
              <a:t> mypack;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import</a:t>
            </a:r>
            <a:r>
              <a:rPr lang="en-US" sz="1800">
                <a:solidFill>
                  <a:schemeClr val="dk1"/>
                </a:solidFill>
                <a:latin typeface="Calibri"/>
                <a:ea typeface="Calibri"/>
                <a:cs typeface="Calibri"/>
                <a:sym typeface="Calibri"/>
              </a:rPr>
              <a:t> pack.*;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class</a:t>
            </a:r>
            <a:r>
              <a:rPr lang="en-US" sz="1800">
                <a:solidFill>
                  <a:schemeClr val="dk1"/>
                </a:solidFill>
                <a:latin typeface="Calibri"/>
                <a:ea typeface="Calibri"/>
                <a:cs typeface="Calibri"/>
                <a:sym typeface="Calibri"/>
              </a:rPr>
              <a:t> B{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public</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static</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void</a:t>
            </a:r>
            <a:r>
              <a:rPr lang="en-US" sz="1800">
                <a:solidFill>
                  <a:schemeClr val="dk1"/>
                </a:solidFill>
                <a:latin typeface="Calibri"/>
                <a:ea typeface="Calibri"/>
                <a:cs typeface="Calibri"/>
                <a:sym typeface="Calibri"/>
              </a:rPr>
              <a:t> main(String args[]){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 obj = </a:t>
            </a:r>
            <a:r>
              <a:rPr b="1" lang="en-US" sz="1800">
                <a:solidFill>
                  <a:schemeClr val="dk1"/>
                </a:solidFill>
                <a:latin typeface="Calibri"/>
                <a:ea typeface="Calibri"/>
                <a:cs typeface="Calibri"/>
                <a:sym typeface="Calibri"/>
              </a:rPr>
              <a:t>new</a:t>
            </a:r>
            <a:r>
              <a:rPr lang="en-US" sz="1800">
                <a:solidFill>
                  <a:schemeClr val="dk1"/>
                </a:solidFill>
                <a:latin typeface="Calibri"/>
                <a:ea typeface="Calibri"/>
                <a:cs typeface="Calibri"/>
                <a:sym typeface="Calibri"/>
              </a:rPr>
              <a:t> A();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obj.msg();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 name="Google Shape;409;p63"/>
          <p:cNvSpPr txBox="1"/>
          <p:nvPr/>
        </p:nvSpPr>
        <p:spPr>
          <a:xfrm>
            <a:off x="4206065" y="5650302"/>
            <a:ext cx="918841"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Output: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Hello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4"/>
          <p:cNvSpPr txBox="1"/>
          <p:nvPr>
            <p:ph type="title"/>
          </p:nvPr>
        </p:nvSpPr>
        <p:spPr>
          <a:xfrm>
            <a:off x="838200" y="140387"/>
            <a:ext cx="10515600" cy="54064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84063F"/>
              </a:buClr>
              <a:buSzPct val="100000"/>
              <a:buFont typeface="Calibri"/>
              <a:buNone/>
            </a:pPr>
            <a:r>
              <a:rPr b="1" lang="en-US">
                <a:solidFill>
                  <a:srgbClr val="84063F"/>
                </a:solidFill>
              </a:rPr>
              <a:t>Using packagename.classname</a:t>
            </a:r>
            <a:endParaRPr b="1">
              <a:solidFill>
                <a:srgbClr val="84063F"/>
              </a:solidFill>
            </a:endParaRPr>
          </a:p>
        </p:txBody>
      </p:sp>
      <p:sp>
        <p:nvSpPr>
          <p:cNvPr id="415" name="Google Shape;415;p64"/>
          <p:cNvSpPr txBox="1"/>
          <p:nvPr>
            <p:ph idx="1" type="body"/>
          </p:nvPr>
        </p:nvSpPr>
        <p:spPr>
          <a:xfrm>
            <a:off x="838200" y="836763"/>
            <a:ext cx="10515600" cy="5340202"/>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800"/>
              <a:buChar char="•"/>
            </a:pPr>
            <a:r>
              <a:rPr lang="en-US"/>
              <a:t>If we import package.classname then only declared class of this package will be accessible</a:t>
            </a:r>
            <a:endParaRPr/>
          </a:p>
        </p:txBody>
      </p:sp>
      <p:sp>
        <p:nvSpPr>
          <p:cNvPr id="416" name="Google Shape;416;p64"/>
          <p:cNvSpPr txBox="1"/>
          <p:nvPr/>
        </p:nvSpPr>
        <p:spPr>
          <a:xfrm>
            <a:off x="838200" y="2136338"/>
            <a:ext cx="2790251" cy="2585323"/>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84063F"/>
                </a:solidFill>
                <a:latin typeface="Calibri"/>
                <a:ea typeface="Calibri"/>
                <a:cs typeface="Calibri"/>
                <a:sym typeface="Calibri"/>
              </a:rPr>
              <a:t>//save by A.java </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package</a:t>
            </a:r>
            <a:r>
              <a:rPr lang="en-US" sz="1800">
                <a:solidFill>
                  <a:schemeClr val="dk1"/>
                </a:solidFill>
                <a:latin typeface="Calibri"/>
                <a:ea typeface="Calibri"/>
                <a:cs typeface="Calibri"/>
                <a:sym typeface="Calibri"/>
              </a:rPr>
              <a:t> pack;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public</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class</a:t>
            </a:r>
            <a:r>
              <a:rPr lang="en-US" sz="1800">
                <a:solidFill>
                  <a:schemeClr val="dk1"/>
                </a:solidFill>
                <a:latin typeface="Calibri"/>
                <a:ea typeface="Calibri"/>
                <a:cs typeface="Calibri"/>
                <a:sym typeface="Calibri"/>
              </a:rPr>
              <a:t> A{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public</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void</a:t>
            </a:r>
            <a:r>
              <a:rPr lang="en-US" sz="1800">
                <a:solidFill>
                  <a:schemeClr val="dk1"/>
                </a:solidFill>
                <a:latin typeface="Calibri"/>
                <a:ea typeface="Calibri"/>
                <a:cs typeface="Calibri"/>
                <a:sym typeface="Calibri"/>
              </a:rPr>
              <a:t> msg()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System.out.println("Hello");</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7" name="Google Shape;417;p64"/>
          <p:cNvSpPr txBox="1"/>
          <p:nvPr/>
        </p:nvSpPr>
        <p:spPr>
          <a:xfrm>
            <a:off x="7349705" y="2136338"/>
            <a:ext cx="3686266" cy="313932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84063F"/>
                </a:solidFill>
                <a:latin typeface="Calibri"/>
                <a:ea typeface="Calibri"/>
                <a:cs typeface="Calibri"/>
                <a:sym typeface="Calibri"/>
              </a:rPr>
              <a:t>//save by B.java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package</a:t>
            </a:r>
            <a:r>
              <a:rPr lang="en-US" sz="1800">
                <a:solidFill>
                  <a:schemeClr val="dk1"/>
                </a:solidFill>
                <a:latin typeface="Calibri"/>
                <a:ea typeface="Calibri"/>
                <a:cs typeface="Calibri"/>
                <a:sym typeface="Calibri"/>
              </a:rPr>
              <a:t> mypack;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import</a:t>
            </a:r>
            <a:r>
              <a:rPr lang="en-US" sz="1800">
                <a:solidFill>
                  <a:schemeClr val="dk1"/>
                </a:solidFill>
                <a:latin typeface="Calibri"/>
                <a:ea typeface="Calibri"/>
                <a:cs typeface="Calibri"/>
                <a:sym typeface="Calibri"/>
              </a:rPr>
              <a:t> pack.A;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class</a:t>
            </a:r>
            <a:r>
              <a:rPr lang="en-US" sz="1800">
                <a:solidFill>
                  <a:schemeClr val="dk1"/>
                </a:solidFill>
                <a:latin typeface="Calibri"/>
                <a:ea typeface="Calibri"/>
                <a:cs typeface="Calibri"/>
                <a:sym typeface="Calibri"/>
              </a:rPr>
              <a:t> B{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public</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static</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void</a:t>
            </a:r>
            <a:r>
              <a:rPr lang="en-US" sz="1800">
                <a:solidFill>
                  <a:schemeClr val="dk1"/>
                </a:solidFill>
                <a:latin typeface="Calibri"/>
                <a:ea typeface="Calibri"/>
                <a:cs typeface="Calibri"/>
                <a:sym typeface="Calibri"/>
              </a:rPr>
              <a:t> main(String args[])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 obj = </a:t>
            </a:r>
            <a:r>
              <a:rPr b="1" lang="en-US" sz="1800">
                <a:solidFill>
                  <a:schemeClr val="dk1"/>
                </a:solidFill>
                <a:latin typeface="Calibri"/>
                <a:ea typeface="Calibri"/>
                <a:cs typeface="Calibri"/>
                <a:sym typeface="Calibri"/>
              </a:rPr>
              <a:t>new</a:t>
            </a:r>
            <a:r>
              <a:rPr lang="en-US" sz="1800">
                <a:solidFill>
                  <a:schemeClr val="dk1"/>
                </a:solidFill>
                <a:latin typeface="Calibri"/>
                <a:ea typeface="Calibri"/>
                <a:cs typeface="Calibri"/>
                <a:sym typeface="Calibri"/>
              </a:rPr>
              <a:t> A();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obj.msg();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8" name="Google Shape;418;p64"/>
          <p:cNvSpPr txBox="1"/>
          <p:nvPr/>
        </p:nvSpPr>
        <p:spPr>
          <a:xfrm>
            <a:off x="4744528" y="4433977"/>
            <a:ext cx="91884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Output: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Hello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5"/>
          <p:cNvSpPr txBox="1"/>
          <p:nvPr>
            <p:ph type="title"/>
          </p:nvPr>
        </p:nvSpPr>
        <p:spPr>
          <a:xfrm>
            <a:off x="838200" y="88629"/>
            <a:ext cx="10515600" cy="59240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84063F"/>
              </a:buClr>
              <a:buSzPct val="100000"/>
              <a:buFont typeface="Calibri"/>
              <a:buNone/>
            </a:pPr>
            <a:r>
              <a:rPr lang="en-US">
                <a:solidFill>
                  <a:srgbClr val="84063F"/>
                </a:solidFill>
              </a:rPr>
              <a:t>Using fully qualified name</a:t>
            </a:r>
            <a:endParaRPr/>
          </a:p>
        </p:txBody>
      </p:sp>
      <p:sp>
        <p:nvSpPr>
          <p:cNvPr id="424" name="Google Shape;424;p65"/>
          <p:cNvSpPr txBox="1"/>
          <p:nvPr>
            <p:ph idx="1" type="body"/>
          </p:nvPr>
        </p:nvSpPr>
        <p:spPr>
          <a:xfrm>
            <a:off x="838200" y="741871"/>
            <a:ext cx="10515600" cy="5150421"/>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800"/>
              <a:buChar char="•"/>
            </a:pPr>
            <a:r>
              <a:rPr lang="en-US"/>
              <a:t>if you use fully qualified name then only declared class of this package will be accessible. Now there is no need to import. But you need to use fully qualified name every time when you are accessing the class or interface.</a:t>
            </a:r>
            <a:endParaRPr/>
          </a:p>
          <a:p>
            <a:pPr indent="-228594" lvl="0" marL="228594" rtl="0" algn="l">
              <a:lnSpc>
                <a:spcPct val="90000"/>
              </a:lnSpc>
              <a:spcBef>
                <a:spcPts val="1000"/>
              </a:spcBef>
              <a:spcAft>
                <a:spcPts val="0"/>
              </a:spcAft>
              <a:buClr>
                <a:schemeClr val="dk1"/>
              </a:buClr>
              <a:buSzPts val="2800"/>
              <a:buChar char="•"/>
            </a:pPr>
            <a:r>
              <a:rPr lang="en-US"/>
              <a:t>It is generally used when two packages have same class name e.g. java.util and java.sql packages contain Date class.</a:t>
            </a:r>
            <a:endParaRPr/>
          </a:p>
          <a:p>
            <a:pPr indent="-50793" lvl="0" marL="228594" rtl="0" algn="l">
              <a:lnSpc>
                <a:spcPct val="90000"/>
              </a:lnSpc>
              <a:spcBef>
                <a:spcPts val="1000"/>
              </a:spcBef>
              <a:spcAft>
                <a:spcPts val="0"/>
              </a:spcAft>
              <a:buClr>
                <a:schemeClr val="dk1"/>
              </a:buClr>
              <a:buSzPts val="2800"/>
              <a:buNone/>
            </a:pPr>
            <a:r>
              <a:t/>
            </a:r>
            <a:endParaRPr/>
          </a:p>
        </p:txBody>
      </p:sp>
      <p:sp>
        <p:nvSpPr>
          <p:cNvPr id="425" name="Google Shape;425;p65"/>
          <p:cNvSpPr txBox="1"/>
          <p:nvPr/>
        </p:nvSpPr>
        <p:spPr>
          <a:xfrm>
            <a:off x="957532" y="3709359"/>
            <a:ext cx="2790251" cy="2585323"/>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//save by A.java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package</a:t>
            </a:r>
            <a:r>
              <a:rPr lang="en-US" sz="1800">
                <a:solidFill>
                  <a:schemeClr val="dk1"/>
                </a:solidFill>
                <a:latin typeface="Calibri"/>
                <a:ea typeface="Calibri"/>
                <a:cs typeface="Calibri"/>
                <a:sym typeface="Calibri"/>
              </a:rPr>
              <a:t> pack;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public</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class</a:t>
            </a:r>
            <a:r>
              <a:rPr lang="en-US" sz="1800">
                <a:solidFill>
                  <a:schemeClr val="dk1"/>
                </a:solidFill>
                <a:latin typeface="Calibri"/>
                <a:ea typeface="Calibri"/>
                <a:cs typeface="Calibri"/>
                <a:sym typeface="Calibri"/>
              </a:rPr>
              <a:t> A{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public</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void</a:t>
            </a:r>
            <a:r>
              <a:rPr lang="en-US" sz="1800">
                <a:solidFill>
                  <a:schemeClr val="dk1"/>
                </a:solidFill>
                <a:latin typeface="Calibri"/>
                <a:ea typeface="Calibri"/>
                <a:cs typeface="Calibri"/>
                <a:sym typeface="Calibri"/>
              </a:rPr>
              <a:t> msg()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System.out.println("Hello");</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6" name="Google Shape;426;p65"/>
          <p:cNvSpPr txBox="1"/>
          <p:nvPr/>
        </p:nvSpPr>
        <p:spPr>
          <a:xfrm>
            <a:off x="6789486" y="3664403"/>
            <a:ext cx="3864199" cy="2585323"/>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//save by B.java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package</a:t>
            </a:r>
            <a:r>
              <a:rPr lang="en-US" sz="1800">
                <a:solidFill>
                  <a:schemeClr val="dk1"/>
                </a:solidFill>
                <a:latin typeface="Calibri"/>
                <a:ea typeface="Calibri"/>
                <a:cs typeface="Calibri"/>
                <a:sym typeface="Calibri"/>
              </a:rPr>
              <a:t> mypack;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class</a:t>
            </a:r>
            <a:r>
              <a:rPr lang="en-US" sz="1800">
                <a:solidFill>
                  <a:schemeClr val="dk1"/>
                </a:solidFill>
                <a:latin typeface="Calibri"/>
                <a:ea typeface="Calibri"/>
                <a:cs typeface="Calibri"/>
                <a:sym typeface="Calibri"/>
              </a:rPr>
              <a:t> B{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public</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static</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void</a:t>
            </a:r>
            <a:r>
              <a:rPr lang="en-US" sz="1800">
                <a:solidFill>
                  <a:schemeClr val="dk1"/>
                </a:solidFill>
                <a:latin typeface="Calibri"/>
                <a:ea typeface="Calibri"/>
                <a:cs typeface="Calibri"/>
                <a:sym typeface="Calibri"/>
              </a:rPr>
              <a:t> main(String args[]){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pack.A obj = </a:t>
            </a:r>
            <a:r>
              <a:rPr b="1" lang="en-US" sz="1800">
                <a:solidFill>
                  <a:schemeClr val="dk1"/>
                </a:solidFill>
                <a:latin typeface="Calibri"/>
                <a:ea typeface="Calibri"/>
                <a:cs typeface="Calibri"/>
                <a:sym typeface="Calibri"/>
              </a:rPr>
              <a:t>new</a:t>
            </a:r>
            <a:r>
              <a:rPr lang="en-US" sz="1800">
                <a:solidFill>
                  <a:schemeClr val="dk1"/>
                </a:solidFill>
                <a:latin typeface="Calibri"/>
                <a:ea typeface="Calibri"/>
                <a:cs typeface="Calibri"/>
                <a:sym typeface="Calibri"/>
              </a:rPr>
              <a:t> pack.A();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obj.msg();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6"/>
          <p:cNvSpPr txBox="1"/>
          <p:nvPr>
            <p:ph type="title"/>
          </p:nvPr>
        </p:nvSpPr>
        <p:spPr>
          <a:xfrm>
            <a:off x="838200" y="183970"/>
            <a:ext cx="10515600" cy="67004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84063F"/>
              </a:buClr>
              <a:buSzPct val="100000"/>
              <a:buFont typeface="Calibri"/>
              <a:buNone/>
            </a:pPr>
            <a:r>
              <a:rPr lang="en-US">
                <a:solidFill>
                  <a:srgbClr val="84063F"/>
                </a:solidFill>
              </a:rPr>
              <a:t>Sub package in java</a:t>
            </a:r>
            <a:endParaRPr/>
          </a:p>
        </p:txBody>
      </p:sp>
      <p:sp>
        <p:nvSpPr>
          <p:cNvPr id="432" name="Google Shape;432;p66"/>
          <p:cNvSpPr txBox="1"/>
          <p:nvPr>
            <p:ph idx="1" type="body"/>
          </p:nvPr>
        </p:nvSpPr>
        <p:spPr>
          <a:xfrm>
            <a:off x="838200" y="1086929"/>
            <a:ext cx="10515600" cy="5090036"/>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800"/>
              <a:buChar char="•"/>
            </a:pPr>
            <a:r>
              <a:rPr lang="en-US"/>
              <a:t>Package inside the package is called the </a:t>
            </a:r>
            <a:r>
              <a:rPr b="1" lang="en-US"/>
              <a:t>subpackage</a:t>
            </a:r>
            <a:r>
              <a:rPr lang="en-US"/>
              <a:t>. It should be created </a:t>
            </a:r>
            <a:r>
              <a:rPr b="1" lang="en-US"/>
              <a:t>to categorize the package further</a:t>
            </a:r>
            <a:r>
              <a:rPr lang="en-US"/>
              <a:t>.</a:t>
            </a:r>
            <a:endParaRPr/>
          </a:p>
        </p:txBody>
      </p:sp>
      <p:sp>
        <p:nvSpPr>
          <p:cNvPr id="433" name="Google Shape;433;p66"/>
          <p:cNvSpPr txBox="1"/>
          <p:nvPr/>
        </p:nvSpPr>
        <p:spPr>
          <a:xfrm>
            <a:off x="1035170" y="2477785"/>
            <a:ext cx="4204613" cy="230832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package</a:t>
            </a:r>
            <a:r>
              <a:rPr lang="en-US" sz="1800">
                <a:solidFill>
                  <a:schemeClr val="dk1"/>
                </a:solidFill>
                <a:latin typeface="Calibri"/>
                <a:ea typeface="Calibri"/>
                <a:cs typeface="Calibri"/>
                <a:sym typeface="Calibri"/>
              </a:rPr>
              <a:t> com.CSPIT.core;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class</a:t>
            </a:r>
            <a:r>
              <a:rPr lang="en-US" sz="1800">
                <a:solidFill>
                  <a:schemeClr val="dk1"/>
                </a:solidFill>
                <a:latin typeface="Calibri"/>
                <a:ea typeface="Calibri"/>
                <a:cs typeface="Calibri"/>
                <a:sym typeface="Calibri"/>
              </a:rPr>
              <a:t> Simple{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public</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static</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void</a:t>
            </a:r>
            <a:r>
              <a:rPr lang="en-US" sz="1800">
                <a:solidFill>
                  <a:schemeClr val="dk1"/>
                </a:solidFill>
                <a:latin typeface="Calibri"/>
                <a:ea typeface="Calibri"/>
                <a:cs typeface="Calibri"/>
                <a:sym typeface="Calibri"/>
              </a:rPr>
              <a:t> main(String args[])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System.out.println("Hello subpackage");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 name="Google Shape;434;p66"/>
          <p:cNvSpPr txBox="1"/>
          <p:nvPr/>
        </p:nvSpPr>
        <p:spPr>
          <a:xfrm>
            <a:off x="7108166" y="3105834"/>
            <a:ext cx="3474734"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To Compile: javac –d Simple.java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To Run: java.com.CSPIT.core.Simple</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7"/>
          <p:cNvSpPr txBox="1"/>
          <p:nvPr>
            <p:ph type="ctrTitle"/>
          </p:nvPr>
        </p:nvSpPr>
        <p:spPr>
          <a:xfrm>
            <a:off x="1524000" y="1122363"/>
            <a:ext cx="9144000" cy="187100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84063F"/>
              </a:buClr>
              <a:buSzPts val="6000"/>
              <a:buFont typeface="Calibri"/>
              <a:buNone/>
            </a:pPr>
            <a:r>
              <a:rPr b="1" lang="en-US">
                <a:solidFill>
                  <a:srgbClr val="84063F"/>
                </a:solidFill>
              </a:rPr>
              <a:t>Package class</a:t>
            </a:r>
            <a:endParaRPr/>
          </a:p>
        </p:txBody>
      </p:sp>
      <p:sp>
        <p:nvSpPr>
          <p:cNvPr id="440" name="Google Shape;440;p67"/>
          <p:cNvSpPr txBox="1"/>
          <p:nvPr>
            <p:ph idx="1" type="subTitle"/>
          </p:nvPr>
        </p:nvSpPr>
        <p:spPr>
          <a:xfrm>
            <a:off x="1524000" y="3209027"/>
            <a:ext cx="9144000" cy="204877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The package class provides methods to get information about the specification and implementation of a package. It provides methods such as getName(), getImplementationTitle(), getImplementationVendor(), getImplementationVersion() etc.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84063F"/>
              </a:buClr>
              <a:buSzPts val="6000"/>
              <a:buFont typeface="Calibri"/>
              <a:buNone/>
            </a:pPr>
            <a:r>
              <a:rPr b="1" lang="en-US">
                <a:solidFill>
                  <a:srgbClr val="84063F"/>
                </a:solidFill>
              </a:rPr>
              <a:t>Interface in java</a:t>
            </a:r>
            <a:endParaRPr/>
          </a:p>
        </p:txBody>
      </p:sp>
      <p:sp>
        <p:nvSpPr>
          <p:cNvPr id="446" name="Google Shape;446;p68"/>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9"/>
          <p:cNvSpPr txBox="1"/>
          <p:nvPr>
            <p:ph type="title"/>
          </p:nvPr>
        </p:nvSpPr>
        <p:spPr>
          <a:xfrm>
            <a:off x="838200" y="365125"/>
            <a:ext cx="10515600" cy="8080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Interface in java	</a:t>
            </a:r>
            <a:endParaRPr/>
          </a:p>
        </p:txBody>
      </p:sp>
      <p:sp>
        <p:nvSpPr>
          <p:cNvPr id="452" name="Google Shape;452;p69"/>
          <p:cNvSpPr txBox="1"/>
          <p:nvPr>
            <p:ph idx="1" type="body"/>
          </p:nvPr>
        </p:nvSpPr>
        <p:spPr>
          <a:xfrm>
            <a:off x="838200" y="1466491"/>
            <a:ext cx="10515600" cy="4710473"/>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800"/>
              <a:buChar char="•"/>
            </a:pPr>
            <a:r>
              <a:rPr lang="en-US"/>
              <a:t>An </a:t>
            </a:r>
            <a:r>
              <a:rPr b="1" lang="en-US"/>
              <a:t>interface in Java</a:t>
            </a:r>
            <a:r>
              <a:rPr lang="en-US"/>
              <a:t> is a blueprint of a class. It has static constants and abstract methods.</a:t>
            </a:r>
            <a:endParaRPr/>
          </a:p>
          <a:p>
            <a:pPr indent="-228594" lvl="0" marL="228594" rtl="0" algn="l">
              <a:lnSpc>
                <a:spcPct val="90000"/>
              </a:lnSpc>
              <a:spcBef>
                <a:spcPts val="1000"/>
              </a:spcBef>
              <a:spcAft>
                <a:spcPts val="0"/>
              </a:spcAft>
              <a:buClr>
                <a:schemeClr val="dk1"/>
              </a:buClr>
              <a:buSzPts val="2800"/>
              <a:buChar char="•"/>
            </a:pPr>
            <a:r>
              <a:rPr lang="en-US"/>
              <a:t>The interface in Java is </a:t>
            </a:r>
            <a:r>
              <a:rPr i="1" lang="en-US"/>
              <a:t>a mechanism to achieve abstraction</a:t>
            </a:r>
            <a:r>
              <a:rPr lang="en-US"/>
              <a:t>. There can be only abstract methods in the Java interface, not method body. It is used to achieve abstraction and multiple inheritance in Java.</a:t>
            </a:r>
            <a:endParaRPr/>
          </a:p>
          <a:p>
            <a:pPr indent="-228594" lvl="0" marL="228594" rtl="0" algn="l">
              <a:lnSpc>
                <a:spcPct val="90000"/>
              </a:lnSpc>
              <a:spcBef>
                <a:spcPts val="1000"/>
              </a:spcBef>
              <a:spcAft>
                <a:spcPts val="0"/>
              </a:spcAft>
              <a:buClr>
                <a:schemeClr val="dk1"/>
              </a:buClr>
              <a:buSzPts val="2800"/>
              <a:buChar char="•"/>
            </a:pPr>
            <a:r>
              <a:rPr lang="en-US"/>
              <a:t>In other words, you can say that interfaces can have abstract methods and variables. It cannot have a method body.</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0"/>
          <p:cNvSpPr txBox="1"/>
          <p:nvPr>
            <p:ph type="title"/>
          </p:nvPr>
        </p:nvSpPr>
        <p:spPr>
          <a:xfrm>
            <a:off x="838200" y="129396"/>
            <a:ext cx="10515600" cy="8885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Interface in java</a:t>
            </a:r>
            <a:endParaRPr/>
          </a:p>
        </p:txBody>
      </p:sp>
      <p:sp>
        <p:nvSpPr>
          <p:cNvPr id="458" name="Google Shape;458;p70"/>
          <p:cNvSpPr txBox="1"/>
          <p:nvPr>
            <p:ph idx="1" type="body"/>
          </p:nvPr>
        </p:nvSpPr>
        <p:spPr>
          <a:xfrm>
            <a:off x="838200" y="1017919"/>
            <a:ext cx="10515600" cy="5159046"/>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800"/>
              <a:buChar char="•"/>
            </a:pPr>
            <a:r>
              <a:rPr lang="en-US"/>
              <a:t>Java Interface also </a:t>
            </a:r>
            <a:r>
              <a:rPr b="1" lang="en-US"/>
              <a:t>represents the IS-A relationship</a:t>
            </a:r>
            <a:r>
              <a:rPr lang="en-US"/>
              <a:t>.</a:t>
            </a:r>
            <a:endParaRPr/>
          </a:p>
          <a:p>
            <a:pPr indent="-228594" lvl="0" marL="228594" rtl="0" algn="l">
              <a:lnSpc>
                <a:spcPct val="90000"/>
              </a:lnSpc>
              <a:spcBef>
                <a:spcPts val="1000"/>
              </a:spcBef>
              <a:spcAft>
                <a:spcPts val="0"/>
              </a:spcAft>
              <a:buClr>
                <a:schemeClr val="dk1"/>
              </a:buClr>
              <a:buSzPts val="2800"/>
              <a:buChar char="•"/>
            </a:pPr>
            <a:r>
              <a:rPr lang="en-US"/>
              <a:t>It cannot be instantiated just like the abstract class.</a:t>
            </a:r>
            <a:endParaRPr/>
          </a:p>
          <a:p>
            <a:pPr indent="-228594" lvl="0" marL="228594" rtl="0" algn="l">
              <a:lnSpc>
                <a:spcPct val="90000"/>
              </a:lnSpc>
              <a:spcBef>
                <a:spcPts val="1000"/>
              </a:spcBef>
              <a:spcAft>
                <a:spcPts val="0"/>
              </a:spcAft>
              <a:buClr>
                <a:schemeClr val="dk1"/>
              </a:buClr>
              <a:buSzPts val="2800"/>
              <a:buChar char="•"/>
            </a:pPr>
            <a:r>
              <a:rPr lang="en-US"/>
              <a:t>Since Java 8, we can have </a:t>
            </a:r>
            <a:r>
              <a:rPr b="1" lang="en-US"/>
              <a:t>default and static methods</a:t>
            </a:r>
            <a:r>
              <a:rPr lang="en-US"/>
              <a:t> in an interface.</a:t>
            </a:r>
            <a:endParaRPr/>
          </a:p>
          <a:p>
            <a:pPr indent="-228594" lvl="0" marL="228594" rtl="0" algn="l">
              <a:lnSpc>
                <a:spcPct val="90000"/>
              </a:lnSpc>
              <a:spcBef>
                <a:spcPts val="1000"/>
              </a:spcBef>
              <a:spcAft>
                <a:spcPts val="0"/>
              </a:spcAft>
              <a:buClr>
                <a:schemeClr val="dk1"/>
              </a:buClr>
              <a:buSzPts val="2800"/>
              <a:buChar char="•"/>
            </a:pPr>
            <a:r>
              <a:rPr lang="en-US"/>
              <a:t>Since Java 9, we can have </a:t>
            </a:r>
            <a:r>
              <a:rPr b="1" lang="en-US"/>
              <a:t>private methods</a:t>
            </a:r>
            <a:r>
              <a:rPr lang="en-US"/>
              <a:t> in an interface.</a:t>
            </a:r>
            <a:endParaRPr/>
          </a:p>
          <a:p>
            <a:pPr indent="-50793" lvl="0" marL="228594"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Why use Java interface?</a:t>
            </a:r>
            <a:endParaRPr/>
          </a:p>
        </p:txBody>
      </p:sp>
      <p:sp>
        <p:nvSpPr>
          <p:cNvPr id="464" name="Google Shape;464;p71"/>
          <p:cNvSpPr txBox="1"/>
          <p:nvPr>
            <p:ph idx="1" type="body"/>
          </p:nvPr>
        </p:nvSpPr>
        <p:spPr>
          <a:xfrm>
            <a:off x="838200" y="1825625"/>
            <a:ext cx="10515600" cy="4351339"/>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800"/>
              <a:buChar char="•"/>
            </a:pPr>
            <a:r>
              <a:rPr lang="en-US"/>
              <a:t>t is used to achieve abstraction.</a:t>
            </a:r>
            <a:endParaRPr/>
          </a:p>
          <a:p>
            <a:pPr indent="-228594" lvl="0" marL="228594" rtl="0" algn="l">
              <a:lnSpc>
                <a:spcPct val="90000"/>
              </a:lnSpc>
              <a:spcBef>
                <a:spcPts val="1000"/>
              </a:spcBef>
              <a:spcAft>
                <a:spcPts val="0"/>
              </a:spcAft>
              <a:buClr>
                <a:schemeClr val="dk1"/>
              </a:buClr>
              <a:buSzPts val="2800"/>
              <a:buChar char="•"/>
            </a:pPr>
            <a:r>
              <a:rPr lang="en-US"/>
              <a:t>By interface, we can support the functionality of multiple inheritance.</a:t>
            </a:r>
            <a:endParaRPr/>
          </a:p>
          <a:p>
            <a:pPr indent="-228594" lvl="0" marL="228594" rtl="0" algn="l">
              <a:lnSpc>
                <a:spcPct val="90000"/>
              </a:lnSpc>
              <a:spcBef>
                <a:spcPts val="1000"/>
              </a:spcBef>
              <a:spcAft>
                <a:spcPts val="0"/>
              </a:spcAft>
              <a:buClr>
                <a:schemeClr val="dk1"/>
              </a:buClr>
              <a:buSzPts val="2800"/>
              <a:buChar char="•"/>
            </a:pPr>
            <a:r>
              <a:rPr lang="en-US"/>
              <a:t>It can be used to achieve loose coupling.</a:t>
            </a:r>
            <a:endParaRPr/>
          </a:p>
          <a:p>
            <a:pPr indent="-50793" lvl="0" marL="228594"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970748"/>
              </a:buClr>
              <a:buSzPts val="4400"/>
              <a:buFont typeface="Calibri"/>
              <a:buNone/>
            </a:pPr>
            <a:r>
              <a:rPr b="1" lang="en-US">
                <a:solidFill>
                  <a:srgbClr val="970748"/>
                </a:solidFill>
              </a:rPr>
              <a:t>Inheritance Example</a:t>
            </a:r>
            <a:endParaRPr/>
          </a:p>
        </p:txBody>
      </p:sp>
      <p:sp>
        <p:nvSpPr>
          <p:cNvPr id="123" name="Google Shape;123;p18"/>
          <p:cNvSpPr txBox="1"/>
          <p:nvPr>
            <p:ph idx="1" type="body"/>
          </p:nvPr>
        </p:nvSpPr>
        <p:spPr>
          <a:xfrm>
            <a:off x="838200" y="1690689"/>
            <a:ext cx="10515600" cy="4486276"/>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b="1" lang="en-US" sz="2400"/>
              <a:t>class</a:t>
            </a:r>
            <a:r>
              <a:rPr lang="en-US" sz="2400"/>
              <a:t> Employee{  </a:t>
            </a:r>
            <a:endParaRPr/>
          </a:p>
          <a:p>
            <a:pPr indent="0" lvl="0" marL="0" rtl="0" algn="l">
              <a:lnSpc>
                <a:spcPct val="90000"/>
              </a:lnSpc>
              <a:spcBef>
                <a:spcPts val="1000"/>
              </a:spcBef>
              <a:spcAft>
                <a:spcPts val="0"/>
              </a:spcAft>
              <a:buClr>
                <a:schemeClr val="dk1"/>
              </a:buClr>
              <a:buSzPct val="100000"/>
              <a:buNone/>
            </a:pPr>
            <a:r>
              <a:rPr lang="en-US" sz="2400"/>
              <a:t> </a:t>
            </a:r>
            <a:r>
              <a:rPr b="1" lang="en-US" sz="2400"/>
              <a:t>float</a:t>
            </a:r>
            <a:r>
              <a:rPr lang="en-US" sz="2400"/>
              <a:t> salary=40000;  </a:t>
            </a:r>
            <a:endParaRPr/>
          </a:p>
          <a:p>
            <a:pPr indent="0" lvl="0" marL="0" rtl="0" algn="l">
              <a:lnSpc>
                <a:spcPct val="90000"/>
              </a:lnSpc>
              <a:spcBef>
                <a:spcPts val="1000"/>
              </a:spcBef>
              <a:spcAft>
                <a:spcPts val="0"/>
              </a:spcAft>
              <a:buClr>
                <a:schemeClr val="dk1"/>
              </a:buClr>
              <a:buSzPct val="100000"/>
              <a:buNone/>
            </a:pPr>
            <a:r>
              <a:rPr lang="en-US" sz="2400"/>
              <a:t>}  </a:t>
            </a:r>
            <a:endParaRPr/>
          </a:p>
          <a:p>
            <a:pPr indent="0" lvl="0" marL="0" rtl="0" algn="l">
              <a:lnSpc>
                <a:spcPct val="90000"/>
              </a:lnSpc>
              <a:spcBef>
                <a:spcPts val="1000"/>
              </a:spcBef>
              <a:spcAft>
                <a:spcPts val="0"/>
              </a:spcAft>
              <a:buClr>
                <a:schemeClr val="dk1"/>
              </a:buClr>
              <a:buSzPct val="100000"/>
              <a:buNone/>
            </a:pPr>
            <a:r>
              <a:rPr b="1" lang="en-US" sz="2400"/>
              <a:t>class</a:t>
            </a:r>
            <a:r>
              <a:rPr lang="en-US" sz="2400"/>
              <a:t> Programmer </a:t>
            </a:r>
            <a:r>
              <a:rPr b="1" lang="en-US" sz="2400"/>
              <a:t>extends</a:t>
            </a:r>
            <a:r>
              <a:rPr lang="en-US" sz="2400"/>
              <a:t> Employee{  </a:t>
            </a:r>
            <a:endParaRPr/>
          </a:p>
          <a:p>
            <a:pPr indent="0" lvl="0" marL="0" rtl="0" algn="l">
              <a:lnSpc>
                <a:spcPct val="90000"/>
              </a:lnSpc>
              <a:spcBef>
                <a:spcPts val="1000"/>
              </a:spcBef>
              <a:spcAft>
                <a:spcPts val="0"/>
              </a:spcAft>
              <a:buClr>
                <a:schemeClr val="dk1"/>
              </a:buClr>
              <a:buSzPct val="100000"/>
              <a:buNone/>
            </a:pPr>
            <a:r>
              <a:rPr lang="en-US" sz="2400"/>
              <a:t> </a:t>
            </a:r>
            <a:r>
              <a:rPr b="1" lang="en-US" sz="2400"/>
              <a:t>int</a:t>
            </a:r>
            <a:r>
              <a:rPr lang="en-US" sz="2400"/>
              <a:t> bonus=10000;  </a:t>
            </a:r>
            <a:endParaRPr/>
          </a:p>
          <a:p>
            <a:pPr indent="0" lvl="0" marL="0" rtl="0" algn="l">
              <a:lnSpc>
                <a:spcPct val="90000"/>
              </a:lnSpc>
              <a:spcBef>
                <a:spcPts val="1000"/>
              </a:spcBef>
              <a:spcAft>
                <a:spcPts val="0"/>
              </a:spcAft>
              <a:buClr>
                <a:schemeClr val="dk1"/>
              </a:buClr>
              <a:buSzPct val="100000"/>
              <a:buNone/>
            </a:pPr>
            <a:r>
              <a:rPr lang="en-US" sz="2400"/>
              <a:t> </a:t>
            </a:r>
            <a:r>
              <a:rPr b="1" lang="en-US" sz="2400"/>
              <a:t>public</a:t>
            </a:r>
            <a:r>
              <a:rPr lang="en-US" sz="2400"/>
              <a:t> </a:t>
            </a:r>
            <a:r>
              <a:rPr b="1" lang="en-US" sz="2400"/>
              <a:t>static</a:t>
            </a:r>
            <a:r>
              <a:rPr lang="en-US" sz="2400"/>
              <a:t> </a:t>
            </a:r>
            <a:r>
              <a:rPr b="1" lang="en-US" sz="2400"/>
              <a:t>void</a:t>
            </a:r>
            <a:r>
              <a:rPr lang="en-US" sz="2400"/>
              <a:t> main(String args[]){  </a:t>
            </a:r>
            <a:endParaRPr/>
          </a:p>
          <a:p>
            <a:pPr indent="0" lvl="0" marL="0" rtl="0" algn="l">
              <a:lnSpc>
                <a:spcPct val="90000"/>
              </a:lnSpc>
              <a:spcBef>
                <a:spcPts val="1000"/>
              </a:spcBef>
              <a:spcAft>
                <a:spcPts val="0"/>
              </a:spcAft>
              <a:buClr>
                <a:schemeClr val="dk1"/>
              </a:buClr>
              <a:buSzPct val="100000"/>
              <a:buNone/>
            </a:pPr>
            <a:r>
              <a:rPr lang="en-US" sz="2400"/>
              <a:t>   Programmer p=</a:t>
            </a:r>
            <a:r>
              <a:rPr b="1" lang="en-US" sz="2400"/>
              <a:t>new</a:t>
            </a:r>
            <a:r>
              <a:rPr lang="en-US" sz="2400"/>
              <a:t> Programmer();  </a:t>
            </a:r>
            <a:endParaRPr/>
          </a:p>
          <a:p>
            <a:pPr indent="0" lvl="0" marL="0" rtl="0" algn="l">
              <a:lnSpc>
                <a:spcPct val="90000"/>
              </a:lnSpc>
              <a:spcBef>
                <a:spcPts val="1000"/>
              </a:spcBef>
              <a:spcAft>
                <a:spcPts val="0"/>
              </a:spcAft>
              <a:buClr>
                <a:schemeClr val="dk1"/>
              </a:buClr>
              <a:buSzPct val="100000"/>
              <a:buNone/>
            </a:pPr>
            <a:r>
              <a:rPr lang="en-US" sz="2400"/>
              <a:t>   System.out.println("Programmer salary is:"+p.salary);  </a:t>
            </a:r>
            <a:endParaRPr/>
          </a:p>
          <a:p>
            <a:pPr indent="0" lvl="0" marL="0" rtl="0" algn="l">
              <a:lnSpc>
                <a:spcPct val="90000"/>
              </a:lnSpc>
              <a:spcBef>
                <a:spcPts val="1000"/>
              </a:spcBef>
              <a:spcAft>
                <a:spcPts val="0"/>
              </a:spcAft>
              <a:buClr>
                <a:schemeClr val="dk1"/>
              </a:buClr>
              <a:buSzPct val="100000"/>
              <a:buNone/>
            </a:pPr>
            <a:r>
              <a:rPr lang="en-US" sz="2400"/>
              <a:t>   System.out.println("Bonus of Programmer is:"+p.bonus);  </a:t>
            </a:r>
            <a:endParaRPr/>
          </a:p>
          <a:p>
            <a:pPr indent="0" lvl="0" marL="0" rtl="0" algn="l">
              <a:lnSpc>
                <a:spcPct val="90000"/>
              </a:lnSpc>
              <a:spcBef>
                <a:spcPts val="1000"/>
              </a:spcBef>
              <a:spcAft>
                <a:spcPts val="0"/>
              </a:spcAft>
              <a:buClr>
                <a:schemeClr val="dk1"/>
              </a:buClr>
              <a:buSzPct val="100000"/>
              <a:buNone/>
            </a:pPr>
            <a:r>
              <a:rPr lang="en-US" sz="2400"/>
              <a:t>}  </a:t>
            </a:r>
            <a:endParaRPr/>
          </a:p>
          <a:p>
            <a:pPr indent="0" lvl="0" marL="0" rtl="0" algn="l">
              <a:lnSpc>
                <a:spcPct val="90000"/>
              </a:lnSpc>
              <a:spcBef>
                <a:spcPts val="1000"/>
              </a:spcBef>
              <a:spcAft>
                <a:spcPts val="0"/>
              </a:spcAft>
              <a:buClr>
                <a:schemeClr val="dk1"/>
              </a:buClr>
              <a:buSzPct val="100000"/>
              <a:buNone/>
            </a:pPr>
            <a:r>
              <a:rPr lang="en-US" sz="2400"/>
              <a:t>}  </a:t>
            </a:r>
            <a:endParaRPr/>
          </a:p>
          <a:p>
            <a:pPr indent="-64128" lvl="0" marL="228594" rtl="0" algn="l">
              <a:lnSpc>
                <a:spcPct val="90000"/>
              </a:lnSpc>
              <a:spcBef>
                <a:spcPts val="1000"/>
              </a:spcBef>
              <a:spcAft>
                <a:spcPts val="0"/>
              </a:spcAft>
              <a:buClr>
                <a:schemeClr val="dk1"/>
              </a:buClr>
              <a:buSzPct val="100000"/>
              <a:buNone/>
            </a:pPr>
            <a:r>
              <a:t/>
            </a:r>
            <a:endParaRPr/>
          </a:p>
        </p:txBody>
      </p:sp>
      <p:pic>
        <p:nvPicPr>
          <p:cNvPr id="124" name="Google Shape;124;p18"/>
          <p:cNvPicPr preferRelativeResize="0"/>
          <p:nvPr/>
        </p:nvPicPr>
        <p:blipFill rotWithShape="1">
          <a:blip r:embed="rId3">
            <a:alphaModFix/>
          </a:blip>
          <a:srcRect b="0" l="0" r="0" t="0"/>
          <a:stretch/>
        </p:blipFill>
        <p:spPr>
          <a:xfrm>
            <a:off x="8825990" y="1825625"/>
            <a:ext cx="2200275" cy="3438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to declare an interface?</a:t>
            </a:r>
            <a:endParaRPr/>
          </a:p>
        </p:txBody>
      </p:sp>
      <p:sp>
        <p:nvSpPr>
          <p:cNvPr id="470" name="Google Shape;470;p72"/>
          <p:cNvSpPr txBox="1"/>
          <p:nvPr>
            <p:ph idx="1" type="body"/>
          </p:nvPr>
        </p:nvSpPr>
        <p:spPr>
          <a:xfrm>
            <a:off x="838200" y="1475117"/>
            <a:ext cx="10515600" cy="4701847"/>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800"/>
              <a:buChar char="•"/>
            </a:pPr>
            <a:r>
              <a:rPr lang="en-US"/>
              <a:t>An interface is declared by using the interface keyword. </a:t>
            </a:r>
            <a:endParaRPr/>
          </a:p>
          <a:p>
            <a:pPr indent="-228594" lvl="0" marL="228594" rtl="0" algn="l">
              <a:lnSpc>
                <a:spcPct val="90000"/>
              </a:lnSpc>
              <a:spcBef>
                <a:spcPts val="1000"/>
              </a:spcBef>
              <a:spcAft>
                <a:spcPts val="0"/>
              </a:spcAft>
              <a:buClr>
                <a:schemeClr val="dk1"/>
              </a:buClr>
              <a:buSzPts val="2800"/>
              <a:buChar char="•"/>
            </a:pPr>
            <a:r>
              <a:rPr lang="en-US"/>
              <a:t>It provides total abstraction, means all the methods in an interface are declared with the empty body, and all the fields are public, static and final by default. </a:t>
            </a:r>
            <a:endParaRPr/>
          </a:p>
          <a:p>
            <a:pPr indent="-228594" lvl="0" marL="228594" rtl="0" algn="l">
              <a:lnSpc>
                <a:spcPct val="90000"/>
              </a:lnSpc>
              <a:spcBef>
                <a:spcPts val="1000"/>
              </a:spcBef>
              <a:spcAft>
                <a:spcPts val="0"/>
              </a:spcAft>
              <a:buClr>
                <a:schemeClr val="dk1"/>
              </a:buClr>
              <a:buSzPts val="2800"/>
              <a:buChar char="•"/>
            </a:pPr>
            <a:r>
              <a:rPr lang="en-US"/>
              <a:t>A class that implements an interface must implement all the methods declared in the interface.</a:t>
            </a:r>
            <a:endParaRPr/>
          </a:p>
        </p:txBody>
      </p:sp>
      <p:sp>
        <p:nvSpPr>
          <p:cNvPr id="471" name="Google Shape;471;p72"/>
          <p:cNvSpPr txBox="1"/>
          <p:nvPr/>
        </p:nvSpPr>
        <p:spPr>
          <a:xfrm>
            <a:off x="7815532" y="4145639"/>
            <a:ext cx="3608295"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030A0"/>
                </a:solidFill>
                <a:latin typeface="Calibri"/>
                <a:ea typeface="Calibri"/>
                <a:cs typeface="Calibri"/>
                <a:sym typeface="Calibri"/>
              </a:rPr>
              <a:t>Syntax:</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interface </a:t>
            </a:r>
            <a:r>
              <a:rPr lang="en-US" sz="1800">
                <a:solidFill>
                  <a:srgbClr val="FF0000"/>
                </a:solidFill>
                <a:latin typeface="Calibri"/>
                <a:ea typeface="Calibri"/>
                <a:cs typeface="Calibri"/>
                <a:sym typeface="Calibri"/>
              </a:rPr>
              <a:t>&lt;interface_name&gt;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declare constant fields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declare methods that abstract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by default.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Internal addition by the compiler</a:t>
            </a:r>
            <a:endParaRPr/>
          </a:p>
        </p:txBody>
      </p:sp>
      <p:sp>
        <p:nvSpPr>
          <p:cNvPr id="477" name="Google Shape;477;p73"/>
          <p:cNvSpPr txBox="1"/>
          <p:nvPr>
            <p:ph idx="1" type="body"/>
          </p:nvPr>
        </p:nvSpPr>
        <p:spPr>
          <a:xfrm>
            <a:off x="838200" y="1825625"/>
            <a:ext cx="10515600" cy="4351339"/>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800"/>
              <a:buChar char="•"/>
            </a:pPr>
            <a:r>
              <a:rPr lang="en-US"/>
              <a:t>The Java compiler adds public and abstract keywords before the interface method. Moreover, it adds public, static and final keywords before data members.</a:t>
            </a:r>
            <a:endParaRPr/>
          </a:p>
          <a:p>
            <a:pPr indent="-50793" lvl="0" marL="228594" rtl="0" algn="l">
              <a:lnSpc>
                <a:spcPct val="90000"/>
              </a:lnSpc>
              <a:spcBef>
                <a:spcPts val="1000"/>
              </a:spcBef>
              <a:spcAft>
                <a:spcPts val="0"/>
              </a:spcAft>
              <a:buClr>
                <a:schemeClr val="dk1"/>
              </a:buClr>
              <a:buSzPts val="2800"/>
              <a:buNone/>
            </a:pPr>
            <a:r>
              <a:t/>
            </a:r>
            <a:endParaRPr/>
          </a:p>
        </p:txBody>
      </p:sp>
      <p:pic>
        <p:nvPicPr>
          <p:cNvPr id="478" name="Google Shape;478;p73"/>
          <p:cNvPicPr preferRelativeResize="0"/>
          <p:nvPr/>
        </p:nvPicPr>
        <p:blipFill rotWithShape="1">
          <a:blip r:embed="rId3">
            <a:alphaModFix/>
          </a:blip>
          <a:srcRect b="0" l="0" r="0" t="0"/>
          <a:stretch/>
        </p:blipFill>
        <p:spPr>
          <a:xfrm>
            <a:off x="3014662" y="3733440"/>
            <a:ext cx="6162675" cy="1409700"/>
          </a:xfrm>
          <a:prstGeom prst="rect">
            <a:avLst/>
          </a:prstGeom>
          <a:noFill/>
          <a:ln cap="flat" cmpd="sng" w="9525">
            <a:solidFill>
              <a:schemeClr val="dk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74"/>
          <p:cNvSpPr txBox="1"/>
          <p:nvPr>
            <p:ph type="title"/>
          </p:nvPr>
        </p:nvSpPr>
        <p:spPr>
          <a:xfrm>
            <a:off x="838199" y="365125"/>
            <a:ext cx="11238781" cy="75630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relationship between classes and interfaces</a:t>
            </a:r>
            <a:endParaRPr/>
          </a:p>
        </p:txBody>
      </p:sp>
      <p:pic>
        <p:nvPicPr>
          <p:cNvPr id="484" name="Google Shape;484;p74"/>
          <p:cNvPicPr preferRelativeResize="0"/>
          <p:nvPr>
            <p:ph idx="1" type="body"/>
          </p:nvPr>
        </p:nvPicPr>
        <p:blipFill rotWithShape="1">
          <a:blip r:embed="rId3">
            <a:alphaModFix/>
          </a:blip>
          <a:srcRect b="0" l="0" r="0" t="0"/>
          <a:stretch/>
        </p:blipFill>
        <p:spPr>
          <a:xfrm>
            <a:off x="2843841" y="2088049"/>
            <a:ext cx="6504317" cy="268190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75"/>
          <p:cNvSpPr txBox="1"/>
          <p:nvPr>
            <p:ph type="title"/>
          </p:nvPr>
        </p:nvSpPr>
        <p:spPr>
          <a:xfrm>
            <a:off x="838200" y="365126"/>
            <a:ext cx="10515600" cy="8684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Java Interface Example</a:t>
            </a:r>
            <a:endParaRPr/>
          </a:p>
        </p:txBody>
      </p:sp>
      <p:sp>
        <p:nvSpPr>
          <p:cNvPr id="490" name="Google Shape;490;p75"/>
          <p:cNvSpPr txBox="1"/>
          <p:nvPr>
            <p:ph idx="1" type="body"/>
          </p:nvPr>
        </p:nvSpPr>
        <p:spPr>
          <a:xfrm>
            <a:off x="838200" y="1561381"/>
            <a:ext cx="10515600" cy="461558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b="1" lang="en-US"/>
              <a:t>interface</a:t>
            </a:r>
            <a:r>
              <a:rPr lang="en-US"/>
              <a:t> printable{  </a:t>
            </a:r>
            <a:endParaRPr/>
          </a:p>
          <a:p>
            <a:pPr indent="0" lvl="0" marL="0" rtl="0" algn="l">
              <a:lnSpc>
                <a:spcPct val="90000"/>
              </a:lnSpc>
              <a:spcBef>
                <a:spcPts val="1000"/>
              </a:spcBef>
              <a:spcAft>
                <a:spcPts val="0"/>
              </a:spcAft>
              <a:buClr>
                <a:schemeClr val="dk1"/>
              </a:buClr>
              <a:buSzPct val="100000"/>
              <a:buNone/>
            </a:pPr>
            <a:r>
              <a:rPr b="1" lang="en-US"/>
              <a:t>void</a:t>
            </a:r>
            <a:r>
              <a:rPr lang="en-US"/>
              <a:t> print();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b="1" lang="en-US"/>
              <a:t>class</a:t>
            </a:r>
            <a:r>
              <a:rPr lang="en-US"/>
              <a:t> A6 </a:t>
            </a:r>
            <a:r>
              <a:rPr b="1" lang="en-US"/>
              <a:t>implements</a:t>
            </a:r>
            <a:r>
              <a:rPr lang="en-US"/>
              <a:t> printable{  </a:t>
            </a:r>
            <a:endParaRPr/>
          </a:p>
          <a:p>
            <a:pPr indent="0" lvl="0" marL="0" rtl="0" algn="l">
              <a:lnSpc>
                <a:spcPct val="90000"/>
              </a:lnSpc>
              <a:spcBef>
                <a:spcPts val="1000"/>
              </a:spcBef>
              <a:spcAft>
                <a:spcPts val="0"/>
              </a:spcAft>
              <a:buClr>
                <a:schemeClr val="dk1"/>
              </a:buClr>
              <a:buSzPct val="100000"/>
              <a:buNone/>
            </a:pPr>
            <a:r>
              <a:rPr b="1" lang="en-US"/>
              <a:t>public</a:t>
            </a:r>
            <a:r>
              <a:rPr lang="en-US"/>
              <a:t> </a:t>
            </a:r>
            <a:r>
              <a:rPr b="1" lang="en-US"/>
              <a:t>void</a:t>
            </a:r>
            <a:r>
              <a:rPr lang="en-US"/>
              <a:t> print(){System.out.println("Hello");}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b="1" lang="en-US"/>
              <a:t>public</a:t>
            </a:r>
            <a:r>
              <a:rPr lang="en-US"/>
              <a:t> </a:t>
            </a:r>
            <a:r>
              <a:rPr b="1" lang="en-US"/>
              <a:t>static</a:t>
            </a:r>
            <a:r>
              <a:rPr lang="en-US"/>
              <a:t> </a:t>
            </a:r>
            <a:r>
              <a:rPr b="1" lang="en-US"/>
              <a:t>void</a:t>
            </a:r>
            <a:r>
              <a:rPr lang="en-US"/>
              <a:t> main(String args[]){  </a:t>
            </a:r>
            <a:endParaRPr/>
          </a:p>
          <a:p>
            <a:pPr indent="0" lvl="0" marL="0" rtl="0" algn="l">
              <a:lnSpc>
                <a:spcPct val="90000"/>
              </a:lnSpc>
              <a:spcBef>
                <a:spcPts val="1000"/>
              </a:spcBef>
              <a:spcAft>
                <a:spcPts val="0"/>
              </a:spcAft>
              <a:buClr>
                <a:schemeClr val="dk1"/>
              </a:buClr>
              <a:buSzPct val="100000"/>
              <a:buNone/>
            </a:pPr>
            <a:r>
              <a:rPr lang="en-US"/>
              <a:t>A6 obj = </a:t>
            </a:r>
            <a:r>
              <a:rPr b="1" lang="en-US"/>
              <a:t>new</a:t>
            </a:r>
            <a:r>
              <a:rPr lang="en-US"/>
              <a:t> A6();  </a:t>
            </a:r>
            <a:endParaRPr/>
          </a:p>
          <a:p>
            <a:pPr indent="0" lvl="0" marL="0" rtl="0" algn="l">
              <a:lnSpc>
                <a:spcPct val="90000"/>
              </a:lnSpc>
              <a:spcBef>
                <a:spcPts val="1000"/>
              </a:spcBef>
              <a:spcAft>
                <a:spcPts val="0"/>
              </a:spcAft>
              <a:buClr>
                <a:schemeClr val="dk1"/>
              </a:buClr>
              <a:buSzPct val="100000"/>
              <a:buNone/>
            </a:pPr>
            <a:r>
              <a:rPr lang="en-US"/>
              <a:t>obj.print();  </a:t>
            </a:r>
            <a:endParaRPr/>
          </a:p>
          <a:p>
            <a:pPr indent="0" lvl="0" marL="0" rtl="0" algn="l">
              <a:lnSpc>
                <a:spcPct val="90000"/>
              </a:lnSpc>
              <a:spcBef>
                <a:spcPts val="1000"/>
              </a:spcBef>
              <a:spcAft>
                <a:spcPts val="0"/>
              </a:spcAft>
              <a:buClr>
                <a:schemeClr val="dk1"/>
              </a:buClr>
              <a:buSzPct val="100000"/>
              <a:buNone/>
            </a:pPr>
            <a:r>
              <a:rPr lang="en-US"/>
              <a:t> }  </a:t>
            </a:r>
            <a:endParaRPr/>
          </a:p>
          <a:p>
            <a:pPr indent="0" lvl="0" marL="0" rtl="0" algn="l">
              <a:lnSpc>
                <a:spcPct val="90000"/>
              </a:lnSpc>
              <a:spcBef>
                <a:spcPts val="1000"/>
              </a:spcBef>
              <a:spcAft>
                <a:spcPts val="0"/>
              </a:spcAft>
              <a:buClr>
                <a:schemeClr val="dk1"/>
              </a:buClr>
              <a:buSzPct val="100000"/>
              <a:buNone/>
            </a:pPr>
            <a:r>
              <a:rPr lang="en-US"/>
              <a:t>}  </a:t>
            </a:r>
            <a:endParaRPr/>
          </a:p>
          <a:p>
            <a:pPr indent="-64128" lvl="0" marL="228594" rtl="0" algn="l">
              <a:lnSpc>
                <a:spcPct val="90000"/>
              </a:lnSpc>
              <a:spcBef>
                <a:spcPts val="1000"/>
              </a:spcBef>
              <a:spcAft>
                <a:spcPts val="0"/>
              </a:spcAft>
              <a:buClr>
                <a:schemeClr val="dk1"/>
              </a:buClr>
              <a:buSzPct val="100000"/>
              <a:buNone/>
            </a:pPr>
            <a:r>
              <a:t/>
            </a:r>
            <a:endParaRPr/>
          </a:p>
        </p:txBody>
      </p:sp>
      <p:sp>
        <p:nvSpPr>
          <p:cNvPr id="491" name="Google Shape;491;p75"/>
          <p:cNvSpPr txBox="1"/>
          <p:nvPr/>
        </p:nvSpPr>
        <p:spPr>
          <a:xfrm>
            <a:off x="9221638" y="3355675"/>
            <a:ext cx="91884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Output: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Hello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7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Multiple inheritance in Java by interface</a:t>
            </a:r>
            <a:endParaRPr/>
          </a:p>
        </p:txBody>
      </p:sp>
      <p:sp>
        <p:nvSpPr>
          <p:cNvPr id="497" name="Google Shape;497;p76"/>
          <p:cNvSpPr txBox="1"/>
          <p:nvPr>
            <p:ph idx="1" type="body"/>
          </p:nvPr>
        </p:nvSpPr>
        <p:spPr>
          <a:xfrm>
            <a:off x="838200" y="1492371"/>
            <a:ext cx="10515600" cy="4684594"/>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800"/>
              <a:buChar char="•"/>
            </a:pPr>
            <a:r>
              <a:rPr lang="en-US"/>
              <a:t>If a class implements multiple interfaces, or an interface extends multiple interfaces, it is known as multiple inheritance.</a:t>
            </a:r>
            <a:endParaRPr/>
          </a:p>
        </p:txBody>
      </p:sp>
      <p:pic>
        <p:nvPicPr>
          <p:cNvPr id="498" name="Google Shape;498;p76"/>
          <p:cNvPicPr preferRelativeResize="0"/>
          <p:nvPr/>
        </p:nvPicPr>
        <p:blipFill rotWithShape="1">
          <a:blip r:embed="rId3">
            <a:alphaModFix/>
          </a:blip>
          <a:srcRect b="0" l="0" r="0" t="0"/>
          <a:stretch/>
        </p:blipFill>
        <p:spPr>
          <a:xfrm>
            <a:off x="2743200" y="3236792"/>
            <a:ext cx="6705600" cy="1971675"/>
          </a:xfrm>
          <a:prstGeom prst="rect">
            <a:avLst/>
          </a:prstGeom>
          <a:noFill/>
          <a:ln cap="flat" cmpd="sng" w="9525">
            <a:solidFill>
              <a:schemeClr val="dk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84063F"/>
              </a:buClr>
              <a:buSzPts val="4800"/>
              <a:buFont typeface="Calibri"/>
              <a:buNone/>
            </a:pPr>
            <a:r>
              <a:rPr b="1" lang="en-US" sz="4800">
                <a:solidFill>
                  <a:srgbClr val="84063F"/>
                </a:solidFill>
              </a:rPr>
              <a:t>Multiple inheritance is not supported through class in java, but it is possible by an interface, why?</a:t>
            </a:r>
            <a:endParaRPr/>
          </a:p>
        </p:txBody>
      </p:sp>
      <p:sp>
        <p:nvSpPr>
          <p:cNvPr id="504" name="Google Shape;504;p77"/>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it is supported in case of an interface because there is no ambiguity.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78"/>
          <p:cNvSpPr txBox="1"/>
          <p:nvPr>
            <p:ph type="title"/>
          </p:nvPr>
        </p:nvSpPr>
        <p:spPr>
          <a:xfrm>
            <a:off x="838200" y="365125"/>
            <a:ext cx="10515600" cy="31591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510" name="Google Shape;510;p78"/>
          <p:cNvSpPr txBox="1"/>
          <p:nvPr>
            <p:ph idx="1" type="body"/>
          </p:nvPr>
        </p:nvSpPr>
        <p:spPr>
          <a:xfrm>
            <a:off x="838200" y="1043797"/>
            <a:ext cx="10515600" cy="513316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b="1" lang="en-US"/>
              <a:t>interface</a:t>
            </a:r>
            <a:r>
              <a:rPr lang="en-US"/>
              <a:t> Printable{  </a:t>
            </a:r>
            <a:endParaRPr/>
          </a:p>
          <a:p>
            <a:pPr indent="0" lvl="0" marL="0" rtl="0" algn="l">
              <a:lnSpc>
                <a:spcPct val="90000"/>
              </a:lnSpc>
              <a:spcBef>
                <a:spcPts val="1000"/>
              </a:spcBef>
              <a:spcAft>
                <a:spcPts val="0"/>
              </a:spcAft>
              <a:buClr>
                <a:schemeClr val="dk1"/>
              </a:buClr>
              <a:buSzPct val="100000"/>
              <a:buNone/>
            </a:pPr>
            <a:r>
              <a:rPr b="1" lang="en-US"/>
              <a:t>void</a:t>
            </a:r>
            <a:r>
              <a:rPr lang="en-US"/>
              <a:t> print();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b="1" lang="en-US"/>
              <a:t>interface</a:t>
            </a:r>
            <a:r>
              <a:rPr lang="en-US"/>
              <a:t> Showable{  </a:t>
            </a:r>
            <a:endParaRPr/>
          </a:p>
          <a:p>
            <a:pPr indent="0" lvl="0" marL="0" rtl="0" algn="l">
              <a:lnSpc>
                <a:spcPct val="90000"/>
              </a:lnSpc>
              <a:spcBef>
                <a:spcPts val="1000"/>
              </a:spcBef>
              <a:spcAft>
                <a:spcPts val="0"/>
              </a:spcAft>
              <a:buClr>
                <a:schemeClr val="dk1"/>
              </a:buClr>
              <a:buSzPct val="100000"/>
              <a:buNone/>
            </a:pPr>
            <a:r>
              <a:rPr b="1" lang="en-US"/>
              <a:t>void</a:t>
            </a:r>
            <a:r>
              <a:rPr lang="en-US"/>
              <a:t> print();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b="1" lang="en-US"/>
              <a:t>class</a:t>
            </a:r>
            <a:r>
              <a:rPr lang="en-US"/>
              <a:t> TestInterface3 </a:t>
            </a:r>
            <a:r>
              <a:rPr b="1" lang="en-US"/>
              <a:t>implements</a:t>
            </a:r>
            <a:r>
              <a:rPr lang="en-US"/>
              <a:t> Printable, Showable{  </a:t>
            </a:r>
            <a:endParaRPr/>
          </a:p>
          <a:p>
            <a:pPr indent="0" lvl="0" marL="0" rtl="0" algn="l">
              <a:lnSpc>
                <a:spcPct val="90000"/>
              </a:lnSpc>
              <a:spcBef>
                <a:spcPts val="1000"/>
              </a:spcBef>
              <a:spcAft>
                <a:spcPts val="0"/>
              </a:spcAft>
              <a:buClr>
                <a:schemeClr val="dk1"/>
              </a:buClr>
              <a:buSzPct val="100000"/>
              <a:buNone/>
            </a:pPr>
            <a:r>
              <a:rPr b="1" lang="en-US"/>
              <a:t>public</a:t>
            </a:r>
            <a:r>
              <a:rPr lang="en-US"/>
              <a:t> </a:t>
            </a:r>
            <a:r>
              <a:rPr b="1" lang="en-US"/>
              <a:t>void</a:t>
            </a:r>
            <a:r>
              <a:rPr lang="en-US"/>
              <a:t> print(){System.out.println("Hello");}  </a:t>
            </a:r>
            <a:endParaRPr/>
          </a:p>
          <a:p>
            <a:pPr indent="0" lvl="0" marL="0" rtl="0" algn="l">
              <a:lnSpc>
                <a:spcPct val="90000"/>
              </a:lnSpc>
              <a:spcBef>
                <a:spcPts val="1000"/>
              </a:spcBef>
              <a:spcAft>
                <a:spcPts val="0"/>
              </a:spcAft>
              <a:buClr>
                <a:schemeClr val="dk1"/>
              </a:buClr>
              <a:buSzPct val="100000"/>
              <a:buNone/>
            </a:pPr>
            <a:r>
              <a:rPr b="1" lang="en-US"/>
              <a:t>public</a:t>
            </a:r>
            <a:r>
              <a:rPr lang="en-US"/>
              <a:t> </a:t>
            </a:r>
            <a:r>
              <a:rPr b="1" lang="en-US"/>
              <a:t>static</a:t>
            </a:r>
            <a:r>
              <a:rPr lang="en-US"/>
              <a:t> </a:t>
            </a:r>
            <a:r>
              <a:rPr b="1" lang="en-US"/>
              <a:t>void</a:t>
            </a:r>
            <a:r>
              <a:rPr lang="en-US"/>
              <a:t> main(String args[]){  </a:t>
            </a:r>
            <a:endParaRPr/>
          </a:p>
          <a:p>
            <a:pPr indent="0" lvl="0" marL="0" rtl="0" algn="l">
              <a:lnSpc>
                <a:spcPct val="90000"/>
              </a:lnSpc>
              <a:spcBef>
                <a:spcPts val="1000"/>
              </a:spcBef>
              <a:spcAft>
                <a:spcPts val="0"/>
              </a:spcAft>
              <a:buClr>
                <a:schemeClr val="dk1"/>
              </a:buClr>
              <a:buSzPct val="100000"/>
              <a:buNone/>
            </a:pPr>
            <a:r>
              <a:rPr lang="en-US"/>
              <a:t>TestInterface3 obj = </a:t>
            </a:r>
            <a:r>
              <a:rPr b="1" lang="en-US"/>
              <a:t>new</a:t>
            </a:r>
            <a:r>
              <a:rPr lang="en-US"/>
              <a:t> TestInterface3();  </a:t>
            </a:r>
            <a:endParaRPr/>
          </a:p>
          <a:p>
            <a:pPr indent="0" lvl="0" marL="0" rtl="0" algn="l">
              <a:lnSpc>
                <a:spcPct val="90000"/>
              </a:lnSpc>
              <a:spcBef>
                <a:spcPts val="1000"/>
              </a:spcBef>
              <a:spcAft>
                <a:spcPts val="0"/>
              </a:spcAft>
              <a:buClr>
                <a:schemeClr val="dk1"/>
              </a:buClr>
              <a:buSzPct val="100000"/>
              <a:buNone/>
            </a:pPr>
            <a:r>
              <a:rPr lang="en-US"/>
              <a:t>obj.print();  </a:t>
            </a:r>
            <a:endParaRPr/>
          </a:p>
          <a:p>
            <a:pPr indent="0" lvl="0" marL="0" rtl="0" algn="l">
              <a:lnSpc>
                <a:spcPct val="90000"/>
              </a:lnSpc>
              <a:spcBef>
                <a:spcPts val="1000"/>
              </a:spcBef>
              <a:spcAft>
                <a:spcPts val="0"/>
              </a:spcAft>
              <a:buClr>
                <a:schemeClr val="dk1"/>
              </a:buClr>
              <a:buSzPct val="100000"/>
              <a:buNone/>
            </a:pPr>
            <a:r>
              <a:rPr lang="en-US"/>
              <a:t> }  </a:t>
            </a:r>
            <a:endParaRPr/>
          </a:p>
          <a:p>
            <a:pPr indent="0" lvl="0" marL="0" rtl="0" algn="l">
              <a:lnSpc>
                <a:spcPct val="90000"/>
              </a:lnSpc>
              <a:spcBef>
                <a:spcPts val="1000"/>
              </a:spcBef>
              <a:spcAft>
                <a:spcPts val="0"/>
              </a:spcAft>
              <a:buClr>
                <a:schemeClr val="dk1"/>
              </a:buClr>
              <a:buSzPct val="100000"/>
              <a:buNone/>
            </a:pPr>
            <a:r>
              <a:rPr lang="en-US"/>
              <a:t>}  </a:t>
            </a:r>
            <a:endParaRPr/>
          </a:p>
          <a:p>
            <a:pPr indent="-90798" lvl="0" marL="228594" rtl="0" algn="l">
              <a:lnSpc>
                <a:spcPct val="90000"/>
              </a:lnSpc>
              <a:spcBef>
                <a:spcPts val="1000"/>
              </a:spcBef>
              <a:spcAft>
                <a:spcPts val="0"/>
              </a:spcAft>
              <a:buClr>
                <a:schemeClr val="dk1"/>
              </a:buClr>
              <a:buSzPct val="100000"/>
              <a:buNone/>
            </a:pPr>
            <a:r>
              <a:t/>
            </a:r>
            <a:endParaRPr/>
          </a:p>
        </p:txBody>
      </p:sp>
      <p:sp>
        <p:nvSpPr>
          <p:cNvPr id="511" name="Google Shape;511;p78"/>
          <p:cNvSpPr txBox="1"/>
          <p:nvPr/>
        </p:nvSpPr>
        <p:spPr>
          <a:xfrm>
            <a:off x="9221638" y="3355675"/>
            <a:ext cx="91884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Output: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Hello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9"/>
          <p:cNvSpPr txBox="1"/>
          <p:nvPr>
            <p:ph type="title"/>
          </p:nvPr>
        </p:nvSpPr>
        <p:spPr>
          <a:xfrm>
            <a:off x="838200" y="192598"/>
            <a:ext cx="10515600" cy="7045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Interface inheritance</a:t>
            </a:r>
            <a:endParaRPr/>
          </a:p>
        </p:txBody>
      </p:sp>
      <p:sp>
        <p:nvSpPr>
          <p:cNvPr id="517" name="Google Shape;517;p79"/>
          <p:cNvSpPr txBox="1"/>
          <p:nvPr>
            <p:ph idx="1" type="body"/>
          </p:nvPr>
        </p:nvSpPr>
        <p:spPr>
          <a:xfrm>
            <a:off x="838200" y="1009292"/>
            <a:ext cx="10515600" cy="5279816"/>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b="1" lang="en-US"/>
              <a:t>interface</a:t>
            </a:r>
            <a:r>
              <a:rPr lang="en-US"/>
              <a:t> Printable{  </a:t>
            </a:r>
            <a:endParaRPr/>
          </a:p>
          <a:p>
            <a:pPr indent="0" lvl="0" marL="0" rtl="0" algn="l">
              <a:lnSpc>
                <a:spcPct val="90000"/>
              </a:lnSpc>
              <a:spcBef>
                <a:spcPts val="1000"/>
              </a:spcBef>
              <a:spcAft>
                <a:spcPts val="0"/>
              </a:spcAft>
              <a:buClr>
                <a:schemeClr val="dk1"/>
              </a:buClr>
              <a:buSzPct val="100000"/>
              <a:buNone/>
            </a:pPr>
            <a:r>
              <a:rPr b="1" lang="en-US"/>
              <a:t>void</a:t>
            </a:r>
            <a:r>
              <a:rPr lang="en-US"/>
              <a:t> print();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b="1" lang="en-US"/>
              <a:t>interface</a:t>
            </a:r>
            <a:r>
              <a:rPr lang="en-US"/>
              <a:t> Showable </a:t>
            </a:r>
            <a:r>
              <a:rPr b="1" lang="en-US"/>
              <a:t>extends</a:t>
            </a:r>
            <a:r>
              <a:rPr lang="en-US"/>
              <a:t> Printable{  </a:t>
            </a:r>
            <a:endParaRPr/>
          </a:p>
          <a:p>
            <a:pPr indent="0" lvl="0" marL="0" rtl="0" algn="l">
              <a:lnSpc>
                <a:spcPct val="90000"/>
              </a:lnSpc>
              <a:spcBef>
                <a:spcPts val="1000"/>
              </a:spcBef>
              <a:spcAft>
                <a:spcPts val="0"/>
              </a:spcAft>
              <a:buClr>
                <a:schemeClr val="dk1"/>
              </a:buClr>
              <a:buSzPct val="100000"/>
              <a:buNone/>
            </a:pPr>
            <a:r>
              <a:rPr b="1" lang="en-US"/>
              <a:t>void</a:t>
            </a:r>
            <a:r>
              <a:rPr lang="en-US"/>
              <a:t> show();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b="1" lang="en-US"/>
              <a:t>class</a:t>
            </a:r>
            <a:r>
              <a:rPr lang="en-US"/>
              <a:t> TestInterface4 </a:t>
            </a:r>
            <a:r>
              <a:rPr b="1" lang="en-US"/>
              <a:t>implements</a:t>
            </a:r>
            <a:r>
              <a:rPr lang="en-US"/>
              <a:t> Showable{  </a:t>
            </a:r>
            <a:endParaRPr/>
          </a:p>
          <a:p>
            <a:pPr indent="0" lvl="0" marL="0" rtl="0" algn="l">
              <a:lnSpc>
                <a:spcPct val="90000"/>
              </a:lnSpc>
              <a:spcBef>
                <a:spcPts val="1000"/>
              </a:spcBef>
              <a:spcAft>
                <a:spcPts val="0"/>
              </a:spcAft>
              <a:buClr>
                <a:schemeClr val="dk1"/>
              </a:buClr>
              <a:buSzPct val="100000"/>
              <a:buNone/>
            </a:pPr>
            <a:r>
              <a:rPr b="1" lang="en-US"/>
              <a:t>public</a:t>
            </a:r>
            <a:r>
              <a:rPr lang="en-US"/>
              <a:t> </a:t>
            </a:r>
            <a:r>
              <a:rPr b="1" lang="en-US"/>
              <a:t>void</a:t>
            </a:r>
            <a:r>
              <a:rPr lang="en-US"/>
              <a:t> print(){System.out.println("Hello");}  </a:t>
            </a:r>
            <a:endParaRPr/>
          </a:p>
          <a:p>
            <a:pPr indent="0" lvl="0" marL="0" rtl="0" algn="l">
              <a:lnSpc>
                <a:spcPct val="90000"/>
              </a:lnSpc>
              <a:spcBef>
                <a:spcPts val="1000"/>
              </a:spcBef>
              <a:spcAft>
                <a:spcPts val="0"/>
              </a:spcAft>
              <a:buClr>
                <a:schemeClr val="dk1"/>
              </a:buClr>
              <a:buSzPct val="100000"/>
              <a:buNone/>
            </a:pPr>
            <a:r>
              <a:rPr b="1" lang="en-US"/>
              <a:t>public</a:t>
            </a:r>
            <a:r>
              <a:rPr lang="en-US"/>
              <a:t> </a:t>
            </a:r>
            <a:r>
              <a:rPr b="1" lang="en-US"/>
              <a:t>void</a:t>
            </a:r>
            <a:r>
              <a:rPr lang="en-US"/>
              <a:t> show(){System.out.println("Welcome");}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b="1" lang="en-US"/>
              <a:t>public</a:t>
            </a:r>
            <a:r>
              <a:rPr lang="en-US"/>
              <a:t> </a:t>
            </a:r>
            <a:r>
              <a:rPr b="1" lang="en-US"/>
              <a:t>static</a:t>
            </a:r>
            <a:r>
              <a:rPr lang="en-US"/>
              <a:t> </a:t>
            </a:r>
            <a:r>
              <a:rPr b="1" lang="en-US"/>
              <a:t>void</a:t>
            </a:r>
            <a:r>
              <a:rPr lang="en-US"/>
              <a:t> main(String args[]){  </a:t>
            </a:r>
            <a:endParaRPr/>
          </a:p>
          <a:p>
            <a:pPr indent="0" lvl="0" marL="0" rtl="0" algn="l">
              <a:lnSpc>
                <a:spcPct val="90000"/>
              </a:lnSpc>
              <a:spcBef>
                <a:spcPts val="1000"/>
              </a:spcBef>
              <a:spcAft>
                <a:spcPts val="0"/>
              </a:spcAft>
              <a:buClr>
                <a:schemeClr val="dk1"/>
              </a:buClr>
              <a:buSzPct val="100000"/>
              <a:buNone/>
            </a:pPr>
            <a:r>
              <a:rPr lang="en-US"/>
              <a:t>TestInterface4 obj = </a:t>
            </a:r>
            <a:r>
              <a:rPr b="1" lang="en-US"/>
              <a:t>new</a:t>
            </a:r>
            <a:r>
              <a:rPr lang="en-US"/>
              <a:t> TestInterface4();  </a:t>
            </a:r>
            <a:endParaRPr/>
          </a:p>
          <a:p>
            <a:pPr indent="0" lvl="0" marL="0" rtl="0" algn="l">
              <a:lnSpc>
                <a:spcPct val="90000"/>
              </a:lnSpc>
              <a:spcBef>
                <a:spcPts val="1000"/>
              </a:spcBef>
              <a:spcAft>
                <a:spcPts val="0"/>
              </a:spcAft>
              <a:buClr>
                <a:schemeClr val="dk1"/>
              </a:buClr>
              <a:buSzPct val="100000"/>
              <a:buNone/>
            </a:pPr>
            <a:r>
              <a:rPr lang="en-US"/>
              <a:t>obj.print();  </a:t>
            </a:r>
            <a:endParaRPr/>
          </a:p>
          <a:p>
            <a:pPr indent="0" lvl="0" marL="0" rtl="0" algn="l">
              <a:lnSpc>
                <a:spcPct val="90000"/>
              </a:lnSpc>
              <a:spcBef>
                <a:spcPts val="1000"/>
              </a:spcBef>
              <a:spcAft>
                <a:spcPts val="0"/>
              </a:spcAft>
              <a:buClr>
                <a:schemeClr val="dk1"/>
              </a:buClr>
              <a:buSzPct val="100000"/>
              <a:buNone/>
            </a:pPr>
            <a:r>
              <a:rPr lang="en-US"/>
              <a:t>obj.show();  </a:t>
            </a:r>
            <a:endParaRPr/>
          </a:p>
          <a:p>
            <a:pPr indent="0" lvl="0" marL="0" rtl="0" algn="l">
              <a:lnSpc>
                <a:spcPct val="90000"/>
              </a:lnSpc>
              <a:spcBef>
                <a:spcPts val="1000"/>
              </a:spcBef>
              <a:spcAft>
                <a:spcPts val="0"/>
              </a:spcAft>
              <a:buClr>
                <a:schemeClr val="dk1"/>
              </a:buClr>
              <a:buSzPct val="100000"/>
              <a:buNone/>
            </a:pPr>
            <a:r>
              <a:rPr lang="en-US"/>
              <a:t> }  </a:t>
            </a:r>
            <a:endParaRPr/>
          </a:p>
          <a:p>
            <a:pPr indent="0" lvl="0" marL="0" rtl="0" algn="l">
              <a:lnSpc>
                <a:spcPct val="90000"/>
              </a:lnSpc>
              <a:spcBef>
                <a:spcPts val="1000"/>
              </a:spcBef>
              <a:spcAft>
                <a:spcPts val="0"/>
              </a:spcAft>
              <a:buClr>
                <a:schemeClr val="dk1"/>
              </a:buClr>
              <a:buSzPct val="100000"/>
              <a:buNone/>
            </a:pPr>
            <a:r>
              <a:rPr lang="en-US"/>
              <a:t>}  </a:t>
            </a:r>
            <a:endParaRPr/>
          </a:p>
          <a:p>
            <a:pPr indent="-117468" lvl="0" marL="228594" rtl="0" algn="l">
              <a:lnSpc>
                <a:spcPct val="90000"/>
              </a:lnSpc>
              <a:spcBef>
                <a:spcPts val="1000"/>
              </a:spcBef>
              <a:spcAft>
                <a:spcPts val="0"/>
              </a:spcAft>
              <a:buClr>
                <a:schemeClr val="dk1"/>
              </a:buClr>
              <a:buSzPct val="100000"/>
              <a:buNone/>
            </a:pPr>
            <a:r>
              <a:t/>
            </a:r>
            <a:endParaRPr/>
          </a:p>
        </p:txBody>
      </p:sp>
      <p:sp>
        <p:nvSpPr>
          <p:cNvPr id="518" name="Google Shape;518;p79"/>
          <p:cNvSpPr txBox="1"/>
          <p:nvPr/>
        </p:nvSpPr>
        <p:spPr>
          <a:xfrm>
            <a:off x="8540151" y="2505670"/>
            <a:ext cx="106715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Output: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Hello</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Welcome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84063F"/>
              </a:buClr>
              <a:buSzPts val="6000"/>
              <a:buFont typeface="Calibri"/>
              <a:buNone/>
            </a:pPr>
            <a:r>
              <a:rPr b="1" lang="en-US">
                <a:solidFill>
                  <a:srgbClr val="84063F"/>
                </a:solidFill>
              </a:rPr>
              <a:t>Can we have static method in interface?</a:t>
            </a:r>
            <a:endParaRPr/>
          </a:p>
        </p:txBody>
      </p:sp>
      <p:sp>
        <p:nvSpPr>
          <p:cNvPr id="524" name="Google Shape;524;p80"/>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Since Java 8, we can have static method in interface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84063F"/>
              </a:buClr>
              <a:buSzPts val="6000"/>
              <a:buFont typeface="Calibri"/>
              <a:buNone/>
            </a:pPr>
            <a:r>
              <a:rPr b="1" lang="en-US">
                <a:solidFill>
                  <a:srgbClr val="84063F"/>
                </a:solidFill>
              </a:rPr>
              <a:t>What is marker or tagged interface?</a:t>
            </a:r>
            <a:endParaRPr/>
          </a:p>
        </p:txBody>
      </p:sp>
      <p:sp>
        <p:nvSpPr>
          <p:cNvPr id="530" name="Google Shape;530;p81"/>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An interface which has no member is known as a marker or tagged interface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970748"/>
              </a:buClr>
              <a:buSzPts val="4400"/>
              <a:buFont typeface="Calibri"/>
              <a:buNone/>
            </a:pPr>
            <a:r>
              <a:rPr b="1" lang="en-US">
                <a:solidFill>
                  <a:srgbClr val="970748"/>
                </a:solidFill>
              </a:rPr>
              <a:t>Types of inheritance in java</a:t>
            </a:r>
            <a:endParaRPr/>
          </a:p>
        </p:txBody>
      </p:sp>
      <p:sp>
        <p:nvSpPr>
          <p:cNvPr id="130" name="Google Shape;130;p19"/>
          <p:cNvSpPr txBox="1"/>
          <p:nvPr>
            <p:ph idx="1" type="body"/>
          </p:nvPr>
        </p:nvSpPr>
        <p:spPr>
          <a:xfrm>
            <a:off x="838200" y="1825625"/>
            <a:ext cx="10515600" cy="4351339"/>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800"/>
              <a:buChar char="•"/>
            </a:pPr>
            <a:r>
              <a:rPr lang="en-US"/>
              <a:t>On the basis of class, there can be three types of inheritance in java: single, multilevel and hierarchical.</a:t>
            </a:r>
            <a:endParaRPr/>
          </a:p>
          <a:p>
            <a:pPr indent="-228594" lvl="0" marL="228594" rtl="0" algn="l">
              <a:lnSpc>
                <a:spcPct val="90000"/>
              </a:lnSpc>
              <a:spcBef>
                <a:spcPts val="1000"/>
              </a:spcBef>
              <a:spcAft>
                <a:spcPts val="0"/>
              </a:spcAft>
              <a:buClr>
                <a:schemeClr val="dk1"/>
              </a:buClr>
              <a:buSzPts val="2800"/>
              <a:buChar char="•"/>
            </a:pPr>
            <a:r>
              <a:rPr lang="en-US"/>
              <a:t>In java programming, multiple and hybrid inheritance is supported through interface only.</a:t>
            </a:r>
            <a:endParaRPr/>
          </a:p>
        </p:txBody>
      </p:sp>
      <p:pic>
        <p:nvPicPr>
          <p:cNvPr id="131" name="Google Shape;131;p19"/>
          <p:cNvPicPr preferRelativeResize="0"/>
          <p:nvPr/>
        </p:nvPicPr>
        <p:blipFill rotWithShape="1">
          <a:blip r:embed="rId3">
            <a:alphaModFix/>
          </a:blip>
          <a:srcRect b="0" l="0" r="0" t="0"/>
          <a:stretch/>
        </p:blipFill>
        <p:spPr>
          <a:xfrm>
            <a:off x="5995539" y="3649729"/>
            <a:ext cx="4011103" cy="2059609"/>
          </a:xfrm>
          <a:prstGeom prst="rect">
            <a:avLst/>
          </a:prstGeom>
          <a:noFill/>
          <a:ln>
            <a:noFill/>
          </a:ln>
        </p:spPr>
      </p:pic>
      <p:pic>
        <p:nvPicPr>
          <p:cNvPr id="132" name="Google Shape;132;p19"/>
          <p:cNvPicPr preferRelativeResize="0"/>
          <p:nvPr/>
        </p:nvPicPr>
        <p:blipFill rotWithShape="1">
          <a:blip r:embed="rId4">
            <a:alphaModFix/>
          </a:blip>
          <a:srcRect b="0" l="0" r="0" t="0"/>
          <a:stretch/>
        </p:blipFill>
        <p:spPr>
          <a:xfrm>
            <a:off x="5797580" y="3514792"/>
            <a:ext cx="4209062" cy="23059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84063F"/>
              </a:buClr>
              <a:buSzPts val="6000"/>
              <a:buFont typeface="Calibri"/>
              <a:buNone/>
            </a:pPr>
            <a:r>
              <a:rPr b="1" lang="en-US">
                <a:solidFill>
                  <a:srgbClr val="84063F"/>
                </a:solidFill>
              </a:rPr>
              <a:t>Classpath in java</a:t>
            </a:r>
            <a:endParaRPr/>
          </a:p>
        </p:txBody>
      </p:sp>
      <p:sp>
        <p:nvSpPr>
          <p:cNvPr id="536" name="Google Shape;536;p82"/>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b="1" lang="en-US"/>
              <a:t>CLASSPATH</a:t>
            </a:r>
            <a:r>
              <a:rPr lang="en-US"/>
              <a:t> is actually an </a:t>
            </a:r>
            <a:r>
              <a:rPr b="1" lang="en-US"/>
              <a:t>environment variable</a:t>
            </a:r>
            <a:r>
              <a:rPr lang="en-US"/>
              <a:t> in Java, and tells Java applications and the Java Virtual Machine (JVM) where to find the libraries of classes.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83"/>
          <p:cNvSpPr/>
          <p:nvPr/>
        </p:nvSpPr>
        <p:spPr>
          <a:xfrm>
            <a:off x="838200" y="3519804"/>
            <a:ext cx="4932872" cy="388188"/>
          </a:xfrm>
          <a:prstGeom prst="roundRect">
            <a:avLst>
              <a:gd fmla="val 16667" name="adj"/>
            </a:avLst>
          </a:prstGeom>
          <a:solidFill>
            <a:srgbClr val="FBE4D4"/>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42" name="Google Shape;542;p83"/>
          <p:cNvSpPr txBox="1"/>
          <p:nvPr>
            <p:ph type="title"/>
          </p:nvPr>
        </p:nvSpPr>
        <p:spPr>
          <a:xfrm>
            <a:off x="751936" y="140839"/>
            <a:ext cx="10515600" cy="61828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Classpath in java</a:t>
            </a:r>
            <a:endParaRPr/>
          </a:p>
        </p:txBody>
      </p:sp>
      <p:sp>
        <p:nvSpPr>
          <p:cNvPr id="543" name="Google Shape;543;p83"/>
          <p:cNvSpPr txBox="1"/>
          <p:nvPr>
            <p:ph idx="1" type="body"/>
          </p:nvPr>
        </p:nvSpPr>
        <p:spPr>
          <a:xfrm>
            <a:off x="838200" y="1250831"/>
            <a:ext cx="4768970" cy="492613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Import java.util.Scanner;</a:t>
            </a:r>
            <a:endParaRPr/>
          </a:p>
          <a:p>
            <a:pPr indent="0" lvl="0" marL="0" rtl="0" algn="l">
              <a:lnSpc>
                <a:spcPct val="90000"/>
              </a:lnSpc>
              <a:spcBef>
                <a:spcPts val="1000"/>
              </a:spcBef>
              <a:spcAft>
                <a:spcPts val="0"/>
              </a:spcAft>
              <a:buClr>
                <a:schemeClr val="dk1"/>
              </a:buClr>
              <a:buSzPts val="2400"/>
              <a:buNone/>
            </a:pPr>
            <a:r>
              <a:rPr lang="en-US" sz="2400"/>
              <a:t>Class test</a:t>
            </a:r>
            <a:endParaRPr/>
          </a:p>
          <a:p>
            <a:pPr indent="0" lvl="0" marL="0" rtl="0" algn="l">
              <a:lnSpc>
                <a:spcPct val="90000"/>
              </a:lnSpc>
              <a:spcBef>
                <a:spcPts val="1000"/>
              </a:spcBef>
              <a:spcAft>
                <a:spcPts val="0"/>
              </a:spcAft>
              <a:buClr>
                <a:schemeClr val="dk1"/>
              </a:buClr>
              <a:buSzPts val="2400"/>
              <a:buNone/>
            </a:pPr>
            <a:r>
              <a:rPr lang="en-US" sz="2400"/>
              <a:t>{</a:t>
            </a:r>
            <a:endParaRPr/>
          </a:p>
          <a:p>
            <a:pPr indent="0" lvl="0" marL="0" rtl="0" algn="l">
              <a:lnSpc>
                <a:spcPct val="90000"/>
              </a:lnSpc>
              <a:spcBef>
                <a:spcPts val="1000"/>
              </a:spcBef>
              <a:spcAft>
                <a:spcPts val="0"/>
              </a:spcAft>
              <a:buClr>
                <a:schemeClr val="dk1"/>
              </a:buClr>
              <a:buSzPts val="2400"/>
              <a:buNone/>
            </a:pPr>
            <a:r>
              <a:rPr lang="en-US" sz="2400"/>
              <a:t>Public static void main(String[] a)</a:t>
            </a:r>
            <a:endParaRPr/>
          </a:p>
          <a:p>
            <a:pPr indent="0" lvl="0" marL="0" rtl="0" algn="l">
              <a:lnSpc>
                <a:spcPct val="90000"/>
              </a:lnSpc>
              <a:spcBef>
                <a:spcPts val="1000"/>
              </a:spcBef>
              <a:spcAft>
                <a:spcPts val="0"/>
              </a:spcAft>
              <a:buClr>
                <a:schemeClr val="dk1"/>
              </a:buClr>
              <a:buSzPts val="2400"/>
              <a:buNone/>
            </a:pPr>
            <a:r>
              <a:rPr lang="en-US" sz="2400"/>
              <a:t>{</a:t>
            </a:r>
            <a:endParaRPr/>
          </a:p>
          <a:p>
            <a:pPr indent="0" lvl="0" marL="0" rtl="0" algn="l">
              <a:lnSpc>
                <a:spcPct val="90000"/>
              </a:lnSpc>
              <a:spcBef>
                <a:spcPts val="1000"/>
              </a:spcBef>
              <a:spcAft>
                <a:spcPts val="0"/>
              </a:spcAft>
              <a:buClr>
                <a:schemeClr val="dk1"/>
              </a:buClr>
              <a:buSzPts val="2400"/>
              <a:buNone/>
            </a:pPr>
            <a:r>
              <a:rPr lang="en-US" sz="2400"/>
              <a:t>Scanner s = new Scanner(System.in);</a:t>
            </a:r>
            <a:endParaRPr/>
          </a:p>
          <a:p>
            <a:pPr indent="0" lvl="0" marL="0" rtl="0" algn="l">
              <a:lnSpc>
                <a:spcPct val="90000"/>
              </a:lnSpc>
              <a:spcBef>
                <a:spcPts val="1000"/>
              </a:spcBef>
              <a:spcAft>
                <a:spcPts val="0"/>
              </a:spcAft>
              <a:buClr>
                <a:schemeClr val="dk1"/>
              </a:buClr>
              <a:buSzPts val="2400"/>
              <a:buNone/>
            </a:pPr>
            <a:r>
              <a:rPr lang="en-US" sz="2400"/>
              <a:t>}</a:t>
            </a:r>
            <a:endParaRPr/>
          </a:p>
          <a:p>
            <a:pPr indent="0" lvl="0" marL="0" rtl="0" algn="l">
              <a:lnSpc>
                <a:spcPct val="90000"/>
              </a:lnSpc>
              <a:spcBef>
                <a:spcPts val="1000"/>
              </a:spcBef>
              <a:spcAft>
                <a:spcPts val="0"/>
              </a:spcAft>
              <a:buClr>
                <a:schemeClr val="dk1"/>
              </a:buClr>
              <a:buSzPts val="2400"/>
              <a:buNone/>
            </a:pPr>
            <a:r>
              <a:rPr lang="en-US" sz="2400"/>
              <a:t>}</a:t>
            </a:r>
            <a:endParaRPr/>
          </a:p>
        </p:txBody>
      </p:sp>
      <p:cxnSp>
        <p:nvCxnSpPr>
          <p:cNvPr id="544" name="Google Shape;544;p83"/>
          <p:cNvCxnSpPr/>
          <p:nvPr/>
        </p:nvCxnSpPr>
        <p:spPr>
          <a:xfrm>
            <a:off x="4192438" y="1476525"/>
            <a:ext cx="1414732" cy="0"/>
          </a:xfrm>
          <a:prstGeom prst="straightConnector1">
            <a:avLst/>
          </a:prstGeom>
          <a:noFill/>
          <a:ln cap="flat" cmpd="sng" w="19050">
            <a:solidFill>
              <a:schemeClr val="accent2"/>
            </a:solidFill>
            <a:prstDash val="solid"/>
            <a:miter lim="800000"/>
            <a:headEnd len="sm" w="sm" type="none"/>
            <a:tailEnd len="med" w="med" type="triangle"/>
          </a:ln>
        </p:spPr>
      </p:cxnSp>
      <p:sp>
        <p:nvSpPr>
          <p:cNvPr id="545" name="Google Shape;545;p83"/>
          <p:cNvSpPr txBox="1"/>
          <p:nvPr/>
        </p:nvSpPr>
        <p:spPr>
          <a:xfrm>
            <a:off x="6009736" y="1250831"/>
            <a:ext cx="3935244"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JVM knows where to find the class test,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but how JVM know the location</a:t>
            </a:r>
            <a:endParaRPr/>
          </a:p>
        </p:txBody>
      </p:sp>
      <p:sp>
        <p:nvSpPr>
          <p:cNvPr id="546" name="Google Shape;546;p83"/>
          <p:cNvSpPr txBox="1"/>
          <p:nvPr/>
        </p:nvSpPr>
        <p:spPr>
          <a:xfrm>
            <a:off x="5982580" y="2216989"/>
            <a:ext cx="4618572"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searching test JVM go through every folder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our system. </a:t>
            </a:r>
            <a:endParaRPr/>
          </a:p>
        </p:txBody>
      </p:sp>
      <p:sp>
        <p:nvSpPr>
          <p:cNvPr id="547" name="Google Shape;547;p83"/>
          <p:cNvSpPr txBox="1"/>
          <p:nvPr/>
        </p:nvSpPr>
        <p:spPr>
          <a:xfrm>
            <a:off x="5982580" y="3196638"/>
            <a:ext cx="5018425"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Thus we provide exact location called “CLASSPATH”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Variable to looking for it.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1822"/>
                                        <p:tgtEl>
                                          <p:spTgt spid="5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pic>
        <p:nvPicPr>
          <p:cNvPr id="552" name="Google Shape;552;p84"/>
          <p:cNvPicPr preferRelativeResize="0"/>
          <p:nvPr/>
        </p:nvPicPr>
        <p:blipFill rotWithShape="1">
          <a:blip r:embed="rId3">
            <a:alphaModFix/>
          </a:blip>
          <a:srcRect b="0" l="0" r="0" t="0"/>
          <a:stretch/>
        </p:blipFill>
        <p:spPr>
          <a:xfrm>
            <a:off x="810882" y="575004"/>
            <a:ext cx="10147540" cy="5707991"/>
          </a:xfrm>
          <a:prstGeom prst="rect">
            <a:avLst/>
          </a:prstGeom>
          <a:noFill/>
          <a:ln>
            <a:noFill/>
          </a:ln>
        </p:spPr>
      </p:pic>
      <p:sp>
        <p:nvSpPr>
          <p:cNvPr id="553" name="Google Shape;553;p84"/>
          <p:cNvSpPr/>
          <p:nvPr/>
        </p:nvSpPr>
        <p:spPr>
          <a:xfrm>
            <a:off x="810882" y="3191774"/>
            <a:ext cx="2346386" cy="940279"/>
          </a:xfrm>
          <a:prstGeom prst="rect">
            <a:avLst/>
          </a:prstGeom>
          <a:noFill/>
          <a:ln cap="flat" cmpd="sng" w="38100">
            <a:solidFill>
              <a:srgbClr val="97074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pic>
        <p:nvPicPr>
          <p:cNvPr id="558" name="Google Shape;558;p85"/>
          <p:cNvPicPr preferRelativeResize="0"/>
          <p:nvPr/>
        </p:nvPicPr>
        <p:blipFill rotWithShape="1">
          <a:blip r:embed="rId3">
            <a:alphaModFix/>
          </a:blip>
          <a:srcRect b="0" l="0" r="0" t="0"/>
          <a:stretch/>
        </p:blipFill>
        <p:spPr>
          <a:xfrm>
            <a:off x="1242203" y="727314"/>
            <a:ext cx="10147540" cy="5707991"/>
          </a:xfrm>
          <a:prstGeom prst="rect">
            <a:avLst/>
          </a:prstGeom>
          <a:noFill/>
          <a:ln>
            <a:noFill/>
          </a:ln>
        </p:spPr>
      </p:pic>
      <p:cxnSp>
        <p:nvCxnSpPr>
          <p:cNvPr id="559" name="Google Shape;559;p85"/>
          <p:cNvCxnSpPr/>
          <p:nvPr/>
        </p:nvCxnSpPr>
        <p:spPr>
          <a:xfrm rot="10800000">
            <a:off x="7142672" y="4649638"/>
            <a:ext cx="1242203" cy="0"/>
          </a:xfrm>
          <a:prstGeom prst="straightConnector1">
            <a:avLst/>
          </a:prstGeom>
          <a:noFill/>
          <a:ln cap="flat" cmpd="sng" w="19050">
            <a:solidFill>
              <a:schemeClr val="accent2"/>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pic>
        <p:nvPicPr>
          <p:cNvPr id="564" name="Google Shape;564;p86"/>
          <p:cNvPicPr preferRelativeResize="0"/>
          <p:nvPr/>
        </p:nvPicPr>
        <p:blipFill rotWithShape="1">
          <a:blip r:embed="rId3">
            <a:alphaModFix/>
          </a:blip>
          <a:srcRect b="0" l="0" r="0" t="0"/>
          <a:stretch/>
        </p:blipFill>
        <p:spPr>
          <a:xfrm>
            <a:off x="966157" y="485236"/>
            <a:ext cx="10466717" cy="5887528"/>
          </a:xfrm>
          <a:prstGeom prst="rect">
            <a:avLst/>
          </a:prstGeom>
          <a:noFill/>
          <a:ln>
            <a:noFill/>
          </a:ln>
        </p:spPr>
      </p:pic>
      <p:sp>
        <p:nvSpPr>
          <p:cNvPr id="565" name="Google Shape;565;p86"/>
          <p:cNvSpPr/>
          <p:nvPr/>
        </p:nvSpPr>
        <p:spPr>
          <a:xfrm>
            <a:off x="4183811" y="3985404"/>
            <a:ext cx="3925019" cy="284671"/>
          </a:xfrm>
          <a:prstGeom prst="roundRect">
            <a:avLst>
              <a:gd fmla="val 16667" name="adj"/>
            </a:avLst>
          </a:prstGeom>
          <a:noFill/>
          <a:ln cap="flat" cmpd="sng" w="38100">
            <a:solidFill>
              <a:srgbClr val="8406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8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84063F"/>
              </a:buClr>
              <a:buSzPts val="6000"/>
              <a:buFont typeface="Calibri"/>
              <a:buNone/>
            </a:pPr>
            <a:r>
              <a:rPr b="1" lang="en-US">
                <a:solidFill>
                  <a:srgbClr val="84063F"/>
                </a:solidFill>
              </a:rPr>
              <a:t>Access Modifier in Java</a:t>
            </a:r>
            <a:endParaRPr/>
          </a:p>
        </p:txBody>
      </p:sp>
      <p:sp>
        <p:nvSpPr>
          <p:cNvPr id="571" name="Google Shape;571;p87"/>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88"/>
          <p:cNvSpPr txBox="1"/>
          <p:nvPr>
            <p:ph type="title"/>
          </p:nvPr>
        </p:nvSpPr>
        <p:spPr>
          <a:xfrm>
            <a:off x="838200" y="233870"/>
            <a:ext cx="10515600" cy="89433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Access Modifier in java</a:t>
            </a:r>
            <a:endParaRPr/>
          </a:p>
        </p:txBody>
      </p:sp>
      <p:sp>
        <p:nvSpPr>
          <p:cNvPr id="577" name="Google Shape;577;p88"/>
          <p:cNvSpPr txBox="1"/>
          <p:nvPr>
            <p:ph idx="1" type="body"/>
          </p:nvPr>
        </p:nvSpPr>
        <p:spPr>
          <a:xfrm>
            <a:off x="838200" y="1128203"/>
            <a:ext cx="10515600" cy="5048762"/>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800"/>
              <a:buChar char="•"/>
            </a:pPr>
            <a:r>
              <a:rPr lang="en-US"/>
              <a:t>As the name suggests access modifiers in Java helps to restrict the scope of a class, constructor, variable, method, or data member.</a:t>
            </a:r>
            <a:endParaRPr/>
          </a:p>
          <a:p>
            <a:pPr indent="-228594" lvl="0" marL="228594" rtl="0" algn="just">
              <a:lnSpc>
                <a:spcPct val="90000"/>
              </a:lnSpc>
              <a:spcBef>
                <a:spcPts val="1000"/>
              </a:spcBef>
              <a:spcAft>
                <a:spcPts val="0"/>
              </a:spcAft>
              <a:buClr>
                <a:schemeClr val="dk1"/>
              </a:buClr>
              <a:buSzPts val="2400"/>
              <a:buChar char="•"/>
            </a:pPr>
            <a:r>
              <a:rPr lang="en-US" sz="2400"/>
              <a:t>The access modifiers in Java specifies the accessibility or scope of a field, method, constructor, or class. We can change the access level of fields, constructors, methods, and class by applying the access modifier on it.</a:t>
            </a:r>
            <a:endParaRPr/>
          </a:p>
          <a:p>
            <a:pPr indent="-228594" lvl="0" marL="228594" rtl="0" algn="l">
              <a:lnSpc>
                <a:spcPct val="90000"/>
              </a:lnSpc>
              <a:spcBef>
                <a:spcPts val="1000"/>
              </a:spcBef>
              <a:spcAft>
                <a:spcPts val="0"/>
              </a:spcAft>
              <a:buClr>
                <a:schemeClr val="dk1"/>
              </a:buClr>
              <a:buSzPts val="2800"/>
              <a:buChar char="•"/>
            </a:pPr>
            <a:r>
              <a:rPr lang="en-US"/>
              <a:t> </a:t>
            </a:r>
            <a:r>
              <a:rPr lang="en-US" sz="2400"/>
              <a:t>There are four types of access modifiers available in java.</a:t>
            </a:r>
            <a:endParaRPr/>
          </a:p>
          <a:p>
            <a:pPr indent="-228594" lvl="1" marL="685783" rtl="0" algn="l">
              <a:lnSpc>
                <a:spcPct val="90000"/>
              </a:lnSpc>
              <a:spcBef>
                <a:spcPts val="500"/>
              </a:spcBef>
              <a:spcAft>
                <a:spcPts val="0"/>
              </a:spcAft>
              <a:buClr>
                <a:schemeClr val="dk1"/>
              </a:buClr>
              <a:buSzPts val="2400"/>
              <a:buChar char="•"/>
            </a:pPr>
            <a:r>
              <a:rPr lang="en-US"/>
              <a:t>Default – No keyword required</a:t>
            </a:r>
            <a:endParaRPr/>
          </a:p>
          <a:p>
            <a:pPr indent="-228594" lvl="1" marL="685783" rtl="0" algn="l">
              <a:lnSpc>
                <a:spcPct val="90000"/>
              </a:lnSpc>
              <a:spcBef>
                <a:spcPts val="500"/>
              </a:spcBef>
              <a:spcAft>
                <a:spcPts val="0"/>
              </a:spcAft>
              <a:buClr>
                <a:schemeClr val="dk1"/>
              </a:buClr>
              <a:buSzPts val="2400"/>
              <a:buChar char="•"/>
            </a:pPr>
            <a:r>
              <a:rPr lang="en-US"/>
              <a:t>Private</a:t>
            </a:r>
            <a:endParaRPr/>
          </a:p>
          <a:p>
            <a:pPr indent="-228594" lvl="1" marL="685783" rtl="0" algn="l">
              <a:lnSpc>
                <a:spcPct val="90000"/>
              </a:lnSpc>
              <a:spcBef>
                <a:spcPts val="500"/>
              </a:spcBef>
              <a:spcAft>
                <a:spcPts val="0"/>
              </a:spcAft>
              <a:buClr>
                <a:schemeClr val="dk1"/>
              </a:buClr>
              <a:buSzPts val="2400"/>
              <a:buChar char="•"/>
            </a:pPr>
            <a:r>
              <a:rPr lang="en-US"/>
              <a:t>Protected</a:t>
            </a:r>
            <a:endParaRPr/>
          </a:p>
          <a:p>
            <a:pPr indent="-228594" lvl="1" marL="685783" rtl="0" algn="l">
              <a:lnSpc>
                <a:spcPct val="90000"/>
              </a:lnSpc>
              <a:spcBef>
                <a:spcPts val="500"/>
              </a:spcBef>
              <a:spcAft>
                <a:spcPts val="0"/>
              </a:spcAft>
              <a:buClr>
                <a:schemeClr val="dk1"/>
              </a:buClr>
              <a:buSzPts val="2400"/>
              <a:buChar char="•"/>
            </a:pPr>
            <a:r>
              <a:rPr lang="en-US"/>
              <a:t>Public</a:t>
            </a:r>
            <a:endParaRPr/>
          </a:p>
          <a:p>
            <a:pPr indent="-50793" lvl="0" marL="228594"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89"/>
          <p:cNvSpPr txBox="1"/>
          <p:nvPr>
            <p:ph idx="1" type="body"/>
          </p:nvPr>
        </p:nvSpPr>
        <p:spPr>
          <a:xfrm>
            <a:off x="838200" y="816077"/>
            <a:ext cx="10515600" cy="5360887"/>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800"/>
              <a:buChar char="•"/>
            </a:pPr>
            <a:r>
              <a:rPr b="1" lang="en-US"/>
              <a:t>Private</a:t>
            </a:r>
            <a:r>
              <a:rPr lang="en-US"/>
              <a:t>: The access level of a private modifier is only within the class. It cannot be accessed from outside the class.</a:t>
            </a:r>
            <a:endParaRPr/>
          </a:p>
          <a:p>
            <a:pPr indent="-228594" lvl="0" marL="228594" rtl="0" algn="l">
              <a:lnSpc>
                <a:spcPct val="90000"/>
              </a:lnSpc>
              <a:spcBef>
                <a:spcPts val="1000"/>
              </a:spcBef>
              <a:spcAft>
                <a:spcPts val="0"/>
              </a:spcAft>
              <a:buClr>
                <a:schemeClr val="dk1"/>
              </a:buClr>
              <a:buSzPts val="2800"/>
              <a:buChar char="•"/>
            </a:pPr>
            <a:r>
              <a:rPr b="1" lang="en-US"/>
              <a:t>Default</a:t>
            </a:r>
            <a:r>
              <a:rPr lang="en-US"/>
              <a:t>: The access level of a default modifier is only within the package. It cannot be accessed from outside the package. If you do not specify any access level, it will be the default.</a:t>
            </a:r>
            <a:endParaRPr/>
          </a:p>
          <a:p>
            <a:pPr indent="-228594" lvl="0" marL="228594" rtl="0" algn="l">
              <a:lnSpc>
                <a:spcPct val="90000"/>
              </a:lnSpc>
              <a:spcBef>
                <a:spcPts val="1000"/>
              </a:spcBef>
              <a:spcAft>
                <a:spcPts val="0"/>
              </a:spcAft>
              <a:buClr>
                <a:schemeClr val="dk1"/>
              </a:buClr>
              <a:buSzPts val="2800"/>
              <a:buChar char="•"/>
            </a:pPr>
            <a:r>
              <a:rPr b="1" lang="en-US"/>
              <a:t>Protected</a:t>
            </a:r>
            <a:r>
              <a:rPr lang="en-US"/>
              <a:t>: The access level of a protected modifier is within the package and outside the package through child class. If you do not make the child class, it cannot be accessed from outside the package.</a:t>
            </a:r>
            <a:endParaRPr/>
          </a:p>
          <a:p>
            <a:pPr indent="-228594" lvl="0" marL="228594" rtl="0" algn="l">
              <a:lnSpc>
                <a:spcPct val="90000"/>
              </a:lnSpc>
              <a:spcBef>
                <a:spcPts val="1000"/>
              </a:spcBef>
              <a:spcAft>
                <a:spcPts val="0"/>
              </a:spcAft>
              <a:buClr>
                <a:schemeClr val="dk1"/>
              </a:buClr>
              <a:buSzPts val="2800"/>
              <a:buChar char="•"/>
            </a:pPr>
            <a:r>
              <a:rPr b="1" lang="en-US"/>
              <a:t>Public</a:t>
            </a:r>
            <a:r>
              <a:rPr lang="en-US"/>
              <a:t>: The access level of a public modifier is everywhere. It can be accessed from within the class, outside the class, within the package and outside the package.</a:t>
            </a:r>
            <a:endParaRPr/>
          </a:p>
          <a:p>
            <a:pPr indent="-50793" lvl="0" marL="228594"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pic>
        <p:nvPicPr>
          <p:cNvPr id="587" name="Google Shape;587;p90"/>
          <p:cNvPicPr preferRelativeResize="0"/>
          <p:nvPr/>
        </p:nvPicPr>
        <p:blipFill rotWithShape="1">
          <a:blip r:embed="rId3">
            <a:alphaModFix/>
          </a:blip>
          <a:srcRect b="0" l="0" r="0" t="0"/>
          <a:stretch/>
        </p:blipFill>
        <p:spPr>
          <a:xfrm>
            <a:off x="755049" y="1268083"/>
            <a:ext cx="10579437" cy="4140679"/>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91"/>
          <p:cNvSpPr txBox="1"/>
          <p:nvPr>
            <p:ph type="title"/>
          </p:nvPr>
        </p:nvSpPr>
        <p:spPr>
          <a:xfrm>
            <a:off x="838200" y="277002"/>
            <a:ext cx="10515600" cy="8080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Private Modifier</a:t>
            </a:r>
            <a:endParaRPr/>
          </a:p>
        </p:txBody>
      </p:sp>
      <p:sp>
        <p:nvSpPr>
          <p:cNvPr id="593" name="Google Shape;593;p91"/>
          <p:cNvSpPr txBox="1"/>
          <p:nvPr>
            <p:ph idx="1" type="body"/>
          </p:nvPr>
        </p:nvSpPr>
        <p:spPr>
          <a:xfrm>
            <a:off x="838200" y="1250831"/>
            <a:ext cx="10515600" cy="4926134"/>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b="1" lang="en-US" sz="2600"/>
              <a:t>class</a:t>
            </a:r>
            <a:r>
              <a:rPr lang="en-US" sz="2600"/>
              <a:t> A{  </a:t>
            </a:r>
            <a:endParaRPr/>
          </a:p>
          <a:p>
            <a:pPr indent="0" lvl="0" marL="0" rtl="0" algn="l">
              <a:lnSpc>
                <a:spcPct val="90000"/>
              </a:lnSpc>
              <a:spcBef>
                <a:spcPts val="1000"/>
              </a:spcBef>
              <a:spcAft>
                <a:spcPts val="0"/>
              </a:spcAft>
              <a:buClr>
                <a:schemeClr val="dk1"/>
              </a:buClr>
              <a:buSzPct val="100000"/>
              <a:buNone/>
            </a:pPr>
            <a:r>
              <a:rPr b="1" lang="en-US" sz="2600"/>
              <a:t>private</a:t>
            </a:r>
            <a:r>
              <a:rPr lang="en-US" sz="2600"/>
              <a:t> </a:t>
            </a:r>
            <a:r>
              <a:rPr b="1" lang="en-US" sz="2600"/>
              <a:t>int</a:t>
            </a:r>
            <a:r>
              <a:rPr lang="en-US" sz="2600"/>
              <a:t> data=40;  </a:t>
            </a:r>
            <a:endParaRPr/>
          </a:p>
          <a:p>
            <a:pPr indent="0" lvl="0" marL="0" rtl="0" algn="l">
              <a:lnSpc>
                <a:spcPct val="90000"/>
              </a:lnSpc>
              <a:spcBef>
                <a:spcPts val="1000"/>
              </a:spcBef>
              <a:spcAft>
                <a:spcPts val="0"/>
              </a:spcAft>
              <a:buClr>
                <a:schemeClr val="dk1"/>
              </a:buClr>
              <a:buSzPct val="100000"/>
              <a:buNone/>
            </a:pPr>
            <a:r>
              <a:rPr b="1" lang="en-US" sz="2600"/>
              <a:t>private</a:t>
            </a:r>
            <a:r>
              <a:rPr lang="en-US" sz="2600"/>
              <a:t> </a:t>
            </a:r>
            <a:r>
              <a:rPr b="1" lang="en-US" sz="2600"/>
              <a:t>void</a:t>
            </a:r>
            <a:r>
              <a:rPr lang="en-US" sz="2600"/>
              <a:t> msg(){System.out.println("Hello java");}  </a:t>
            </a:r>
            <a:endParaRPr/>
          </a:p>
          <a:p>
            <a:pPr indent="0" lvl="0" marL="0" rtl="0" algn="l">
              <a:lnSpc>
                <a:spcPct val="90000"/>
              </a:lnSpc>
              <a:spcBef>
                <a:spcPts val="1000"/>
              </a:spcBef>
              <a:spcAft>
                <a:spcPts val="0"/>
              </a:spcAft>
              <a:buClr>
                <a:schemeClr val="dk1"/>
              </a:buClr>
              <a:buSzPct val="100000"/>
              <a:buNone/>
            </a:pPr>
            <a:r>
              <a:rPr lang="en-US" sz="2600"/>
              <a:t>}  </a:t>
            </a:r>
            <a:endParaRPr/>
          </a:p>
          <a:p>
            <a:pPr indent="0" lvl="0" marL="0" rtl="0" algn="l">
              <a:lnSpc>
                <a:spcPct val="90000"/>
              </a:lnSpc>
              <a:spcBef>
                <a:spcPts val="1000"/>
              </a:spcBef>
              <a:spcAft>
                <a:spcPts val="0"/>
              </a:spcAft>
              <a:buClr>
                <a:schemeClr val="dk1"/>
              </a:buClr>
              <a:buSzPct val="100000"/>
              <a:buNone/>
            </a:pPr>
            <a:r>
              <a:rPr lang="en-US" sz="2600"/>
              <a:t>  </a:t>
            </a:r>
            <a:endParaRPr/>
          </a:p>
          <a:p>
            <a:pPr indent="0" lvl="0" marL="0" rtl="0" algn="l">
              <a:lnSpc>
                <a:spcPct val="90000"/>
              </a:lnSpc>
              <a:spcBef>
                <a:spcPts val="1000"/>
              </a:spcBef>
              <a:spcAft>
                <a:spcPts val="0"/>
              </a:spcAft>
              <a:buClr>
                <a:schemeClr val="dk1"/>
              </a:buClr>
              <a:buSzPct val="100000"/>
              <a:buNone/>
            </a:pPr>
            <a:r>
              <a:rPr b="1" lang="en-US" sz="2600"/>
              <a:t>public</a:t>
            </a:r>
            <a:r>
              <a:rPr lang="en-US" sz="2600"/>
              <a:t> </a:t>
            </a:r>
            <a:r>
              <a:rPr b="1" lang="en-US" sz="2600"/>
              <a:t>class</a:t>
            </a:r>
            <a:r>
              <a:rPr lang="en-US" sz="2600"/>
              <a:t> Simple{  </a:t>
            </a:r>
            <a:endParaRPr/>
          </a:p>
          <a:p>
            <a:pPr indent="0" lvl="0" marL="0" rtl="0" algn="l">
              <a:lnSpc>
                <a:spcPct val="90000"/>
              </a:lnSpc>
              <a:spcBef>
                <a:spcPts val="1000"/>
              </a:spcBef>
              <a:spcAft>
                <a:spcPts val="0"/>
              </a:spcAft>
              <a:buClr>
                <a:schemeClr val="dk1"/>
              </a:buClr>
              <a:buSzPct val="100000"/>
              <a:buNone/>
            </a:pPr>
            <a:r>
              <a:rPr lang="en-US" sz="2600"/>
              <a:t> </a:t>
            </a:r>
            <a:r>
              <a:rPr b="1" lang="en-US" sz="2600"/>
              <a:t>public</a:t>
            </a:r>
            <a:r>
              <a:rPr lang="en-US" sz="2600"/>
              <a:t> </a:t>
            </a:r>
            <a:r>
              <a:rPr b="1" lang="en-US" sz="2600"/>
              <a:t>static</a:t>
            </a:r>
            <a:r>
              <a:rPr lang="en-US" sz="2600"/>
              <a:t> </a:t>
            </a:r>
            <a:r>
              <a:rPr b="1" lang="en-US" sz="2600"/>
              <a:t>void</a:t>
            </a:r>
            <a:r>
              <a:rPr lang="en-US" sz="2600"/>
              <a:t> main(String args[]){  </a:t>
            </a:r>
            <a:endParaRPr/>
          </a:p>
          <a:p>
            <a:pPr indent="0" lvl="0" marL="0" rtl="0" algn="l">
              <a:lnSpc>
                <a:spcPct val="90000"/>
              </a:lnSpc>
              <a:spcBef>
                <a:spcPts val="1000"/>
              </a:spcBef>
              <a:spcAft>
                <a:spcPts val="0"/>
              </a:spcAft>
              <a:buClr>
                <a:schemeClr val="dk1"/>
              </a:buClr>
              <a:buSzPct val="100000"/>
              <a:buNone/>
            </a:pPr>
            <a:r>
              <a:rPr lang="en-US" sz="2600"/>
              <a:t>   A obj=</a:t>
            </a:r>
            <a:r>
              <a:rPr b="1" lang="en-US" sz="2600"/>
              <a:t>new</a:t>
            </a:r>
            <a:r>
              <a:rPr lang="en-US" sz="2600"/>
              <a:t> A();  </a:t>
            </a:r>
            <a:endParaRPr/>
          </a:p>
          <a:p>
            <a:pPr indent="0" lvl="0" marL="0" rtl="0" algn="l">
              <a:lnSpc>
                <a:spcPct val="90000"/>
              </a:lnSpc>
              <a:spcBef>
                <a:spcPts val="1000"/>
              </a:spcBef>
              <a:spcAft>
                <a:spcPts val="0"/>
              </a:spcAft>
              <a:buClr>
                <a:schemeClr val="dk1"/>
              </a:buClr>
              <a:buSzPct val="100000"/>
              <a:buNone/>
            </a:pPr>
            <a:r>
              <a:rPr lang="en-US" sz="2600"/>
              <a:t>   System.out.println(obj.data);//Compile Time Error  </a:t>
            </a:r>
            <a:endParaRPr/>
          </a:p>
          <a:p>
            <a:pPr indent="0" lvl="0" marL="0" rtl="0" algn="l">
              <a:lnSpc>
                <a:spcPct val="90000"/>
              </a:lnSpc>
              <a:spcBef>
                <a:spcPts val="1000"/>
              </a:spcBef>
              <a:spcAft>
                <a:spcPts val="0"/>
              </a:spcAft>
              <a:buClr>
                <a:schemeClr val="dk1"/>
              </a:buClr>
              <a:buSzPct val="100000"/>
              <a:buNone/>
            </a:pPr>
            <a:r>
              <a:rPr lang="en-US" sz="2600"/>
              <a:t>   obj.msg();//Compile Time Error  </a:t>
            </a:r>
            <a:endParaRPr/>
          </a:p>
          <a:p>
            <a:pPr indent="0" lvl="0" marL="0" rtl="0" algn="l">
              <a:lnSpc>
                <a:spcPct val="90000"/>
              </a:lnSpc>
              <a:spcBef>
                <a:spcPts val="1000"/>
              </a:spcBef>
              <a:spcAft>
                <a:spcPts val="0"/>
              </a:spcAft>
              <a:buClr>
                <a:schemeClr val="dk1"/>
              </a:buClr>
              <a:buSzPct val="100000"/>
              <a:buNone/>
            </a:pPr>
            <a:r>
              <a:rPr lang="en-US" sz="2600"/>
              <a:t>   }  </a:t>
            </a:r>
            <a:endParaRPr/>
          </a:p>
          <a:p>
            <a:pPr indent="0" lvl="0" marL="0" rtl="0" algn="l">
              <a:lnSpc>
                <a:spcPct val="90000"/>
              </a:lnSpc>
              <a:spcBef>
                <a:spcPts val="1000"/>
              </a:spcBef>
              <a:spcAft>
                <a:spcPts val="0"/>
              </a:spcAft>
              <a:buClr>
                <a:schemeClr val="dk1"/>
              </a:buClr>
              <a:buSzPct val="100000"/>
              <a:buNone/>
            </a:pPr>
            <a:r>
              <a:rPr lang="en-US" sz="2600"/>
              <a:t>} </a:t>
            </a:r>
            <a:r>
              <a:rPr lang="en-US"/>
              <a:t> </a:t>
            </a:r>
            <a:endParaRPr/>
          </a:p>
          <a:p>
            <a:pPr indent="-64128" lvl="0" marL="228594"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657045" y="296114"/>
            <a:ext cx="10515600" cy="62691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970748"/>
              </a:buClr>
              <a:buSzPct val="100000"/>
              <a:buFont typeface="Calibri"/>
              <a:buNone/>
            </a:pPr>
            <a:r>
              <a:rPr b="1" lang="en-US">
                <a:solidFill>
                  <a:srgbClr val="970748"/>
                </a:solidFill>
              </a:rPr>
              <a:t>Single Inheritance Example</a:t>
            </a:r>
            <a:endParaRPr/>
          </a:p>
        </p:txBody>
      </p:sp>
      <p:sp>
        <p:nvSpPr>
          <p:cNvPr id="138" name="Google Shape;138;p20"/>
          <p:cNvSpPr txBox="1"/>
          <p:nvPr>
            <p:ph idx="1" type="body"/>
          </p:nvPr>
        </p:nvSpPr>
        <p:spPr>
          <a:xfrm>
            <a:off x="838200" y="1061049"/>
            <a:ext cx="10515600" cy="5115916"/>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b="1" lang="en-US"/>
              <a:t>class</a:t>
            </a:r>
            <a:r>
              <a:rPr lang="en-US"/>
              <a:t> Animal</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b="1" lang="en-US"/>
              <a:t>void</a:t>
            </a:r>
            <a:r>
              <a:rPr lang="en-US"/>
              <a:t> eat()</a:t>
            </a:r>
            <a:endParaRPr/>
          </a:p>
          <a:p>
            <a:pPr indent="0" lvl="0" marL="0" rtl="0" algn="l">
              <a:lnSpc>
                <a:spcPct val="90000"/>
              </a:lnSpc>
              <a:spcBef>
                <a:spcPts val="1000"/>
              </a:spcBef>
              <a:spcAft>
                <a:spcPts val="0"/>
              </a:spcAft>
              <a:buClr>
                <a:schemeClr val="dk1"/>
              </a:buClr>
              <a:buSzPct val="100000"/>
              <a:buNone/>
            </a:pPr>
            <a:r>
              <a:rPr lang="en-US"/>
              <a:t>{System.out.println("eating...");}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b="1" lang="en-US"/>
              <a:t>class</a:t>
            </a:r>
            <a:r>
              <a:rPr lang="en-US"/>
              <a:t> Dog </a:t>
            </a:r>
            <a:r>
              <a:rPr b="1" lang="en-US"/>
              <a:t>extends</a:t>
            </a:r>
            <a:r>
              <a:rPr lang="en-US"/>
              <a:t> Animal{  </a:t>
            </a:r>
            <a:endParaRPr/>
          </a:p>
          <a:p>
            <a:pPr indent="0" lvl="0" marL="0" rtl="0" algn="l">
              <a:lnSpc>
                <a:spcPct val="90000"/>
              </a:lnSpc>
              <a:spcBef>
                <a:spcPts val="1000"/>
              </a:spcBef>
              <a:spcAft>
                <a:spcPts val="0"/>
              </a:spcAft>
              <a:buClr>
                <a:schemeClr val="dk1"/>
              </a:buClr>
              <a:buSzPct val="100000"/>
              <a:buNone/>
            </a:pPr>
            <a:r>
              <a:rPr b="1" lang="en-US"/>
              <a:t>void</a:t>
            </a:r>
            <a:r>
              <a:rPr lang="en-US"/>
              <a:t> bark(){System.out.println("barking...");}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b="1" lang="en-US"/>
              <a:t>class</a:t>
            </a:r>
            <a:r>
              <a:rPr lang="en-US"/>
              <a:t> TestInheritance{  </a:t>
            </a:r>
            <a:endParaRPr/>
          </a:p>
          <a:p>
            <a:pPr indent="0" lvl="0" marL="0" rtl="0" algn="l">
              <a:lnSpc>
                <a:spcPct val="90000"/>
              </a:lnSpc>
              <a:spcBef>
                <a:spcPts val="1000"/>
              </a:spcBef>
              <a:spcAft>
                <a:spcPts val="0"/>
              </a:spcAft>
              <a:buClr>
                <a:schemeClr val="dk1"/>
              </a:buClr>
              <a:buSzPct val="100000"/>
              <a:buNone/>
            </a:pPr>
            <a:r>
              <a:rPr b="1" lang="en-US"/>
              <a:t>public</a:t>
            </a:r>
            <a:r>
              <a:rPr lang="en-US"/>
              <a:t> </a:t>
            </a:r>
            <a:r>
              <a:rPr b="1" lang="en-US"/>
              <a:t>static</a:t>
            </a:r>
            <a:r>
              <a:rPr lang="en-US"/>
              <a:t> </a:t>
            </a:r>
            <a:r>
              <a:rPr b="1" lang="en-US"/>
              <a:t>void</a:t>
            </a:r>
            <a:r>
              <a:rPr lang="en-US"/>
              <a:t> main(String args[]){  </a:t>
            </a:r>
            <a:endParaRPr/>
          </a:p>
          <a:p>
            <a:pPr indent="0" lvl="0" marL="0" rtl="0" algn="l">
              <a:lnSpc>
                <a:spcPct val="90000"/>
              </a:lnSpc>
              <a:spcBef>
                <a:spcPts val="1000"/>
              </a:spcBef>
              <a:spcAft>
                <a:spcPts val="0"/>
              </a:spcAft>
              <a:buClr>
                <a:schemeClr val="dk1"/>
              </a:buClr>
              <a:buSzPct val="100000"/>
              <a:buNone/>
            </a:pPr>
            <a:r>
              <a:rPr lang="en-US"/>
              <a:t>Dog d=</a:t>
            </a:r>
            <a:r>
              <a:rPr b="1" lang="en-US"/>
              <a:t>new</a:t>
            </a:r>
            <a:r>
              <a:rPr lang="en-US"/>
              <a:t> Dog();  </a:t>
            </a:r>
            <a:endParaRPr/>
          </a:p>
          <a:p>
            <a:pPr indent="0" lvl="0" marL="0" rtl="0" algn="l">
              <a:lnSpc>
                <a:spcPct val="90000"/>
              </a:lnSpc>
              <a:spcBef>
                <a:spcPts val="1000"/>
              </a:spcBef>
              <a:spcAft>
                <a:spcPts val="0"/>
              </a:spcAft>
              <a:buClr>
                <a:schemeClr val="dk1"/>
              </a:buClr>
              <a:buSzPct val="100000"/>
              <a:buNone/>
            </a:pPr>
            <a:r>
              <a:rPr lang="en-US"/>
              <a:t>d.bark();  </a:t>
            </a:r>
            <a:endParaRPr/>
          </a:p>
          <a:p>
            <a:pPr indent="0" lvl="0" marL="0" rtl="0" algn="l">
              <a:lnSpc>
                <a:spcPct val="90000"/>
              </a:lnSpc>
              <a:spcBef>
                <a:spcPts val="1000"/>
              </a:spcBef>
              <a:spcAft>
                <a:spcPts val="0"/>
              </a:spcAft>
              <a:buClr>
                <a:schemeClr val="dk1"/>
              </a:buClr>
              <a:buSzPct val="100000"/>
              <a:buNone/>
            </a:pPr>
            <a:r>
              <a:rPr lang="en-US"/>
              <a:t>d.eat();  </a:t>
            </a:r>
            <a:endParaRPr/>
          </a:p>
          <a:p>
            <a:pPr indent="0" lvl="0" marL="0" rtl="0" algn="l">
              <a:lnSpc>
                <a:spcPct val="90000"/>
              </a:lnSpc>
              <a:spcBef>
                <a:spcPts val="1000"/>
              </a:spcBef>
              <a:spcAft>
                <a:spcPts val="0"/>
              </a:spcAft>
              <a:buClr>
                <a:schemeClr val="dk1"/>
              </a:buClr>
              <a:buSzPct val="100000"/>
              <a:buNone/>
            </a:pPr>
            <a:r>
              <a:rPr lang="en-US"/>
              <a:t>}}  </a:t>
            </a:r>
            <a:endParaRPr/>
          </a:p>
          <a:p>
            <a:pPr indent="-90798" lvl="0" marL="228594"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92"/>
          <p:cNvSpPr txBox="1"/>
          <p:nvPr>
            <p:ph type="title"/>
          </p:nvPr>
        </p:nvSpPr>
        <p:spPr>
          <a:xfrm>
            <a:off x="838200" y="365125"/>
            <a:ext cx="10515600" cy="62691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Role of Private Constructor</a:t>
            </a:r>
            <a:endParaRPr/>
          </a:p>
        </p:txBody>
      </p:sp>
      <p:sp>
        <p:nvSpPr>
          <p:cNvPr id="599" name="Google Shape;599;p92"/>
          <p:cNvSpPr txBox="1"/>
          <p:nvPr>
            <p:ph idx="1" type="body"/>
          </p:nvPr>
        </p:nvSpPr>
        <p:spPr>
          <a:xfrm>
            <a:off x="838200" y="992039"/>
            <a:ext cx="10515600" cy="518492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US" sz="2400"/>
              <a:t>class</a:t>
            </a:r>
            <a:r>
              <a:rPr lang="en-US" sz="2400"/>
              <a:t> A{  </a:t>
            </a:r>
            <a:endParaRPr/>
          </a:p>
          <a:p>
            <a:pPr indent="0" lvl="0" marL="0" rtl="0" algn="l">
              <a:lnSpc>
                <a:spcPct val="90000"/>
              </a:lnSpc>
              <a:spcBef>
                <a:spcPts val="1000"/>
              </a:spcBef>
              <a:spcAft>
                <a:spcPts val="0"/>
              </a:spcAft>
              <a:buClr>
                <a:schemeClr val="dk1"/>
              </a:buClr>
              <a:buSzPts val="2400"/>
              <a:buNone/>
            </a:pPr>
            <a:r>
              <a:rPr b="1" lang="en-US" sz="2400"/>
              <a:t>private</a:t>
            </a:r>
            <a:r>
              <a:rPr lang="en-US" sz="2400"/>
              <a:t> A(){}//private constructor  </a:t>
            </a:r>
            <a:endParaRPr/>
          </a:p>
          <a:p>
            <a:pPr indent="0" lvl="0" marL="0" rtl="0" algn="l">
              <a:lnSpc>
                <a:spcPct val="90000"/>
              </a:lnSpc>
              <a:spcBef>
                <a:spcPts val="1000"/>
              </a:spcBef>
              <a:spcAft>
                <a:spcPts val="0"/>
              </a:spcAft>
              <a:buClr>
                <a:schemeClr val="dk1"/>
              </a:buClr>
              <a:buSzPts val="2400"/>
              <a:buNone/>
            </a:pPr>
            <a:r>
              <a:rPr b="1" lang="en-US" sz="2400"/>
              <a:t>void</a:t>
            </a:r>
            <a:r>
              <a:rPr lang="en-US" sz="2400"/>
              <a:t> msg(){System.out.println("Hello java");}  </a:t>
            </a:r>
            <a:endParaRPr/>
          </a:p>
          <a:p>
            <a:pPr indent="0" lvl="0" marL="0" rtl="0" algn="l">
              <a:lnSpc>
                <a:spcPct val="90000"/>
              </a:lnSpc>
              <a:spcBef>
                <a:spcPts val="1000"/>
              </a:spcBef>
              <a:spcAft>
                <a:spcPts val="0"/>
              </a:spcAft>
              <a:buClr>
                <a:schemeClr val="dk1"/>
              </a:buClr>
              <a:buSzPts val="2400"/>
              <a:buNone/>
            </a:pPr>
            <a:r>
              <a:rPr lang="en-US" sz="2400"/>
              <a:t>}  </a:t>
            </a:r>
            <a:endParaRPr/>
          </a:p>
          <a:p>
            <a:pPr indent="0" lvl="0" marL="0" rtl="0" algn="l">
              <a:lnSpc>
                <a:spcPct val="90000"/>
              </a:lnSpc>
              <a:spcBef>
                <a:spcPts val="1000"/>
              </a:spcBef>
              <a:spcAft>
                <a:spcPts val="0"/>
              </a:spcAft>
              <a:buClr>
                <a:schemeClr val="dk1"/>
              </a:buClr>
              <a:buSzPts val="2400"/>
              <a:buNone/>
            </a:pPr>
            <a:r>
              <a:rPr b="1" lang="en-US" sz="2400"/>
              <a:t>public</a:t>
            </a:r>
            <a:r>
              <a:rPr lang="en-US" sz="2400"/>
              <a:t> </a:t>
            </a:r>
            <a:r>
              <a:rPr b="1" lang="en-US" sz="2400"/>
              <a:t>class</a:t>
            </a:r>
            <a:r>
              <a:rPr lang="en-US" sz="2400"/>
              <a:t> Simple{  </a:t>
            </a:r>
            <a:endParaRPr/>
          </a:p>
          <a:p>
            <a:pPr indent="0" lvl="0" marL="0" rtl="0" algn="l">
              <a:lnSpc>
                <a:spcPct val="90000"/>
              </a:lnSpc>
              <a:spcBef>
                <a:spcPts val="1000"/>
              </a:spcBef>
              <a:spcAft>
                <a:spcPts val="0"/>
              </a:spcAft>
              <a:buClr>
                <a:schemeClr val="dk1"/>
              </a:buClr>
              <a:buSzPts val="2400"/>
              <a:buNone/>
            </a:pPr>
            <a:r>
              <a:rPr lang="en-US" sz="2400"/>
              <a:t> </a:t>
            </a:r>
            <a:r>
              <a:rPr b="1" lang="en-US" sz="2400"/>
              <a:t>public</a:t>
            </a:r>
            <a:r>
              <a:rPr lang="en-US" sz="2400"/>
              <a:t> </a:t>
            </a:r>
            <a:r>
              <a:rPr b="1" lang="en-US" sz="2400"/>
              <a:t>static</a:t>
            </a:r>
            <a:r>
              <a:rPr lang="en-US" sz="2400"/>
              <a:t> </a:t>
            </a:r>
            <a:r>
              <a:rPr b="1" lang="en-US" sz="2400"/>
              <a:t>void</a:t>
            </a:r>
            <a:r>
              <a:rPr lang="en-US" sz="2400"/>
              <a:t> main(String args[]){  </a:t>
            </a:r>
            <a:endParaRPr/>
          </a:p>
          <a:p>
            <a:pPr indent="0" lvl="0" marL="0" rtl="0" algn="l">
              <a:lnSpc>
                <a:spcPct val="90000"/>
              </a:lnSpc>
              <a:spcBef>
                <a:spcPts val="1000"/>
              </a:spcBef>
              <a:spcAft>
                <a:spcPts val="0"/>
              </a:spcAft>
              <a:buClr>
                <a:schemeClr val="dk1"/>
              </a:buClr>
              <a:buSzPts val="2400"/>
              <a:buNone/>
            </a:pPr>
            <a:r>
              <a:rPr lang="en-US" sz="2400"/>
              <a:t>   A obj=</a:t>
            </a:r>
            <a:r>
              <a:rPr b="1" lang="en-US" sz="2400"/>
              <a:t>new</a:t>
            </a:r>
            <a:r>
              <a:rPr lang="en-US" sz="2400"/>
              <a:t> A();//Compile Time Error  </a:t>
            </a:r>
            <a:endParaRPr/>
          </a:p>
          <a:p>
            <a:pPr indent="0" lvl="0" marL="0" rtl="0" algn="l">
              <a:lnSpc>
                <a:spcPct val="90000"/>
              </a:lnSpc>
              <a:spcBef>
                <a:spcPts val="1000"/>
              </a:spcBef>
              <a:spcAft>
                <a:spcPts val="0"/>
              </a:spcAft>
              <a:buClr>
                <a:schemeClr val="dk1"/>
              </a:buClr>
              <a:buSzPts val="2400"/>
              <a:buNone/>
            </a:pPr>
            <a:r>
              <a:rPr lang="en-US" sz="2400"/>
              <a:t> }  </a:t>
            </a:r>
            <a:endParaRPr/>
          </a:p>
          <a:p>
            <a:pPr indent="0" lvl="0" marL="0" rtl="0" algn="l">
              <a:lnSpc>
                <a:spcPct val="90000"/>
              </a:lnSpc>
              <a:spcBef>
                <a:spcPts val="1000"/>
              </a:spcBef>
              <a:spcAft>
                <a:spcPts val="0"/>
              </a:spcAft>
              <a:buClr>
                <a:schemeClr val="dk1"/>
              </a:buClr>
              <a:buSzPts val="2400"/>
              <a:buNone/>
            </a:pPr>
            <a:r>
              <a:rPr lang="en-US" sz="2400"/>
              <a:t>}  </a:t>
            </a:r>
            <a:endParaRPr/>
          </a:p>
          <a:p>
            <a:pPr indent="-50793" lvl="0" marL="228594" rtl="0" algn="l">
              <a:lnSpc>
                <a:spcPct val="90000"/>
              </a:lnSpc>
              <a:spcBef>
                <a:spcPts val="1000"/>
              </a:spcBef>
              <a:spcAft>
                <a:spcPts val="0"/>
              </a:spcAft>
              <a:buClr>
                <a:schemeClr val="dk1"/>
              </a:buClr>
              <a:buSzPts val="2800"/>
              <a:buNone/>
            </a:pPr>
            <a:r>
              <a:t/>
            </a:r>
            <a:endParaRPr/>
          </a:p>
        </p:txBody>
      </p:sp>
      <p:sp>
        <p:nvSpPr>
          <p:cNvPr id="600" name="Google Shape;600;p92"/>
          <p:cNvSpPr txBox="1"/>
          <p:nvPr/>
        </p:nvSpPr>
        <p:spPr>
          <a:xfrm>
            <a:off x="6271404" y="3907766"/>
            <a:ext cx="58419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If you make any class constructor private, you cannot create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instance of that class from outside the class.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93"/>
          <p:cNvSpPr txBox="1"/>
          <p:nvPr>
            <p:ph type="ctrTitle"/>
          </p:nvPr>
        </p:nvSpPr>
        <p:spPr>
          <a:xfrm>
            <a:off x="1644770" y="1476046"/>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 A class cannot be private or protected except nested class.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94"/>
          <p:cNvSpPr txBox="1"/>
          <p:nvPr>
            <p:ph type="title"/>
          </p:nvPr>
        </p:nvSpPr>
        <p:spPr>
          <a:xfrm>
            <a:off x="838200" y="365126"/>
            <a:ext cx="10515600" cy="60966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Default Modifier</a:t>
            </a:r>
            <a:endParaRPr/>
          </a:p>
        </p:txBody>
      </p:sp>
      <p:sp>
        <p:nvSpPr>
          <p:cNvPr id="611" name="Google Shape;611;p94"/>
          <p:cNvSpPr txBox="1"/>
          <p:nvPr>
            <p:ph idx="1" type="body"/>
          </p:nvPr>
        </p:nvSpPr>
        <p:spPr>
          <a:xfrm>
            <a:off x="838200" y="1233577"/>
            <a:ext cx="10515600" cy="4943387"/>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800"/>
              <a:buChar char="•"/>
            </a:pPr>
            <a:r>
              <a:rPr lang="en-US"/>
              <a:t>The default modifier is accessible only within package. It cannot be accessed from outside the package. </a:t>
            </a:r>
            <a:endParaRPr/>
          </a:p>
          <a:p>
            <a:pPr indent="-228594" lvl="0" marL="228594" rtl="0" algn="l">
              <a:lnSpc>
                <a:spcPct val="90000"/>
              </a:lnSpc>
              <a:spcBef>
                <a:spcPts val="1000"/>
              </a:spcBef>
              <a:spcAft>
                <a:spcPts val="0"/>
              </a:spcAft>
              <a:buClr>
                <a:schemeClr val="dk1"/>
              </a:buClr>
              <a:buSzPts val="2800"/>
              <a:buChar char="•"/>
            </a:pPr>
            <a:r>
              <a:rPr lang="en-US"/>
              <a:t>It provides more accessibility than private. But, it is more restrictive than protected, and public.</a:t>
            </a:r>
            <a:endParaRPr/>
          </a:p>
        </p:txBody>
      </p:sp>
      <p:sp>
        <p:nvSpPr>
          <p:cNvPr id="612" name="Google Shape;612;p94"/>
          <p:cNvSpPr txBox="1"/>
          <p:nvPr/>
        </p:nvSpPr>
        <p:spPr>
          <a:xfrm>
            <a:off x="1190445" y="3291202"/>
            <a:ext cx="2790251" cy="2585323"/>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Save as A.java</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package</a:t>
            </a:r>
            <a:r>
              <a:rPr lang="en-US" sz="1800">
                <a:solidFill>
                  <a:schemeClr val="dk1"/>
                </a:solidFill>
                <a:latin typeface="Calibri"/>
                <a:ea typeface="Calibri"/>
                <a:cs typeface="Calibri"/>
                <a:sym typeface="Calibri"/>
              </a:rPr>
              <a:t> pack;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class</a:t>
            </a:r>
            <a:r>
              <a:rPr lang="en-US" sz="1800">
                <a:solidFill>
                  <a:schemeClr val="dk1"/>
                </a:solidFill>
                <a:latin typeface="Calibri"/>
                <a:ea typeface="Calibri"/>
                <a:cs typeface="Calibri"/>
                <a:sym typeface="Calibri"/>
              </a:rPr>
              <a:t> A{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void</a:t>
            </a:r>
            <a:r>
              <a:rPr lang="en-US" sz="1800">
                <a:solidFill>
                  <a:schemeClr val="dk1"/>
                </a:solidFill>
                <a:latin typeface="Calibri"/>
                <a:ea typeface="Calibri"/>
                <a:cs typeface="Calibri"/>
                <a:sym typeface="Calibri"/>
              </a:rPr>
              <a:t> msg()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System.out.println("Hello");</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3" name="Google Shape;613;p94"/>
          <p:cNvSpPr txBox="1"/>
          <p:nvPr/>
        </p:nvSpPr>
        <p:spPr>
          <a:xfrm>
            <a:off x="7651631" y="2762101"/>
            <a:ext cx="3946850" cy="313932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Save B.java</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package</a:t>
            </a:r>
            <a:r>
              <a:rPr lang="en-US" sz="1800">
                <a:solidFill>
                  <a:schemeClr val="dk1"/>
                </a:solidFill>
                <a:latin typeface="Calibri"/>
                <a:ea typeface="Calibri"/>
                <a:cs typeface="Calibri"/>
                <a:sym typeface="Calibri"/>
              </a:rPr>
              <a:t> mypack;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import</a:t>
            </a:r>
            <a:r>
              <a:rPr lang="en-US" sz="1800">
                <a:solidFill>
                  <a:schemeClr val="dk1"/>
                </a:solidFill>
                <a:latin typeface="Calibri"/>
                <a:ea typeface="Calibri"/>
                <a:cs typeface="Calibri"/>
                <a:sym typeface="Calibri"/>
              </a:rPr>
              <a:t> pack.*;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class</a:t>
            </a:r>
            <a:r>
              <a:rPr lang="en-US" sz="1800">
                <a:solidFill>
                  <a:schemeClr val="dk1"/>
                </a:solidFill>
                <a:latin typeface="Calibri"/>
                <a:ea typeface="Calibri"/>
                <a:cs typeface="Calibri"/>
                <a:sym typeface="Calibri"/>
              </a:rPr>
              <a:t> B{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public</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static</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void</a:t>
            </a:r>
            <a:r>
              <a:rPr lang="en-US" sz="1800">
                <a:solidFill>
                  <a:schemeClr val="dk1"/>
                </a:solidFill>
                <a:latin typeface="Calibri"/>
                <a:ea typeface="Calibri"/>
                <a:cs typeface="Calibri"/>
                <a:sym typeface="Calibri"/>
              </a:rPr>
              <a:t> main(String args[])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 obj = </a:t>
            </a:r>
            <a:r>
              <a:rPr b="1" lang="en-US" sz="1800">
                <a:solidFill>
                  <a:schemeClr val="dk1"/>
                </a:solidFill>
                <a:latin typeface="Calibri"/>
                <a:ea typeface="Calibri"/>
                <a:cs typeface="Calibri"/>
                <a:sym typeface="Calibri"/>
              </a:rPr>
              <a:t>new</a:t>
            </a:r>
            <a:r>
              <a:rPr lang="en-US" sz="1800">
                <a:solidFill>
                  <a:schemeClr val="dk1"/>
                </a:solidFill>
                <a:latin typeface="Calibri"/>
                <a:ea typeface="Calibri"/>
                <a:cs typeface="Calibri"/>
                <a:sym typeface="Calibri"/>
              </a:rPr>
              <a:t> A();//Compile Time Error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obj.msg();//Compile Time Error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95"/>
          <p:cNvSpPr txBox="1"/>
          <p:nvPr>
            <p:ph type="title"/>
          </p:nvPr>
        </p:nvSpPr>
        <p:spPr>
          <a:xfrm>
            <a:off x="838200" y="365125"/>
            <a:ext cx="10515600" cy="59240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Protected Modifier</a:t>
            </a:r>
            <a:endParaRPr b="1"/>
          </a:p>
        </p:txBody>
      </p:sp>
      <p:sp>
        <p:nvSpPr>
          <p:cNvPr id="619" name="Google Shape;619;p95"/>
          <p:cNvSpPr txBox="1"/>
          <p:nvPr>
            <p:ph idx="1" type="body"/>
          </p:nvPr>
        </p:nvSpPr>
        <p:spPr>
          <a:xfrm>
            <a:off x="838200" y="1052423"/>
            <a:ext cx="10515600" cy="5124541"/>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800"/>
              <a:buChar char="•"/>
            </a:pPr>
            <a:r>
              <a:rPr lang="en-US"/>
              <a:t>The </a:t>
            </a:r>
            <a:r>
              <a:rPr b="1" lang="en-US"/>
              <a:t>protected access modifier</a:t>
            </a:r>
            <a:r>
              <a:rPr lang="en-US"/>
              <a:t> is accessible within package and outside the package but through inheritance only.</a:t>
            </a:r>
            <a:endParaRPr/>
          </a:p>
          <a:p>
            <a:pPr indent="-228594" lvl="0" marL="228594" rtl="0" algn="l">
              <a:lnSpc>
                <a:spcPct val="90000"/>
              </a:lnSpc>
              <a:spcBef>
                <a:spcPts val="1000"/>
              </a:spcBef>
              <a:spcAft>
                <a:spcPts val="0"/>
              </a:spcAft>
              <a:buClr>
                <a:schemeClr val="dk1"/>
              </a:buClr>
              <a:buSzPts val="2800"/>
              <a:buChar char="•"/>
            </a:pPr>
            <a:r>
              <a:rPr lang="en-US"/>
              <a:t>The protected access modifier can be applied on the data member, method and constructor. It can't be applied on the class.</a:t>
            </a:r>
            <a:endParaRPr/>
          </a:p>
          <a:p>
            <a:pPr indent="-50793" lvl="0" marL="228594" rtl="0" algn="l">
              <a:lnSpc>
                <a:spcPct val="90000"/>
              </a:lnSpc>
              <a:spcBef>
                <a:spcPts val="1000"/>
              </a:spcBef>
              <a:spcAft>
                <a:spcPts val="0"/>
              </a:spcAft>
              <a:buClr>
                <a:schemeClr val="dk1"/>
              </a:buClr>
              <a:buSzPts val="2800"/>
              <a:buNone/>
            </a:pPr>
            <a:r>
              <a:t/>
            </a:r>
            <a:endParaRPr/>
          </a:p>
        </p:txBody>
      </p:sp>
      <p:sp>
        <p:nvSpPr>
          <p:cNvPr id="620" name="Google Shape;620;p95"/>
          <p:cNvSpPr txBox="1"/>
          <p:nvPr/>
        </p:nvSpPr>
        <p:spPr>
          <a:xfrm>
            <a:off x="1084948" y="2997679"/>
            <a:ext cx="2968185" cy="230832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//save by A.java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package</a:t>
            </a:r>
            <a:r>
              <a:rPr lang="en-US" sz="1800">
                <a:solidFill>
                  <a:schemeClr val="dk1"/>
                </a:solidFill>
                <a:latin typeface="Calibri"/>
                <a:ea typeface="Calibri"/>
                <a:cs typeface="Calibri"/>
                <a:sym typeface="Calibri"/>
              </a:rPr>
              <a:t> pack;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public</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class</a:t>
            </a:r>
            <a:r>
              <a:rPr lang="en-US" sz="1800">
                <a:solidFill>
                  <a:schemeClr val="dk1"/>
                </a:solidFill>
                <a:latin typeface="Calibri"/>
                <a:ea typeface="Calibri"/>
                <a:cs typeface="Calibri"/>
                <a:sym typeface="Calibri"/>
              </a:rPr>
              <a:t> A{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protected</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void</a:t>
            </a:r>
            <a:r>
              <a:rPr lang="en-US" sz="1800">
                <a:solidFill>
                  <a:schemeClr val="dk1"/>
                </a:solidFill>
                <a:latin typeface="Calibri"/>
                <a:ea typeface="Calibri"/>
                <a:cs typeface="Calibri"/>
                <a:sym typeface="Calibri"/>
              </a:rPr>
              <a:t> msg()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System.out.println("Hello");}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1" name="Google Shape;621;p95"/>
          <p:cNvSpPr txBox="1"/>
          <p:nvPr/>
        </p:nvSpPr>
        <p:spPr>
          <a:xfrm>
            <a:off x="6728603" y="2889849"/>
            <a:ext cx="3864199" cy="313932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//save by B.java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package</a:t>
            </a:r>
            <a:r>
              <a:rPr lang="en-US" sz="1800">
                <a:solidFill>
                  <a:schemeClr val="dk1"/>
                </a:solidFill>
                <a:latin typeface="Calibri"/>
                <a:ea typeface="Calibri"/>
                <a:cs typeface="Calibri"/>
                <a:sym typeface="Calibri"/>
              </a:rPr>
              <a:t> mypack;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import</a:t>
            </a:r>
            <a:r>
              <a:rPr lang="en-US" sz="1800">
                <a:solidFill>
                  <a:schemeClr val="dk1"/>
                </a:solidFill>
                <a:latin typeface="Calibri"/>
                <a:ea typeface="Calibri"/>
                <a:cs typeface="Calibri"/>
                <a:sym typeface="Calibri"/>
              </a:rPr>
              <a:t> pack.*;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class</a:t>
            </a:r>
            <a:r>
              <a:rPr lang="en-US" sz="1800">
                <a:solidFill>
                  <a:schemeClr val="dk1"/>
                </a:solidFill>
                <a:latin typeface="Calibri"/>
                <a:ea typeface="Calibri"/>
                <a:cs typeface="Calibri"/>
                <a:sym typeface="Calibri"/>
              </a:rPr>
              <a:t> B </a:t>
            </a:r>
            <a:r>
              <a:rPr b="1" lang="en-US" sz="1800">
                <a:solidFill>
                  <a:schemeClr val="dk1"/>
                </a:solidFill>
                <a:latin typeface="Calibri"/>
                <a:ea typeface="Calibri"/>
                <a:cs typeface="Calibri"/>
                <a:sym typeface="Calibri"/>
              </a:rPr>
              <a:t>extends</a:t>
            </a:r>
            <a:r>
              <a:rPr lang="en-US" sz="1800">
                <a:solidFill>
                  <a:schemeClr val="dk1"/>
                </a:solidFill>
                <a:latin typeface="Calibri"/>
                <a:ea typeface="Calibri"/>
                <a:cs typeface="Calibri"/>
                <a:sym typeface="Calibri"/>
              </a:rPr>
              <a:t> A{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public</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static</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void</a:t>
            </a:r>
            <a:r>
              <a:rPr lang="en-US" sz="1800">
                <a:solidFill>
                  <a:schemeClr val="dk1"/>
                </a:solidFill>
                <a:latin typeface="Calibri"/>
                <a:ea typeface="Calibri"/>
                <a:cs typeface="Calibri"/>
                <a:sym typeface="Calibri"/>
              </a:rPr>
              <a:t> main(String args[]){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B obj = </a:t>
            </a:r>
            <a:r>
              <a:rPr b="1" lang="en-US" sz="1800">
                <a:solidFill>
                  <a:schemeClr val="dk1"/>
                </a:solidFill>
                <a:latin typeface="Calibri"/>
                <a:ea typeface="Calibri"/>
                <a:cs typeface="Calibri"/>
                <a:sym typeface="Calibri"/>
              </a:rPr>
              <a:t>new</a:t>
            </a:r>
            <a:r>
              <a:rPr lang="en-US" sz="1800">
                <a:solidFill>
                  <a:schemeClr val="dk1"/>
                </a:solidFill>
                <a:latin typeface="Calibri"/>
                <a:ea typeface="Calibri"/>
                <a:cs typeface="Calibri"/>
                <a:sym typeface="Calibri"/>
              </a:rPr>
              <a:t> B();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obj.msg();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96"/>
          <p:cNvSpPr txBox="1"/>
          <p:nvPr>
            <p:ph type="title"/>
          </p:nvPr>
        </p:nvSpPr>
        <p:spPr>
          <a:xfrm>
            <a:off x="838200" y="365125"/>
            <a:ext cx="10515600" cy="5492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Public Modifier</a:t>
            </a:r>
            <a:endParaRPr/>
          </a:p>
        </p:txBody>
      </p:sp>
      <p:sp>
        <p:nvSpPr>
          <p:cNvPr id="627" name="Google Shape;627;p96"/>
          <p:cNvSpPr txBox="1"/>
          <p:nvPr>
            <p:ph idx="1" type="body"/>
          </p:nvPr>
        </p:nvSpPr>
        <p:spPr>
          <a:xfrm>
            <a:off x="838200" y="1181819"/>
            <a:ext cx="10515600" cy="4995145"/>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800"/>
              <a:buChar char="•"/>
            </a:pPr>
            <a:r>
              <a:rPr lang="en-US"/>
              <a:t>The </a:t>
            </a:r>
            <a:r>
              <a:rPr b="1" lang="en-US"/>
              <a:t>public access modifier</a:t>
            </a:r>
            <a:r>
              <a:rPr lang="en-US"/>
              <a:t> is accessible everywhere. It has the widest scope among all other modifiers.</a:t>
            </a:r>
            <a:endParaRPr/>
          </a:p>
        </p:txBody>
      </p:sp>
      <p:sp>
        <p:nvSpPr>
          <p:cNvPr id="628" name="Google Shape;628;p96"/>
          <p:cNvSpPr txBox="1"/>
          <p:nvPr/>
        </p:nvSpPr>
        <p:spPr>
          <a:xfrm>
            <a:off x="1052422" y="2449902"/>
            <a:ext cx="2968185" cy="2585323"/>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//save by A.java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package</a:t>
            </a:r>
            <a:r>
              <a:rPr lang="en-US" sz="1800">
                <a:solidFill>
                  <a:schemeClr val="dk1"/>
                </a:solidFill>
                <a:latin typeface="Calibri"/>
                <a:ea typeface="Calibri"/>
                <a:cs typeface="Calibri"/>
                <a:sym typeface="Calibri"/>
              </a:rPr>
              <a:t> pack;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public</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class</a:t>
            </a:r>
            <a:r>
              <a:rPr lang="en-US" sz="1800">
                <a:solidFill>
                  <a:schemeClr val="dk1"/>
                </a:solidFill>
                <a:latin typeface="Calibri"/>
                <a:ea typeface="Calibri"/>
                <a:cs typeface="Calibri"/>
                <a:sym typeface="Calibri"/>
              </a:rPr>
              <a:t> A{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public</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void</a:t>
            </a:r>
            <a:r>
              <a:rPr lang="en-US" sz="1800">
                <a:solidFill>
                  <a:schemeClr val="dk1"/>
                </a:solidFill>
                <a:latin typeface="Calibri"/>
                <a:ea typeface="Calibri"/>
                <a:cs typeface="Calibri"/>
                <a:sym typeface="Calibri"/>
              </a:rPr>
              <a:t> msg()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System.out.println("Hello");}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9" name="Google Shape;629;p96"/>
          <p:cNvSpPr txBox="1"/>
          <p:nvPr/>
        </p:nvSpPr>
        <p:spPr>
          <a:xfrm>
            <a:off x="6849374" y="2449902"/>
            <a:ext cx="3864199" cy="341632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//save by B.java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package</a:t>
            </a:r>
            <a:r>
              <a:rPr lang="en-US" sz="1800">
                <a:solidFill>
                  <a:schemeClr val="dk1"/>
                </a:solidFill>
                <a:latin typeface="Calibri"/>
                <a:ea typeface="Calibri"/>
                <a:cs typeface="Calibri"/>
                <a:sym typeface="Calibri"/>
              </a:rPr>
              <a:t> mypack;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import</a:t>
            </a:r>
            <a:r>
              <a:rPr lang="en-US" sz="1800">
                <a:solidFill>
                  <a:schemeClr val="dk1"/>
                </a:solidFill>
                <a:latin typeface="Calibri"/>
                <a:ea typeface="Calibri"/>
                <a:cs typeface="Calibri"/>
                <a:sym typeface="Calibri"/>
              </a:rPr>
              <a:t> pack.*;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class</a:t>
            </a:r>
            <a:r>
              <a:rPr lang="en-US" sz="1800">
                <a:solidFill>
                  <a:schemeClr val="dk1"/>
                </a:solidFill>
                <a:latin typeface="Calibri"/>
                <a:ea typeface="Calibri"/>
                <a:cs typeface="Calibri"/>
                <a:sym typeface="Calibri"/>
              </a:rPr>
              <a:t> B{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public</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static</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void</a:t>
            </a:r>
            <a:r>
              <a:rPr lang="en-US" sz="1800">
                <a:solidFill>
                  <a:schemeClr val="dk1"/>
                </a:solidFill>
                <a:latin typeface="Calibri"/>
                <a:ea typeface="Calibri"/>
                <a:cs typeface="Calibri"/>
                <a:sym typeface="Calibri"/>
              </a:rPr>
              <a:t> main(String args[]){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 obj = </a:t>
            </a:r>
            <a:r>
              <a:rPr b="1" lang="en-US" sz="1800">
                <a:solidFill>
                  <a:schemeClr val="dk1"/>
                </a:solidFill>
                <a:latin typeface="Calibri"/>
                <a:ea typeface="Calibri"/>
                <a:cs typeface="Calibri"/>
                <a:sym typeface="Calibri"/>
              </a:rPr>
              <a:t>new</a:t>
            </a:r>
            <a:r>
              <a:rPr lang="en-US" sz="1800">
                <a:solidFill>
                  <a:schemeClr val="dk1"/>
                </a:solidFill>
                <a:latin typeface="Calibri"/>
                <a:ea typeface="Calibri"/>
                <a:cs typeface="Calibri"/>
                <a:sym typeface="Calibri"/>
              </a:rPr>
              <a:t> A();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obj.msg();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9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Java Default Methods</a:t>
            </a:r>
            <a:endParaRPr/>
          </a:p>
        </p:txBody>
      </p:sp>
      <p:sp>
        <p:nvSpPr>
          <p:cNvPr id="635" name="Google Shape;635;p97"/>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9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Java Default Methods</a:t>
            </a:r>
            <a:endParaRPr b="1"/>
          </a:p>
        </p:txBody>
      </p:sp>
      <p:sp>
        <p:nvSpPr>
          <p:cNvPr id="641" name="Google Shape;641;p98"/>
          <p:cNvSpPr txBox="1"/>
          <p:nvPr>
            <p:ph idx="1" type="body"/>
          </p:nvPr>
        </p:nvSpPr>
        <p:spPr>
          <a:xfrm>
            <a:off x="838200" y="1825625"/>
            <a:ext cx="10515600" cy="4351339"/>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800"/>
              <a:buChar char="•"/>
            </a:pPr>
            <a:r>
              <a:rPr lang="en-US"/>
              <a:t>Java provides a facility to create default methods inside the interface. Methods which are defined inside the interface and tagged with default are known as default methods. These methods are non-abstract methods.</a:t>
            </a:r>
            <a:endParaRPr/>
          </a:p>
          <a:p>
            <a:pPr indent="-228594" lvl="0" marL="228594" rtl="0" algn="l">
              <a:lnSpc>
                <a:spcPct val="90000"/>
              </a:lnSpc>
              <a:spcBef>
                <a:spcPts val="1000"/>
              </a:spcBef>
              <a:spcAft>
                <a:spcPts val="0"/>
              </a:spcAft>
              <a:buClr>
                <a:schemeClr val="dk1"/>
              </a:buClr>
              <a:buSzPts val="2800"/>
              <a:buChar char="•"/>
            </a:pPr>
            <a:r>
              <a:rPr lang="en-US"/>
              <a:t>The concept of default method is used to define a method with default implementation. You can override default method also to provide more specific implementation for the method.</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99"/>
          <p:cNvSpPr txBox="1"/>
          <p:nvPr>
            <p:ph idx="1" type="body"/>
          </p:nvPr>
        </p:nvSpPr>
        <p:spPr>
          <a:xfrm>
            <a:off x="838200" y="388189"/>
            <a:ext cx="10515600" cy="5788775"/>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b="1" lang="en-US"/>
              <a:t>interface</a:t>
            </a:r>
            <a:r>
              <a:rPr lang="en-US"/>
              <a:t> Sayable{    </a:t>
            </a:r>
            <a:endParaRPr/>
          </a:p>
          <a:p>
            <a:pPr indent="0" lvl="0" marL="0" rtl="0" algn="l">
              <a:lnSpc>
                <a:spcPct val="90000"/>
              </a:lnSpc>
              <a:spcBef>
                <a:spcPts val="1000"/>
              </a:spcBef>
              <a:spcAft>
                <a:spcPts val="0"/>
              </a:spcAft>
              <a:buClr>
                <a:schemeClr val="dk1"/>
              </a:buClr>
              <a:buSzPct val="100000"/>
              <a:buNone/>
            </a:pPr>
            <a:r>
              <a:rPr lang="en-US"/>
              <a:t>    </a:t>
            </a:r>
            <a:r>
              <a:rPr b="1" lang="en-US"/>
              <a:t>default</a:t>
            </a:r>
            <a:r>
              <a:rPr lang="en-US"/>
              <a:t> </a:t>
            </a:r>
            <a:r>
              <a:rPr b="1" lang="en-US"/>
              <a:t>void</a:t>
            </a:r>
            <a:r>
              <a:rPr lang="en-US"/>
              <a:t> say(){  </a:t>
            </a:r>
            <a:endParaRPr/>
          </a:p>
          <a:p>
            <a:pPr indent="0" lvl="0" marL="0" rtl="0" algn="l">
              <a:lnSpc>
                <a:spcPct val="90000"/>
              </a:lnSpc>
              <a:spcBef>
                <a:spcPts val="1000"/>
              </a:spcBef>
              <a:spcAft>
                <a:spcPts val="0"/>
              </a:spcAft>
              <a:buClr>
                <a:schemeClr val="dk1"/>
              </a:buClr>
              <a:buSzPct val="100000"/>
              <a:buNone/>
            </a:pPr>
            <a:r>
              <a:rPr lang="en-US"/>
              <a:t>        System.out.println("Hello, this is default method");  </a:t>
            </a:r>
            <a:endParaRPr/>
          </a:p>
          <a:p>
            <a:pPr indent="0" lvl="0" marL="0" rtl="0" algn="l">
              <a:lnSpc>
                <a:spcPct val="90000"/>
              </a:lnSpc>
              <a:spcBef>
                <a:spcPts val="1000"/>
              </a:spcBef>
              <a:spcAft>
                <a:spcPts val="0"/>
              </a:spcAft>
              <a:buClr>
                <a:schemeClr val="dk1"/>
              </a:buClr>
              <a:buSzPct val="100000"/>
              <a:buNone/>
            </a:pPr>
            <a:r>
              <a:rPr lang="en-US"/>
              <a:t>    }  </a:t>
            </a:r>
            <a:endParaRPr/>
          </a:p>
          <a:p>
            <a:pPr indent="0" lvl="0" marL="0" rtl="0" algn="l">
              <a:lnSpc>
                <a:spcPct val="90000"/>
              </a:lnSpc>
              <a:spcBef>
                <a:spcPts val="1000"/>
              </a:spcBef>
              <a:spcAft>
                <a:spcPts val="0"/>
              </a:spcAft>
              <a:buClr>
                <a:schemeClr val="dk1"/>
              </a:buClr>
              <a:buSzPct val="100000"/>
              <a:buNone/>
            </a:pPr>
            <a:r>
              <a:rPr lang="en-US"/>
              <a:t>    </a:t>
            </a:r>
            <a:r>
              <a:rPr b="1" lang="en-US"/>
              <a:t>void</a:t>
            </a:r>
            <a:r>
              <a:rPr lang="en-US"/>
              <a:t> sayMore(String msg);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b="1" lang="en-US"/>
              <a:t>public</a:t>
            </a:r>
            <a:r>
              <a:rPr lang="en-US"/>
              <a:t> </a:t>
            </a:r>
            <a:r>
              <a:rPr b="1" lang="en-US"/>
              <a:t>class</a:t>
            </a:r>
            <a:r>
              <a:rPr lang="en-US"/>
              <a:t> DefaultMethods </a:t>
            </a:r>
            <a:r>
              <a:rPr b="1" lang="en-US"/>
              <a:t>implements</a:t>
            </a:r>
            <a:r>
              <a:rPr lang="en-US"/>
              <a:t> Sayable{  </a:t>
            </a:r>
            <a:endParaRPr/>
          </a:p>
          <a:p>
            <a:pPr indent="0" lvl="0" marL="0" rtl="0" algn="l">
              <a:lnSpc>
                <a:spcPct val="90000"/>
              </a:lnSpc>
              <a:spcBef>
                <a:spcPts val="1000"/>
              </a:spcBef>
              <a:spcAft>
                <a:spcPts val="0"/>
              </a:spcAft>
              <a:buClr>
                <a:schemeClr val="dk1"/>
              </a:buClr>
              <a:buSzPct val="100000"/>
              <a:buNone/>
            </a:pPr>
            <a:r>
              <a:rPr lang="en-US"/>
              <a:t>    </a:t>
            </a:r>
            <a:r>
              <a:rPr b="1" lang="en-US"/>
              <a:t>public</a:t>
            </a:r>
            <a:r>
              <a:rPr lang="en-US"/>
              <a:t> </a:t>
            </a:r>
            <a:r>
              <a:rPr b="1" lang="en-US"/>
              <a:t>void</a:t>
            </a:r>
            <a:r>
              <a:rPr lang="en-US"/>
              <a:t> sayMore(String msg){        // implementing abstract method   </a:t>
            </a:r>
            <a:endParaRPr/>
          </a:p>
          <a:p>
            <a:pPr indent="0" lvl="0" marL="0" rtl="0" algn="l">
              <a:lnSpc>
                <a:spcPct val="90000"/>
              </a:lnSpc>
              <a:spcBef>
                <a:spcPts val="1000"/>
              </a:spcBef>
              <a:spcAft>
                <a:spcPts val="0"/>
              </a:spcAft>
              <a:buClr>
                <a:schemeClr val="dk1"/>
              </a:buClr>
              <a:buSzPct val="100000"/>
              <a:buNone/>
            </a:pPr>
            <a:r>
              <a:rPr lang="en-US"/>
              <a:t>        System.out.println(msg);  </a:t>
            </a:r>
            <a:endParaRPr/>
          </a:p>
          <a:p>
            <a:pPr indent="0" lvl="0" marL="0" rtl="0" algn="l">
              <a:lnSpc>
                <a:spcPct val="90000"/>
              </a:lnSpc>
              <a:spcBef>
                <a:spcPts val="1000"/>
              </a:spcBef>
              <a:spcAft>
                <a:spcPts val="0"/>
              </a:spcAft>
              <a:buClr>
                <a:schemeClr val="dk1"/>
              </a:buClr>
              <a:buSzPct val="100000"/>
              <a:buNone/>
            </a:pPr>
            <a:r>
              <a:rPr lang="en-US"/>
              <a:t>    }  </a:t>
            </a:r>
            <a:endParaRPr/>
          </a:p>
          <a:p>
            <a:pPr indent="0" lvl="0" marL="0" rtl="0" algn="l">
              <a:lnSpc>
                <a:spcPct val="90000"/>
              </a:lnSpc>
              <a:spcBef>
                <a:spcPts val="1000"/>
              </a:spcBef>
              <a:spcAft>
                <a:spcPts val="0"/>
              </a:spcAft>
              <a:buClr>
                <a:schemeClr val="dk1"/>
              </a:buClr>
              <a:buSzPct val="100000"/>
              <a:buNone/>
            </a:pPr>
            <a:r>
              <a:rPr lang="en-US"/>
              <a:t>    </a:t>
            </a:r>
            <a:r>
              <a:rPr b="1" lang="en-US"/>
              <a:t>public</a:t>
            </a:r>
            <a:r>
              <a:rPr lang="en-US"/>
              <a:t> </a:t>
            </a:r>
            <a:r>
              <a:rPr b="1" lang="en-US"/>
              <a:t>static</a:t>
            </a:r>
            <a:r>
              <a:rPr lang="en-US"/>
              <a:t> </a:t>
            </a:r>
            <a:r>
              <a:rPr b="1" lang="en-US"/>
              <a:t>void</a:t>
            </a:r>
            <a:r>
              <a:rPr lang="en-US"/>
              <a:t> main(String[] args) {  </a:t>
            </a:r>
            <a:endParaRPr/>
          </a:p>
          <a:p>
            <a:pPr indent="0" lvl="0" marL="0" rtl="0" algn="l">
              <a:lnSpc>
                <a:spcPct val="90000"/>
              </a:lnSpc>
              <a:spcBef>
                <a:spcPts val="1000"/>
              </a:spcBef>
              <a:spcAft>
                <a:spcPts val="0"/>
              </a:spcAft>
              <a:buClr>
                <a:schemeClr val="dk1"/>
              </a:buClr>
              <a:buSzPct val="100000"/>
              <a:buNone/>
            </a:pPr>
            <a:r>
              <a:rPr lang="en-US"/>
              <a:t>        DefaultMethods dm = </a:t>
            </a:r>
            <a:r>
              <a:rPr b="1" lang="en-US"/>
              <a:t>new</a:t>
            </a:r>
            <a:r>
              <a:rPr lang="en-US"/>
              <a:t> DefaultMethods();  </a:t>
            </a:r>
            <a:endParaRPr/>
          </a:p>
          <a:p>
            <a:pPr indent="0" lvl="0" marL="0" rtl="0" algn="l">
              <a:lnSpc>
                <a:spcPct val="90000"/>
              </a:lnSpc>
              <a:spcBef>
                <a:spcPts val="1000"/>
              </a:spcBef>
              <a:spcAft>
                <a:spcPts val="0"/>
              </a:spcAft>
              <a:buClr>
                <a:schemeClr val="dk1"/>
              </a:buClr>
              <a:buSzPct val="100000"/>
              <a:buNone/>
            </a:pPr>
            <a:r>
              <a:rPr lang="en-US"/>
              <a:t>        dm.say();   // calling default method  </a:t>
            </a:r>
            <a:endParaRPr/>
          </a:p>
          <a:p>
            <a:pPr indent="0" lvl="0" marL="0" rtl="0" algn="l">
              <a:lnSpc>
                <a:spcPct val="90000"/>
              </a:lnSpc>
              <a:spcBef>
                <a:spcPts val="1000"/>
              </a:spcBef>
              <a:spcAft>
                <a:spcPts val="0"/>
              </a:spcAft>
              <a:buClr>
                <a:schemeClr val="dk1"/>
              </a:buClr>
              <a:buSzPct val="100000"/>
              <a:buNone/>
            </a:pPr>
            <a:r>
              <a:rPr lang="en-US"/>
              <a:t>        dm.sayMore("Work is worship");  // calling abstract method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    }  </a:t>
            </a:r>
            <a:endParaRPr/>
          </a:p>
          <a:p>
            <a:pPr indent="0" lvl="0" marL="0" rtl="0" algn="l">
              <a:lnSpc>
                <a:spcPct val="90000"/>
              </a:lnSpc>
              <a:spcBef>
                <a:spcPts val="1000"/>
              </a:spcBef>
              <a:spcAft>
                <a:spcPts val="0"/>
              </a:spcAft>
              <a:buClr>
                <a:schemeClr val="dk1"/>
              </a:buClr>
              <a:buSzPct val="100000"/>
              <a:buNone/>
            </a:pPr>
            <a:r>
              <a:rPr lang="en-US"/>
              <a:t>}</a:t>
            </a:r>
            <a:endParaRPr/>
          </a:p>
          <a:p>
            <a:pPr indent="-104133" lvl="0" marL="228594"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100"/>
          <p:cNvSpPr txBox="1"/>
          <p:nvPr>
            <p:ph type="title"/>
          </p:nvPr>
        </p:nvSpPr>
        <p:spPr>
          <a:xfrm>
            <a:off x="838200" y="204129"/>
            <a:ext cx="10515600" cy="57515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Static Methods inside Java 8 Interface</a:t>
            </a:r>
            <a:endParaRPr/>
          </a:p>
        </p:txBody>
      </p:sp>
      <p:sp>
        <p:nvSpPr>
          <p:cNvPr id="652" name="Google Shape;652;p100"/>
          <p:cNvSpPr txBox="1"/>
          <p:nvPr>
            <p:ph idx="1" type="body"/>
          </p:nvPr>
        </p:nvSpPr>
        <p:spPr>
          <a:xfrm>
            <a:off x="838200" y="940280"/>
            <a:ext cx="10515600" cy="5426014"/>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90000"/>
              </a:lnSpc>
              <a:spcBef>
                <a:spcPts val="0"/>
              </a:spcBef>
              <a:spcAft>
                <a:spcPts val="0"/>
              </a:spcAft>
              <a:buClr>
                <a:schemeClr val="dk1"/>
              </a:buClr>
              <a:buSzPct val="100000"/>
              <a:buNone/>
            </a:pPr>
            <a:r>
              <a:rPr b="1" lang="en-US"/>
              <a:t>interface</a:t>
            </a:r>
            <a:r>
              <a:rPr lang="en-US"/>
              <a:t> Sayable{      </a:t>
            </a:r>
            <a:endParaRPr/>
          </a:p>
          <a:p>
            <a:pPr indent="0" lvl="0" marL="0" rtl="0" algn="l">
              <a:lnSpc>
                <a:spcPct val="90000"/>
              </a:lnSpc>
              <a:spcBef>
                <a:spcPts val="1000"/>
              </a:spcBef>
              <a:spcAft>
                <a:spcPts val="0"/>
              </a:spcAft>
              <a:buClr>
                <a:schemeClr val="dk1"/>
              </a:buClr>
              <a:buSzPct val="100000"/>
              <a:buNone/>
            </a:pPr>
            <a:r>
              <a:rPr lang="en-US"/>
              <a:t>    </a:t>
            </a:r>
            <a:r>
              <a:rPr b="1" lang="en-US"/>
              <a:t>default</a:t>
            </a:r>
            <a:r>
              <a:rPr lang="en-US"/>
              <a:t> </a:t>
            </a:r>
            <a:r>
              <a:rPr b="1" lang="en-US"/>
              <a:t>void</a:t>
            </a:r>
            <a:r>
              <a:rPr lang="en-US"/>
              <a:t> say(){    </a:t>
            </a:r>
            <a:endParaRPr/>
          </a:p>
          <a:p>
            <a:pPr indent="0" lvl="0" marL="0" rtl="0" algn="l">
              <a:lnSpc>
                <a:spcPct val="90000"/>
              </a:lnSpc>
              <a:spcBef>
                <a:spcPts val="1000"/>
              </a:spcBef>
              <a:spcAft>
                <a:spcPts val="0"/>
              </a:spcAft>
              <a:buClr>
                <a:schemeClr val="dk1"/>
              </a:buClr>
              <a:buSzPct val="100000"/>
              <a:buNone/>
            </a:pPr>
            <a:r>
              <a:rPr lang="en-US"/>
              <a:t>        System.out.println("Hello, this is default method");    </a:t>
            </a:r>
            <a:endParaRPr/>
          </a:p>
          <a:p>
            <a:pPr indent="0" lvl="0" marL="0" rtl="0" algn="l">
              <a:lnSpc>
                <a:spcPct val="90000"/>
              </a:lnSpc>
              <a:spcBef>
                <a:spcPts val="1000"/>
              </a:spcBef>
              <a:spcAft>
                <a:spcPts val="0"/>
              </a:spcAft>
              <a:buClr>
                <a:schemeClr val="dk1"/>
              </a:buClr>
              <a:buSzPct val="100000"/>
              <a:buNone/>
            </a:pPr>
            <a:r>
              <a:rPr lang="en-US"/>
              <a:t>    }    </a:t>
            </a:r>
            <a:endParaRPr/>
          </a:p>
          <a:p>
            <a:pPr indent="0" lvl="0" marL="0" rtl="0" algn="l">
              <a:lnSpc>
                <a:spcPct val="90000"/>
              </a:lnSpc>
              <a:spcBef>
                <a:spcPts val="1000"/>
              </a:spcBef>
              <a:spcAft>
                <a:spcPts val="0"/>
              </a:spcAft>
              <a:buClr>
                <a:schemeClr val="dk1"/>
              </a:buClr>
              <a:buSzPct val="100000"/>
              <a:buNone/>
            </a:pPr>
            <a:r>
              <a:rPr lang="en-US"/>
              <a:t>     </a:t>
            </a:r>
            <a:r>
              <a:rPr b="1" lang="en-US"/>
              <a:t>void</a:t>
            </a:r>
            <a:r>
              <a:rPr lang="en-US"/>
              <a:t> sayMore(String msg);    </a:t>
            </a:r>
            <a:endParaRPr/>
          </a:p>
          <a:p>
            <a:pPr indent="0" lvl="0" marL="0" rtl="0" algn="l">
              <a:lnSpc>
                <a:spcPct val="90000"/>
              </a:lnSpc>
              <a:spcBef>
                <a:spcPts val="1000"/>
              </a:spcBef>
              <a:spcAft>
                <a:spcPts val="0"/>
              </a:spcAft>
              <a:buClr>
                <a:schemeClr val="dk1"/>
              </a:buClr>
              <a:buSzPct val="100000"/>
              <a:buNone/>
            </a:pPr>
            <a:r>
              <a:rPr lang="en-US"/>
              <a:t>    </a:t>
            </a:r>
            <a:r>
              <a:rPr b="1" lang="en-US"/>
              <a:t>static</a:t>
            </a:r>
            <a:r>
              <a:rPr lang="en-US"/>
              <a:t> </a:t>
            </a:r>
            <a:r>
              <a:rPr b="1" lang="en-US"/>
              <a:t>void</a:t>
            </a:r>
            <a:r>
              <a:rPr lang="en-US"/>
              <a:t> sayLouder(String msg){    </a:t>
            </a:r>
            <a:endParaRPr/>
          </a:p>
          <a:p>
            <a:pPr indent="0" lvl="0" marL="0" rtl="0" algn="l">
              <a:lnSpc>
                <a:spcPct val="90000"/>
              </a:lnSpc>
              <a:spcBef>
                <a:spcPts val="1000"/>
              </a:spcBef>
              <a:spcAft>
                <a:spcPts val="0"/>
              </a:spcAft>
              <a:buClr>
                <a:schemeClr val="dk1"/>
              </a:buClr>
              <a:buSzPct val="100000"/>
              <a:buNone/>
            </a:pPr>
            <a:r>
              <a:rPr lang="en-US"/>
              <a:t>        System.out.println(msg);    </a:t>
            </a:r>
            <a:endParaRPr/>
          </a:p>
          <a:p>
            <a:pPr indent="0" lvl="0" marL="0" rtl="0" algn="l">
              <a:lnSpc>
                <a:spcPct val="90000"/>
              </a:lnSpc>
              <a:spcBef>
                <a:spcPts val="1000"/>
              </a:spcBef>
              <a:spcAft>
                <a:spcPts val="0"/>
              </a:spcAft>
              <a:buClr>
                <a:schemeClr val="dk1"/>
              </a:buClr>
              <a:buSzPct val="100000"/>
              <a:buNone/>
            </a:pPr>
            <a:r>
              <a:rPr lang="en-US"/>
              <a:t>    }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b="1" lang="en-US"/>
              <a:t>public</a:t>
            </a:r>
            <a:r>
              <a:rPr lang="en-US"/>
              <a:t> </a:t>
            </a:r>
            <a:r>
              <a:rPr b="1" lang="en-US"/>
              <a:t>class</a:t>
            </a:r>
            <a:r>
              <a:rPr lang="en-US"/>
              <a:t> DefaultMethods </a:t>
            </a:r>
            <a:r>
              <a:rPr b="1" lang="en-US"/>
              <a:t>implements</a:t>
            </a:r>
            <a:r>
              <a:rPr lang="en-US"/>
              <a:t> Sayable{    </a:t>
            </a:r>
            <a:endParaRPr/>
          </a:p>
          <a:p>
            <a:pPr indent="0" lvl="0" marL="0" rtl="0" algn="l">
              <a:lnSpc>
                <a:spcPct val="90000"/>
              </a:lnSpc>
              <a:spcBef>
                <a:spcPts val="1000"/>
              </a:spcBef>
              <a:spcAft>
                <a:spcPts val="0"/>
              </a:spcAft>
              <a:buClr>
                <a:schemeClr val="dk1"/>
              </a:buClr>
              <a:buSzPct val="100000"/>
              <a:buNone/>
            </a:pPr>
            <a:r>
              <a:rPr lang="en-US"/>
              <a:t>    </a:t>
            </a:r>
            <a:r>
              <a:rPr b="1" lang="en-US"/>
              <a:t>public</a:t>
            </a:r>
            <a:r>
              <a:rPr lang="en-US"/>
              <a:t> </a:t>
            </a:r>
            <a:r>
              <a:rPr b="1" lang="en-US"/>
              <a:t>void</a:t>
            </a:r>
            <a:r>
              <a:rPr lang="en-US"/>
              <a:t> sayMore(String msg){     // implementing abstract method    </a:t>
            </a:r>
            <a:endParaRPr/>
          </a:p>
          <a:p>
            <a:pPr indent="0" lvl="0" marL="0" rtl="0" algn="l">
              <a:lnSpc>
                <a:spcPct val="90000"/>
              </a:lnSpc>
              <a:spcBef>
                <a:spcPts val="1000"/>
              </a:spcBef>
              <a:spcAft>
                <a:spcPts val="0"/>
              </a:spcAft>
              <a:buClr>
                <a:schemeClr val="dk1"/>
              </a:buClr>
              <a:buSzPct val="100000"/>
              <a:buNone/>
            </a:pPr>
            <a:r>
              <a:rPr lang="en-US"/>
              <a:t>        System.out.println(msg);    </a:t>
            </a:r>
            <a:endParaRPr/>
          </a:p>
          <a:p>
            <a:pPr indent="0" lvl="0" marL="0" rtl="0" algn="l">
              <a:lnSpc>
                <a:spcPct val="90000"/>
              </a:lnSpc>
              <a:spcBef>
                <a:spcPts val="1000"/>
              </a:spcBef>
              <a:spcAft>
                <a:spcPts val="0"/>
              </a:spcAft>
              <a:buClr>
                <a:schemeClr val="dk1"/>
              </a:buClr>
              <a:buSzPct val="100000"/>
              <a:buNone/>
            </a:pPr>
            <a:r>
              <a:rPr lang="en-US"/>
              <a:t>    }    </a:t>
            </a:r>
            <a:endParaRPr/>
          </a:p>
          <a:p>
            <a:pPr indent="0" lvl="0" marL="0" rtl="0" algn="l">
              <a:lnSpc>
                <a:spcPct val="90000"/>
              </a:lnSpc>
              <a:spcBef>
                <a:spcPts val="1000"/>
              </a:spcBef>
              <a:spcAft>
                <a:spcPts val="0"/>
              </a:spcAft>
              <a:buClr>
                <a:schemeClr val="dk1"/>
              </a:buClr>
              <a:buSzPct val="100000"/>
              <a:buNone/>
            </a:pPr>
            <a:r>
              <a:rPr lang="en-US"/>
              <a:t>    </a:t>
            </a:r>
            <a:r>
              <a:rPr b="1" lang="en-US"/>
              <a:t>public</a:t>
            </a:r>
            <a:r>
              <a:rPr lang="en-US"/>
              <a:t> </a:t>
            </a:r>
            <a:r>
              <a:rPr b="1" lang="en-US"/>
              <a:t>static</a:t>
            </a:r>
            <a:r>
              <a:rPr lang="en-US"/>
              <a:t> </a:t>
            </a:r>
            <a:r>
              <a:rPr b="1" lang="en-US"/>
              <a:t>void</a:t>
            </a:r>
            <a:r>
              <a:rPr lang="en-US"/>
              <a:t> main(String[] args) {    </a:t>
            </a:r>
            <a:endParaRPr/>
          </a:p>
          <a:p>
            <a:pPr indent="0" lvl="0" marL="0" rtl="0" algn="l">
              <a:lnSpc>
                <a:spcPct val="90000"/>
              </a:lnSpc>
              <a:spcBef>
                <a:spcPts val="1000"/>
              </a:spcBef>
              <a:spcAft>
                <a:spcPts val="0"/>
              </a:spcAft>
              <a:buClr>
                <a:schemeClr val="dk1"/>
              </a:buClr>
              <a:buSzPct val="100000"/>
              <a:buNone/>
            </a:pPr>
            <a:r>
              <a:rPr lang="en-US"/>
              <a:t>        DefaultMethods dm = </a:t>
            </a:r>
            <a:r>
              <a:rPr b="1" lang="en-US"/>
              <a:t>new</a:t>
            </a:r>
            <a:r>
              <a:rPr lang="en-US"/>
              <a:t> DefaultMethods();    </a:t>
            </a:r>
            <a:endParaRPr/>
          </a:p>
          <a:p>
            <a:pPr indent="0" lvl="0" marL="0" rtl="0" algn="l">
              <a:lnSpc>
                <a:spcPct val="90000"/>
              </a:lnSpc>
              <a:spcBef>
                <a:spcPts val="1000"/>
              </a:spcBef>
              <a:spcAft>
                <a:spcPts val="0"/>
              </a:spcAft>
              <a:buClr>
                <a:schemeClr val="dk1"/>
              </a:buClr>
              <a:buSzPct val="100000"/>
              <a:buNone/>
            </a:pPr>
            <a:r>
              <a:rPr lang="en-US"/>
              <a:t>        dm.say();                       // calling default method    </a:t>
            </a:r>
            <a:endParaRPr/>
          </a:p>
          <a:p>
            <a:pPr indent="0" lvl="0" marL="0" rtl="0" algn="l">
              <a:lnSpc>
                <a:spcPct val="90000"/>
              </a:lnSpc>
              <a:spcBef>
                <a:spcPts val="1000"/>
              </a:spcBef>
              <a:spcAft>
                <a:spcPts val="0"/>
              </a:spcAft>
              <a:buClr>
                <a:schemeClr val="dk1"/>
              </a:buClr>
              <a:buSzPct val="100000"/>
              <a:buNone/>
            </a:pPr>
            <a:r>
              <a:rPr lang="en-US"/>
              <a:t>        dm.sayMore("Work is worship");      // calling abstract method    </a:t>
            </a:r>
            <a:endParaRPr/>
          </a:p>
          <a:p>
            <a:pPr indent="0" lvl="0" marL="0" rtl="0" algn="l">
              <a:lnSpc>
                <a:spcPct val="90000"/>
              </a:lnSpc>
              <a:spcBef>
                <a:spcPts val="1000"/>
              </a:spcBef>
              <a:spcAft>
                <a:spcPts val="0"/>
              </a:spcAft>
              <a:buClr>
                <a:schemeClr val="dk1"/>
              </a:buClr>
              <a:buSzPct val="100000"/>
              <a:buNone/>
            </a:pPr>
            <a:r>
              <a:rPr lang="en-US"/>
              <a:t>        Sayable.sayLouder("Helloooo...");   // calling static method    </a:t>
            </a:r>
            <a:endParaRPr/>
          </a:p>
          <a:p>
            <a:pPr indent="0" lvl="0" marL="0" rtl="0" algn="l">
              <a:lnSpc>
                <a:spcPct val="90000"/>
              </a:lnSpc>
              <a:spcBef>
                <a:spcPts val="1000"/>
              </a:spcBef>
              <a:spcAft>
                <a:spcPts val="0"/>
              </a:spcAft>
              <a:buClr>
                <a:schemeClr val="dk1"/>
              </a:buClr>
              <a:buSzPct val="100000"/>
              <a:buNone/>
            </a:pPr>
            <a:r>
              <a:rPr lang="en-US"/>
              <a:t>    }    </a:t>
            </a:r>
            <a:endParaRPr/>
          </a:p>
          <a:p>
            <a:pPr indent="0" lvl="0" marL="0" rtl="0" algn="l">
              <a:lnSpc>
                <a:spcPct val="90000"/>
              </a:lnSpc>
              <a:spcBef>
                <a:spcPts val="1000"/>
              </a:spcBef>
              <a:spcAft>
                <a:spcPts val="0"/>
              </a:spcAft>
              <a:buClr>
                <a:schemeClr val="dk1"/>
              </a:buClr>
              <a:buSzPct val="100000"/>
              <a:buNone/>
            </a:pPr>
            <a:r>
              <a:rPr lang="en-US"/>
              <a:t>}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10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84063F"/>
              </a:buClr>
              <a:buSzPts val="6000"/>
              <a:buFont typeface="Calibri"/>
              <a:buNone/>
            </a:pPr>
            <a:r>
              <a:rPr b="1" lang="en-US">
                <a:solidFill>
                  <a:srgbClr val="84063F"/>
                </a:solidFill>
              </a:rPr>
              <a:t>Interface Variables</a:t>
            </a:r>
            <a:endParaRPr/>
          </a:p>
        </p:txBody>
      </p:sp>
      <p:sp>
        <p:nvSpPr>
          <p:cNvPr id="658" name="Google Shape;658;p101"/>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838200" y="365125"/>
            <a:ext cx="10515600" cy="9719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970748"/>
              </a:buClr>
              <a:buSzPts val="4400"/>
              <a:buFont typeface="Calibri"/>
              <a:buNone/>
            </a:pPr>
            <a:r>
              <a:rPr b="1" lang="en-US">
                <a:solidFill>
                  <a:srgbClr val="970748"/>
                </a:solidFill>
              </a:rPr>
              <a:t>Multilevel Inheritance Example</a:t>
            </a:r>
            <a:endParaRPr/>
          </a:p>
        </p:txBody>
      </p:sp>
      <p:sp>
        <p:nvSpPr>
          <p:cNvPr id="144" name="Google Shape;144;p21"/>
          <p:cNvSpPr txBox="1"/>
          <p:nvPr>
            <p:ph idx="1" type="body"/>
          </p:nvPr>
        </p:nvSpPr>
        <p:spPr>
          <a:xfrm>
            <a:off x="838200" y="1250831"/>
            <a:ext cx="10515600" cy="4926134"/>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b="1" lang="en-US"/>
              <a:t>class</a:t>
            </a:r>
            <a:r>
              <a:rPr lang="en-US"/>
              <a:t> Animal</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b="1" lang="en-US"/>
              <a:t>void</a:t>
            </a:r>
            <a:r>
              <a:rPr lang="en-US"/>
              <a:t> eat(){System.out.println("eating...");}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b="1" lang="en-US"/>
              <a:t>class</a:t>
            </a:r>
            <a:r>
              <a:rPr lang="en-US"/>
              <a:t> Dog </a:t>
            </a:r>
            <a:r>
              <a:rPr b="1" lang="en-US"/>
              <a:t>extends</a:t>
            </a:r>
            <a:r>
              <a:rPr lang="en-US"/>
              <a:t> Animal{  </a:t>
            </a:r>
            <a:endParaRPr/>
          </a:p>
          <a:p>
            <a:pPr indent="0" lvl="0" marL="0" rtl="0" algn="l">
              <a:lnSpc>
                <a:spcPct val="90000"/>
              </a:lnSpc>
              <a:spcBef>
                <a:spcPts val="1000"/>
              </a:spcBef>
              <a:spcAft>
                <a:spcPts val="0"/>
              </a:spcAft>
              <a:buClr>
                <a:schemeClr val="dk1"/>
              </a:buClr>
              <a:buSzPct val="100000"/>
              <a:buNone/>
            </a:pPr>
            <a:r>
              <a:rPr b="1" lang="en-US"/>
              <a:t>void</a:t>
            </a:r>
            <a:r>
              <a:rPr lang="en-US"/>
              <a:t> bark(){System.out.println("barking...");}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b="1" lang="en-US"/>
              <a:t>class</a:t>
            </a:r>
            <a:r>
              <a:rPr lang="en-US"/>
              <a:t> BabyDog </a:t>
            </a:r>
            <a:r>
              <a:rPr b="1" lang="en-US"/>
              <a:t>extends</a:t>
            </a:r>
            <a:r>
              <a:rPr lang="en-US"/>
              <a:t> Dog{  </a:t>
            </a:r>
            <a:endParaRPr/>
          </a:p>
          <a:p>
            <a:pPr indent="0" lvl="0" marL="0" rtl="0" algn="l">
              <a:lnSpc>
                <a:spcPct val="90000"/>
              </a:lnSpc>
              <a:spcBef>
                <a:spcPts val="1000"/>
              </a:spcBef>
              <a:spcAft>
                <a:spcPts val="0"/>
              </a:spcAft>
              <a:buClr>
                <a:schemeClr val="dk1"/>
              </a:buClr>
              <a:buSzPct val="100000"/>
              <a:buNone/>
            </a:pPr>
            <a:r>
              <a:rPr b="1" lang="en-US"/>
              <a:t>void</a:t>
            </a:r>
            <a:r>
              <a:rPr lang="en-US"/>
              <a:t> weep(){System.out.println("weeping...");}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b="1" lang="en-US"/>
              <a:t>class</a:t>
            </a:r>
            <a:r>
              <a:rPr lang="en-US"/>
              <a:t> TestInheritance2{  </a:t>
            </a:r>
            <a:endParaRPr/>
          </a:p>
          <a:p>
            <a:pPr indent="0" lvl="0" marL="0" rtl="0" algn="l">
              <a:lnSpc>
                <a:spcPct val="90000"/>
              </a:lnSpc>
              <a:spcBef>
                <a:spcPts val="1000"/>
              </a:spcBef>
              <a:spcAft>
                <a:spcPts val="0"/>
              </a:spcAft>
              <a:buClr>
                <a:schemeClr val="dk1"/>
              </a:buClr>
              <a:buSzPct val="100000"/>
              <a:buNone/>
            </a:pPr>
            <a:r>
              <a:rPr b="1" lang="en-US"/>
              <a:t>public</a:t>
            </a:r>
            <a:r>
              <a:rPr lang="en-US"/>
              <a:t> </a:t>
            </a:r>
            <a:r>
              <a:rPr b="1" lang="en-US"/>
              <a:t>static</a:t>
            </a:r>
            <a:r>
              <a:rPr lang="en-US"/>
              <a:t> </a:t>
            </a:r>
            <a:r>
              <a:rPr b="1" lang="en-US"/>
              <a:t>void</a:t>
            </a:r>
            <a:r>
              <a:rPr lang="en-US"/>
              <a:t> main(String args[]){  </a:t>
            </a:r>
            <a:endParaRPr/>
          </a:p>
          <a:p>
            <a:pPr indent="0" lvl="0" marL="0" rtl="0" algn="l">
              <a:lnSpc>
                <a:spcPct val="90000"/>
              </a:lnSpc>
              <a:spcBef>
                <a:spcPts val="1000"/>
              </a:spcBef>
              <a:spcAft>
                <a:spcPts val="0"/>
              </a:spcAft>
              <a:buClr>
                <a:schemeClr val="dk1"/>
              </a:buClr>
              <a:buSzPct val="100000"/>
              <a:buNone/>
            </a:pPr>
            <a:r>
              <a:rPr lang="en-US"/>
              <a:t>BabyDog d=</a:t>
            </a:r>
            <a:r>
              <a:rPr b="1" lang="en-US"/>
              <a:t>new</a:t>
            </a:r>
            <a:r>
              <a:rPr lang="en-US"/>
              <a:t> BabyDog();  </a:t>
            </a:r>
            <a:endParaRPr/>
          </a:p>
          <a:p>
            <a:pPr indent="0" lvl="0" marL="0" rtl="0" algn="l">
              <a:lnSpc>
                <a:spcPct val="90000"/>
              </a:lnSpc>
              <a:spcBef>
                <a:spcPts val="1000"/>
              </a:spcBef>
              <a:spcAft>
                <a:spcPts val="0"/>
              </a:spcAft>
              <a:buClr>
                <a:schemeClr val="dk1"/>
              </a:buClr>
              <a:buSzPct val="100000"/>
              <a:buNone/>
            </a:pPr>
            <a:r>
              <a:rPr lang="en-US"/>
              <a:t>d.weep();  </a:t>
            </a:r>
            <a:endParaRPr/>
          </a:p>
          <a:p>
            <a:pPr indent="0" lvl="0" marL="0" rtl="0" algn="l">
              <a:lnSpc>
                <a:spcPct val="90000"/>
              </a:lnSpc>
              <a:spcBef>
                <a:spcPts val="1000"/>
              </a:spcBef>
              <a:spcAft>
                <a:spcPts val="0"/>
              </a:spcAft>
              <a:buClr>
                <a:schemeClr val="dk1"/>
              </a:buClr>
              <a:buSzPct val="100000"/>
              <a:buNone/>
            </a:pPr>
            <a:r>
              <a:rPr lang="en-US"/>
              <a:t>d.bark();  </a:t>
            </a:r>
            <a:endParaRPr/>
          </a:p>
          <a:p>
            <a:pPr indent="0" lvl="0" marL="0" rtl="0" algn="l">
              <a:lnSpc>
                <a:spcPct val="90000"/>
              </a:lnSpc>
              <a:spcBef>
                <a:spcPts val="1000"/>
              </a:spcBef>
              <a:spcAft>
                <a:spcPts val="0"/>
              </a:spcAft>
              <a:buClr>
                <a:schemeClr val="dk1"/>
              </a:buClr>
              <a:buSzPct val="100000"/>
              <a:buNone/>
            </a:pPr>
            <a:r>
              <a:rPr lang="en-US"/>
              <a:t>d.eat();  </a:t>
            </a:r>
            <a:endParaRPr/>
          </a:p>
          <a:p>
            <a:pPr indent="0" lvl="0" marL="0" rtl="0" algn="l">
              <a:lnSpc>
                <a:spcPct val="90000"/>
              </a:lnSpc>
              <a:spcBef>
                <a:spcPts val="1000"/>
              </a:spcBef>
              <a:spcAft>
                <a:spcPts val="0"/>
              </a:spcAft>
              <a:buClr>
                <a:schemeClr val="dk1"/>
              </a:buClr>
              <a:buSzPct val="100000"/>
              <a:buNone/>
            </a:pPr>
            <a:r>
              <a:rPr lang="en-US"/>
              <a:t>}}  </a:t>
            </a:r>
            <a:endParaRPr/>
          </a:p>
          <a:p>
            <a:pPr indent="-130803" lvl="0" marL="228594"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102"/>
          <p:cNvSpPr txBox="1"/>
          <p:nvPr>
            <p:ph type="title"/>
          </p:nvPr>
        </p:nvSpPr>
        <p:spPr>
          <a:xfrm>
            <a:off x="838200" y="365126"/>
            <a:ext cx="10515600" cy="54064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Interface Variables</a:t>
            </a:r>
            <a:endParaRPr/>
          </a:p>
        </p:txBody>
      </p:sp>
      <p:sp>
        <p:nvSpPr>
          <p:cNvPr id="664" name="Google Shape;664;p102"/>
          <p:cNvSpPr txBox="1"/>
          <p:nvPr>
            <p:ph idx="1" type="body"/>
          </p:nvPr>
        </p:nvSpPr>
        <p:spPr>
          <a:xfrm>
            <a:off x="838200" y="1069675"/>
            <a:ext cx="10515600" cy="5107290"/>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800"/>
              <a:buChar char="•"/>
            </a:pPr>
            <a:r>
              <a:rPr lang="en-US"/>
              <a:t>The variable in an interface is public, static, and final by default.</a:t>
            </a:r>
            <a:endParaRPr/>
          </a:p>
          <a:p>
            <a:pPr indent="-228594" lvl="0" marL="228594" rtl="0" algn="l">
              <a:lnSpc>
                <a:spcPct val="90000"/>
              </a:lnSpc>
              <a:spcBef>
                <a:spcPts val="1000"/>
              </a:spcBef>
              <a:spcAft>
                <a:spcPts val="0"/>
              </a:spcAft>
              <a:buClr>
                <a:schemeClr val="dk1"/>
              </a:buClr>
              <a:buSzPts val="2800"/>
              <a:buChar char="•"/>
            </a:pPr>
            <a:r>
              <a:rPr lang="en-US"/>
              <a:t>If any variable in an interface is defined without public, static, and final keywords then, the compiler automatically adds the same.</a:t>
            </a:r>
            <a:endParaRPr/>
          </a:p>
          <a:p>
            <a:pPr indent="-228594" lvl="0" marL="228594" rtl="0" algn="l">
              <a:lnSpc>
                <a:spcPct val="90000"/>
              </a:lnSpc>
              <a:spcBef>
                <a:spcPts val="1000"/>
              </a:spcBef>
              <a:spcAft>
                <a:spcPts val="0"/>
              </a:spcAft>
              <a:buClr>
                <a:schemeClr val="dk1"/>
              </a:buClr>
              <a:buSzPts val="2800"/>
              <a:buChar char="•"/>
            </a:pPr>
            <a:r>
              <a:rPr lang="en-US"/>
              <a:t>No access modifier is allowed except the public for interface variables.</a:t>
            </a:r>
            <a:endParaRPr/>
          </a:p>
          <a:p>
            <a:pPr indent="-228594" lvl="0" marL="228594" rtl="0" algn="l">
              <a:lnSpc>
                <a:spcPct val="90000"/>
              </a:lnSpc>
              <a:spcBef>
                <a:spcPts val="1000"/>
              </a:spcBef>
              <a:spcAft>
                <a:spcPts val="0"/>
              </a:spcAft>
              <a:buClr>
                <a:schemeClr val="dk1"/>
              </a:buClr>
              <a:buSzPts val="2800"/>
              <a:buChar char="•"/>
            </a:pPr>
            <a:r>
              <a:rPr lang="en-US"/>
              <a:t>Every variable of an interface must be initialized in the interface itself.</a:t>
            </a:r>
            <a:endParaRPr/>
          </a:p>
          <a:p>
            <a:pPr indent="-228594" lvl="0" marL="228594" rtl="0" algn="l">
              <a:lnSpc>
                <a:spcPct val="90000"/>
              </a:lnSpc>
              <a:spcBef>
                <a:spcPts val="1000"/>
              </a:spcBef>
              <a:spcAft>
                <a:spcPts val="0"/>
              </a:spcAft>
              <a:buClr>
                <a:schemeClr val="dk1"/>
              </a:buClr>
              <a:buSzPts val="2800"/>
              <a:buChar char="•"/>
            </a:pPr>
            <a:r>
              <a:rPr lang="en-US"/>
              <a:t>The class that implements an interface can not modify the interface variable, but it may use as it defined in the interface.</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103"/>
          <p:cNvSpPr txBox="1"/>
          <p:nvPr>
            <p:ph type="ctrTitle"/>
          </p:nvPr>
        </p:nvSpPr>
        <p:spPr>
          <a:xfrm>
            <a:off x="1524000" y="1122363"/>
            <a:ext cx="9144000" cy="165576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84063F"/>
              </a:buClr>
              <a:buSzPts val="4800"/>
              <a:buFont typeface="Calibri"/>
              <a:buNone/>
            </a:pPr>
            <a:r>
              <a:rPr b="1" lang="en-US" sz="4800">
                <a:solidFill>
                  <a:srgbClr val="84063F"/>
                </a:solidFill>
              </a:rPr>
              <a:t>Difference between default and static interface method in Java.</a:t>
            </a:r>
            <a:endParaRPr b="1" sz="4800">
              <a:solidFill>
                <a:srgbClr val="84063F"/>
              </a:solidFill>
            </a:endParaRPr>
          </a:p>
        </p:txBody>
      </p:sp>
      <p:sp>
        <p:nvSpPr>
          <p:cNvPr id="670" name="Google Shape;670;p103"/>
          <p:cNvSpPr txBox="1"/>
          <p:nvPr>
            <p:ph idx="1" type="subTitle"/>
          </p:nvPr>
        </p:nvSpPr>
        <p:spPr>
          <a:xfrm>
            <a:off x="1524000" y="2998840"/>
            <a:ext cx="9144000" cy="108103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Default methods enable you to add new functionality to the interfaces of your libraries and ensure binary compatibility with code written for older versions of those interfaces.</a:t>
            </a:r>
            <a:endParaRPr/>
          </a:p>
        </p:txBody>
      </p:sp>
      <p:sp>
        <p:nvSpPr>
          <p:cNvPr id="671" name="Google Shape;671;p103"/>
          <p:cNvSpPr txBox="1"/>
          <p:nvPr/>
        </p:nvSpPr>
        <p:spPr>
          <a:xfrm>
            <a:off x="2553452" y="4198374"/>
            <a:ext cx="8037650"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A static method is a method that is associated with the class in </a:t>
            </a:r>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which it is defined rather than with any object. </a:t>
            </a:r>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Every instance of the class shares its static methods.</a:t>
            </a:r>
            <a:endParaRPr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04"/>
          <p:cNvSpPr txBox="1"/>
          <p:nvPr>
            <p:ph type="ctrTitle"/>
          </p:nvPr>
        </p:nvSpPr>
        <p:spPr>
          <a:xfrm>
            <a:off x="1779639" y="2597202"/>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84063F"/>
              </a:buClr>
              <a:buSzPct val="100000"/>
              <a:buFont typeface="Calibri"/>
              <a:buNone/>
            </a:pPr>
            <a:r>
              <a:rPr b="1" lang="en-US" sz="5300">
                <a:solidFill>
                  <a:srgbClr val="84063F"/>
                </a:solidFill>
              </a:rPr>
              <a:t>Static method in interface are part of the interface class can’t implement or override it whereas class can override the default method</a:t>
            </a:r>
            <a:r>
              <a:rPr b="1" lang="en-US">
                <a:solidFill>
                  <a:srgbClr val="84063F"/>
                </a:solidFill>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