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1" r:id="rId12"/>
    <p:sldId id="272" r:id="rId13"/>
    <p:sldId id="273" r:id="rId14"/>
    <p:sldId id="277" r:id="rId15"/>
    <p:sldId id="274" r:id="rId16"/>
    <p:sldId id="275" r:id="rId17"/>
    <p:sldId id="276" r:id="rId18"/>
    <p:sldId id="278" r:id="rId19"/>
    <p:sldId id="286" r:id="rId20"/>
    <p:sldId id="287" r:id="rId21"/>
    <p:sldId id="288" r:id="rId22"/>
    <p:sldId id="291" r:id="rId23"/>
    <p:sldId id="295" r:id="rId24"/>
    <p:sldId id="292" r:id="rId25"/>
    <p:sldId id="293" r:id="rId26"/>
    <p:sldId id="294" r:id="rId27"/>
    <p:sldId id="296" r:id="rId28"/>
    <p:sldId id="279" r:id="rId29"/>
    <p:sldId id="280" r:id="rId30"/>
    <p:sldId id="285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4358FB-A178-48D3-9F5C-19AD8ACBE4E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94DB34F-DFDC-45B1-9F91-2B341EC5A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3571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62FAB-C396-40DA-9F3C-AC1C224584BA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A66B3-2ECE-4B06-BB65-C03E5F6EA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66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66B3-2ECE-4B06-BB65-C03E5F6EAB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386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66B3-2ECE-4B06-BB65-C03E5F6EAB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4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F5CE-8278-4E82-842D-ADC88E532F5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1BBA-D0BC-4230-84F4-F313368B7B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25400" y="6554788"/>
            <a:ext cx="9144000" cy="3000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Chapter – 2 : Types</a:t>
            </a:r>
            <a:r>
              <a:rPr lang="en-US" altLang="en-US" sz="1400" baseline="0" dirty="0" smtClean="0">
                <a:solidFill>
                  <a:schemeClr val="bg1"/>
                </a:solidFill>
                <a:latin typeface="Cambria" panose="02040503050406030204" pitchFamily="18" charset="0"/>
              </a:rPr>
              <a:t> of methods in Java</a:t>
            </a:r>
            <a:endParaRPr lang="en-US" altLang="en-US" sz="14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152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554788"/>
            <a:ext cx="3079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1290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F5CE-8278-4E82-842D-ADC88E532F5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1BBA-D0BC-4230-84F4-F313368B7B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25400" y="6554788"/>
            <a:ext cx="9144000" cy="3000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Chapter – 2 : Types</a:t>
            </a:r>
            <a:r>
              <a:rPr lang="en-US" altLang="en-US" sz="1400" baseline="0" dirty="0" smtClean="0">
                <a:solidFill>
                  <a:schemeClr val="bg1"/>
                </a:solidFill>
                <a:latin typeface="Cambria" panose="02040503050406030204" pitchFamily="18" charset="0"/>
              </a:rPr>
              <a:t> of methods in Java</a:t>
            </a:r>
            <a:endParaRPr lang="en-US" altLang="en-US" sz="14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152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554788"/>
            <a:ext cx="3079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597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F5CE-8278-4E82-842D-ADC88E532F5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1BBA-D0BC-4230-84F4-F313368B7B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25400" y="6554788"/>
            <a:ext cx="9144000" cy="3000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Chapter – 2 : Types</a:t>
            </a:r>
            <a:r>
              <a:rPr lang="en-US" altLang="en-US" sz="1400" baseline="0" dirty="0" smtClean="0">
                <a:solidFill>
                  <a:schemeClr val="bg1"/>
                </a:solidFill>
                <a:latin typeface="Cambria" panose="02040503050406030204" pitchFamily="18" charset="0"/>
              </a:rPr>
              <a:t> of methods in Java</a:t>
            </a:r>
            <a:endParaRPr lang="en-US" altLang="en-US" sz="14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152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554788"/>
            <a:ext cx="3079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4968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F5CE-8278-4E82-842D-ADC88E532F5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1BBA-D0BC-4230-84F4-F313368B7B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25400" y="6554788"/>
            <a:ext cx="9144000" cy="3000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Chapter – 2 : Types</a:t>
            </a:r>
            <a:r>
              <a:rPr lang="en-US" altLang="en-US" sz="1400" baseline="0" dirty="0" smtClean="0">
                <a:solidFill>
                  <a:schemeClr val="bg1"/>
                </a:solidFill>
                <a:latin typeface="Cambria" panose="02040503050406030204" pitchFamily="18" charset="0"/>
              </a:rPr>
              <a:t> of methods in Java</a:t>
            </a:r>
            <a:endParaRPr lang="en-US" altLang="en-US" sz="14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152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554788"/>
            <a:ext cx="3079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0049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F5CE-8278-4E82-842D-ADC88E532F5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1BBA-D0BC-4230-84F4-F313368B7B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25400" y="6554788"/>
            <a:ext cx="9144000" cy="3000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Chapter – 2 : Types</a:t>
            </a:r>
            <a:r>
              <a:rPr lang="en-US" altLang="en-US" sz="1400" baseline="0" dirty="0" smtClean="0">
                <a:solidFill>
                  <a:schemeClr val="bg1"/>
                </a:solidFill>
                <a:latin typeface="Cambria" panose="02040503050406030204" pitchFamily="18" charset="0"/>
              </a:rPr>
              <a:t> of methods in Java</a:t>
            </a:r>
            <a:endParaRPr lang="en-US" altLang="en-US" sz="14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152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554788"/>
            <a:ext cx="3079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5555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F5CE-8278-4E82-842D-ADC88E532F5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1BBA-D0BC-4230-84F4-F313368B7B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25400" y="6554788"/>
            <a:ext cx="9144000" cy="3000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Chapter – 2 : Types</a:t>
            </a:r>
            <a:r>
              <a:rPr lang="en-US" altLang="en-US" sz="1400" baseline="0" dirty="0" smtClean="0">
                <a:solidFill>
                  <a:schemeClr val="bg1"/>
                </a:solidFill>
                <a:latin typeface="Cambria" panose="02040503050406030204" pitchFamily="18" charset="0"/>
              </a:rPr>
              <a:t> of methods in Java</a:t>
            </a:r>
            <a:endParaRPr lang="en-US" altLang="en-US" sz="14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152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554788"/>
            <a:ext cx="3079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9803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F5CE-8278-4E82-842D-ADC88E532F5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1BBA-D0BC-4230-84F4-F313368B7B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25400" y="6554788"/>
            <a:ext cx="9144000" cy="3000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Chapter – 2 : Types</a:t>
            </a:r>
            <a:r>
              <a:rPr lang="en-US" altLang="en-US" sz="1400" baseline="0" dirty="0" smtClean="0">
                <a:solidFill>
                  <a:schemeClr val="bg1"/>
                </a:solidFill>
                <a:latin typeface="Cambria" panose="02040503050406030204" pitchFamily="18" charset="0"/>
              </a:rPr>
              <a:t> of methods in Java</a:t>
            </a:r>
            <a:endParaRPr lang="en-US" altLang="en-US" sz="14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152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554788"/>
            <a:ext cx="3079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9982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F5CE-8278-4E82-842D-ADC88E532F5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1BBA-D0BC-4230-84F4-F313368B7B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25400" y="6554788"/>
            <a:ext cx="9144000" cy="3000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Chapter – 2 : Types of method in Java</a:t>
            </a: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152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554788"/>
            <a:ext cx="3079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575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F5CE-8278-4E82-842D-ADC88E532F5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1BBA-D0BC-4230-84F4-F313368B7B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25400" y="6554788"/>
            <a:ext cx="9144000" cy="3000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Chapter – 2 : Types</a:t>
            </a:r>
            <a:r>
              <a:rPr lang="en-US" altLang="en-US" sz="1400" baseline="0" dirty="0" smtClean="0">
                <a:solidFill>
                  <a:schemeClr val="bg1"/>
                </a:solidFill>
                <a:latin typeface="Cambria" panose="02040503050406030204" pitchFamily="18" charset="0"/>
              </a:rPr>
              <a:t> of methods in Java</a:t>
            </a:r>
            <a:endParaRPr lang="en-US" altLang="en-US" sz="14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152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554788"/>
            <a:ext cx="3079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6531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F5CE-8278-4E82-842D-ADC88E532F5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1BBA-D0BC-4230-84F4-F313368B7B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25400" y="6554788"/>
            <a:ext cx="9144000" cy="3000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Chapter – 2 : Types</a:t>
            </a:r>
            <a:r>
              <a:rPr lang="en-US" altLang="en-US" sz="1400" baseline="0" dirty="0" smtClean="0">
                <a:solidFill>
                  <a:schemeClr val="bg1"/>
                </a:solidFill>
                <a:latin typeface="Cambria" panose="02040503050406030204" pitchFamily="18" charset="0"/>
              </a:rPr>
              <a:t> of methods in Java</a:t>
            </a:r>
            <a:endParaRPr lang="en-US" altLang="en-US" sz="14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152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554788"/>
            <a:ext cx="3079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3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F5CE-8278-4E82-842D-ADC88E532F5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1BBA-D0BC-4230-84F4-F313368B7B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25400" y="6554788"/>
            <a:ext cx="9144000" cy="3000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Chapter – 2 : Types</a:t>
            </a:r>
            <a:r>
              <a:rPr lang="en-US" altLang="en-US" sz="1400" baseline="0" dirty="0" smtClean="0">
                <a:solidFill>
                  <a:schemeClr val="bg1"/>
                </a:solidFill>
                <a:latin typeface="Cambria" panose="02040503050406030204" pitchFamily="18" charset="0"/>
              </a:rPr>
              <a:t> of methods in Java</a:t>
            </a:r>
            <a:endParaRPr lang="en-US" altLang="en-US" sz="14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152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554788"/>
            <a:ext cx="3079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8563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AF5CE-8278-4E82-842D-ADC88E532F5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01BBA-D0BC-4230-84F4-F313368B7B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25400" y="6554788"/>
            <a:ext cx="9144000" cy="300037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Chapter – 2 : Types</a:t>
            </a:r>
            <a:r>
              <a:rPr lang="en-US" altLang="en-US" sz="1400" baseline="0" dirty="0" smtClean="0">
                <a:solidFill>
                  <a:schemeClr val="bg1"/>
                </a:solidFill>
                <a:latin typeface="Cambria" panose="02040503050406030204" pitchFamily="18" charset="0"/>
              </a:rPr>
              <a:t> of methods in Java</a:t>
            </a:r>
            <a:endParaRPr lang="en-US" altLang="en-US" sz="14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/>
            <a:endParaRPr lang="en-US" altLang="en-US" sz="14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152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554788"/>
            <a:ext cx="3079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3804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344613" y="6157913"/>
            <a:ext cx="7777162" cy="4079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smtClean="0">
                <a:latin typeface="Cambria" panose="02040503050406030204" pitchFamily="18" charset="0"/>
              </a:rPr>
              <a:t>Devang Patel Institute of Advance Technology and Research</a:t>
            </a:r>
          </a:p>
        </p:txBody>
      </p:sp>
      <p:pic>
        <p:nvPicPr>
          <p:cNvPr id="30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5820569"/>
            <a:ext cx="6858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7288" y="177800"/>
            <a:ext cx="43529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882650" y="1511300"/>
            <a:ext cx="78279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>
                <a:latin typeface="Cambria" panose="02040503050406030204" pitchFamily="18" charset="0"/>
              </a:rPr>
              <a:t>CE251</a:t>
            </a:r>
            <a:r>
              <a:rPr lang="en-US" altLang="en-US" dirty="0">
                <a:latin typeface="Cambria" panose="02040503050406030204" pitchFamily="18" charset="0"/>
              </a:rPr>
              <a:t>: </a:t>
            </a:r>
            <a:r>
              <a:rPr lang="en-US" altLang="en-US" dirty="0" smtClean="0">
                <a:latin typeface="Cambria" panose="02040503050406030204" pitchFamily="18" charset="0"/>
              </a:rPr>
              <a:t>Java PROGRAMMING</a:t>
            </a:r>
            <a:endParaRPr lang="en-US" altLang="en-US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1800" dirty="0">
                <a:latin typeface="Cambria" panose="02040503050406030204" pitchFamily="18" charset="0"/>
              </a:rPr>
              <a:t>July – November </a:t>
            </a:r>
            <a:r>
              <a:rPr lang="en-US" altLang="en-US" sz="1800" dirty="0" smtClean="0">
                <a:latin typeface="Cambria" panose="02040503050406030204" pitchFamily="18" charset="0"/>
              </a:rPr>
              <a:t>2020</a:t>
            </a:r>
            <a:endParaRPr lang="en-US" altLang="en-US" sz="1800" dirty="0">
              <a:latin typeface="Cambria" panose="02040503050406030204" pitchFamily="18" charset="0"/>
            </a:endParaRPr>
          </a:p>
        </p:txBody>
      </p:sp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1368425" y="2824163"/>
            <a:ext cx="6858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C00000"/>
                </a:solidFill>
                <a:latin typeface="Cambria" panose="02040503050406030204" pitchFamily="18" charset="0"/>
              </a:rPr>
              <a:t>Chapter – 2</a:t>
            </a:r>
          </a:p>
          <a:p>
            <a:pPr algn="ctr"/>
            <a:endParaRPr lang="en-US" altLang="en-US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32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Types of Method in Java</a:t>
            </a:r>
            <a:endParaRPr lang="en-US" altLang="en-US" sz="32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54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methods are not allowed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MethodSample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void m1()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	S.O.P(“m1 method”);	</a:t>
            </a:r>
          </a:p>
          <a:p>
            <a:pPr marL="0" indent="0">
              <a:buNone/>
            </a:pPr>
            <a:r>
              <a:rPr lang="en-US" dirty="0" smtClean="0"/>
              <a:t>	      	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void m1()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S.O.P(“m1 method”);	</a:t>
            </a:r>
          </a:p>
          <a:p>
            <a:pPr marL="0" indent="0">
              <a:buNone/>
            </a:pPr>
            <a:r>
              <a:rPr lang="en-US" dirty="0" smtClean="0"/>
              <a:t>	      	}</a:t>
            </a:r>
          </a:p>
          <a:p>
            <a:pPr marL="0" indent="0">
              <a:buNone/>
            </a:pPr>
            <a:r>
              <a:rPr lang="en-US" dirty="0" smtClean="0"/>
              <a:t>	public static void main(</a:t>
            </a:r>
            <a:r>
              <a:rPr lang="en-US" u="sng" dirty="0" smtClean="0"/>
              <a:t>S</a:t>
            </a:r>
            <a:r>
              <a:rPr lang="en-US" dirty="0" smtClean="0"/>
              <a:t>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 err="1" smtClean="0"/>
              <a:t>MethodSample</a:t>
            </a:r>
            <a:r>
              <a:rPr lang="en-US" dirty="0" smtClean="0"/>
              <a:t>  m = new </a:t>
            </a:r>
            <a:r>
              <a:rPr lang="en-US" dirty="0" err="1" smtClean="0"/>
              <a:t>MethodSample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	m.m1();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}}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5943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Two methods with same signature is not allowed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212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it work without error?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MethodSample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void m1()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	S.O.P(“m1 method”);	</a:t>
            </a:r>
          </a:p>
          <a:p>
            <a:pPr marL="0" indent="0">
              <a:buNone/>
            </a:pPr>
            <a:r>
              <a:rPr lang="en-US" dirty="0" smtClean="0"/>
              <a:t>	      	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void m1(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a)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S.O.P(“m1 method with one argument ”);	</a:t>
            </a:r>
          </a:p>
          <a:p>
            <a:pPr marL="0" indent="0">
              <a:buNone/>
            </a:pPr>
            <a:r>
              <a:rPr lang="en-US" dirty="0" smtClean="0"/>
              <a:t>	      	}</a:t>
            </a:r>
          </a:p>
          <a:p>
            <a:pPr marL="0" indent="0">
              <a:buNone/>
            </a:pPr>
            <a:r>
              <a:rPr lang="en-US" dirty="0" smtClean="0"/>
              <a:t>	public static void main(</a:t>
            </a:r>
            <a:r>
              <a:rPr lang="en-US" u="sng" dirty="0" smtClean="0"/>
              <a:t>S</a:t>
            </a:r>
            <a:r>
              <a:rPr lang="en-US" dirty="0" smtClean="0"/>
              <a:t>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 err="1" smtClean="0"/>
              <a:t>MethodSample</a:t>
            </a:r>
            <a:r>
              <a:rPr lang="en-US" dirty="0" smtClean="0"/>
              <a:t>  m = new </a:t>
            </a:r>
            <a:r>
              <a:rPr lang="en-US" dirty="0" err="1" smtClean="0"/>
              <a:t>MethodSample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	m.m1();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}}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5943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Two methods with different signature are allowed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006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it work without error?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MethodSample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m1()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	S.O.P(“m1 method”);	</a:t>
            </a:r>
          </a:p>
          <a:p>
            <a:pPr marL="0" indent="0">
              <a:buNone/>
            </a:pPr>
            <a:r>
              <a:rPr lang="en-US" dirty="0" smtClean="0"/>
              <a:t>	      	}</a:t>
            </a:r>
          </a:p>
          <a:p>
            <a:pPr marL="0" indent="0">
              <a:buNone/>
            </a:pPr>
            <a:r>
              <a:rPr lang="en-US" dirty="0" smtClean="0"/>
              <a:t>	public static void main(</a:t>
            </a:r>
            <a:r>
              <a:rPr lang="en-US" u="sng" dirty="0" smtClean="0"/>
              <a:t>S</a:t>
            </a:r>
            <a:r>
              <a:rPr lang="en-US" dirty="0" smtClean="0"/>
              <a:t>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 err="1" smtClean="0"/>
              <a:t>MethodSample</a:t>
            </a:r>
            <a:r>
              <a:rPr lang="en-US" dirty="0" smtClean="0"/>
              <a:t>  m = new </a:t>
            </a:r>
            <a:r>
              <a:rPr lang="en-US" dirty="0" err="1" smtClean="0"/>
              <a:t>MethodSample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	m.m1();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}}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5943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 Java, method return type is mandatory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428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InnerMethod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void m1()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	S.O.P(“m1 method”);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void m2()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	S.O.P(“m2 method ”);	</a:t>
            </a:r>
          </a:p>
          <a:p>
            <a:pPr marL="0" indent="0">
              <a:buNone/>
            </a:pPr>
            <a:r>
              <a:rPr lang="en-US" dirty="0" smtClean="0"/>
              <a:t>	      		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     	}</a:t>
            </a:r>
          </a:p>
          <a:p>
            <a:pPr marL="0" indent="0">
              <a:buNone/>
            </a:pPr>
            <a:r>
              <a:rPr lang="en-US" dirty="0" smtClean="0"/>
              <a:t>	public static void main(</a:t>
            </a:r>
            <a:r>
              <a:rPr lang="en-US" u="sng" dirty="0" smtClean="0"/>
              <a:t>S</a:t>
            </a:r>
            <a:r>
              <a:rPr lang="en-US" dirty="0" smtClean="0"/>
              <a:t>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 err="1" smtClean="0"/>
              <a:t>InnerMethod</a:t>
            </a:r>
            <a:r>
              <a:rPr lang="en-US" dirty="0" smtClean="0"/>
              <a:t>  m = new </a:t>
            </a:r>
            <a:r>
              <a:rPr lang="en-US" dirty="0" err="1" smtClean="0"/>
              <a:t>InnerMethod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	m.m1();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}}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5943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 Java, inner method is not allowed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214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Will it work without error?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986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MethodSample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void m1()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	S.O.P(“m1 method”);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m2()	</a:t>
            </a:r>
          </a:p>
          <a:p>
            <a:pPr marL="0" indent="0">
              <a:buNone/>
            </a:pPr>
            <a:r>
              <a:rPr lang="en-US" dirty="0" smtClean="0"/>
              <a:t>	      	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void m2()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m3();	</a:t>
            </a:r>
          </a:p>
          <a:p>
            <a:pPr marL="0" indent="0">
              <a:buNone/>
            </a:pPr>
            <a:r>
              <a:rPr lang="en-US" dirty="0" smtClean="0"/>
              <a:t>	      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void m3() </a:t>
            </a:r>
            <a:r>
              <a:rPr lang="en-US" dirty="0" smtClean="0"/>
              <a:t>{     S.O.P(“m3 method”);         }</a:t>
            </a:r>
          </a:p>
          <a:p>
            <a:pPr marL="0" indent="0">
              <a:buNone/>
            </a:pPr>
            <a:r>
              <a:rPr lang="en-US" dirty="0" smtClean="0"/>
              <a:t>	public static void main(</a:t>
            </a:r>
            <a:r>
              <a:rPr lang="en-US" u="sng" dirty="0" smtClean="0"/>
              <a:t>S</a:t>
            </a:r>
            <a:r>
              <a:rPr lang="en-US" dirty="0" smtClean="0"/>
              <a:t>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 err="1" smtClean="0"/>
              <a:t>MethodSample</a:t>
            </a:r>
            <a:r>
              <a:rPr lang="en-US" dirty="0" smtClean="0"/>
              <a:t>  m = new </a:t>
            </a:r>
            <a:r>
              <a:rPr lang="en-US" dirty="0" err="1" smtClean="0"/>
              <a:t>MethodSample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	m.m1();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}}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5943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Inside method, instance method calling is allowed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004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variable name as an instance variable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Test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 =100;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b = 200;</a:t>
            </a:r>
          </a:p>
          <a:p>
            <a:pPr marL="0" indent="0">
              <a:buNone/>
            </a:pPr>
            <a:r>
              <a:rPr lang="en-US" dirty="0" smtClean="0"/>
              <a:t>void m1(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x,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	 </a:t>
            </a:r>
            <a:r>
              <a:rPr lang="en-US" dirty="0" smtClean="0">
                <a:solidFill>
                  <a:srgbClr val="7030A0"/>
                </a:solidFill>
              </a:rPr>
              <a:t>S.O.P(</a:t>
            </a:r>
            <a:r>
              <a:rPr lang="en-US" dirty="0" err="1" smtClean="0">
                <a:solidFill>
                  <a:srgbClr val="7030A0"/>
                </a:solidFill>
              </a:rPr>
              <a:t>x+y</a:t>
            </a:r>
            <a:r>
              <a:rPr lang="en-US" dirty="0" smtClean="0">
                <a:solidFill>
                  <a:srgbClr val="7030A0"/>
                </a:solidFill>
              </a:rPr>
              <a:t>); 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     S.O.P(</a:t>
            </a:r>
            <a:r>
              <a:rPr lang="en-US" dirty="0" err="1" smtClean="0">
                <a:solidFill>
                  <a:srgbClr val="7030A0"/>
                </a:solidFill>
              </a:rPr>
              <a:t>a+b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P.S.V.M(</a:t>
            </a:r>
            <a:r>
              <a:rPr lang="en-US" u="sng" dirty="0" smtClean="0"/>
              <a:t>S</a:t>
            </a:r>
            <a:r>
              <a:rPr lang="en-US" dirty="0" smtClean="0"/>
              <a:t>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Test  t = new Test();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t.m1(10,20);</a:t>
            </a:r>
          </a:p>
          <a:p>
            <a:pPr marL="0" indent="0">
              <a:buNone/>
            </a:pPr>
            <a:r>
              <a:rPr lang="en-US" dirty="0" smtClean="0"/>
              <a:t>}}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37018" y="1600199"/>
            <a:ext cx="3886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class Test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 =100;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y = 200;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void m1(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x,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y</a:t>
            </a:r>
            <a:r>
              <a:rPr lang="en-US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{	 </a:t>
            </a:r>
            <a:r>
              <a:rPr lang="en-US" dirty="0" smtClean="0">
                <a:solidFill>
                  <a:srgbClr val="7030A0"/>
                </a:solidFill>
              </a:rPr>
              <a:t>S.O.P(</a:t>
            </a:r>
            <a:r>
              <a:rPr lang="en-US" dirty="0" err="1" smtClean="0">
                <a:solidFill>
                  <a:srgbClr val="7030A0"/>
                </a:solidFill>
              </a:rPr>
              <a:t>x+y</a:t>
            </a:r>
            <a:r>
              <a:rPr lang="en-US" dirty="0" smtClean="0">
                <a:solidFill>
                  <a:srgbClr val="7030A0"/>
                </a:solidFill>
              </a:rPr>
              <a:t>);                 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     S.O.P(</a:t>
            </a:r>
            <a:r>
              <a:rPr lang="en-US" dirty="0" err="1" smtClean="0">
                <a:solidFill>
                  <a:srgbClr val="7030A0"/>
                </a:solidFill>
              </a:rPr>
              <a:t>x+y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P.S.V.M(</a:t>
            </a:r>
            <a:r>
              <a:rPr lang="en-US" u="sng" dirty="0" smtClean="0"/>
              <a:t>S</a:t>
            </a:r>
            <a:r>
              <a:rPr lang="en-US" dirty="0" smtClean="0"/>
              <a:t>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Test  t = new Test();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t.m1(10,20);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}}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6142471"/>
            <a:ext cx="453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will be the output here?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54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in second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30</a:t>
            </a:r>
          </a:p>
          <a:p>
            <a:pPr marL="0" indent="0">
              <a:buNone/>
            </a:pPr>
            <a:r>
              <a:rPr lang="en-US" dirty="0" smtClean="0"/>
              <a:t>30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Why??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Local variable having higher priority over instance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print instance variable??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represent instance variable use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keyword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How??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S.O.P(</a:t>
            </a:r>
            <a:r>
              <a:rPr lang="en-US" dirty="0" err="1" smtClean="0">
                <a:solidFill>
                  <a:srgbClr val="002060"/>
                </a:solidFill>
              </a:rPr>
              <a:t>this.x</a:t>
            </a:r>
            <a:r>
              <a:rPr lang="en-US" dirty="0" smtClean="0">
                <a:solidFill>
                  <a:srgbClr val="002060"/>
                </a:solidFill>
              </a:rPr>
              <a:t> + </a:t>
            </a:r>
            <a:r>
              <a:rPr lang="en-US" dirty="0" err="1" smtClean="0">
                <a:solidFill>
                  <a:srgbClr val="002060"/>
                </a:solidFill>
              </a:rPr>
              <a:t>this.y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</a:p>
          <a:p>
            <a:pPr marL="0" indent="0" algn="ctr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Output: 300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507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 if method is </a:t>
            </a:r>
            <a:r>
              <a:rPr lang="en-US" dirty="0" smtClean="0">
                <a:solidFill>
                  <a:srgbClr val="0070C0"/>
                </a:solidFill>
              </a:rPr>
              <a:t>static type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95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Test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 =100;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y = 200;</a:t>
            </a:r>
          </a:p>
          <a:p>
            <a:pPr marL="0" indent="0">
              <a:buNone/>
            </a:pPr>
            <a:r>
              <a:rPr lang="en-US" dirty="0" smtClean="0"/>
              <a:t>	static void m1(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x,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	 </a:t>
            </a:r>
            <a:r>
              <a:rPr lang="en-US" dirty="0" smtClean="0">
                <a:solidFill>
                  <a:srgbClr val="7030A0"/>
                </a:solidFill>
              </a:rPr>
              <a:t>S.O.P(</a:t>
            </a:r>
            <a:r>
              <a:rPr lang="en-US" dirty="0" err="1" smtClean="0">
                <a:solidFill>
                  <a:srgbClr val="7030A0"/>
                </a:solidFill>
              </a:rPr>
              <a:t>this.x+this.y</a:t>
            </a:r>
            <a:r>
              <a:rPr lang="en-US" dirty="0" smtClean="0">
                <a:solidFill>
                  <a:srgbClr val="7030A0"/>
                </a:solidFill>
              </a:rPr>
              <a:t>); 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     	 S.O.P(</a:t>
            </a:r>
            <a:r>
              <a:rPr lang="en-US" dirty="0" err="1" smtClean="0">
                <a:solidFill>
                  <a:srgbClr val="7030A0"/>
                </a:solidFill>
              </a:rPr>
              <a:t>x+y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P.S.V.M(</a:t>
            </a:r>
            <a:r>
              <a:rPr lang="en-US" u="sng" dirty="0" smtClean="0"/>
              <a:t>S</a:t>
            </a:r>
            <a:r>
              <a:rPr lang="en-US" dirty="0" smtClean="0"/>
              <a:t>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    		Test  t = new Test();</a:t>
            </a:r>
          </a:p>
          <a:p>
            <a:pPr marL="0" indent="0">
              <a:buNone/>
            </a:pPr>
            <a:r>
              <a:rPr lang="en-US" dirty="0" smtClean="0"/>
              <a:t>    		 t.m1(10,20);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1981200"/>
            <a:ext cx="373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Will it work without error??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2819400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Compilation error:-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non static variable this can not be referenced from a static context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6096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Inside the static method this keyword is not allowed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904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 project level method is expecting Array type parameters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32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purpose of method?</a:t>
            </a:r>
            <a:br>
              <a:rPr lang="en-US" dirty="0" smtClean="0"/>
            </a:br>
            <a:r>
              <a:rPr lang="en-US" dirty="0" smtClean="0"/>
              <a:t>(in real time)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581400"/>
            <a:ext cx="358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class  Student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a=10;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b =20;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	S.O.P(</a:t>
            </a:r>
            <a:r>
              <a:rPr lang="en-US" sz="2800" dirty="0" err="1" smtClean="0">
                <a:solidFill>
                  <a:srgbClr val="FF0000"/>
                </a:solidFill>
              </a:rPr>
              <a:t>a+b</a:t>
            </a:r>
            <a:r>
              <a:rPr lang="en-US" sz="28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}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419100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Inside the class directly business logic allowed or not?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408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Exercise- Swap 2 number using array and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4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" y="990600"/>
            <a:ext cx="4800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 smtClean="0"/>
              <a:t>SwapNumber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[] </a:t>
            </a:r>
            <a:r>
              <a:rPr lang="en-US" sz="2000" dirty="0" err="1"/>
              <a:t>num</a:t>
            </a:r>
            <a:r>
              <a:rPr lang="en-US" sz="2000" dirty="0"/>
              <a:t> = { 1, 2 };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System.out.println</a:t>
            </a:r>
            <a:r>
              <a:rPr lang="en-US" sz="2000" dirty="0"/>
              <a:t>("Before  swap");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("#1: " + </a:t>
            </a:r>
            <a:r>
              <a:rPr lang="en-US" sz="2000" dirty="0" err="1"/>
              <a:t>num</a:t>
            </a:r>
            <a:r>
              <a:rPr lang="en-US" sz="2000" dirty="0"/>
              <a:t>[0]);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("#2: " + </a:t>
            </a:r>
            <a:r>
              <a:rPr lang="en-US" sz="2000" dirty="0" err="1"/>
              <a:t>num</a:t>
            </a:r>
            <a:r>
              <a:rPr lang="en-US" sz="2000" dirty="0"/>
              <a:t>[1]);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swap(</a:t>
            </a:r>
            <a:r>
              <a:rPr lang="en-US" sz="2000" dirty="0" err="1"/>
              <a:t>num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("After  swap");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("#1: " + </a:t>
            </a:r>
            <a:r>
              <a:rPr lang="en-US" sz="2000" dirty="0" err="1"/>
              <a:t>num</a:t>
            </a:r>
            <a:r>
              <a:rPr lang="en-US" sz="2000" dirty="0"/>
              <a:t>[0]);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("#2: " + </a:t>
            </a:r>
            <a:r>
              <a:rPr lang="en-US" sz="2000" dirty="0" err="1"/>
              <a:t>num</a:t>
            </a:r>
            <a:r>
              <a:rPr lang="en-US" sz="2000" dirty="0"/>
              <a:t>[1]);</a:t>
            </a:r>
          </a:p>
          <a:p>
            <a:pPr marL="0" indent="0">
              <a:buNone/>
            </a:pPr>
            <a:r>
              <a:rPr lang="en-US" sz="2000" dirty="0"/>
              <a:t>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4285289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public </a:t>
            </a:r>
            <a:r>
              <a:rPr lang="en-US" dirty="0">
                <a:solidFill>
                  <a:srgbClr val="0070C0"/>
                </a:solidFill>
              </a:rPr>
              <a:t>static void swap(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[] source) {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if </a:t>
            </a:r>
            <a:r>
              <a:rPr lang="en-US" dirty="0">
                <a:solidFill>
                  <a:srgbClr val="0070C0"/>
                </a:solidFill>
              </a:rPr>
              <a:t>(source != null &amp;&amp; </a:t>
            </a:r>
            <a:r>
              <a:rPr lang="en-US" dirty="0" err="1">
                <a:solidFill>
                  <a:srgbClr val="0070C0"/>
                </a:solidFill>
              </a:rPr>
              <a:t>source.length</a:t>
            </a:r>
            <a:r>
              <a:rPr lang="en-US" dirty="0">
                <a:solidFill>
                  <a:srgbClr val="0070C0"/>
                </a:solidFill>
              </a:rPr>
              <a:t> == 2) {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    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temp = source[0];</a:t>
            </a:r>
          </a:p>
          <a:p>
            <a:r>
              <a:rPr lang="en-US" dirty="0">
                <a:solidFill>
                  <a:srgbClr val="0070C0"/>
                </a:solidFill>
              </a:rPr>
              <a:t>      source[0] = source[1];</a:t>
            </a:r>
          </a:p>
          <a:p>
            <a:r>
              <a:rPr lang="en-US" dirty="0">
                <a:solidFill>
                  <a:srgbClr val="0070C0"/>
                </a:solidFill>
              </a:rPr>
              <a:t>      source[1] = temp;</a:t>
            </a:r>
          </a:p>
          <a:p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r>
              <a:rPr lang="en-US" dirty="0">
                <a:solidFill>
                  <a:srgbClr val="0070C0"/>
                </a:solidFill>
              </a:rPr>
              <a:t>  }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57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Elements of the Array Parameter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4800600" cy="6172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java.util.Arrays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public class Main {</a:t>
            </a:r>
          </a:p>
          <a:p>
            <a:pPr marL="0" indent="0">
              <a:buNone/>
            </a:pPr>
            <a:r>
              <a:rPr lang="en-US" sz="2000" dirty="0"/>
              <a:t>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[] </a:t>
            </a:r>
            <a:r>
              <a:rPr lang="en-US" sz="2000" dirty="0" err="1">
                <a:solidFill>
                  <a:srgbClr val="FF0000"/>
                </a:solidFill>
              </a:rPr>
              <a:t>origNum</a:t>
            </a:r>
            <a:r>
              <a:rPr lang="en-US" sz="2000" dirty="0">
                <a:solidFill>
                  <a:srgbClr val="FF0000"/>
                </a:solidFill>
              </a:rPr>
              <a:t> = { 1, 2, 3 };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B050"/>
                </a:solidFill>
              </a:rPr>
              <a:t>String[] </a:t>
            </a:r>
            <a:r>
              <a:rPr lang="en-US" sz="2000" dirty="0" err="1">
                <a:solidFill>
                  <a:srgbClr val="00B050"/>
                </a:solidFill>
              </a:rPr>
              <a:t>origNames</a:t>
            </a:r>
            <a:r>
              <a:rPr lang="en-US" sz="2000" dirty="0">
                <a:solidFill>
                  <a:srgbClr val="00B050"/>
                </a:solidFill>
              </a:rPr>
              <a:t> = { "Java", "SQL" };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S.O.P("</a:t>
            </a:r>
            <a:r>
              <a:rPr lang="en-US" sz="2000" dirty="0"/>
              <a:t>Before method  call, </a:t>
            </a:r>
            <a:r>
              <a:rPr lang="en-US" sz="2000" dirty="0" err="1"/>
              <a:t>origNum</a:t>
            </a:r>
            <a:r>
              <a:rPr lang="en-US" sz="2000" dirty="0"/>
              <a:t>:"</a:t>
            </a:r>
          </a:p>
          <a:p>
            <a:pPr marL="0" indent="0">
              <a:buNone/>
            </a:pPr>
            <a:r>
              <a:rPr lang="en-US" sz="2000" dirty="0"/>
              <a:t>        + </a:t>
            </a:r>
            <a:r>
              <a:rPr lang="en-US" sz="2000" dirty="0" err="1"/>
              <a:t>Arrays.toString</a:t>
            </a:r>
            <a:r>
              <a:rPr lang="en-US" sz="2000" dirty="0"/>
              <a:t>(</a:t>
            </a:r>
            <a:r>
              <a:rPr lang="en-US" sz="2000" dirty="0" err="1"/>
              <a:t>origNum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S.O.P("</a:t>
            </a:r>
            <a:r>
              <a:rPr lang="en-US" sz="2000" dirty="0"/>
              <a:t>Before method  call, </a:t>
            </a:r>
            <a:r>
              <a:rPr lang="en-US" sz="2000" dirty="0" err="1"/>
              <a:t>origNames</a:t>
            </a:r>
            <a:r>
              <a:rPr lang="en-US" sz="2000" dirty="0"/>
              <a:t>:"</a:t>
            </a:r>
          </a:p>
          <a:p>
            <a:pPr marL="0" indent="0">
              <a:buNone/>
            </a:pPr>
            <a:r>
              <a:rPr lang="en-US" sz="2000" dirty="0"/>
              <a:t>        + </a:t>
            </a:r>
            <a:r>
              <a:rPr lang="en-US" sz="2000" dirty="0" err="1"/>
              <a:t>Arrays.toString</a:t>
            </a:r>
            <a:r>
              <a:rPr lang="en-US" sz="2000" dirty="0"/>
              <a:t>(</a:t>
            </a:r>
            <a:r>
              <a:rPr lang="en-US" sz="2000" dirty="0" err="1"/>
              <a:t>origNames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</a:t>
            </a:r>
            <a:r>
              <a:rPr lang="en-US" sz="2000" dirty="0" err="1" smtClean="0">
                <a:solidFill>
                  <a:srgbClr val="002060"/>
                </a:solidFill>
              </a:rPr>
              <a:t>tryElementChange</a:t>
            </a:r>
            <a:r>
              <a:rPr lang="en-US" sz="2000" dirty="0" smtClean="0">
                <a:solidFill>
                  <a:srgbClr val="002060"/>
                </a:solidFill>
              </a:rPr>
              <a:t>(</a:t>
            </a:r>
            <a:r>
              <a:rPr lang="en-US" sz="2000" dirty="0" err="1" smtClean="0">
                <a:solidFill>
                  <a:srgbClr val="002060"/>
                </a:solidFill>
              </a:rPr>
              <a:t>origNum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>
                <a:solidFill>
                  <a:srgbClr val="FF0000"/>
                </a:solidFill>
              </a:rPr>
              <a:t>tryElementChange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origNames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S.O.P("</a:t>
            </a:r>
            <a:r>
              <a:rPr lang="en-US" sz="2000" dirty="0"/>
              <a:t>After method  call, </a:t>
            </a:r>
            <a:r>
              <a:rPr lang="en-US" sz="2000" dirty="0" err="1"/>
              <a:t>origNum</a:t>
            </a:r>
            <a:r>
              <a:rPr lang="en-US" sz="2000" dirty="0"/>
              <a:t>:"</a:t>
            </a:r>
          </a:p>
          <a:p>
            <a:pPr marL="0" indent="0">
              <a:buNone/>
            </a:pPr>
            <a:r>
              <a:rPr lang="en-US" sz="2000" dirty="0"/>
              <a:t>        + </a:t>
            </a:r>
            <a:r>
              <a:rPr lang="en-US" sz="2000" dirty="0" err="1"/>
              <a:t>Arrays.toString</a:t>
            </a:r>
            <a:r>
              <a:rPr lang="en-US" sz="2000" dirty="0"/>
              <a:t>(</a:t>
            </a:r>
            <a:r>
              <a:rPr lang="en-US" sz="2000" dirty="0" err="1"/>
              <a:t>origNum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S.O.P("</a:t>
            </a:r>
            <a:r>
              <a:rPr lang="en-US" sz="2000" dirty="0"/>
              <a:t>After method  call, </a:t>
            </a:r>
            <a:r>
              <a:rPr lang="en-US" sz="2000" dirty="0" err="1"/>
              <a:t>origNames</a:t>
            </a:r>
            <a:r>
              <a:rPr lang="en-US" sz="2000" dirty="0"/>
              <a:t>:"</a:t>
            </a:r>
          </a:p>
          <a:p>
            <a:pPr marL="0" indent="0">
              <a:buNone/>
            </a:pPr>
            <a:r>
              <a:rPr lang="en-US" sz="2000" dirty="0"/>
              <a:t>        + </a:t>
            </a:r>
            <a:r>
              <a:rPr lang="en-US" sz="2000" dirty="0" err="1"/>
              <a:t>Arrays.toString</a:t>
            </a:r>
            <a:r>
              <a:rPr lang="en-US" sz="2000" dirty="0"/>
              <a:t>(</a:t>
            </a:r>
            <a:r>
              <a:rPr lang="en-US" sz="2000" dirty="0" err="1"/>
              <a:t>origNames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}}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890655" y="1934482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public static void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tryElementChange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[] 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    if 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!= null &amp;&amp; </a:t>
            </a:r>
            <a:r>
              <a:rPr lang="en-US" dirty="0" err="1">
                <a:solidFill>
                  <a:srgbClr val="002060"/>
                </a:solidFill>
              </a:rPr>
              <a:t>num.length</a:t>
            </a:r>
            <a:r>
              <a:rPr lang="en-US" dirty="0">
                <a:solidFill>
                  <a:srgbClr val="002060"/>
                </a:solidFill>
              </a:rPr>
              <a:t> &gt; 0) {</a:t>
            </a:r>
          </a:p>
          <a:p>
            <a:r>
              <a:rPr lang="en-US" dirty="0">
                <a:solidFill>
                  <a:srgbClr val="002060"/>
                </a:solidFill>
              </a:rPr>
              <a:t>      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[0] = -1;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4419600"/>
            <a:ext cx="4225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public static void </a:t>
            </a:r>
            <a:r>
              <a:rPr lang="en-US" dirty="0" err="1">
                <a:solidFill>
                  <a:srgbClr val="FF0000"/>
                </a:solidFill>
              </a:rPr>
              <a:t>tryElementChange</a:t>
            </a:r>
            <a:r>
              <a:rPr lang="en-US" dirty="0">
                <a:solidFill>
                  <a:srgbClr val="FF0000"/>
                </a:solidFill>
              </a:rPr>
              <a:t>(String[] names) {</a:t>
            </a:r>
          </a:p>
          <a:p>
            <a:r>
              <a:rPr lang="en-US" dirty="0">
                <a:solidFill>
                  <a:srgbClr val="FF0000"/>
                </a:solidFill>
              </a:rPr>
              <a:t>    if (names != null &amp;&amp; </a:t>
            </a:r>
            <a:r>
              <a:rPr lang="en-US" dirty="0" err="1">
                <a:solidFill>
                  <a:srgbClr val="FF0000"/>
                </a:solidFill>
              </a:rPr>
              <a:t>names.length</a:t>
            </a:r>
            <a:r>
              <a:rPr lang="en-US" dirty="0">
                <a:solidFill>
                  <a:srgbClr val="FF0000"/>
                </a:solidFill>
              </a:rPr>
              <a:t> &gt; 0) {</a:t>
            </a:r>
          </a:p>
          <a:p>
            <a:r>
              <a:rPr lang="en-US" dirty="0">
                <a:solidFill>
                  <a:srgbClr val="FF0000"/>
                </a:solidFill>
              </a:rPr>
              <a:t>      names[0] = "T";</a:t>
            </a:r>
          </a:p>
          <a:p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r>
              <a:rPr lang="en-US" dirty="0">
                <a:solidFill>
                  <a:srgbClr val="FF0000"/>
                </a:solidFill>
              </a:rPr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11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924800" cy="275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04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values stored in the elements of an array parameter can always be changed inside a method.</a:t>
            </a:r>
          </a:p>
        </p:txBody>
      </p:sp>
    </p:spTree>
    <p:extLst>
      <p:ext uri="{BB962C8B-B14F-4D97-AF65-F5344CB8AC3E}">
        <p14:creationId xmlns:p14="http://schemas.microsoft.com/office/powerpoint/2010/main" xmlns="" val="336059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output here??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5855"/>
            <a:ext cx="4627418" cy="6096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Item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private </a:t>
            </a:r>
            <a:r>
              <a:rPr lang="en-US" dirty="0"/>
              <a:t>double price;</a:t>
            </a:r>
          </a:p>
          <a:p>
            <a:pPr marL="0" indent="0">
              <a:buNone/>
            </a:pPr>
            <a:r>
              <a:rPr lang="en-US" dirty="0"/>
              <a:t>  private String name;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public Item(String name, double </a:t>
            </a:r>
            <a:r>
              <a:rPr lang="en-US" dirty="0" err="1"/>
              <a:t>initialPrice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this.name = name;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this.price</a:t>
            </a:r>
            <a:r>
              <a:rPr lang="en-US" dirty="0"/>
              <a:t> = </a:t>
            </a:r>
            <a:r>
              <a:rPr lang="en-US" dirty="0" err="1"/>
              <a:t>initialPrice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public double </a:t>
            </a:r>
            <a:r>
              <a:rPr lang="en-US" dirty="0" err="1"/>
              <a:t>getPrice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this.price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public void </a:t>
            </a:r>
            <a:r>
              <a:rPr lang="en-US" dirty="0" err="1"/>
              <a:t>setPrice</a:t>
            </a:r>
            <a:r>
              <a:rPr lang="en-US" dirty="0"/>
              <a:t>(double </a:t>
            </a:r>
            <a:r>
              <a:rPr lang="en-US" dirty="0" err="1"/>
              <a:t>newPrice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this.price</a:t>
            </a:r>
            <a:r>
              <a:rPr lang="en-US" dirty="0"/>
              <a:t> = </a:t>
            </a:r>
            <a:r>
              <a:rPr lang="en-US" dirty="0" err="1"/>
              <a:t>newPrice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public 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return "[" + this.name + ", " + </a:t>
            </a:r>
            <a:r>
              <a:rPr lang="en-US" dirty="0" err="1"/>
              <a:t>this.price</a:t>
            </a:r>
            <a:r>
              <a:rPr lang="en-US" dirty="0"/>
              <a:t> + "]";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919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763000" cy="5943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 smtClean="0"/>
              <a:t>MainArray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Item[] </a:t>
            </a:r>
            <a:r>
              <a:rPr lang="en-US" dirty="0" err="1"/>
              <a:t>myItems</a:t>
            </a:r>
            <a:r>
              <a:rPr lang="en-US" dirty="0"/>
              <a:t> = { new Item("Pen", 2.11), new Item("Pencil", 0.10) };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("Before method  call  #1:" + </a:t>
            </a:r>
            <a:r>
              <a:rPr lang="en-US" dirty="0" err="1"/>
              <a:t>myItems</a:t>
            </a:r>
            <a:r>
              <a:rPr lang="en-US" dirty="0"/>
              <a:t>[0]);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("Before method  call  #2:" + </a:t>
            </a:r>
            <a:r>
              <a:rPr lang="en-US" dirty="0" err="1"/>
              <a:t>myItems</a:t>
            </a:r>
            <a:r>
              <a:rPr lang="en-US" dirty="0"/>
              <a:t>[1]);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tryStateChange</a:t>
            </a:r>
            <a:r>
              <a:rPr lang="en-US" dirty="0" smtClean="0"/>
              <a:t>(</a:t>
            </a:r>
            <a:r>
              <a:rPr lang="en-US" dirty="0" err="1" smtClean="0"/>
              <a:t>myItems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("After method  call  #1:" + </a:t>
            </a:r>
            <a:r>
              <a:rPr lang="en-US" dirty="0" err="1"/>
              <a:t>myItems</a:t>
            </a:r>
            <a:r>
              <a:rPr lang="en-US" dirty="0"/>
              <a:t>[0]);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("After method  call  #2:" + </a:t>
            </a:r>
            <a:r>
              <a:rPr lang="en-US" dirty="0" err="1"/>
              <a:t>myItems</a:t>
            </a:r>
            <a:r>
              <a:rPr lang="en-US" dirty="0"/>
              <a:t>[1]);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public static void </a:t>
            </a:r>
            <a:r>
              <a:rPr lang="en-US" dirty="0" err="1"/>
              <a:t>tryStateChange</a:t>
            </a:r>
            <a:r>
              <a:rPr lang="en-US" dirty="0"/>
              <a:t>(Item[] </a:t>
            </a:r>
            <a:r>
              <a:rPr lang="en-US" dirty="0" err="1"/>
              <a:t>allItems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allItems</a:t>
            </a:r>
            <a:r>
              <a:rPr lang="en-US" dirty="0"/>
              <a:t> != null &amp;&amp; </a:t>
            </a:r>
            <a:r>
              <a:rPr lang="en-US" dirty="0" err="1"/>
              <a:t>allItems.length</a:t>
            </a:r>
            <a:r>
              <a:rPr lang="en-US" dirty="0"/>
              <a:t> &gt; 0)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allItems</a:t>
            </a:r>
            <a:r>
              <a:rPr lang="en-US" dirty="0"/>
              <a:t>[0].</a:t>
            </a:r>
            <a:r>
              <a:rPr lang="en-US" dirty="0" err="1"/>
              <a:t>setPrice</a:t>
            </a:r>
            <a:r>
              <a:rPr lang="en-US" dirty="0"/>
              <a:t>(0.38);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 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10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050" name="Picture 2" descr="http://www.java2s.com/Tutorials/JavaImage/myResult/E/EXAMPLE__1542FC35CFC5180BAEC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94857"/>
            <a:ext cx="74676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843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return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Java return type is optional or mandatory??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Its mandatory, at least we need to write </a:t>
            </a:r>
            <a:r>
              <a:rPr lang="en-US" dirty="0" smtClean="0">
                <a:solidFill>
                  <a:srgbClr val="C00000"/>
                </a:solidFill>
              </a:rPr>
              <a:t>void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Return type may be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				  Primitive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				  Class type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				  Array type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				  </a:t>
            </a:r>
            <a:r>
              <a:rPr lang="en-US" dirty="0" err="1" smtClean="0">
                <a:solidFill>
                  <a:srgbClr val="C00000"/>
                </a:solidFill>
              </a:rPr>
              <a:t>Enum</a:t>
            </a:r>
            <a:r>
              <a:rPr lang="en-US" dirty="0" smtClean="0">
                <a:solidFill>
                  <a:srgbClr val="C00000"/>
                </a:solidFill>
              </a:rPr>
              <a:t> type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27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 type at primitive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MethodSample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m1() {     return 10;       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float m2() {  return 10.5f;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2060"/>
                </a:solidFill>
              </a:rPr>
              <a:t>static char m3() {    return ‘M’;    }</a:t>
            </a:r>
          </a:p>
          <a:p>
            <a:pPr marL="0" indent="0">
              <a:buNone/>
            </a:pPr>
            <a:r>
              <a:rPr lang="en-US" dirty="0" smtClean="0"/>
              <a:t>	public static void main(</a:t>
            </a:r>
            <a:r>
              <a:rPr lang="en-US" u="sng" dirty="0" smtClean="0"/>
              <a:t>S</a:t>
            </a:r>
            <a:r>
              <a:rPr lang="en-US" dirty="0" smtClean="0"/>
              <a:t>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 err="1" smtClean="0"/>
              <a:t>MethodSample</a:t>
            </a:r>
            <a:r>
              <a:rPr lang="en-US" dirty="0" smtClean="0"/>
              <a:t>  m = new </a:t>
            </a:r>
            <a:r>
              <a:rPr lang="en-US" dirty="0" err="1" smtClean="0"/>
              <a:t>MethodSample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a = m.m1();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 S.O.P(“m1 method return value is = ”+a);</a:t>
            </a:r>
          </a:p>
          <a:p>
            <a:pPr marL="0" indent="0">
              <a:buNone/>
            </a:pPr>
            <a:r>
              <a:rPr lang="en-US" dirty="0" smtClean="0"/>
              <a:t> 		</a:t>
            </a:r>
            <a:r>
              <a:rPr lang="en-US" dirty="0" smtClean="0">
                <a:solidFill>
                  <a:srgbClr val="00B0F0"/>
                </a:solidFill>
              </a:rPr>
              <a:t>float </a:t>
            </a:r>
            <a:r>
              <a:rPr lang="en-US" dirty="0">
                <a:solidFill>
                  <a:srgbClr val="00B0F0"/>
                </a:solidFill>
              </a:rPr>
              <a:t>f</a:t>
            </a:r>
            <a:r>
              <a:rPr lang="en-US" dirty="0" smtClean="0">
                <a:solidFill>
                  <a:srgbClr val="00B0F0"/>
                </a:solidFill>
              </a:rPr>
              <a:t> = m.m2();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	 S.O.P(“m2 method return value is = ”+f);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2060"/>
                </a:solidFill>
              </a:rPr>
              <a:t>char c = MethodSample.m3();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	 S.O.P(“m3 method return value is = ”+c);</a:t>
            </a:r>
          </a:p>
          <a:p>
            <a:pPr marL="0" indent="0">
              <a:buNone/>
            </a:pPr>
            <a:r>
              <a:rPr lang="en-US" dirty="0" smtClean="0"/>
              <a:t>}}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464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types of method in Java, generally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Instance Method</a:t>
            </a:r>
          </a:p>
          <a:p>
            <a:pPr marL="514350" indent="-514350">
              <a:buAutoNum type="arabicPeriod"/>
            </a:pPr>
            <a:r>
              <a:rPr lang="en-US" dirty="0" smtClean="0"/>
              <a:t>Static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038600"/>
            <a:ext cx="350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v</a:t>
            </a:r>
            <a:r>
              <a:rPr lang="en-US" sz="3200" dirty="0" smtClean="0">
                <a:solidFill>
                  <a:srgbClr val="0070C0"/>
                </a:solidFill>
              </a:rPr>
              <a:t>oid method()    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{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	</a:t>
            </a:r>
            <a:r>
              <a:rPr lang="en-US" sz="3200" dirty="0" err="1" smtClean="0">
                <a:solidFill>
                  <a:srgbClr val="0070C0"/>
                </a:solidFill>
              </a:rPr>
              <a:t>int</a:t>
            </a:r>
            <a:r>
              <a:rPr lang="en-US" sz="3200" dirty="0" smtClean="0">
                <a:solidFill>
                  <a:srgbClr val="0070C0"/>
                </a:solidFill>
              </a:rPr>
              <a:t> a =10;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	</a:t>
            </a:r>
            <a:r>
              <a:rPr lang="en-US" sz="3200" dirty="0" err="1" smtClean="0">
                <a:solidFill>
                  <a:srgbClr val="0070C0"/>
                </a:solidFill>
              </a:rPr>
              <a:t>int</a:t>
            </a:r>
            <a:r>
              <a:rPr lang="en-US" sz="3200" dirty="0" smtClean="0">
                <a:solidFill>
                  <a:srgbClr val="0070C0"/>
                </a:solidFill>
              </a:rPr>
              <a:t> b=20;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}                          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886200"/>
            <a:ext cx="441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s</a:t>
            </a:r>
            <a:r>
              <a:rPr lang="en-US" sz="3200" dirty="0" smtClean="0">
                <a:solidFill>
                  <a:srgbClr val="002060"/>
                </a:solidFill>
              </a:rPr>
              <a:t>tatic void method()     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	</a:t>
            </a:r>
            <a:r>
              <a:rPr lang="en-US" sz="3200" dirty="0" err="1" smtClean="0">
                <a:solidFill>
                  <a:srgbClr val="002060"/>
                </a:solidFill>
              </a:rPr>
              <a:t>int</a:t>
            </a:r>
            <a:r>
              <a:rPr lang="en-US" sz="3200" dirty="0" smtClean="0">
                <a:solidFill>
                  <a:srgbClr val="002060"/>
                </a:solidFill>
              </a:rPr>
              <a:t> a =10;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	</a:t>
            </a:r>
            <a:r>
              <a:rPr lang="en-US" sz="3200" dirty="0" err="1" smtClean="0">
                <a:solidFill>
                  <a:srgbClr val="002060"/>
                </a:solidFill>
              </a:rPr>
              <a:t>int</a:t>
            </a:r>
            <a:r>
              <a:rPr lang="en-US" sz="3200" dirty="0" smtClean="0">
                <a:solidFill>
                  <a:srgbClr val="002060"/>
                </a:solidFill>
              </a:rPr>
              <a:t> b=20;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}                           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10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76600"/>
            <a:ext cx="8229600" cy="1143000"/>
          </a:xfrm>
        </p:spPr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86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syntax?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Modifiers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92D050"/>
                </a:solidFill>
              </a:rPr>
              <a:t>ReturnType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Method_Name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Prameter_List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7030A0"/>
                </a:solidFill>
              </a:rPr>
              <a:t>throws Exception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48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Signature?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Method_Name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50"/>
                </a:solidFill>
              </a:rPr>
              <a:t>Parameter_List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590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Component/Parts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MethodSample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 =100;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b = 200;</a:t>
            </a:r>
          </a:p>
          <a:p>
            <a:pPr marL="0" indent="0">
              <a:buNone/>
            </a:pPr>
            <a:r>
              <a:rPr lang="en-US" dirty="0" smtClean="0"/>
              <a:t>	void m1()                    </a:t>
            </a:r>
            <a:r>
              <a:rPr lang="en-US" dirty="0" smtClean="0">
                <a:solidFill>
                  <a:srgbClr val="00B050"/>
                </a:solidFill>
              </a:rPr>
              <a:t>// method declaration</a:t>
            </a:r>
          </a:p>
          <a:p>
            <a:pPr marL="0" indent="0">
              <a:buNone/>
            </a:pPr>
            <a:r>
              <a:rPr lang="en-US" dirty="0" smtClean="0"/>
              <a:t>	{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// method </a:t>
            </a:r>
            <a:r>
              <a:rPr lang="en-US" dirty="0" err="1" smtClean="0">
                <a:solidFill>
                  <a:srgbClr val="FF0000"/>
                </a:solidFill>
              </a:rPr>
              <a:t>limplementation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public static void main(</a:t>
            </a:r>
            <a:r>
              <a:rPr lang="en-US" u="sng" dirty="0" smtClean="0"/>
              <a:t>S</a:t>
            </a:r>
            <a:r>
              <a:rPr lang="en-US" dirty="0" smtClean="0"/>
              <a:t>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 err="1" smtClean="0"/>
              <a:t>MethodSample</a:t>
            </a:r>
            <a:r>
              <a:rPr lang="en-US" dirty="0" smtClean="0"/>
              <a:t>  m = new </a:t>
            </a:r>
            <a:r>
              <a:rPr lang="en-US" dirty="0" err="1" smtClean="0"/>
              <a:t>MethodSample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	m.m1(); </a:t>
            </a:r>
            <a:r>
              <a:rPr lang="en-US" dirty="0" smtClean="0">
                <a:solidFill>
                  <a:srgbClr val="0070C0"/>
                </a:solidFill>
              </a:rPr>
              <a:t>// method calling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969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Without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MethodSample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void m1()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S.O.P(“m1 method”);	</a:t>
            </a:r>
          </a:p>
          <a:p>
            <a:pPr marL="0" indent="0">
              <a:buNone/>
            </a:pPr>
            <a:r>
              <a:rPr lang="en-US" dirty="0" smtClean="0"/>
              <a:t>	      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void m2() {</a:t>
            </a:r>
          </a:p>
          <a:p>
            <a:pPr marL="0" indent="0">
              <a:buNone/>
            </a:pPr>
            <a:r>
              <a:rPr lang="en-US" dirty="0" smtClean="0"/>
              <a:t>		S.O.P(“m2 method”);	</a:t>
            </a:r>
          </a:p>
          <a:p>
            <a:pPr marL="0" indent="0">
              <a:buNone/>
            </a:pPr>
            <a:r>
              <a:rPr lang="en-US" dirty="0" smtClean="0"/>
              <a:t>	      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 S.O.P</a:t>
            </a:r>
            <a:r>
              <a:rPr lang="en-US" dirty="0" smtClean="0"/>
              <a:t>(“static ”);}</a:t>
            </a:r>
          </a:p>
          <a:p>
            <a:pPr marL="0" indent="0">
              <a:buNone/>
            </a:pPr>
            <a:r>
              <a:rPr lang="en-US" dirty="0" smtClean="0"/>
              <a:t>	public static void main(</a:t>
            </a:r>
            <a:r>
              <a:rPr lang="en-US" u="sng" dirty="0" smtClean="0"/>
              <a:t>S</a:t>
            </a:r>
            <a:r>
              <a:rPr lang="en-US" dirty="0" smtClean="0"/>
              <a:t>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 err="1" smtClean="0"/>
              <a:t>MethodSample</a:t>
            </a:r>
            <a:r>
              <a:rPr lang="en-US" dirty="0" smtClean="0"/>
              <a:t>  m = new </a:t>
            </a:r>
            <a:r>
              <a:rPr lang="en-US" dirty="0" err="1" smtClean="0"/>
              <a:t>MethodSample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	m.m1();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MethodSample.m2();</a:t>
            </a:r>
          </a:p>
          <a:p>
            <a:pPr marL="0" indent="0">
              <a:buNone/>
            </a:pPr>
            <a:r>
              <a:rPr lang="en-US" dirty="0" smtClean="0"/>
              <a:t>}}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441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MethodSample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 smtClean="0">
                <a:solidFill>
                  <a:srgbClr val="FFC000"/>
                </a:solidFill>
              </a:rPr>
              <a:t>m1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char </a:t>
            </a:r>
            <a:r>
              <a:rPr lang="en-US" dirty="0" err="1" smtClean="0"/>
              <a:t>ch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	S.O.P(“m1 method”); S.O.P(a); S.O.P(</a:t>
            </a:r>
            <a:r>
              <a:rPr lang="en-US" dirty="0" err="1" smtClean="0"/>
              <a:t>ch</a:t>
            </a:r>
            <a:r>
              <a:rPr lang="en-US" dirty="0" smtClean="0"/>
              <a:t>); 	</a:t>
            </a:r>
          </a:p>
          <a:p>
            <a:pPr marL="0" indent="0">
              <a:buNone/>
            </a:pPr>
            <a:r>
              <a:rPr lang="en-US" dirty="0" smtClean="0"/>
              <a:t>	      	}</a:t>
            </a:r>
          </a:p>
          <a:p>
            <a:pPr marL="0" indent="0">
              <a:buNone/>
            </a:pPr>
            <a:r>
              <a:rPr lang="en-US" dirty="0" smtClean="0"/>
              <a:t>	static void </a:t>
            </a:r>
            <a:r>
              <a:rPr lang="en-US" dirty="0" smtClean="0">
                <a:solidFill>
                  <a:srgbClr val="00B050"/>
                </a:solidFill>
              </a:rPr>
              <a:t>m2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, double d) {</a:t>
            </a:r>
          </a:p>
          <a:p>
            <a:pPr marL="0" indent="0">
              <a:buNone/>
            </a:pPr>
            <a:r>
              <a:rPr lang="en-US" dirty="0" smtClean="0"/>
              <a:t>		S.O.P(“m2 method”);	 S.O.P(</a:t>
            </a:r>
            <a:r>
              <a:rPr lang="en-US" dirty="0" err="1" smtClean="0"/>
              <a:t>str</a:t>
            </a:r>
            <a:r>
              <a:rPr lang="en-US" dirty="0" smtClean="0"/>
              <a:t>); S.O.P(d);</a:t>
            </a:r>
          </a:p>
          <a:p>
            <a:pPr marL="0" indent="0">
              <a:buNone/>
            </a:pPr>
            <a:r>
              <a:rPr lang="en-US" dirty="0" smtClean="0"/>
              <a:t>	      	}</a:t>
            </a:r>
          </a:p>
          <a:p>
            <a:pPr marL="0" indent="0">
              <a:buNone/>
            </a:pPr>
            <a:r>
              <a:rPr lang="en-US" dirty="0" smtClean="0"/>
              <a:t>	public static void main(</a:t>
            </a:r>
            <a:r>
              <a:rPr lang="en-US" u="sng" dirty="0" smtClean="0"/>
              <a:t>S</a:t>
            </a:r>
            <a:r>
              <a:rPr lang="en-US" dirty="0" smtClean="0"/>
              <a:t>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 err="1" smtClean="0"/>
              <a:t>MethodSample</a:t>
            </a:r>
            <a:r>
              <a:rPr lang="en-US" dirty="0" smtClean="0"/>
              <a:t>  m = new </a:t>
            </a:r>
            <a:r>
              <a:rPr lang="en-US" dirty="0" err="1" smtClean="0"/>
              <a:t>MethodSample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C000"/>
                </a:solidFill>
              </a:rPr>
              <a:t>m.m1(10, ‘M’);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 smtClean="0">
                <a:solidFill>
                  <a:srgbClr val="00B050"/>
                </a:solidFill>
              </a:rPr>
              <a:t>MethodSample.m2(“CHARUSAT”, 10.5);</a:t>
            </a:r>
          </a:p>
          <a:p>
            <a:pPr marL="0" indent="0">
              <a:buNone/>
            </a:pPr>
            <a:r>
              <a:rPr lang="en-US" dirty="0" smtClean="0"/>
              <a:t>}}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60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method expecting parameters then we need to </a:t>
            </a:r>
            <a:r>
              <a:rPr lang="en-US" dirty="0" smtClean="0">
                <a:solidFill>
                  <a:srgbClr val="00B050"/>
                </a:solidFill>
              </a:rPr>
              <a:t>pass parameters </a:t>
            </a:r>
            <a:r>
              <a:rPr lang="en-US" dirty="0" smtClean="0"/>
              <a:t>and also </a:t>
            </a:r>
            <a:r>
              <a:rPr lang="en-US" dirty="0" smtClean="0">
                <a:solidFill>
                  <a:srgbClr val="00B0F0"/>
                </a:solidFill>
              </a:rPr>
              <a:t>order of parameters </a:t>
            </a:r>
            <a:r>
              <a:rPr lang="en-US" dirty="0" smtClean="0"/>
              <a:t>is also important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165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902</Words>
  <Application>Microsoft Office PowerPoint</Application>
  <PresentationFormat>On-screen Show (4:3)</PresentationFormat>
  <Paragraphs>353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What is the purpose of method? (in real time)</vt:lpstr>
      <vt:lpstr>2 types of method in Java, generally</vt:lpstr>
      <vt:lpstr>Method syntax?</vt:lpstr>
      <vt:lpstr>Method Signature?</vt:lpstr>
      <vt:lpstr>Method Component/Parts</vt:lpstr>
      <vt:lpstr>Method Without Parameters</vt:lpstr>
      <vt:lpstr>Method With Parameters</vt:lpstr>
      <vt:lpstr>Conclusion </vt:lpstr>
      <vt:lpstr>Duplicate methods are not allowed</vt:lpstr>
      <vt:lpstr>Will it work without error?</vt:lpstr>
      <vt:lpstr>Will it work without error?</vt:lpstr>
      <vt:lpstr>Inner Method</vt:lpstr>
      <vt:lpstr>Will it work without error?</vt:lpstr>
      <vt:lpstr>Local variable name as an instance variable name</vt:lpstr>
      <vt:lpstr>Output in second case</vt:lpstr>
      <vt:lpstr>How to print instance variable??</vt:lpstr>
      <vt:lpstr>What happen if method is static type??</vt:lpstr>
      <vt:lpstr>At project level method is expecting Array type parameters also</vt:lpstr>
      <vt:lpstr>Exercise- Swap 2 number using array and method</vt:lpstr>
      <vt:lpstr>Solution</vt:lpstr>
      <vt:lpstr>Elements of the Array Parameter </vt:lpstr>
      <vt:lpstr>Output</vt:lpstr>
      <vt:lpstr>Conclusion</vt:lpstr>
      <vt:lpstr>What is the output here??</vt:lpstr>
      <vt:lpstr>Continue</vt:lpstr>
      <vt:lpstr>Output</vt:lpstr>
      <vt:lpstr>Method return type</vt:lpstr>
      <vt:lpstr>Return type at primitive level</vt:lpstr>
      <vt:lpstr>Any 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Method in Java</dc:title>
  <dc:creator>Admin</dc:creator>
  <cp:lastModifiedBy>HP</cp:lastModifiedBy>
  <cp:revision>182</cp:revision>
  <cp:lastPrinted>2018-07-22T15:51:25Z</cp:lastPrinted>
  <dcterms:created xsi:type="dcterms:W3CDTF">2018-07-07T18:59:53Z</dcterms:created>
  <dcterms:modified xsi:type="dcterms:W3CDTF">2022-08-07T06:50:53Z</dcterms:modified>
</cp:coreProperties>
</file>