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91" r:id="rId30"/>
    <p:sldId id="292" r:id="rId31"/>
    <p:sldId id="293" r:id="rId32"/>
    <p:sldId id="29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36874A-DD09-4847-82A2-08EA8BBB3D0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718211-9FAC-40AB-A180-9CF618AAC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9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EF59-751F-4B21-8852-2FFCFAB158F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382C-3788-4A47-B6B9-11848C842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bg1"/>
                </a:solidFill>
                <a:latin typeface="Cambria" panose="02040503050406030204" pitchFamily="18" charset="0"/>
              </a:rPr>
              <a:t>Chapter – 4 : OOPs Inheritance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1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44613" y="6157913"/>
            <a:ext cx="7777162" cy="4079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Cambria" panose="02040503050406030204" pitchFamily="18" charset="0"/>
              </a:rPr>
              <a:t>Devang Patel Institute of Advance Technology and Research</a:t>
            </a: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20569"/>
            <a:ext cx="685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7780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882650" y="1511300"/>
            <a:ext cx="78279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latin typeface="Cambria" panose="02040503050406030204" pitchFamily="18" charset="0"/>
              </a:rPr>
              <a:t>CE251: Java PROGRAMMING</a:t>
            </a:r>
          </a:p>
          <a:p>
            <a:pPr algn="ctr"/>
            <a:r>
              <a:rPr lang="en-US" altLang="en-US" sz="1800" dirty="0">
                <a:latin typeface="Cambria" panose="02040503050406030204" pitchFamily="18" charset="0"/>
              </a:rPr>
              <a:t>July – November 2020</a:t>
            </a: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368425" y="2824163"/>
            <a:ext cx="685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Chapter – 4</a:t>
            </a:r>
          </a:p>
          <a:p>
            <a:pPr algn="ctr"/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OOPs Inheritance</a:t>
            </a:r>
          </a:p>
        </p:txBody>
      </p:sp>
    </p:spTree>
    <p:extLst>
      <p:ext uri="{BB962C8B-B14F-4D97-AF65-F5344CB8AC3E}">
        <p14:creationId xmlns:p14="http://schemas.microsoft.com/office/powerpoint/2010/main" val="147084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Child class object can access parent as well as child class properties</a:t>
            </a:r>
          </a:p>
        </p:txBody>
      </p:sp>
    </p:spTree>
    <p:extLst>
      <p:ext uri="{BB962C8B-B14F-4D97-AF65-F5344CB8AC3E}">
        <p14:creationId xmlns:p14="http://schemas.microsoft.com/office/powerpoint/2010/main" val="16372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5979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Single Inheritance</a:t>
            </a:r>
          </a:p>
          <a:p>
            <a:pPr marL="514350" indent="-514350">
              <a:buAutoNum type="arabicPeriod"/>
            </a:pPr>
            <a:r>
              <a:rPr lang="en-US" dirty="0"/>
              <a:t>Multi Level Inheritance</a:t>
            </a:r>
          </a:p>
          <a:p>
            <a:pPr marL="514350" indent="-514350">
              <a:buAutoNum type="arabicPeriod"/>
            </a:pPr>
            <a:r>
              <a:rPr lang="en-US" dirty="0"/>
              <a:t>Multiple Inheritance</a:t>
            </a:r>
          </a:p>
          <a:p>
            <a:pPr marL="514350" indent="-514350">
              <a:buAutoNum type="arabicPeriod"/>
            </a:pPr>
            <a:r>
              <a:rPr lang="en-US" dirty="0"/>
              <a:t>Hierarchical Inheritance</a:t>
            </a:r>
          </a:p>
          <a:p>
            <a:pPr marL="514350" indent="-514350">
              <a:buAutoNum type="arabicPeriod"/>
            </a:pPr>
            <a:r>
              <a:rPr lang="en-US" dirty="0"/>
              <a:t>Hybrid Inheritance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Support only 3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Single Inheritance</a:t>
            </a:r>
          </a:p>
          <a:p>
            <a:pPr marL="514350" indent="-514350">
              <a:buAutoNum type="arabicPeriod"/>
            </a:pPr>
            <a:r>
              <a:rPr lang="en-US" dirty="0"/>
              <a:t>Multi Level Inheritance</a:t>
            </a:r>
          </a:p>
          <a:p>
            <a:pPr marL="514350" indent="-514350">
              <a:buAutoNum type="arabicPeriod"/>
            </a:pPr>
            <a:r>
              <a:rPr lang="en-US" dirty="0"/>
              <a:t>Hierarchical Inheritance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security reason I want to prevent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By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final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42348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final class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m1(){}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m2(){}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971800"/>
            <a:ext cx="3200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 B extends 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m3(){}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m4(){}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8300" y="5968668"/>
            <a:ext cx="643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Not possible to create child class</a:t>
            </a:r>
          </a:p>
        </p:txBody>
      </p:sp>
    </p:spTree>
    <p:extLst>
      <p:ext uri="{BB962C8B-B14F-4D97-AF65-F5344CB8AC3E}">
        <p14:creationId xmlns:p14="http://schemas.microsoft.com/office/powerpoint/2010/main" val="14289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represent Parent class 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By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0531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394" y="1819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66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=100;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=200;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914400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Child extends Parent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x =10;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y =20;</a:t>
            </a:r>
          </a:p>
          <a:p>
            <a:r>
              <a:rPr lang="en-US" sz="2400" dirty="0"/>
              <a:t>void add(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j)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i+j</a:t>
            </a:r>
            <a:r>
              <a:rPr lang="en-US" sz="2400" dirty="0"/>
              <a:t>);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x+y</a:t>
            </a:r>
            <a:r>
              <a:rPr lang="en-US" sz="2400" dirty="0"/>
              <a:t>);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a+b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P.S.V.M()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new Child().add(1,2);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6792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394" y="1819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66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=100;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=200;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914400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Child extends Parent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a =10;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b =20;</a:t>
            </a:r>
          </a:p>
          <a:p>
            <a:r>
              <a:rPr lang="en-US" sz="2400" dirty="0"/>
              <a:t>void add(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a+b</a:t>
            </a:r>
            <a:r>
              <a:rPr lang="en-US" sz="2400" dirty="0"/>
              <a:t>);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a+b</a:t>
            </a:r>
            <a:r>
              <a:rPr lang="en-US" sz="2400" dirty="0"/>
              <a:t>);</a:t>
            </a:r>
          </a:p>
          <a:p>
            <a:r>
              <a:rPr lang="en-US" sz="2400" dirty="0"/>
              <a:t>     S.O.P(</a:t>
            </a:r>
            <a:r>
              <a:rPr lang="en-US" sz="2400" dirty="0" err="1"/>
              <a:t>a+b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P.S.V.M()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new Child().add(1,2);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4906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I print Parent class as well as Child class instance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dirty="0"/>
              <a:t> to print current class variable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en-US" dirty="0"/>
              <a:t> to print Parent class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S.O.P(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S.O.P(</a:t>
            </a:r>
            <a:r>
              <a:rPr lang="en-US" dirty="0" err="1"/>
              <a:t>this.a</a:t>
            </a:r>
            <a:r>
              <a:rPr lang="en-US" dirty="0"/>
              <a:t> + </a:t>
            </a:r>
            <a:r>
              <a:rPr lang="en-US" dirty="0" err="1"/>
              <a:t>this.b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S.O.P(</a:t>
            </a:r>
            <a:r>
              <a:rPr lang="en-US" dirty="0" err="1"/>
              <a:t>super.a</a:t>
            </a:r>
            <a:r>
              <a:rPr lang="en-US" dirty="0"/>
              <a:t> + </a:t>
            </a:r>
            <a:r>
              <a:rPr lang="en-US" dirty="0" err="1"/>
              <a:t>super.b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Example-3 (Parent Class Method)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33800" cy="3657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void m1()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S.O.P(“Parent class method”);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914400"/>
            <a:ext cx="381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Child extends Parent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void m1()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S.O.P(“Child class method”);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void m2()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m1();</a:t>
            </a:r>
          </a:p>
          <a:p>
            <a:r>
              <a:rPr lang="en-US" sz="2400" dirty="0"/>
              <a:t>m1();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P.S.V.M()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new Child().m2();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882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OOPs Concepts?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Inheritance</a:t>
            </a:r>
          </a:p>
          <a:p>
            <a:pPr marL="514350" indent="-514350"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AutoNum type="arabicPeriod"/>
            </a:pPr>
            <a:r>
              <a:rPr lang="en-US" dirty="0"/>
              <a:t>Abstraction</a:t>
            </a:r>
          </a:p>
          <a:p>
            <a:pPr marL="514350" indent="-514350">
              <a:buAutoNum type="arabicPeriod"/>
            </a:pPr>
            <a:r>
              <a:rPr lang="en-US" dirty="0"/>
              <a:t>Encapsulation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403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parent class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76400"/>
            <a:ext cx="3962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m2()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this.m1();</a:t>
            </a:r>
          </a:p>
          <a:p>
            <a:pPr marL="0" indent="0">
              <a:buNone/>
            </a:pPr>
            <a:r>
              <a:rPr lang="en-US" dirty="0"/>
              <a:t>    super.m1();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9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276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Parent class constructor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733800" cy="3657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Parent()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S.O.P(“Parent class constructor”);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76200"/>
            <a:ext cx="45415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Child extends Parent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Child()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this(1);</a:t>
            </a:r>
          </a:p>
          <a:p>
            <a:r>
              <a:rPr lang="en-US" sz="2400" dirty="0"/>
              <a:t>S.O.P(“Child class constructor”);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Child(</a:t>
            </a:r>
            <a:r>
              <a:rPr lang="en-US" sz="2400" dirty="0" err="1"/>
              <a:t>int</a:t>
            </a:r>
            <a:r>
              <a:rPr lang="en-US" sz="2400" dirty="0"/>
              <a:t> a)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super();</a:t>
            </a:r>
          </a:p>
          <a:p>
            <a:r>
              <a:rPr lang="en-US" sz="2400" dirty="0"/>
              <a:t>S.O.P(“1-argument child class constructor”);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P.S.V.M()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new Child();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156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modification in Child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Child(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S.O.P(“1-argument child class constructor”);</a:t>
            </a:r>
          </a:p>
          <a:p>
            <a:pPr marL="0" indent="0">
              <a:buNone/>
            </a:pPr>
            <a:r>
              <a:rPr lang="en-US" dirty="0"/>
              <a:t>   super();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8006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Will it compile or not?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5791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8050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modification in Child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Child()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this(1);</a:t>
            </a:r>
          </a:p>
          <a:p>
            <a:pPr marL="0" indent="0">
              <a:buNone/>
            </a:pPr>
            <a:r>
              <a:rPr lang="en-US" dirty="0"/>
              <a:t>  super();</a:t>
            </a:r>
          </a:p>
          <a:p>
            <a:pPr marL="0" indent="0">
              <a:buNone/>
            </a:pPr>
            <a:r>
              <a:rPr lang="en-US" dirty="0"/>
              <a:t>   S.O.P(“Child class constructor”);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17818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Will it compile or not?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5791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44202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Parent()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S.O.P(“Parent class constructor”);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567218"/>
            <a:ext cx="441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Child extends Parent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Child()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S.O.P(“Child class constructor”);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P.S.V.M()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new Child();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5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Parent()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S.O.P(“Parent class constructor”);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P.S.V.M()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new Child();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3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90" y="0"/>
            <a:ext cx="8229600" cy="74168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8781"/>
              </p:ext>
            </p:extLst>
          </p:nvPr>
        </p:nvGraphicFramePr>
        <p:xfrm>
          <a:off x="152400" y="741680"/>
          <a:ext cx="6096000" cy="277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83">
                <a:tc>
                  <a:txBody>
                    <a:bodyPr/>
                    <a:lstStyle/>
                    <a:p>
                      <a:r>
                        <a:rPr lang="en-US" dirty="0" err="1"/>
                        <a:t>MotorVehicle</a:t>
                      </a:r>
                      <a:r>
                        <a:rPr lang="en-US" dirty="0"/>
                        <a:t> // 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16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modelName</a:t>
                      </a:r>
                      <a:r>
                        <a:rPr lang="en-US" baseline="0" dirty="0"/>
                        <a:t>;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modelNumber</a:t>
                      </a:r>
                      <a:r>
                        <a:rPr lang="en-US" baseline="0" dirty="0"/>
                        <a:t>;</a:t>
                      </a:r>
                    </a:p>
                    <a:p>
                      <a:r>
                        <a:rPr lang="en-US" baseline="0" dirty="0"/>
                        <a:t>float </a:t>
                      </a:r>
                      <a:r>
                        <a:rPr lang="en-US" baseline="0" dirty="0" err="1"/>
                        <a:t>modelPrice</a:t>
                      </a:r>
                      <a:r>
                        <a:rPr lang="en-US" baseline="0" dirty="0"/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4">
                <a:tc>
                  <a:txBody>
                    <a:bodyPr/>
                    <a:lstStyle/>
                    <a:p>
                      <a:r>
                        <a:rPr lang="en-US" dirty="0" err="1"/>
                        <a:t>MotorVehicle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mPrice</a:t>
                      </a:r>
                      <a:r>
                        <a:rPr lang="en-US" dirty="0"/>
                        <a:t>) //constructor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display() // print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95771"/>
              </p:ext>
            </p:extLst>
          </p:nvPr>
        </p:nvGraphicFramePr>
        <p:xfrm>
          <a:off x="2895600" y="3886200"/>
          <a:ext cx="60960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// 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discountRate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Car(name, </a:t>
                      </a:r>
                      <a:r>
                        <a:rPr lang="en-US" dirty="0" err="1"/>
                        <a:t>mNumber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mPrice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discountRate</a:t>
                      </a:r>
                      <a:r>
                        <a:rPr lang="en-US" dirty="0"/>
                        <a:t>) // constructor</a:t>
                      </a:r>
                    </a:p>
                    <a:p>
                      <a:r>
                        <a:rPr lang="en-US" dirty="0"/>
                        <a:t>void display()</a:t>
                      </a:r>
                    </a:p>
                    <a:p>
                      <a:r>
                        <a:rPr lang="en-US" dirty="0"/>
                        <a:t>void discount()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en-US" baseline="0" dirty="0"/>
                        <a:t> static void main(){</a:t>
                      </a:r>
                    </a:p>
                    <a:p>
                      <a:r>
                        <a:rPr lang="en-US" baseline="0" dirty="0"/>
                        <a:t>Call constructor by creating object of Car class</a:t>
                      </a:r>
                    </a:p>
                    <a:p>
                      <a:r>
                        <a:rPr lang="en-US" baseline="0" dirty="0"/>
                        <a:t>Call display method;</a:t>
                      </a:r>
                    </a:p>
                    <a:p>
                      <a:r>
                        <a:rPr lang="en-US" baseline="0" dirty="0"/>
                        <a:t>Call discount method;}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5029200" y="3515041"/>
            <a:ext cx="838200" cy="37115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r>
              <a:rPr lang="en-US" dirty="0"/>
              <a:t>Any Question??</a:t>
            </a:r>
          </a:p>
        </p:txBody>
      </p:sp>
    </p:spTree>
    <p:extLst>
      <p:ext uri="{BB962C8B-B14F-4D97-AF65-F5344CB8AC3E}">
        <p14:creationId xmlns:p14="http://schemas.microsoft.com/office/powerpoint/2010/main" val="100445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5486400" cy="6705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Q.01</a:t>
            </a:r>
          </a:p>
          <a:p>
            <a:pPr marL="0" indent="0">
              <a:buNone/>
            </a:pPr>
            <a:r>
              <a:rPr lang="en-US" dirty="0"/>
              <a:t>class Top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Top(String s)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("B"); 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public class Bottom2 extends Top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public Bottom2(String s)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("D"); 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Bottom2("C");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905000"/>
            <a:ext cx="266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result?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A. BD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B. DB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C. BDC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D. DBC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E. Compilation fails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5486400" cy="6705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Q.02</a:t>
            </a:r>
          </a:p>
          <a:p>
            <a:pPr marL="0" indent="0">
              <a:buNone/>
            </a:pPr>
            <a:r>
              <a:rPr lang="en-US" dirty="0"/>
              <a:t>class Top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Top()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("B"); 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public class Bottom2 extends Top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public Bottom2(String s)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("D"); 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Bottom2("C");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905000"/>
            <a:ext cx="266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result?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A. BD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B. DB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C. BDC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D. DBC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E. Compilation fails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Vs</a:t>
            </a:r>
            <a:r>
              <a:rPr lang="en-US" dirty="0"/>
              <a:t> Object??</a:t>
            </a:r>
          </a:p>
        </p:txBody>
      </p:sp>
    </p:spTree>
    <p:extLst>
      <p:ext uri="{BB962C8B-B14F-4D97-AF65-F5344CB8AC3E}">
        <p14:creationId xmlns:p14="http://schemas.microsoft.com/office/powerpoint/2010/main" val="67029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5791200" cy="4038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600" b="1" dirty="0"/>
              <a:t>Q.03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>
                <a:solidFill>
                  <a:srgbClr val="C00000"/>
                </a:solidFill>
              </a:rPr>
              <a:t>class Building {</a:t>
            </a:r>
          </a:p>
          <a:p>
            <a:pPr marL="0" indent="0">
              <a:buNone/>
            </a:pPr>
            <a:endParaRPr lang="en-US" sz="4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Building() 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	</a:t>
            </a:r>
            <a:r>
              <a:rPr lang="en-US" sz="4600" dirty="0" err="1">
                <a:solidFill>
                  <a:srgbClr val="C00000"/>
                </a:solidFill>
              </a:rPr>
              <a:t>System.out.print</a:t>
            </a:r>
            <a:r>
              <a:rPr lang="en-US" sz="4600" dirty="0">
                <a:solidFill>
                  <a:srgbClr val="C00000"/>
                </a:solidFill>
              </a:rPr>
              <a:t>("b "); 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4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 Building(String name) {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  this(); 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  </a:t>
            </a:r>
            <a:r>
              <a:rPr lang="en-US" sz="4600" dirty="0" err="1">
                <a:solidFill>
                  <a:srgbClr val="C00000"/>
                </a:solidFill>
              </a:rPr>
              <a:t>System.out.print</a:t>
            </a:r>
            <a:r>
              <a:rPr lang="en-US" sz="4600" dirty="0">
                <a:solidFill>
                  <a:srgbClr val="C00000"/>
                </a:solidFill>
              </a:rPr>
              <a:t>("</a:t>
            </a:r>
            <a:r>
              <a:rPr lang="en-US" sz="4600" dirty="0" err="1">
                <a:solidFill>
                  <a:srgbClr val="C00000"/>
                </a:solidFill>
              </a:rPr>
              <a:t>bn</a:t>
            </a:r>
            <a:r>
              <a:rPr lang="en-US" sz="4600" dirty="0">
                <a:solidFill>
                  <a:srgbClr val="C00000"/>
                </a:solidFill>
              </a:rPr>
              <a:t> " + name);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C00000"/>
                </a:solidFill>
              </a:rPr>
              <a:t>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564" y="83125"/>
            <a:ext cx="487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result?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A. h </a:t>
            </a:r>
            <a:r>
              <a:rPr lang="en-US" sz="2000" dirty="0" err="1">
                <a:solidFill>
                  <a:srgbClr val="0070C0"/>
                </a:solidFill>
              </a:rPr>
              <a:t>hn</a:t>
            </a:r>
            <a:r>
              <a:rPr lang="en-US" sz="2000" dirty="0">
                <a:solidFill>
                  <a:srgbClr val="0070C0"/>
                </a:solidFill>
              </a:rPr>
              <a:t> x          B. </a:t>
            </a:r>
            <a:r>
              <a:rPr lang="en-US" sz="2000" dirty="0" err="1">
                <a:solidFill>
                  <a:srgbClr val="0070C0"/>
                </a:solidFill>
              </a:rPr>
              <a:t>hn</a:t>
            </a:r>
            <a:r>
              <a:rPr lang="en-US" sz="2000" dirty="0">
                <a:solidFill>
                  <a:srgbClr val="0070C0"/>
                </a:solidFill>
              </a:rPr>
              <a:t> x h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C. b h </a:t>
            </a:r>
            <a:r>
              <a:rPr lang="en-US" sz="2000" dirty="0" err="1">
                <a:solidFill>
                  <a:srgbClr val="0070C0"/>
                </a:solidFill>
              </a:rPr>
              <a:t>hn</a:t>
            </a:r>
            <a:r>
              <a:rPr lang="en-US" sz="2000" dirty="0">
                <a:solidFill>
                  <a:srgbClr val="0070C0"/>
                </a:solidFill>
              </a:rPr>
              <a:t> x        D. b </a:t>
            </a:r>
            <a:r>
              <a:rPr lang="en-US" sz="2000" dirty="0" err="1">
                <a:solidFill>
                  <a:srgbClr val="0070C0"/>
                </a:solidFill>
              </a:rPr>
              <a:t>hn</a:t>
            </a:r>
            <a:r>
              <a:rPr lang="en-US" sz="2000" dirty="0">
                <a:solidFill>
                  <a:srgbClr val="0070C0"/>
                </a:solidFill>
              </a:rPr>
              <a:t> x h          E. </a:t>
            </a:r>
            <a:r>
              <a:rPr lang="en-US" sz="2000" dirty="0" err="1">
                <a:solidFill>
                  <a:srgbClr val="0070C0"/>
                </a:solidFill>
              </a:rPr>
              <a:t>bn</a:t>
            </a:r>
            <a:r>
              <a:rPr lang="en-US" sz="2000" dirty="0">
                <a:solidFill>
                  <a:srgbClr val="0070C0"/>
                </a:solidFill>
              </a:rPr>
              <a:t> x h </a:t>
            </a:r>
            <a:r>
              <a:rPr lang="en-US" sz="2000" dirty="0" err="1">
                <a:solidFill>
                  <a:srgbClr val="0070C0"/>
                </a:solidFill>
              </a:rPr>
              <a:t>hn</a:t>
            </a:r>
            <a:r>
              <a:rPr lang="en-US" sz="2000" dirty="0">
                <a:solidFill>
                  <a:srgbClr val="0070C0"/>
                </a:solidFill>
              </a:rPr>
              <a:t> 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1" y="2590800"/>
            <a:ext cx="4689762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public class House extends Building {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 House()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 {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 	</a:t>
            </a:r>
            <a:r>
              <a:rPr lang="en-US" sz="4600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("h ");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House(String name) {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this();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4600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US" sz="4600" dirty="0" err="1">
                <a:solidFill>
                  <a:schemeClr val="accent6">
                    <a:lumMod val="50000"/>
                  </a:schemeClr>
                </a:solidFill>
              </a:rPr>
              <a:t>hn</a:t>
            </a: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" + name);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}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public static void main(String[] </a:t>
            </a:r>
            <a:r>
              <a:rPr lang="en-US" sz="4600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	new House("x"); 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}</a:t>
            </a:r>
          </a:p>
          <a:p>
            <a:pPr marL="0" indent="0">
              <a:buFont typeface="Arial" pitchFamily="34" charset="0"/>
              <a:buNone/>
            </a:pPr>
            <a:r>
              <a:rPr lang="en-US" sz="4600" dirty="0">
                <a:solidFill>
                  <a:schemeClr val="accent6">
                    <a:lumMod val="50000"/>
                  </a:schemeClr>
                </a:solidFill>
              </a:rPr>
              <a:t>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Q-4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3124200" cy="597376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class A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    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(1);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class B extends A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    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(2);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class C extends B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    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(3);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   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3581400"/>
            <a:ext cx="5181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dirty="0"/>
              <a:t> 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>
                <a:solidFill>
                  <a:srgbClr val="7030A0"/>
                </a:solidFill>
              </a:rPr>
              <a:t>MainClass</a:t>
            </a:r>
            <a:endParaRPr lang="en-US" dirty="0">
              <a:solidFill>
                <a:srgbClr val="7030A0"/>
              </a:solidFill>
            </a:endParaRP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public static void main(String[] </a:t>
            </a:r>
            <a:r>
              <a:rPr lang="en-US" dirty="0" err="1">
                <a:solidFill>
                  <a:srgbClr val="7030A0"/>
                </a:solidFill>
              </a:rPr>
              <a:t>args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{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    C </a:t>
            </a:r>
            <a:r>
              <a:rPr lang="en-US" dirty="0" err="1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= new C();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}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1295400"/>
            <a:ext cx="167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Output :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1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2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0" y="274638"/>
            <a:ext cx="1524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3733800" cy="41148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class A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  String s = "Class A";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class B extends A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  String s = "Class B";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   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super.s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  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580" y="3276600"/>
            <a:ext cx="4627419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dirty="0"/>
              <a:t> 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MainClass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 public static void main(String[]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 {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     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new C();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c.s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4572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</a:rPr>
              <a:t>class C extends B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String s = "Class C";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 {</a:t>
            </a:r>
          </a:p>
          <a:p>
            <a:pPr marL="0" indent="0" fontAlgn="base">
              <a:buFont typeface="Arial" pitchFamily="34" charset="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    </a:t>
            </a: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super.s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    }</a:t>
            </a:r>
          </a:p>
          <a:p>
            <a:pPr marL="0" indent="0" fontAlgn="base">
              <a:buFont typeface="Arial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1219200"/>
            <a:ext cx="157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Output :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Class A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Class B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Class C</a:t>
            </a:r>
          </a:p>
        </p:txBody>
      </p:sp>
    </p:spTree>
    <p:extLst>
      <p:ext uri="{BB962C8B-B14F-4D97-AF65-F5344CB8AC3E}">
        <p14:creationId xmlns:p14="http://schemas.microsoft.com/office/powerpoint/2010/main" val="13514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 by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Parent class is providing properties and child class is acquiring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 &amp; child relationship is called inheritance</a:t>
            </a:r>
          </a:p>
        </p:txBody>
      </p:sp>
    </p:spTree>
    <p:extLst>
      <p:ext uri="{BB962C8B-B14F-4D97-AF65-F5344CB8AC3E}">
        <p14:creationId xmlns:p14="http://schemas.microsoft.com/office/powerpoint/2010/main" val="5866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important??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860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m1(){}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m2(){}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752600"/>
            <a:ext cx="22860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 B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m1(){}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m2(){}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m3(){}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m4(){}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752600"/>
            <a:ext cx="2286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class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void m1(){}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void m2(){}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m3(){}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m4(){}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m5(){}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m6(){}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82" y="606298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Code Duplication- length of code increases </a:t>
            </a:r>
          </a:p>
        </p:txBody>
      </p:sp>
    </p:spTree>
    <p:extLst>
      <p:ext uri="{BB962C8B-B14F-4D97-AF65-F5344CB8AC3E}">
        <p14:creationId xmlns:p14="http://schemas.microsoft.com/office/powerpoint/2010/main" val="12959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Advantages of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length of code</a:t>
            </a:r>
          </a:p>
          <a:p>
            <a:r>
              <a:rPr lang="en-US" dirty="0"/>
              <a:t>Reduce the redundancy of the application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How??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By using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7131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057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m1(){}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void m2(){}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1905000"/>
            <a:ext cx="32004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 B extends 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m3(){}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m4(){}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6455" y="3581400"/>
            <a:ext cx="33528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class C extends B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m5(){}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m6(){}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allow in Java?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class C extends A, B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m5(){}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m6(){}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4003" y="4352966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Java do not support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183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execute all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" y="1066800"/>
            <a:ext cx="26670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= new A();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a.m1();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a.m2();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2128482"/>
            <a:ext cx="26670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new B();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b.m1();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b.m2();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b.m3();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b.m4();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3352800"/>
            <a:ext cx="266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new C();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c.m1();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c.m2();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c.m3();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c.m4();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c.m5();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c.m6();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1117</Words>
  <Application>Microsoft Office PowerPoint</Application>
  <PresentationFormat>On-screen Show (4:3)</PresentationFormat>
  <Paragraphs>420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</vt:lpstr>
      <vt:lpstr>Office Theme</vt:lpstr>
      <vt:lpstr>PowerPoint Presentation</vt:lpstr>
      <vt:lpstr>What are the OOPs Concepts?</vt:lpstr>
      <vt:lpstr>Class Vs Object??</vt:lpstr>
      <vt:lpstr>What do you mean by Inheritance?</vt:lpstr>
      <vt:lpstr>Why important?? </vt:lpstr>
      <vt:lpstr>Important Advantages of Inheritance </vt:lpstr>
      <vt:lpstr>Example</vt:lpstr>
      <vt:lpstr>IS it allow in Java?</vt:lpstr>
      <vt:lpstr>How to execute all methods?</vt:lpstr>
      <vt:lpstr>Which one is better?</vt:lpstr>
      <vt:lpstr>Types of Inheritance</vt:lpstr>
      <vt:lpstr>Java Support only 3 types </vt:lpstr>
      <vt:lpstr>How to prevent Inheritance?</vt:lpstr>
      <vt:lpstr>Example</vt:lpstr>
      <vt:lpstr>How to represent Parent class member?</vt:lpstr>
      <vt:lpstr>Example-1</vt:lpstr>
      <vt:lpstr>Example-2</vt:lpstr>
      <vt:lpstr>How can I print Parent class as well as Child class instance variable?</vt:lpstr>
      <vt:lpstr>Example-3 (Parent Class Method)</vt:lpstr>
      <vt:lpstr>How to call parent class method?</vt:lpstr>
      <vt:lpstr>Parent class constructor</vt:lpstr>
      <vt:lpstr>Small modification in Child class constructor</vt:lpstr>
      <vt:lpstr>One more modification in Child class constructor</vt:lpstr>
      <vt:lpstr>What is the output?</vt:lpstr>
      <vt:lpstr>What is the output?</vt:lpstr>
      <vt:lpstr>Program it.</vt:lpstr>
      <vt:lpstr>Any Question??</vt:lpstr>
      <vt:lpstr>PowerPoint Presentation</vt:lpstr>
      <vt:lpstr>PowerPoint Presentation</vt:lpstr>
      <vt:lpstr>PowerPoint Presentation</vt:lpstr>
      <vt:lpstr>Q-4</vt:lpstr>
      <vt:lpstr>Q-5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Inheritance</dc:title>
  <dc:creator>Admin</dc:creator>
  <cp:lastModifiedBy>KHUSHI PATEL</cp:lastModifiedBy>
  <cp:revision>138</cp:revision>
  <cp:lastPrinted>2018-07-26T18:28:53Z</cp:lastPrinted>
  <dcterms:created xsi:type="dcterms:W3CDTF">2018-07-24T23:12:23Z</dcterms:created>
  <dcterms:modified xsi:type="dcterms:W3CDTF">2022-08-04T08:09:57Z</dcterms:modified>
</cp:coreProperties>
</file>