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1"/>
  </p:notesMasterIdLst>
  <p:handoutMasterIdLst>
    <p:handoutMasterId r:id="rId142"/>
  </p:handoutMasterIdLst>
  <p:sldIdLst>
    <p:sldId id="598" r:id="rId3"/>
    <p:sldId id="300" r:id="rId4"/>
    <p:sldId id="260" r:id="rId5"/>
    <p:sldId id="301" r:id="rId6"/>
    <p:sldId id="261" r:id="rId7"/>
    <p:sldId id="354" r:id="rId8"/>
    <p:sldId id="262" r:id="rId9"/>
    <p:sldId id="263" r:id="rId10"/>
    <p:sldId id="319" r:id="rId11"/>
    <p:sldId id="307" r:id="rId12"/>
    <p:sldId id="355" r:id="rId13"/>
    <p:sldId id="327" r:id="rId14"/>
    <p:sldId id="328" r:id="rId15"/>
    <p:sldId id="264" r:id="rId16"/>
    <p:sldId id="302" r:id="rId17"/>
    <p:sldId id="303" r:id="rId18"/>
    <p:sldId id="304" r:id="rId19"/>
    <p:sldId id="305" r:id="rId20"/>
    <p:sldId id="306" r:id="rId21"/>
    <p:sldId id="308" r:id="rId22"/>
    <p:sldId id="356" r:id="rId23"/>
    <p:sldId id="309" r:id="rId24"/>
    <p:sldId id="357" r:id="rId25"/>
    <p:sldId id="310" r:id="rId26"/>
    <p:sldId id="358" r:id="rId27"/>
    <p:sldId id="311" r:id="rId28"/>
    <p:sldId id="314" r:id="rId29"/>
    <p:sldId id="312" r:id="rId30"/>
    <p:sldId id="359" r:id="rId31"/>
    <p:sldId id="315" r:id="rId32"/>
    <p:sldId id="313" r:id="rId33"/>
    <p:sldId id="360" r:id="rId34"/>
    <p:sldId id="361" r:id="rId35"/>
    <p:sldId id="316" r:id="rId36"/>
    <p:sldId id="362" r:id="rId37"/>
    <p:sldId id="317" r:id="rId38"/>
    <p:sldId id="363" r:id="rId39"/>
    <p:sldId id="318" r:id="rId40"/>
    <p:sldId id="329" r:id="rId41"/>
    <p:sldId id="364" r:id="rId42"/>
    <p:sldId id="320" r:id="rId43"/>
    <p:sldId id="321" r:id="rId44"/>
    <p:sldId id="368" r:id="rId45"/>
    <p:sldId id="330" r:id="rId46"/>
    <p:sldId id="331" r:id="rId47"/>
    <p:sldId id="332" r:id="rId48"/>
    <p:sldId id="265" r:id="rId49"/>
    <p:sldId id="365" r:id="rId50"/>
    <p:sldId id="266" r:id="rId51"/>
    <p:sldId id="366" r:id="rId52"/>
    <p:sldId id="268" r:id="rId53"/>
    <p:sldId id="367" r:id="rId54"/>
    <p:sldId id="324" r:id="rId55"/>
    <p:sldId id="325" r:id="rId56"/>
    <p:sldId id="269" r:id="rId57"/>
    <p:sldId id="270" r:id="rId58"/>
    <p:sldId id="369" r:id="rId59"/>
    <p:sldId id="271" r:id="rId60"/>
    <p:sldId id="272" r:id="rId61"/>
    <p:sldId id="273" r:id="rId62"/>
    <p:sldId id="370" r:id="rId63"/>
    <p:sldId id="371" r:id="rId64"/>
    <p:sldId id="322" r:id="rId65"/>
    <p:sldId id="372" r:id="rId66"/>
    <p:sldId id="375" r:id="rId67"/>
    <p:sldId id="373" r:id="rId68"/>
    <p:sldId id="323" r:id="rId69"/>
    <p:sldId id="376" r:id="rId70"/>
    <p:sldId id="377" r:id="rId71"/>
    <p:sldId id="274" r:id="rId72"/>
    <p:sldId id="275" r:id="rId73"/>
    <p:sldId id="378" r:id="rId74"/>
    <p:sldId id="379" r:id="rId75"/>
    <p:sldId id="277" r:id="rId76"/>
    <p:sldId id="380" r:id="rId77"/>
    <p:sldId id="381" r:id="rId78"/>
    <p:sldId id="279" r:id="rId79"/>
    <p:sldId id="280" r:id="rId80"/>
    <p:sldId id="382" r:id="rId81"/>
    <p:sldId id="281" r:id="rId82"/>
    <p:sldId id="282" r:id="rId83"/>
    <p:sldId id="383" r:id="rId84"/>
    <p:sldId id="283" r:id="rId85"/>
    <p:sldId id="284" r:id="rId86"/>
    <p:sldId id="384" r:id="rId87"/>
    <p:sldId id="385" r:id="rId88"/>
    <p:sldId id="337" r:id="rId89"/>
    <p:sldId id="387" r:id="rId90"/>
    <p:sldId id="386" r:id="rId91"/>
    <p:sldId id="338" r:id="rId92"/>
    <p:sldId id="389" r:id="rId93"/>
    <p:sldId id="390" r:id="rId94"/>
    <p:sldId id="391" r:id="rId95"/>
    <p:sldId id="392" r:id="rId96"/>
    <p:sldId id="285" r:id="rId97"/>
    <p:sldId id="286" r:id="rId98"/>
    <p:sldId id="287" r:id="rId99"/>
    <p:sldId id="288" r:id="rId100"/>
    <p:sldId id="289" r:id="rId101"/>
    <p:sldId id="340" r:id="rId102"/>
    <p:sldId id="393" r:id="rId103"/>
    <p:sldId id="341" r:id="rId104"/>
    <p:sldId id="395" r:id="rId105"/>
    <p:sldId id="342" r:id="rId106"/>
    <p:sldId id="404" r:id="rId107"/>
    <p:sldId id="396" r:id="rId108"/>
    <p:sldId id="405" r:id="rId109"/>
    <p:sldId id="406" r:id="rId110"/>
    <p:sldId id="407" r:id="rId111"/>
    <p:sldId id="343" r:id="rId112"/>
    <p:sldId id="397" r:id="rId113"/>
    <p:sldId id="398" r:id="rId114"/>
    <p:sldId id="399" r:id="rId115"/>
    <p:sldId id="344" r:id="rId116"/>
    <p:sldId id="345" r:id="rId117"/>
    <p:sldId id="347" r:id="rId118"/>
    <p:sldId id="408" r:id="rId119"/>
    <p:sldId id="348" r:id="rId120"/>
    <p:sldId id="290" r:id="rId121"/>
    <p:sldId id="291" r:id="rId122"/>
    <p:sldId id="401" r:id="rId123"/>
    <p:sldId id="292" r:id="rId124"/>
    <p:sldId id="293" r:id="rId125"/>
    <p:sldId id="402" r:id="rId126"/>
    <p:sldId id="294" r:id="rId127"/>
    <p:sldId id="295" r:id="rId128"/>
    <p:sldId id="403" r:id="rId129"/>
    <p:sldId id="296" r:id="rId130"/>
    <p:sldId id="410" r:id="rId131"/>
    <p:sldId id="297" r:id="rId132"/>
    <p:sldId id="298" r:id="rId133"/>
    <p:sldId id="335" r:id="rId134"/>
    <p:sldId id="336" r:id="rId135"/>
    <p:sldId id="333" r:id="rId136"/>
    <p:sldId id="299" r:id="rId137"/>
    <p:sldId id="350" r:id="rId138"/>
    <p:sldId id="352" r:id="rId139"/>
    <p:sldId id="353" r:id="rId1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p:cViewPr varScale="1">
        <p:scale>
          <a:sx n="100" d="100"/>
          <a:sy n="100" d="100"/>
        </p:scale>
        <p:origin x="1037"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PATEL" userId="cee18551-c64c-4d34-80fb-566eaf2229ed" providerId="ADAL" clId="{0998E6CA-0856-421E-93D5-918021E7D365}"/>
    <pc:docChg chg="custSel modSld">
      <pc:chgData name="KHUSHI PATEL" userId="cee18551-c64c-4d34-80fb-566eaf2229ed" providerId="ADAL" clId="{0998E6CA-0856-421E-93D5-918021E7D365}" dt="2022-09-21T03:33:19.822" v="0" actId="478"/>
      <pc:docMkLst>
        <pc:docMk/>
      </pc:docMkLst>
      <pc:sldChg chg="delSp mod delAnim">
        <pc:chgData name="KHUSHI PATEL" userId="cee18551-c64c-4d34-80fb-566eaf2229ed" providerId="ADAL" clId="{0998E6CA-0856-421E-93D5-918021E7D365}" dt="2022-09-21T03:33:19.822" v="0" actId="478"/>
        <pc:sldMkLst>
          <pc:docMk/>
          <pc:sldMk cId="1875502223" sldId="375"/>
        </pc:sldMkLst>
        <pc:spChg chg="del">
          <ac:chgData name="KHUSHI PATEL" userId="cee18551-c64c-4d34-80fb-566eaf2229ed" providerId="ADAL" clId="{0998E6CA-0856-421E-93D5-918021E7D365}" dt="2022-09-21T03:33:19.822" v="0" actId="478"/>
          <ac:spMkLst>
            <pc:docMk/>
            <pc:sldMk cId="1875502223" sldId="375"/>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96C3443-E41A-4DC3-8A7D-6B1B83D1C8E1}" type="datetimeFigureOut">
              <a:rPr lang="en-US" smtClean="0"/>
              <a:t>9/21/2022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E7E1735-947F-47DA-9123-BD1C2C45E0B7}" type="slidenum">
              <a:rPr lang="en-US" smtClean="0"/>
              <a:t>‹#›</a:t>
            </a:fld>
            <a:endParaRPr lang="en-US"/>
          </a:p>
        </p:txBody>
      </p:sp>
    </p:spTree>
    <p:extLst>
      <p:ext uri="{BB962C8B-B14F-4D97-AF65-F5344CB8AC3E}">
        <p14:creationId xmlns:p14="http://schemas.microsoft.com/office/powerpoint/2010/main" val="20575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97C3A2C-E83D-4AEF-BD55-23FA29B23043}" type="datetimeFigureOut">
              <a:rPr lang="en-US" smtClean="0"/>
              <a:t>9/21/2022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C3E85F44-7194-4868-A0E8-A593841C6E4D}" type="slidenum">
              <a:rPr lang="en-US" smtClean="0"/>
              <a:t>‹#›</a:t>
            </a:fld>
            <a:endParaRPr lang="en-US"/>
          </a:p>
        </p:txBody>
      </p:sp>
    </p:spTree>
    <p:extLst>
      <p:ext uri="{BB962C8B-B14F-4D97-AF65-F5344CB8AC3E}">
        <p14:creationId xmlns:p14="http://schemas.microsoft.com/office/powerpoint/2010/main" val="321449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85F44-7194-4868-A0E8-A593841C6E4D}" type="slidenum">
              <a:rPr lang="en-US" smtClean="0"/>
              <a:t>3</a:t>
            </a:fld>
            <a:endParaRPr lang="en-US"/>
          </a:p>
        </p:txBody>
      </p:sp>
    </p:spTree>
    <p:extLst>
      <p:ext uri="{BB962C8B-B14F-4D97-AF65-F5344CB8AC3E}">
        <p14:creationId xmlns:p14="http://schemas.microsoft.com/office/powerpoint/2010/main" val="146310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3A68EA-F3CB-4341-BF5C-A864D4C8FC25}"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2959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A68EA-F3CB-4341-BF5C-A864D4C8FC25}"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382368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A68EA-F3CB-4341-BF5C-A864D4C8FC25}"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3795637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D5501E6-0E65-470C-AFBB-84307B1129D9}"/>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CC9C2CAF-F301-499E-BBFB-480F62391B05}"/>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A17BDCAE-BA99-4A98-9ADC-5909F90F0E19}"/>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a:extLst>
                  <a:ext uri="{FF2B5EF4-FFF2-40B4-BE49-F238E27FC236}">
                    <a16:creationId xmlns:a16="http://schemas.microsoft.com/office/drawing/2014/main" id="{41269D63-9DE5-4705-A8A9-568997A692D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a:extLst>
                <a:ext uri="{FF2B5EF4-FFF2-40B4-BE49-F238E27FC236}">
                  <a16:creationId xmlns:a16="http://schemas.microsoft.com/office/drawing/2014/main" id="{4A28FE68-8F9F-4DA2-A397-A62CF1B9E222}"/>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30B6E33-912E-44B6-94A0-367C7143744F}"/>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a:extLst>
                  <a:ext uri="{FF2B5EF4-FFF2-40B4-BE49-F238E27FC236}">
                    <a16:creationId xmlns:a16="http://schemas.microsoft.com/office/drawing/2014/main" id="{E6FA2AB8-46D6-47D6-AA64-75A82215C4B5}"/>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a:extLst>
                <a:ext uri="{FF2B5EF4-FFF2-40B4-BE49-F238E27FC236}">
                  <a16:creationId xmlns:a16="http://schemas.microsoft.com/office/drawing/2014/main" id="{E98315FC-A865-4002-9F7D-65C7B169AD5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a:extLst>
                <a:ext uri="{FF2B5EF4-FFF2-40B4-BE49-F238E27FC236}">
                  <a16:creationId xmlns:a16="http://schemas.microsoft.com/office/drawing/2014/main" id="{3C557D5C-B1F0-439C-ADE0-519BA5E44D1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a:extLst>
                <a:ext uri="{FF2B5EF4-FFF2-40B4-BE49-F238E27FC236}">
                  <a16:creationId xmlns:a16="http://schemas.microsoft.com/office/drawing/2014/main" id="{4921E127-97EE-4FED-A342-BBB9F5F75A1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a:extLst>
              <a:ext uri="{FF2B5EF4-FFF2-40B4-BE49-F238E27FC236}">
                <a16:creationId xmlns:a16="http://schemas.microsoft.com/office/drawing/2014/main" id="{0D8B7E13-7F4B-47E5-8430-F263BF7A397C}"/>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a:extLst>
              <a:ext uri="{FF2B5EF4-FFF2-40B4-BE49-F238E27FC236}">
                <a16:creationId xmlns:a16="http://schemas.microsoft.com/office/drawing/2014/main" id="{20BEC294-465F-4F13-A754-BFA279A6FF5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a:extLst>
              <a:ext uri="{FF2B5EF4-FFF2-40B4-BE49-F238E27FC236}">
                <a16:creationId xmlns:a16="http://schemas.microsoft.com/office/drawing/2014/main" id="{1576D9A0-4D16-4008-B175-DF87B065247D}"/>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a:extLst>
              <a:ext uri="{FF2B5EF4-FFF2-40B4-BE49-F238E27FC236}">
                <a16:creationId xmlns:a16="http://schemas.microsoft.com/office/drawing/2014/main" id="{FC37E780-7B67-4836-B953-A04160B2D3E1}"/>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Computer Science: A Structured Programming Approach Using C</a:t>
            </a:r>
          </a:p>
        </p:txBody>
      </p:sp>
      <p:sp>
        <p:nvSpPr>
          <p:cNvPr id="18" name="Rectangle 16">
            <a:extLst>
              <a:ext uri="{FF2B5EF4-FFF2-40B4-BE49-F238E27FC236}">
                <a16:creationId xmlns:a16="http://schemas.microsoft.com/office/drawing/2014/main" id="{5C160742-BB6B-4E82-B828-8EC0C23F0AFF}"/>
              </a:ext>
            </a:extLst>
          </p:cNvPr>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fld id="{A73A6709-C172-4AE8-A489-998F07B8BC6A}" type="slidenum">
              <a:rPr lang="en-US" altLang="en-US"/>
              <a:pPr/>
              <a:t>‹#›</a:t>
            </a:fld>
            <a:endParaRPr lang="en-US" altLang="en-US"/>
          </a:p>
        </p:txBody>
      </p:sp>
    </p:spTree>
    <p:extLst>
      <p:ext uri="{BB962C8B-B14F-4D97-AF65-F5344CB8AC3E}">
        <p14:creationId xmlns:p14="http://schemas.microsoft.com/office/powerpoint/2010/main" val="79341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168CA549-6A66-417A-8855-9C738A0983E9}"/>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E331D43A-E88A-4255-A0B7-063BDA4C21D9}"/>
              </a:ext>
            </a:extLst>
          </p:cNvPr>
          <p:cNvSpPr>
            <a:spLocks noGrp="1" noChangeArrowheads="1"/>
          </p:cNvSpPr>
          <p:nvPr>
            <p:ph type="sldNum" sz="quarter" idx="11"/>
          </p:nvPr>
        </p:nvSpPr>
        <p:spPr>
          <a:ln/>
        </p:spPr>
        <p:txBody>
          <a:bodyPr/>
          <a:lstStyle>
            <a:lvl1pPr>
              <a:defRPr/>
            </a:lvl1pPr>
          </a:lstStyle>
          <a:p>
            <a:fld id="{F74442A7-E207-419D-BF90-EE78295CFCF1}" type="slidenum">
              <a:rPr lang="en-US" altLang="en-US"/>
              <a:pPr/>
              <a:t>‹#›</a:t>
            </a:fld>
            <a:endParaRPr lang="en-US" altLang="en-US"/>
          </a:p>
        </p:txBody>
      </p:sp>
    </p:spTree>
    <p:extLst>
      <p:ext uri="{BB962C8B-B14F-4D97-AF65-F5344CB8AC3E}">
        <p14:creationId xmlns:p14="http://schemas.microsoft.com/office/powerpoint/2010/main" val="2108900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C5B9CE7D-CF1E-44B3-89A8-032064DBFADC}"/>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0A827613-FA16-42C7-8DCE-74E0DC14DA25}"/>
              </a:ext>
            </a:extLst>
          </p:cNvPr>
          <p:cNvSpPr>
            <a:spLocks noGrp="1" noChangeArrowheads="1"/>
          </p:cNvSpPr>
          <p:nvPr>
            <p:ph type="sldNum" sz="quarter" idx="11"/>
          </p:nvPr>
        </p:nvSpPr>
        <p:spPr>
          <a:ln/>
        </p:spPr>
        <p:txBody>
          <a:bodyPr/>
          <a:lstStyle>
            <a:lvl1pPr>
              <a:defRPr/>
            </a:lvl1pPr>
          </a:lstStyle>
          <a:p>
            <a:fld id="{607C02B3-757E-410D-9154-F8811010B0D9}" type="slidenum">
              <a:rPr lang="en-US" altLang="en-US"/>
              <a:pPr/>
              <a:t>‹#›</a:t>
            </a:fld>
            <a:endParaRPr lang="en-US" altLang="en-US"/>
          </a:p>
        </p:txBody>
      </p:sp>
    </p:spTree>
    <p:extLst>
      <p:ext uri="{BB962C8B-B14F-4D97-AF65-F5344CB8AC3E}">
        <p14:creationId xmlns:p14="http://schemas.microsoft.com/office/powerpoint/2010/main" val="82054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58A4CB52-C40A-46C4-A2BD-5970BFF6CC1B}"/>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32E8BC64-768C-45FE-A469-D3DD71B9C450}"/>
              </a:ext>
            </a:extLst>
          </p:cNvPr>
          <p:cNvSpPr>
            <a:spLocks noGrp="1" noChangeArrowheads="1"/>
          </p:cNvSpPr>
          <p:nvPr>
            <p:ph type="sldNum" sz="quarter" idx="11"/>
          </p:nvPr>
        </p:nvSpPr>
        <p:spPr>
          <a:ln/>
        </p:spPr>
        <p:txBody>
          <a:bodyPr/>
          <a:lstStyle>
            <a:lvl1pPr>
              <a:defRPr/>
            </a:lvl1pPr>
          </a:lstStyle>
          <a:p>
            <a:fld id="{0559DE85-4E64-4428-811A-358424CF85EA}" type="slidenum">
              <a:rPr lang="en-US" altLang="en-US"/>
              <a:pPr/>
              <a:t>‹#›</a:t>
            </a:fld>
            <a:endParaRPr lang="en-US" altLang="en-US"/>
          </a:p>
        </p:txBody>
      </p:sp>
    </p:spTree>
    <p:extLst>
      <p:ext uri="{BB962C8B-B14F-4D97-AF65-F5344CB8AC3E}">
        <p14:creationId xmlns:p14="http://schemas.microsoft.com/office/powerpoint/2010/main" val="318333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0720C166-0839-409F-808A-515B2732BE1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a:extLst>
              <a:ext uri="{FF2B5EF4-FFF2-40B4-BE49-F238E27FC236}">
                <a16:creationId xmlns:a16="http://schemas.microsoft.com/office/drawing/2014/main" id="{939E9CAB-5076-4B60-8913-1470F75E996F}"/>
              </a:ext>
            </a:extLst>
          </p:cNvPr>
          <p:cNvSpPr>
            <a:spLocks noGrp="1" noChangeArrowheads="1"/>
          </p:cNvSpPr>
          <p:nvPr>
            <p:ph type="sldNum" sz="quarter" idx="11"/>
          </p:nvPr>
        </p:nvSpPr>
        <p:spPr>
          <a:ln/>
        </p:spPr>
        <p:txBody>
          <a:bodyPr/>
          <a:lstStyle>
            <a:lvl1pPr>
              <a:defRPr/>
            </a:lvl1pPr>
          </a:lstStyle>
          <a:p>
            <a:fld id="{34BB8B63-426A-428D-BB74-8EDDCB9B543A}" type="slidenum">
              <a:rPr lang="en-US" altLang="en-US"/>
              <a:pPr/>
              <a:t>‹#›</a:t>
            </a:fld>
            <a:endParaRPr lang="en-US" altLang="en-US"/>
          </a:p>
        </p:txBody>
      </p:sp>
    </p:spTree>
    <p:extLst>
      <p:ext uri="{BB962C8B-B14F-4D97-AF65-F5344CB8AC3E}">
        <p14:creationId xmlns:p14="http://schemas.microsoft.com/office/powerpoint/2010/main" val="1008173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523E00BD-E338-43BA-A4BF-E12F94A2F9ED}"/>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a:extLst>
              <a:ext uri="{FF2B5EF4-FFF2-40B4-BE49-F238E27FC236}">
                <a16:creationId xmlns:a16="http://schemas.microsoft.com/office/drawing/2014/main" id="{E99A6E23-3972-484D-916B-B496F44C3D78}"/>
              </a:ext>
            </a:extLst>
          </p:cNvPr>
          <p:cNvSpPr>
            <a:spLocks noGrp="1" noChangeArrowheads="1"/>
          </p:cNvSpPr>
          <p:nvPr>
            <p:ph type="sldNum" sz="quarter" idx="11"/>
          </p:nvPr>
        </p:nvSpPr>
        <p:spPr>
          <a:ln/>
        </p:spPr>
        <p:txBody>
          <a:bodyPr/>
          <a:lstStyle>
            <a:lvl1pPr>
              <a:defRPr/>
            </a:lvl1pPr>
          </a:lstStyle>
          <a:p>
            <a:fld id="{94BC5422-2959-4F65-BF68-C1B3DCB3E5AF}" type="slidenum">
              <a:rPr lang="en-US" altLang="en-US"/>
              <a:pPr/>
              <a:t>‹#›</a:t>
            </a:fld>
            <a:endParaRPr lang="en-US" altLang="en-US"/>
          </a:p>
        </p:txBody>
      </p:sp>
    </p:spTree>
    <p:extLst>
      <p:ext uri="{BB962C8B-B14F-4D97-AF65-F5344CB8AC3E}">
        <p14:creationId xmlns:p14="http://schemas.microsoft.com/office/powerpoint/2010/main" val="1022426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A0FFA062-3C27-48BF-9B65-3D010BFBA3C5}"/>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a:extLst>
              <a:ext uri="{FF2B5EF4-FFF2-40B4-BE49-F238E27FC236}">
                <a16:creationId xmlns:a16="http://schemas.microsoft.com/office/drawing/2014/main" id="{14B61F79-A141-40CC-8F6F-A813FE5C7911}"/>
              </a:ext>
            </a:extLst>
          </p:cNvPr>
          <p:cNvSpPr>
            <a:spLocks noGrp="1" noChangeArrowheads="1"/>
          </p:cNvSpPr>
          <p:nvPr>
            <p:ph type="sldNum" sz="quarter" idx="11"/>
          </p:nvPr>
        </p:nvSpPr>
        <p:spPr>
          <a:ln/>
        </p:spPr>
        <p:txBody>
          <a:bodyPr/>
          <a:lstStyle>
            <a:lvl1pPr>
              <a:defRPr/>
            </a:lvl1pPr>
          </a:lstStyle>
          <a:p>
            <a:fld id="{D7431C6A-9BD2-4C7C-A6CB-F18103F5753E}" type="slidenum">
              <a:rPr lang="en-US" altLang="en-US"/>
              <a:pPr/>
              <a:t>‹#›</a:t>
            </a:fld>
            <a:endParaRPr lang="en-US" altLang="en-US"/>
          </a:p>
        </p:txBody>
      </p:sp>
    </p:spTree>
    <p:extLst>
      <p:ext uri="{BB962C8B-B14F-4D97-AF65-F5344CB8AC3E}">
        <p14:creationId xmlns:p14="http://schemas.microsoft.com/office/powerpoint/2010/main" val="2850677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6B4128B1-C692-421B-92AF-5798900824B2}"/>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7A727F06-A5B3-4D67-A1D1-B2078035FEE7}"/>
              </a:ext>
            </a:extLst>
          </p:cNvPr>
          <p:cNvSpPr>
            <a:spLocks noGrp="1" noChangeArrowheads="1"/>
          </p:cNvSpPr>
          <p:nvPr>
            <p:ph type="sldNum" sz="quarter" idx="11"/>
          </p:nvPr>
        </p:nvSpPr>
        <p:spPr>
          <a:ln/>
        </p:spPr>
        <p:txBody>
          <a:bodyPr/>
          <a:lstStyle>
            <a:lvl1pPr>
              <a:defRPr/>
            </a:lvl1pPr>
          </a:lstStyle>
          <a:p>
            <a:fld id="{3EF98B52-0F54-44DA-A25B-D941952A6466}" type="slidenum">
              <a:rPr lang="en-US" altLang="en-US"/>
              <a:pPr/>
              <a:t>‹#›</a:t>
            </a:fld>
            <a:endParaRPr lang="en-US" altLang="en-US"/>
          </a:p>
        </p:txBody>
      </p:sp>
    </p:spTree>
    <p:extLst>
      <p:ext uri="{BB962C8B-B14F-4D97-AF65-F5344CB8AC3E}">
        <p14:creationId xmlns:p14="http://schemas.microsoft.com/office/powerpoint/2010/main" val="165461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A68EA-F3CB-4341-BF5C-A864D4C8FC25}"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1914686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95E42B1B-19A9-47B6-9E24-5A08587DDE6B}"/>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39D201BA-EB60-4939-925F-0B4970D5A53F}"/>
              </a:ext>
            </a:extLst>
          </p:cNvPr>
          <p:cNvSpPr>
            <a:spLocks noGrp="1" noChangeArrowheads="1"/>
          </p:cNvSpPr>
          <p:nvPr>
            <p:ph type="sldNum" sz="quarter" idx="11"/>
          </p:nvPr>
        </p:nvSpPr>
        <p:spPr>
          <a:ln/>
        </p:spPr>
        <p:txBody>
          <a:bodyPr/>
          <a:lstStyle>
            <a:lvl1pPr>
              <a:defRPr/>
            </a:lvl1pPr>
          </a:lstStyle>
          <a:p>
            <a:fld id="{B44522E3-314A-453B-B5E3-B4E09EAB4858}" type="slidenum">
              <a:rPr lang="en-US" altLang="en-US"/>
              <a:pPr/>
              <a:t>‹#›</a:t>
            </a:fld>
            <a:endParaRPr lang="en-US" altLang="en-US"/>
          </a:p>
        </p:txBody>
      </p:sp>
    </p:spTree>
    <p:extLst>
      <p:ext uri="{BB962C8B-B14F-4D97-AF65-F5344CB8AC3E}">
        <p14:creationId xmlns:p14="http://schemas.microsoft.com/office/powerpoint/2010/main" val="3648067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58A600A1-F385-44DA-924B-03AD07F1AE31}"/>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1EDE8EAC-E6B3-40E2-922C-A8D475742823}"/>
              </a:ext>
            </a:extLst>
          </p:cNvPr>
          <p:cNvSpPr>
            <a:spLocks noGrp="1" noChangeArrowheads="1"/>
          </p:cNvSpPr>
          <p:nvPr>
            <p:ph type="sldNum" sz="quarter" idx="11"/>
          </p:nvPr>
        </p:nvSpPr>
        <p:spPr>
          <a:ln/>
        </p:spPr>
        <p:txBody>
          <a:bodyPr/>
          <a:lstStyle>
            <a:lvl1pPr>
              <a:defRPr/>
            </a:lvl1pPr>
          </a:lstStyle>
          <a:p>
            <a:fld id="{6C7C968B-82A3-43AA-A122-7183DD267172}" type="slidenum">
              <a:rPr lang="en-US" altLang="en-US"/>
              <a:pPr/>
              <a:t>‹#›</a:t>
            </a:fld>
            <a:endParaRPr lang="en-US" altLang="en-US"/>
          </a:p>
        </p:txBody>
      </p:sp>
    </p:spTree>
    <p:extLst>
      <p:ext uri="{BB962C8B-B14F-4D97-AF65-F5344CB8AC3E}">
        <p14:creationId xmlns:p14="http://schemas.microsoft.com/office/powerpoint/2010/main" val="3717785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6556B3F6-9F3A-4565-AD7D-6722D0A8437F}"/>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26B412FD-0E87-497A-BBF2-9394C663DC30}"/>
              </a:ext>
            </a:extLst>
          </p:cNvPr>
          <p:cNvSpPr>
            <a:spLocks noGrp="1" noChangeArrowheads="1"/>
          </p:cNvSpPr>
          <p:nvPr>
            <p:ph type="sldNum" sz="quarter" idx="11"/>
          </p:nvPr>
        </p:nvSpPr>
        <p:spPr>
          <a:ln/>
        </p:spPr>
        <p:txBody>
          <a:bodyPr/>
          <a:lstStyle>
            <a:lvl1pPr>
              <a:defRPr/>
            </a:lvl1pPr>
          </a:lstStyle>
          <a:p>
            <a:fld id="{2F5847CD-FEEB-4A23-84D0-2D2CDA3476C4}" type="slidenum">
              <a:rPr lang="en-US" altLang="en-US"/>
              <a:pPr/>
              <a:t>‹#›</a:t>
            </a:fld>
            <a:endParaRPr lang="en-US" altLang="en-US"/>
          </a:p>
        </p:txBody>
      </p:sp>
    </p:spTree>
    <p:extLst>
      <p:ext uri="{BB962C8B-B14F-4D97-AF65-F5344CB8AC3E}">
        <p14:creationId xmlns:p14="http://schemas.microsoft.com/office/powerpoint/2010/main" val="341043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A68EA-F3CB-4341-BF5C-A864D4C8FC25}"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13515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3A68EA-F3CB-4341-BF5C-A864D4C8FC25}"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229119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A68EA-F3CB-4341-BF5C-A864D4C8FC25}"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229789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3A68EA-F3CB-4341-BF5C-A864D4C8FC25}"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41335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A68EA-F3CB-4341-BF5C-A864D4C8FC25}"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190781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A68EA-F3CB-4341-BF5C-A864D4C8FC25}"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217319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A68EA-F3CB-4341-BF5C-A864D4C8FC25}"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6A815-1FCC-4548-B1A9-9B17EFF1BA49}" type="slidenum">
              <a:rPr lang="en-US" smtClean="0"/>
              <a:t>‹#›</a:t>
            </a:fld>
            <a:endParaRPr lang="en-US"/>
          </a:p>
        </p:txBody>
      </p:sp>
    </p:spTree>
    <p:extLst>
      <p:ext uri="{BB962C8B-B14F-4D97-AF65-F5344CB8AC3E}">
        <p14:creationId xmlns:p14="http://schemas.microsoft.com/office/powerpoint/2010/main" val="2935932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A68EA-F3CB-4341-BF5C-A864D4C8FC25}" type="datetimeFigureOut">
              <a:rPr lang="en-US" smtClean="0"/>
              <a:t>9/21/2022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6A815-1FCC-4548-B1A9-9B17EFF1BA49}" type="slidenum">
              <a:rPr lang="en-US" smtClean="0"/>
              <a:t>‹#›</a:t>
            </a:fld>
            <a:endParaRPr lang="en-US"/>
          </a:p>
        </p:txBody>
      </p:sp>
    </p:spTree>
    <p:extLst>
      <p:ext uri="{BB962C8B-B14F-4D97-AF65-F5344CB8AC3E}">
        <p14:creationId xmlns:p14="http://schemas.microsoft.com/office/powerpoint/2010/main" val="304607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AE8C686E-F197-4439-A1D4-D7ECDF4E1309}"/>
              </a:ext>
            </a:extLst>
          </p:cNvPr>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r>
              <a:rPr lang="en-US"/>
              <a:t>Computer Science: A Structured Programming Approach Using C</a:t>
            </a:r>
          </a:p>
        </p:txBody>
      </p:sp>
      <p:sp>
        <p:nvSpPr>
          <p:cNvPr id="209933" name="Rectangle 13">
            <a:extLst>
              <a:ext uri="{FF2B5EF4-FFF2-40B4-BE49-F238E27FC236}">
                <a16:creationId xmlns:a16="http://schemas.microsoft.com/office/drawing/2014/main" id="{F53797E7-6FDB-4648-BE36-987B091E074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fld id="{06A1A5C5-2FA1-49EC-84C6-B7E829071027}" type="slidenum">
              <a:rPr lang="en-US" altLang="en-US"/>
              <a:pPr/>
              <a:t>‹#›</a:t>
            </a:fld>
            <a:endParaRPr lang="en-US" altLang="en-US"/>
          </a:p>
        </p:txBody>
      </p:sp>
      <p:sp>
        <p:nvSpPr>
          <p:cNvPr id="1028" name="Text Box 15">
            <a:extLst>
              <a:ext uri="{FF2B5EF4-FFF2-40B4-BE49-F238E27FC236}">
                <a16:creationId xmlns:a16="http://schemas.microsoft.com/office/drawing/2014/main" id="{A6FAB639-CEDA-4730-A2ED-20E6345056D0}"/>
              </a:ext>
            </a:extLst>
          </p:cNvPr>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extLst>
      <p:ext uri="{BB962C8B-B14F-4D97-AF65-F5344CB8AC3E}">
        <p14:creationId xmlns:p14="http://schemas.microsoft.com/office/powerpoint/2010/main" val="3070660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interviewsansar.com/2018/03/24/loose-coupling-and-tight-coupling-in-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sp>
        <p:nvSpPr>
          <p:cNvPr id="3074" name="Footer Placeholder 1">
            <a:extLst>
              <a:ext uri="{FF2B5EF4-FFF2-40B4-BE49-F238E27FC236}">
                <a16:creationId xmlns:a16="http://schemas.microsoft.com/office/drawing/2014/main" id="{69FBE39E-B830-459C-8156-87151B0A1671}"/>
              </a:ext>
            </a:extLst>
          </p:cNvPr>
          <p:cNvSpPr>
            <a:spLocks noGrp="1"/>
          </p:cNvSpPr>
          <p:nvPr>
            <p:ph type="ftr" sz="quarter" idx="10"/>
          </p:nvPr>
        </p:nvSpPr>
        <p:spPr>
          <a:xfrm>
            <a:off x="1344613" y="6157913"/>
            <a:ext cx="7777162" cy="407987"/>
          </a:xfrm>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1" i="0" u="none" strike="noStrike" kern="1200" cap="none" spc="0" normalizeH="0" baseline="0" noProof="0">
                <a:ln>
                  <a:noFill/>
                </a:ln>
                <a:solidFill>
                  <a:srgbClr val="000000"/>
                </a:solidFill>
                <a:effectLst/>
                <a:uLnTx/>
                <a:uFillTx/>
                <a:latin typeface="Cambria" panose="02040503050406030204" pitchFamily="18" charset="0"/>
                <a:ea typeface="+mn-ea"/>
                <a:cs typeface="+mn-cs"/>
              </a:rPr>
              <a:t>Devang Patel Institute of Advance Technology and Research</a:t>
            </a:r>
          </a:p>
        </p:txBody>
      </p:sp>
      <p:pic>
        <p:nvPicPr>
          <p:cNvPr id="3075" name="Picture 3">
            <a:extLst>
              <a:ext uri="{FF2B5EF4-FFF2-40B4-BE49-F238E27FC236}">
                <a16:creationId xmlns:a16="http://schemas.microsoft.com/office/drawing/2014/main" id="{EE071D54-4EF9-4389-BB9B-6EEC55E410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024563"/>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79EDBCAB-209F-468E-B5A5-2B93D26E38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5">
            <a:extLst>
              <a:ext uri="{FF2B5EF4-FFF2-40B4-BE49-F238E27FC236}">
                <a16:creationId xmlns:a16="http://schemas.microsoft.com/office/drawing/2014/main" id="{FBEB84A9-205D-4515-A993-18E3923CB10A}"/>
              </a:ext>
            </a:extLst>
          </p:cNvPr>
          <p:cNvSpPr txBox="1">
            <a:spLocks noChangeArrowheads="1"/>
          </p:cNvSpPr>
          <p:nvPr/>
        </p:nvSpPr>
        <p:spPr bwMode="auto">
          <a:xfrm>
            <a:off x="882650" y="1511300"/>
            <a:ext cx="78279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CE251: PROGRAMMING IN JAVA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July – November 2020-21</a:t>
            </a:r>
          </a:p>
        </p:txBody>
      </p:sp>
      <p:sp>
        <p:nvSpPr>
          <p:cNvPr id="3078" name="TextBox 6">
            <a:extLst>
              <a:ext uri="{FF2B5EF4-FFF2-40B4-BE49-F238E27FC236}">
                <a16:creationId xmlns:a16="http://schemas.microsoft.com/office/drawing/2014/main" id="{95FFD1AB-D550-4A94-A2EB-1C5F38B30773}"/>
              </a:ext>
            </a:extLst>
          </p:cNvPr>
          <p:cNvSpPr txBox="1">
            <a:spLocks noChangeArrowheads="1"/>
          </p:cNvSpPr>
          <p:nvPr/>
        </p:nvSpPr>
        <p:spPr bwMode="auto">
          <a:xfrm>
            <a:off x="1335881" y="2844225"/>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C00000"/>
                </a:solidFill>
                <a:effectLst/>
                <a:uLnTx/>
                <a:uFillTx/>
                <a:latin typeface="Cambria" panose="02040503050406030204" pitchFamily="18" charset="0"/>
                <a:ea typeface="+mn-ea"/>
                <a:cs typeface="+mn-cs"/>
              </a:rPr>
              <a:t>OOPs Abstrac</a:t>
            </a:r>
            <a:r>
              <a:rPr lang="en-US" altLang="en-US" sz="3200" dirty="0" err="1">
                <a:solidFill>
                  <a:srgbClr val="C00000"/>
                </a:solidFill>
                <a:latin typeface="Cambria" panose="02040503050406030204" pitchFamily="18" charset="0"/>
              </a:rPr>
              <a:t>tion</a:t>
            </a:r>
            <a:endParaRPr kumimoji="0" lang="en-US" altLang="en-US" sz="3200" b="1" i="0" u="none" strike="noStrike" kern="1200" cap="none" spc="0" normalizeH="0" baseline="0" noProof="0" dirty="0">
              <a:ln>
                <a:noFill/>
              </a:ln>
              <a:solidFill>
                <a:srgbClr val="C00000"/>
              </a:solidFill>
              <a:effectLst/>
              <a:uLnTx/>
              <a:uFillTx/>
              <a:latin typeface="Cambria" panose="02040503050406030204" pitchFamily="18" charset="0"/>
              <a:ea typeface="+mn-ea"/>
              <a:cs typeface="+mn-cs"/>
            </a:endParaRPr>
          </a:p>
        </p:txBody>
      </p:sp>
      <p:sp>
        <p:nvSpPr>
          <p:cNvPr id="8" name="TextBox 7">
            <a:extLst>
              <a:ext uri="{FF2B5EF4-FFF2-40B4-BE49-F238E27FC236}">
                <a16:creationId xmlns:a16="http://schemas.microsoft.com/office/drawing/2014/main" id="{87753C79-B103-4842-B857-9BFDE0F4B466}"/>
              </a:ext>
            </a:extLst>
          </p:cNvPr>
          <p:cNvSpPr txBox="1"/>
          <p:nvPr/>
        </p:nvSpPr>
        <p:spPr>
          <a:xfrm>
            <a:off x="1335881" y="4608513"/>
            <a:ext cx="6472237" cy="584775"/>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Prof. Rima Patel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219200"/>
          </a:xfrm>
        </p:spPr>
        <p:txBody>
          <a:bodyPr/>
          <a:lstStyle/>
          <a:p>
            <a:r>
              <a:rPr lang="en-US" dirty="0"/>
              <a:t>Interview questions?</a:t>
            </a:r>
          </a:p>
        </p:txBody>
      </p:sp>
      <p:sp>
        <p:nvSpPr>
          <p:cNvPr id="3" name="Content Placeholder 2"/>
          <p:cNvSpPr>
            <a:spLocks noGrp="1"/>
          </p:cNvSpPr>
          <p:nvPr>
            <p:ph idx="1"/>
          </p:nvPr>
        </p:nvSpPr>
        <p:spPr>
          <a:xfrm>
            <a:off x="457200" y="3276600"/>
            <a:ext cx="8229600" cy="2849563"/>
          </a:xfrm>
        </p:spPr>
        <p:txBody>
          <a:bodyPr/>
          <a:lstStyle/>
          <a:p>
            <a:pPr marL="0" indent="0">
              <a:buNone/>
            </a:pPr>
            <a:r>
              <a:rPr lang="en-US" dirty="0"/>
              <a:t>What is the need of abstract class? </a:t>
            </a:r>
          </a:p>
          <a:p>
            <a:pPr marL="0" indent="0">
              <a:buNone/>
            </a:pPr>
            <a:r>
              <a:rPr lang="en-US" dirty="0"/>
              <a:t>How to prevent the object creation in java?</a:t>
            </a:r>
          </a:p>
          <a:p>
            <a:pPr marL="0" indent="0">
              <a:buNone/>
            </a:pPr>
            <a:r>
              <a:rPr lang="en-US" dirty="0"/>
              <a:t>                 </a:t>
            </a:r>
          </a:p>
          <a:p>
            <a:pPr marL="0" indent="0">
              <a:buNone/>
            </a:pPr>
            <a:r>
              <a:rPr lang="en-US" dirty="0"/>
              <a:t>		To prevent object creation</a:t>
            </a:r>
          </a:p>
        </p:txBody>
      </p:sp>
      <p:sp>
        <p:nvSpPr>
          <p:cNvPr id="4" name="Footer Placeholder 1">
            <a:extLst>
              <a:ext uri="{FF2B5EF4-FFF2-40B4-BE49-F238E27FC236}">
                <a16:creationId xmlns:a16="http://schemas.microsoft.com/office/drawing/2014/main" id="{E3F41821-D347-4412-8844-CD09D14ACC8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FC3A31A-7CEB-4837-9CBA-973FE6CE59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28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2. Method Local inner classes</a:t>
            </a:r>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solidFill>
                  <a:srgbClr val="0070C0"/>
                </a:solidFill>
              </a:rPr>
              <a:t>public class Outer {</a:t>
            </a:r>
          </a:p>
          <a:p>
            <a:pPr marL="0" indent="0">
              <a:buNone/>
            </a:pPr>
            <a:r>
              <a:rPr lang="en-US" dirty="0">
                <a:solidFill>
                  <a:srgbClr val="0070C0"/>
                </a:solidFill>
              </a:rPr>
              <a:t>	private String x = "outer";</a:t>
            </a:r>
          </a:p>
          <a:p>
            <a:pPr marL="0" indent="0">
              <a:buNone/>
            </a:pPr>
            <a:r>
              <a:rPr lang="en-US" dirty="0"/>
              <a:t> </a:t>
            </a:r>
          </a:p>
          <a:p>
            <a:pPr marL="0" indent="0">
              <a:buNone/>
            </a:pPr>
            <a:r>
              <a:rPr lang="en-US" dirty="0"/>
              <a:t>	</a:t>
            </a:r>
            <a:r>
              <a:rPr lang="en-US" dirty="0">
                <a:solidFill>
                  <a:srgbClr val="7030A0"/>
                </a:solidFill>
              </a:rPr>
              <a:t>public void </a:t>
            </a:r>
            <a:r>
              <a:rPr lang="en-US" dirty="0" err="1">
                <a:solidFill>
                  <a:srgbClr val="7030A0"/>
                </a:solidFill>
              </a:rPr>
              <a:t>doStuff</a:t>
            </a:r>
            <a:r>
              <a:rPr lang="en-US" dirty="0">
                <a:solidFill>
                  <a:srgbClr val="7030A0"/>
                </a:solidFill>
              </a:rPr>
              <a:t>() {</a:t>
            </a:r>
          </a:p>
          <a:p>
            <a:pPr marL="0" indent="0">
              <a:buNone/>
            </a:pPr>
            <a:r>
              <a:rPr lang="en-US" dirty="0"/>
              <a:t>		</a:t>
            </a:r>
            <a:r>
              <a:rPr lang="en-US" dirty="0">
                <a:solidFill>
                  <a:schemeClr val="accent6">
                    <a:lumMod val="50000"/>
                  </a:schemeClr>
                </a:solidFill>
              </a:rPr>
              <a:t>class </a:t>
            </a:r>
            <a:r>
              <a:rPr lang="en-US" dirty="0" err="1">
                <a:solidFill>
                  <a:schemeClr val="accent6">
                    <a:lumMod val="50000"/>
                  </a:schemeClr>
                </a:solidFill>
              </a:rPr>
              <a:t>MyInner</a:t>
            </a:r>
            <a:r>
              <a:rPr lang="en-US" dirty="0">
                <a:solidFill>
                  <a:schemeClr val="accent6">
                    <a:lumMod val="50000"/>
                  </a:schemeClr>
                </a:solidFill>
              </a:rPr>
              <a:t> {</a:t>
            </a:r>
          </a:p>
          <a:p>
            <a:pPr marL="0" indent="0">
              <a:buNone/>
            </a:pPr>
            <a:r>
              <a:rPr lang="en-US" dirty="0">
                <a:solidFill>
                  <a:schemeClr val="accent6">
                    <a:lumMod val="50000"/>
                  </a:schemeClr>
                </a:solidFill>
              </a:rPr>
              <a:t>			public void </a:t>
            </a:r>
            <a:r>
              <a:rPr lang="en-US" dirty="0" err="1">
                <a:solidFill>
                  <a:schemeClr val="accent6">
                    <a:lumMod val="50000"/>
                  </a:schemeClr>
                </a:solidFill>
              </a:rPr>
              <a:t>seeOuter</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("x is " + x);</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a:t> </a:t>
            </a:r>
          </a:p>
          <a:p>
            <a:pPr marL="0" indent="0">
              <a:buNone/>
            </a:pPr>
            <a:r>
              <a:rPr lang="en-US" dirty="0"/>
              <a:t>		</a:t>
            </a:r>
            <a:r>
              <a:rPr lang="en-US" dirty="0" err="1">
                <a:solidFill>
                  <a:srgbClr val="7030A0"/>
                </a:solidFill>
              </a:rPr>
              <a:t>MyInner</a:t>
            </a:r>
            <a:r>
              <a:rPr lang="en-US" dirty="0">
                <a:solidFill>
                  <a:srgbClr val="7030A0"/>
                </a:solidFill>
              </a:rPr>
              <a:t> i = new </a:t>
            </a:r>
            <a:r>
              <a:rPr lang="en-US" dirty="0" err="1">
                <a:solidFill>
                  <a:srgbClr val="7030A0"/>
                </a:solidFill>
              </a:rPr>
              <a:t>MyInner</a:t>
            </a:r>
            <a:r>
              <a:rPr lang="en-US" dirty="0">
                <a:solidFill>
                  <a:srgbClr val="7030A0"/>
                </a:solidFill>
              </a:rPr>
              <a:t>();</a:t>
            </a:r>
          </a:p>
          <a:p>
            <a:pPr marL="0" indent="0">
              <a:buNone/>
            </a:pPr>
            <a:r>
              <a:rPr lang="en-US" dirty="0">
                <a:solidFill>
                  <a:srgbClr val="7030A0"/>
                </a:solidFill>
              </a:rPr>
              <a:t>		</a:t>
            </a:r>
            <a:r>
              <a:rPr lang="en-US" dirty="0" err="1">
                <a:solidFill>
                  <a:srgbClr val="7030A0"/>
                </a:solidFill>
              </a:rPr>
              <a:t>i.seeOuter</a:t>
            </a:r>
            <a:r>
              <a:rPr lang="en-US" dirty="0">
                <a:solidFill>
                  <a:srgbClr val="7030A0"/>
                </a:solidFill>
              </a:rPr>
              <a:t>();</a:t>
            </a:r>
          </a:p>
          <a:p>
            <a:pPr marL="0" indent="0">
              <a:buNone/>
            </a:pPr>
            <a:r>
              <a:rPr lang="en-US" dirty="0">
                <a:solidFill>
                  <a:srgbClr val="7030A0"/>
                </a:solidFill>
              </a:rPr>
              <a:t>	}</a:t>
            </a:r>
            <a:r>
              <a:rPr lang="en-US" dirty="0"/>
              <a:t> </a:t>
            </a:r>
          </a:p>
          <a:p>
            <a:pPr marL="0" indent="0">
              <a:buNone/>
            </a:pPr>
            <a:r>
              <a:rPr lang="en-US" dirty="0"/>
              <a:t>	</a:t>
            </a:r>
            <a:r>
              <a:rPr lang="en-US" dirty="0">
                <a:solidFill>
                  <a:srgbClr val="0070C0"/>
                </a:solidFill>
              </a:rPr>
              <a:t>public static void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		Outer o = new Outer();</a:t>
            </a:r>
          </a:p>
          <a:p>
            <a:pPr marL="0" indent="0">
              <a:buNone/>
            </a:pPr>
            <a:r>
              <a:rPr lang="en-US" dirty="0">
                <a:solidFill>
                  <a:srgbClr val="0070C0"/>
                </a:solidFill>
              </a:rPr>
              <a:t>		</a:t>
            </a:r>
            <a:r>
              <a:rPr lang="en-US" dirty="0" err="1">
                <a:solidFill>
                  <a:srgbClr val="0070C0"/>
                </a:solidFill>
              </a:rPr>
              <a:t>o.doStuff</a:t>
            </a:r>
            <a:r>
              <a:rPr lang="en-US" dirty="0">
                <a:solidFill>
                  <a:srgbClr val="0070C0"/>
                </a:solidFill>
              </a:rPr>
              <a:t>();</a:t>
            </a:r>
          </a:p>
          <a:p>
            <a:pPr marL="0" indent="0">
              <a:buNone/>
            </a:pPr>
            <a:r>
              <a:rPr lang="en-US" dirty="0">
                <a:solidFill>
                  <a:srgbClr val="0070C0"/>
                </a:solidFill>
              </a:rPr>
              <a:t>	}}</a:t>
            </a:r>
          </a:p>
        </p:txBody>
      </p:sp>
      <p:sp>
        <p:nvSpPr>
          <p:cNvPr id="4" name="TextBox 3"/>
          <p:cNvSpPr txBox="1"/>
          <p:nvPr/>
        </p:nvSpPr>
        <p:spPr>
          <a:xfrm>
            <a:off x="6248400" y="5900592"/>
            <a:ext cx="2743200" cy="584775"/>
          </a:xfrm>
          <a:prstGeom prst="rect">
            <a:avLst/>
          </a:prstGeom>
          <a:noFill/>
        </p:spPr>
        <p:txBody>
          <a:bodyPr wrap="square" rtlCol="0">
            <a:spAutoFit/>
          </a:bodyPr>
          <a:lstStyle/>
          <a:p>
            <a:r>
              <a:rPr lang="en-US" sz="3200" dirty="0">
                <a:solidFill>
                  <a:srgbClr val="C00000"/>
                </a:solidFill>
              </a:rPr>
              <a:t>x is outer</a:t>
            </a:r>
          </a:p>
        </p:txBody>
      </p:sp>
      <p:sp>
        <p:nvSpPr>
          <p:cNvPr id="5" name="Footer Placeholder 1">
            <a:extLst>
              <a:ext uri="{FF2B5EF4-FFF2-40B4-BE49-F238E27FC236}">
                <a16:creationId xmlns:a16="http://schemas.microsoft.com/office/drawing/2014/main" id="{CE613881-244A-4F1D-A7E5-6D2CEA262FC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F28910BC-D5F5-42A5-A6A1-D04B94D9B8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7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685800"/>
            <a:ext cx="8065244" cy="4988718"/>
          </a:xfrm>
          <a:prstGeom prst="rect">
            <a:avLst/>
          </a:prstGeom>
        </p:spPr>
      </p:pic>
      <p:sp>
        <p:nvSpPr>
          <p:cNvPr id="3" name="Footer Placeholder 1">
            <a:extLst>
              <a:ext uri="{FF2B5EF4-FFF2-40B4-BE49-F238E27FC236}">
                <a16:creationId xmlns:a16="http://schemas.microsoft.com/office/drawing/2014/main" id="{19B4E19A-3C05-4963-8DC3-CBC669891B6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C99A543-9448-4564-A7B8-F44AC7E17A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6840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2. Method Local inner classes</a:t>
            </a:r>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solidFill>
                  <a:srgbClr val="0070C0"/>
                </a:solidFill>
              </a:rPr>
              <a:t>public class Outer {</a:t>
            </a:r>
          </a:p>
          <a:p>
            <a:pPr marL="0" indent="0">
              <a:buNone/>
            </a:pPr>
            <a:r>
              <a:rPr lang="en-US" dirty="0">
                <a:solidFill>
                  <a:srgbClr val="0070C0"/>
                </a:solidFill>
              </a:rPr>
              <a:t>	private </a:t>
            </a:r>
            <a:r>
              <a:rPr lang="en-US" b="1" dirty="0">
                <a:solidFill>
                  <a:srgbClr val="0070C0"/>
                </a:solidFill>
              </a:rPr>
              <a:t>static</a:t>
            </a:r>
            <a:r>
              <a:rPr lang="en-US" dirty="0">
                <a:solidFill>
                  <a:srgbClr val="0070C0"/>
                </a:solidFill>
              </a:rPr>
              <a:t> String x = “static outer";</a:t>
            </a:r>
          </a:p>
          <a:p>
            <a:pPr marL="0" indent="0">
              <a:buNone/>
            </a:pPr>
            <a:r>
              <a:rPr lang="en-US" dirty="0"/>
              <a:t> </a:t>
            </a:r>
          </a:p>
          <a:p>
            <a:pPr marL="0" indent="0">
              <a:buNone/>
            </a:pPr>
            <a:r>
              <a:rPr lang="en-US" dirty="0"/>
              <a:t>	</a:t>
            </a:r>
            <a:r>
              <a:rPr lang="en-US" dirty="0">
                <a:solidFill>
                  <a:srgbClr val="7030A0"/>
                </a:solidFill>
              </a:rPr>
              <a:t>public void </a:t>
            </a:r>
            <a:r>
              <a:rPr lang="en-US" dirty="0" err="1">
                <a:solidFill>
                  <a:srgbClr val="7030A0"/>
                </a:solidFill>
              </a:rPr>
              <a:t>doStuff</a:t>
            </a:r>
            <a:r>
              <a:rPr lang="en-US" dirty="0">
                <a:solidFill>
                  <a:srgbClr val="7030A0"/>
                </a:solidFill>
              </a:rPr>
              <a:t>() {</a:t>
            </a:r>
          </a:p>
          <a:p>
            <a:pPr marL="0" indent="0">
              <a:buNone/>
            </a:pPr>
            <a:r>
              <a:rPr lang="en-US" dirty="0"/>
              <a:t>		</a:t>
            </a:r>
            <a:r>
              <a:rPr lang="en-US" dirty="0">
                <a:solidFill>
                  <a:schemeClr val="accent6">
                    <a:lumMod val="50000"/>
                  </a:schemeClr>
                </a:solidFill>
              </a:rPr>
              <a:t>class </a:t>
            </a:r>
            <a:r>
              <a:rPr lang="en-US" dirty="0" err="1">
                <a:solidFill>
                  <a:schemeClr val="accent6">
                    <a:lumMod val="50000"/>
                  </a:schemeClr>
                </a:solidFill>
              </a:rPr>
              <a:t>MyInner</a:t>
            </a:r>
            <a:r>
              <a:rPr lang="en-US" dirty="0">
                <a:solidFill>
                  <a:schemeClr val="accent6">
                    <a:lumMod val="50000"/>
                  </a:schemeClr>
                </a:solidFill>
              </a:rPr>
              <a:t> {</a:t>
            </a:r>
          </a:p>
          <a:p>
            <a:pPr marL="0" indent="0">
              <a:buNone/>
            </a:pPr>
            <a:r>
              <a:rPr lang="en-US" dirty="0">
                <a:solidFill>
                  <a:schemeClr val="accent6">
                    <a:lumMod val="50000"/>
                  </a:schemeClr>
                </a:solidFill>
              </a:rPr>
              <a:t>			public void </a:t>
            </a:r>
            <a:r>
              <a:rPr lang="en-US" dirty="0" err="1">
                <a:solidFill>
                  <a:schemeClr val="accent6">
                    <a:lumMod val="50000"/>
                  </a:schemeClr>
                </a:solidFill>
              </a:rPr>
              <a:t>seeOuter</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("x is " + x);</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a:t> </a:t>
            </a:r>
          </a:p>
          <a:p>
            <a:pPr marL="0" indent="0">
              <a:buNone/>
            </a:pPr>
            <a:r>
              <a:rPr lang="en-US" dirty="0"/>
              <a:t>		</a:t>
            </a:r>
            <a:r>
              <a:rPr lang="en-US" dirty="0" err="1">
                <a:solidFill>
                  <a:srgbClr val="7030A0"/>
                </a:solidFill>
              </a:rPr>
              <a:t>MyInner</a:t>
            </a:r>
            <a:r>
              <a:rPr lang="en-US" dirty="0">
                <a:solidFill>
                  <a:srgbClr val="7030A0"/>
                </a:solidFill>
              </a:rPr>
              <a:t> i = new </a:t>
            </a:r>
            <a:r>
              <a:rPr lang="en-US" dirty="0" err="1">
                <a:solidFill>
                  <a:srgbClr val="7030A0"/>
                </a:solidFill>
              </a:rPr>
              <a:t>MyInner</a:t>
            </a:r>
            <a:r>
              <a:rPr lang="en-US" dirty="0">
                <a:solidFill>
                  <a:srgbClr val="7030A0"/>
                </a:solidFill>
              </a:rPr>
              <a:t>();</a:t>
            </a:r>
          </a:p>
          <a:p>
            <a:pPr marL="0" indent="0">
              <a:buNone/>
            </a:pPr>
            <a:r>
              <a:rPr lang="en-US" dirty="0">
                <a:solidFill>
                  <a:srgbClr val="7030A0"/>
                </a:solidFill>
              </a:rPr>
              <a:t>		</a:t>
            </a:r>
            <a:r>
              <a:rPr lang="en-US" dirty="0" err="1">
                <a:solidFill>
                  <a:srgbClr val="7030A0"/>
                </a:solidFill>
              </a:rPr>
              <a:t>i.seeOuter</a:t>
            </a:r>
            <a:r>
              <a:rPr lang="en-US" dirty="0">
                <a:solidFill>
                  <a:srgbClr val="7030A0"/>
                </a:solidFill>
              </a:rPr>
              <a:t>();</a:t>
            </a:r>
          </a:p>
          <a:p>
            <a:pPr marL="0" indent="0">
              <a:buNone/>
            </a:pPr>
            <a:r>
              <a:rPr lang="en-US" dirty="0">
                <a:solidFill>
                  <a:srgbClr val="7030A0"/>
                </a:solidFill>
              </a:rPr>
              <a:t>	}</a:t>
            </a:r>
            <a:r>
              <a:rPr lang="en-US" dirty="0"/>
              <a:t> </a:t>
            </a:r>
          </a:p>
          <a:p>
            <a:pPr marL="0" indent="0">
              <a:buNone/>
            </a:pPr>
            <a:r>
              <a:rPr lang="en-US" dirty="0"/>
              <a:t>	</a:t>
            </a:r>
            <a:r>
              <a:rPr lang="en-US" dirty="0">
                <a:solidFill>
                  <a:srgbClr val="0070C0"/>
                </a:solidFill>
              </a:rPr>
              <a:t>public static void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		Outer o = new Outer();</a:t>
            </a:r>
          </a:p>
          <a:p>
            <a:pPr marL="0" indent="0">
              <a:buNone/>
            </a:pPr>
            <a:r>
              <a:rPr lang="en-US" dirty="0">
                <a:solidFill>
                  <a:srgbClr val="0070C0"/>
                </a:solidFill>
              </a:rPr>
              <a:t>		</a:t>
            </a:r>
            <a:r>
              <a:rPr lang="en-US" dirty="0" err="1">
                <a:solidFill>
                  <a:srgbClr val="0070C0"/>
                </a:solidFill>
              </a:rPr>
              <a:t>o.doStuff</a:t>
            </a:r>
            <a:r>
              <a:rPr lang="en-US" dirty="0">
                <a:solidFill>
                  <a:srgbClr val="0070C0"/>
                </a:solidFill>
              </a:rPr>
              <a:t>();</a:t>
            </a:r>
          </a:p>
          <a:p>
            <a:pPr marL="0" indent="0">
              <a:buNone/>
            </a:pPr>
            <a:r>
              <a:rPr lang="en-US" dirty="0">
                <a:solidFill>
                  <a:srgbClr val="0070C0"/>
                </a:solidFill>
              </a:rPr>
              <a:t>	}}</a:t>
            </a:r>
          </a:p>
        </p:txBody>
      </p:sp>
      <p:sp>
        <p:nvSpPr>
          <p:cNvPr id="4" name="TextBox 3"/>
          <p:cNvSpPr txBox="1"/>
          <p:nvPr/>
        </p:nvSpPr>
        <p:spPr>
          <a:xfrm>
            <a:off x="6248400" y="5900592"/>
            <a:ext cx="2743200" cy="584775"/>
          </a:xfrm>
          <a:prstGeom prst="rect">
            <a:avLst/>
          </a:prstGeom>
          <a:noFill/>
        </p:spPr>
        <p:txBody>
          <a:bodyPr wrap="square" rtlCol="0">
            <a:spAutoFit/>
          </a:bodyPr>
          <a:lstStyle/>
          <a:p>
            <a:r>
              <a:rPr lang="en-US" sz="3200" dirty="0">
                <a:solidFill>
                  <a:srgbClr val="C00000"/>
                </a:solidFill>
              </a:rPr>
              <a:t>x is static outer</a:t>
            </a:r>
          </a:p>
        </p:txBody>
      </p:sp>
      <p:sp>
        <p:nvSpPr>
          <p:cNvPr id="5" name="Footer Placeholder 1">
            <a:extLst>
              <a:ext uri="{FF2B5EF4-FFF2-40B4-BE49-F238E27FC236}">
                <a16:creationId xmlns:a16="http://schemas.microsoft.com/office/drawing/2014/main" id="{5AF059CF-60A8-4377-BE95-8E77DDF8275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750CC4FB-6C26-4262-B4FA-CFAC97DE9C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4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228600"/>
            <a:ext cx="7415212" cy="5034756"/>
          </a:xfrm>
          <a:prstGeom prst="rect">
            <a:avLst/>
          </a:prstGeom>
        </p:spPr>
      </p:pic>
      <p:sp>
        <p:nvSpPr>
          <p:cNvPr id="3" name="Footer Placeholder 1">
            <a:extLst>
              <a:ext uri="{FF2B5EF4-FFF2-40B4-BE49-F238E27FC236}">
                <a16:creationId xmlns:a16="http://schemas.microsoft.com/office/drawing/2014/main" id="{396B15A3-5A3C-42AC-89FB-60FBEF8A9A5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5" name="Picture 3">
            <a:extLst>
              <a:ext uri="{FF2B5EF4-FFF2-40B4-BE49-F238E27FC236}">
                <a16:creationId xmlns:a16="http://schemas.microsoft.com/office/drawing/2014/main" id="{37B9994D-4163-4DA8-B343-C3E5E4C9AA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8536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Anonymous inner classes</a:t>
            </a:r>
          </a:p>
        </p:txBody>
      </p:sp>
      <p:sp>
        <p:nvSpPr>
          <p:cNvPr id="3" name="Content Placeholder 2"/>
          <p:cNvSpPr>
            <a:spLocks noGrp="1"/>
          </p:cNvSpPr>
          <p:nvPr>
            <p:ph idx="1"/>
          </p:nvPr>
        </p:nvSpPr>
        <p:spPr/>
        <p:txBody>
          <a:bodyPr/>
          <a:lstStyle/>
          <a:p>
            <a:r>
              <a:rPr lang="en-US" dirty="0"/>
              <a:t>A class that have </a:t>
            </a:r>
            <a:r>
              <a:rPr lang="en-US" dirty="0">
                <a:solidFill>
                  <a:srgbClr val="7030A0"/>
                </a:solidFill>
              </a:rPr>
              <a:t>no name </a:t>
            </a:r>
            <a:r>
              <a:rPr lang="en-US" dirty="0"/>
              <a:t>is known as anonymous inner class in java. It should be used if you have to override method of class or interface. </a:t>
            </a:r>
          </a:p>
          <a:p>
            <a:r>
              <a:rPr lang="en-US" dirty="0"/>
              <a:t>Java Anonymous inner class can be created by two ways:</a:t>
            </a:r>
          </a:p>
          <a:p>
            <a:pPr marL="514350" indent="-514350">
              <a:buAutoNum type="arabicPeriod"/>
            </a:pPr>
            <a:r>
              <a:rPr lang="en-US" dirty="0">
                <a:solidFill>
                  <a:schemeClr val="accent6">
                    <a:lumMod val="50000"/>
                  </a:schemeClr>
                </a:solidFill>
              </a:rPr>
              <a:t>Class (may be abstract or concrete).</a:t>
            </a:r>
          </a:p>
          <a:p>
            <a:pPr marL="514350" indent="-514350">
              <a:buAutoNum type="arabicPeriod"/>
            </a:pPr>
            <a:r>
              <a:rPr lang="en-US" dirty="0">
                <a:solidFill>
                  <a:srgbClr val="00B0F0"/>
                </a:solidFill>
              </a:rPr>
              <a:t>Interface</a:t>
            </a:r>
          </a:p>
          <a:p>
            <a:pPr marL="0" indent="0">
              <a:buNone/>
            </a:pPr>
            <a:endParaRPr lang="en-US" dirty="0"/>
          </a:p>
        </p:txBody>
      </p:sp>
      <p:sp>
        <p:nvSpPr>
          <p:cNvPr id="4" name="Footer Placeholder 1">
            <a:extLst>
              <a:ext uri="{FF2B5EF4-FFF2-40B4-BE49-F238E27FC236}">
                <a16:creationId xmlns:a16="http://schemas.microsoft.com/office/drawing/2014/main" id="{B2425E4F-BAF4-46D5-9C26-CAA2B50EE51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8C60499-AE6F-47A9-BC6C-B1437FA07B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10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an </a:t>
            </a:r>
            <a:r>
              <a:rPr lang="en-US" b="1" dirty="0"/>
              <a:t>inner class</a:t>
            </a:r>
            <a:r>
              <a:rPr lang="en-US" dirty="0"/>
              <a:t> without a name and for which only a single object is created.</a:t>
            </a:r>
          </a:p>
          <a:p>
            <a:r>
              <a:rPr lang="en-US" dirty="0"/>
              <a:t>Anonymous inner classes are useful in writing implementation classes </a:t>
            </a:r>
            <a:r>
              <a:rPr lang="en-US" dirty="0">
                <a:solidFill>
                  <a:srgbClr val="FF0000"/>
                </a:solidFill>
              </a:rPr>
              <a:t>for listener interfaces </a:t>
            </a:r>
            <a:r>
              <a:rPr lang="en-US" dirty="0"/>
              <a:t>in graphics programming.</a:t>
            </a:r>
          </a:p>
        </p:txBody>
      </p:sp>
      <p:sp>
        <p:nvSpPr>
          <p:cNvPr id="4" name="Footer Placeholder 1">
            <a:extLst>
              <a:ext uri="{FF2B5EF4-FFF2-40B4-BE49-F238E27FC236}">
                <a16:creationId xmlns:a16="http://schemas.microsoft.com/office/drawing/2014/main" id="{3268AFC2-8541-40E4-971D-5857E38F9D0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C758D00D-D14E-46AA-863A-CB188E4CF3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68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5000" y="762000"/>
            <a:ext cx="5562600" cy="527975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1">
            <a:extLst>
              <a:ext uri="{FF2B5EF4-FFF2-40B4-BE49-F238E27FC236}">
                <a16:creationId xmlns:a16="http://schemas.microsoft.com/office/drawing/2014/main" id="{D01BC379-2715-4BCB-9F52-5DA52E3A80A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FF8446A4-9EFC-4371-9042-8C5D4C816F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2905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5" name="Rectangle 2"/>
          <p:cNvSpPr>
            <a:spLocks noGrp="1" noChangeArrowheads="1"/>
          </p:cNvSpPr>
          <p:nvPr>
            <p:ph idx="1"/>
          </p:nvPr>
        </p:nvSpPr>
        <p:spPr bwMode="auto">
          <a:xfrm>
            <a:off x="457200" y="1232990"/>
            <a:ext cx="8325997" cy="526038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Test can be </a:t>
            </a:r>
            <a:r>
              <a:rPr kumimoji="0" lang="en-US" altLang="en-US" sz="2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interface,abstract</a:t>
            </a: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/concrete class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Test t = new Test()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data members and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public void </a:t>
            </a:r>
            <a:r>
              <a:rPr kumimoji="0" lang="en-US" altLang="en-US" sz="2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test_method</a:t>
            </a: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Footer Placeholder 1">
            <a:extLst>
              <a:ext uri="{FF2B5EF4-FFF2-40B4-BE49-F238E27FC236}">
                <a16:creationId xmlns:a16="http://schemas.microsoft.com/office/drawing/2014/main" id="{E01178D3-9E62-4442-9930-57B184757D7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6" name="Picture 3">
            <a:extLst>
              <a:ext uri="{FF2B5EF4-FFF2-40B4-BE49-F238E27FC236}">
                <a16:creationId xmlns:a16="http://schemas.microsoft.com/office/drawing/2014/main" id="{69FFC171-86FD-49C0-8605-C20B5B5376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1517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47500" lnSpcReduction="20000"/>
          </a:bodyPr>
          <a:lstStyle/>
          <a:p>
            <a:pPr marL="0" indent="0">
              <a:buNone/>
            </a:pPr>
            <a:r>
              <a:rPr lang="en-US" dirty="0"/>
              <a:t>/* AnonymousClassDemo.java */</a:t>
            </a:r>
          </a:p>
          <a:p>
            <a:pPr marL="0" indent="0">
              <a:buNone/>
            </a:pPr>
            <a:r>
              <a:rPr lang="en-US" dirty="0"/>
              <a:t> </a:t>
            </a:r>
          </a:p>
          <a:p>
            <a:pPr marL="0" indent="0">
              <a:buNone/>
            </a:pPr>
            <a:r>
              <a:rPr lang="en-US" dirty="0"/>
              <a:t>public class </a:t>
            </a:r>
            <a:r>
              <a:rPr lang="en-US" dirty="0" err="1"/>
              <a:t>Ademo</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Dog </a:t>
            </a:r>
            <a:r>
              <a:rPr lang="en-US" dirty="0" err="1"/>
              <a:t>dog</a:t>
            </a:r>
            <a:r>
              <a:rPr lang="en-US" dirty="0"/>
              <a:t> = new Dog() {</a:t>
            </a:r>
          </a:p>
          <a:p>
            <a:pPr marL="0" indent="0">
              <a:buNone/>
            </a:pPr>
            <a:r>
              <a:rPr lang="en-US" dirty="0"/>
              <a:t>      public void </a:t>
            </a:r>
            <a:r>
              <a:rPr lang="en-US" dirty="0" err="1"/>
              <a:t>someDog</a:t>
            </a:r>
            <a:r>
              <a:rPr lang="en-US" dirty="0"/>
              <a:t> ()</a:t>
            </a:r>
          </a:p>
          <a:p>
            <a:pPr marL="0" indent="0">
              <a:buNone/>
            </a:pPr>
            <a:r>
              <a:rPr lang="en-US" dirty="0"/>
              <a:t>      {</a:t>
            </a:r>
          </a:p>
          <a:p>
            <a:pPr marL="0" indent="0">
              <a:buNone/>
            </a:pPr>
            <a:r>
              <a:rPr lang="en-US" dirty="0"/>
              <a:t>        </a:t>
            </a:r>
            <a:r>
              <a:rPr lang="en-US" dirty="0" err="1"/>
              <a:t>System.out.println</a:t>
            </a:r>
            <a:r>
              <a:rPr lang="en-US" dirty="0"/>
              <a:t>("Anonymous Dog");</a:t>
            </a:r>
          </a:p>
          <a:p>
            <a:pPr marL="0" indent="0">
              <a:buNone/>
            </a:pPr>
            <a:r>
              <a:rPr lang="en-US" dirty="0"/>
              <a:t>      }			</a:t>
            </a:r>
          </a:p>
          <a:p>
            <a:pPr marL="0" indent="0">
              <a:buNone/>
            </a:pPr>
            <a:r>
              <a:rPr lang="en-US" dirty="0"/>
              <a:t>    }; // anonymous class body closes here</a:t>
            </a:r>
          </a:p>
          <a:p>
            <a:pPr marL="0" indent="0">
              <a:buNone/>
            </a:pPr>
            <a:r>
              <a:rPr lang="en-US" dirty="0"/>
              <a:t>    //dog contains an object of anonymous subclass of Dog.</a:t>
            </a:r>
          </a:p>
          <a:p>
            <a:pPr marL="0" indent="0">
              <a:buNone/>
            </a:pPr>
            <a:r>
              <a:rPr lang="en-US" dirty="0"/>
              <a:t>    </a:t>
            </a:r>
            <a:r>
              <a:rPr lang="en-US" dirty="0" err="1"/>
              <a:t>dog.someDog</a:t>
            </a:r>
            <a:r>
              <a:rPr lang="en-US" dirty="0"/>
              <a:t>();</a:t>
            </a:r>
          </a:p>
          <a:p>
            <a:pPr marL="0" indent="0">
              <a:buNone/>
            </a:pPr>
            <a:r>
              <a:rPr lang="en-US" dirty="0"/>
              <a:t>  }</a:t>
            </a:r>
          </a:p>
          <a:p>
            <a:pPr marL="0" indent="0">
              <a:buNone/>
            </a:pPr>
            <a:r>
              <a:rPr lang="en-US" dirty="0"/>
              <a:t>}</a:t>
            </a:r>
          </a:p>
          <a:p>
            <a:pPr marL="0" indent="0">
              <a:buNone/>
            </a:pPr>
            <a:r>
              <a:rPr lang="en-US" dirty="0"/>
              <a:t> </a:t>
            </a:r>
          </a:p>
          <a:p>
            <a:pPr marL="0" indent="0">
              <a:buNone/>
            </a:pPr>
            <a:r>
              <a:rPr lang="en-US" dirty="0"/>
              <a:t>class Dog</a:t>
            </a:r>
          </a:p>
          <a:p>
            <a:pPr marL="0" indent="0">
              <a:buNone/>
            </a:pPr>
            <a:r>
              <a:rPr lang="en-US" dirty="0"/>
              <a:t>{</a:t>
            </a:r>
          </a:p>
          <a:p>
            <a:pPr marL="0" indent="0">
              <a:buNone/>
            </a:pPr>
            <a:r>
              <a:rPr lang="en-US" dirty="0"/>
              <a:t>  public void </a:t>
            </a:r>
            <a:r>
              <a:rPr lang="en-US" dirty="0" err="1"/>
              <a:t>someDog</a:t>
            </a:r>
            <a:r>
              <a:rPr lang="en-US" dirty="0"/>
              <a:t>()</a:t>
            </a:r>
          </a:p>
          <a:p>
            <a:pPr marL="0" indent="0">
              <a:buNone/>
            </a:pPr>
            <a:r>
              <a:rPr lang="en-US" dirty="0"/>
              <a:t>  {</a:t>
            </a:r>
          </a:p>
          <a:p>
            <a:pPr marL="0" indent="0">
              <a:buNone/>
            </a:pPr>
            <a:r>
              <a:rPr lang="en-US" dirty="0"/>
              <a:t>    </a:t>
            </a:r>
            <a:r>
              <a:rPr lang="en-US" dirty="0" err="1"/>
              <a:t>System.out.println</a:t>
            </a:r>
            <a:r>
              <a:rPr lang="en-US" dirty="0"/>
              <a:t>("Classic Dog");</a:t>
            </a:r>
          </a:p>
          <a:p>
            <a:pPr marL="0" indent="0">
              <a:buNone/>
            </a:pPr>
            <a:r>
              <a:rPr lang="en-US" dirty="0"/>
              <a:t>  }</a:t>
            </a:r>
          </a:p>
          <a:p>
            <a:pPr marL="0" indent="0">
              <a:buNone/>
            </a:pPr>
            <a:r>
              <a:rPr lang="en-US" dirty="0"/>
              <a:t>}</a:t>
            </a:r>
          </a:p>
        </p:txBody>
      </p:sp>
      <p:sp>
        <p:nvSpPr>
          <p:cNvPr id="4" name="Footer Placeholder 1">
            <a:extLst>
              <a:ext uri="{FF2B5EF4-FFF2-40B4-BE49-F238E27FC236}">
                <a16:creationId xmlns:a16="http://schemas.microsoft.com/office/drawing/2014/main" id="{5CB2B42F-8B27-4A1B-A89E-AB9EDDF8C8C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01937AD4-4E60-4358-90D7-94DA066142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5118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685800"/>
            <a:ext cx="7854697" cy="3967956"/>
          </a:xfrm>
          <a:prstGeom prst="rect">
            <a:avLst/>
          </a:prstGeom>
        </p:spPr>
      </p:pic>
      <p:sp>
        <p:nvSpPr>
          <p:cNvPr id="3" name="Footer Placeholder 1">
            <a:extLst>
              <a:ext uri="{FF2B5EF4-FFF2-40B4-BE49-F238E27FC236}">
                <a16:creationId xmlns:a16="http://schemas.microsoft.com/office/drawing/2014/main" id="{F388AD91-1EEE-4EEA-8D3F-E91593FB031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4A25610-C183-4C22-A175-1EC48D1458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86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b="1" dirty="0"/>
              <a:t>purpose of an abstract class</a:t>
            </a:r>
            <a:r>
              <a:rPr lang="en-US" dirty="0"/>
              <a:t> is to define some common behavior that can be inherited by multiple subclasses, without implementing the entire </a:t>
            </a:r>
            <a:r>
              <a:rPr lang="en-US" b="1" dirty="0"/>
              <a:t>class</a:t>
            </a:r>
            <a:r>
              <a:rPr lang="en-US" dirty="0"/>
              <a:t>.</a:t>
            </a:r>
          </a:p>
        </p:txBody>
      </p:sp>
      <p:sp>
        <p:nvSpPr>
          <p:cNvPr id="4" name="Footer Placeholder 1">
            <a:extLst>
              <a:ext uri="{FF2B5EF4-FFF2-40B4-BE49-F238E27FC236}">
                <a16:creationId xmlns:a16="http://schemas.microsoft.com/office/drawing/2014/main" id="{92D7D07C-C76F-4284-A314-1AF92AB7B14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A0AFEC94-18CB-4094-AB65-74AFB46451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5389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Anonymous inner class example using abstract class</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0" indent="0">
              <a:buNone/>
            </a:pPr>
            <a:r>
              <a:rPr lang="en-US" dirty="0">
                <a:solidFill>
                  <a:srgbClr val="7030A0"/>
                </a:solidFill>
              </a:rPr>
              <a:t>abstract class Person{  </a:t>
            </a:r>
          </a:p>
          <a:p>
            <a:pPr marL="0" indent="0">
              <a:buNone/>
            </a:pPr>
            <a:r>
              <a:rPr lang="en-US" dirty="0">
                <a:solidFill>
                  <a:srgbClr val="7030A0"/>
                </a:solidFill>
              </a:rPr>
              <a:t>  abstract void eat();  </a:t>
            </a:r>
          </a:p>
          <a:p>
            <a:pPr marL="0" indent="0">
              <a:buNone/>
            </a:pPr>
            <a:r>
              <a:rPr lang="en-US" dirty="0">
                <a:solidFill>
                  <a:srgbClr val="7030A0"/>
                </a:solidFill>
              </a:rPr>
              <a:t>}  </a:t>
            </a:r>
          </a:p>
          <a:p>
            <a:pPr marL="0" indent="0">
              <a:buNone/>
            </a:pPr>
            <a:r>
              <a:rPr lang="en-US" dirty="0">
                <a:solidFill>
                  <a:schemeClr val="accent6">
                    <a:lumMod val="50000"/>
                  </a:schemeClr>
                </a:solidFill>
              </a:rPr>
              <a:t>class </a:t>
            </a:r>
            <a:r>
              <a:rPr lang="en-US" dirty="0" err="1">
                <a:solidFill>
                  <a:schemeClr val="accent6">
                    <a:lumMod val="50000"/>
                  </a:schemeClr>
                </a:solidFill>
              </a:rPr>
              <a:t>TestAnonymousInner</a:t>
            </a:r>
            <a:r>
              <a:rPr lang="en-US" dirty="0">
                <a:solidFill>
                  <a:schemeClr val="accent6">
                    <a:lumMod val="50000"/>
                  </a:schemeClr>
                </a:solidFill>
              </a:rPr>
              <a:t>{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t>  </a:t>
            </a:r>
            <a:r>
              <a:rPr lang="en-US" dirty="0">
                <a:solidFill>
                  <a:srgbClr val="0070C0"/>
                </a:solidFill>
              </a:rPr>
              <a:t>Person p=new Person(){  </a:t>
            </a:r>
          </a:p>
          <a:p>
            <a:pPr marL="0" indent="0">
              <a:buNone/>
            </a:pPr>
            <a:r>
              <a:rPr lang="en-US" dirty="0">
                <a:solidFill>
                  <a:srgbClr val="0070C0"/>
                </a:solidFill>
              </a:rPr>
              <a:t>  void eat(){</a:t>
            </a:r>
            <a:r>
              <a:rPr lang="en-US" dirty="0" err="1">
                <a:solidFill>
                  <a:srgbClr val="0070C0"/>
                </a:solidFill>
              </a:rPr>
              <a:t>System.out.println</a:t>
            </a:r>
            <a:r>
              <a:rPr lang="en-US" dirty="0">
                <a:solidFill>
                  <a:srgbClr val="0070C0"/>
                </a:solidFill>
              </a:rPr>
              <a:t>("nice fruits");}  </a:t>
            </a:r>
          </a:p>
          <a:p>
            <a:pPr marL="0" indent="0">
              <a:buNone/>
            </a:pPr>
            <a:r>
              <a:rPr lang="en-US" dirty="0">
                <a:solidFill>
                  <a:srgbClr val="0070C0"/>
                </a:solidFill>
              </a:rPr>
              <a:t>  };  </a:t>
            </a:r>
          </a:p>
          <a:p>
            <a:pPr marL="0" indent="0">
              <a:buNone/>
            </a:pPr>
            <a:r>
              <a:rPr lang="en-US" dirty="0"/>
              <a:t>  </a:t>
            </a:r>
            <a:r>
              <a:rPr lang="en-US" dirty="0" err="1">
                <a:solidFill>
                  <a:schemeClr val="accent6">
                    <a:lumMod val="50000"/>
                  </a:schemeClr>
                </a:solidFill>
              </a:rPr>
              <a:t>p.eat</a:t>
            </a:r>
            <a:r>
              <a:rPr lang="en-US" dirty="0">
                <a:solidFill>
                  <a:schemeClr val="accent6">
                    <a:lumMod val="50000"/>
                  </a:schemeClr>
                </a:solidFill>
              </a:rPr>
              <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p:txBody>
      </p:sp>
      <p:sp>
        <p:nvSpPr>
          <p:cNvPr id="4" name="Footer Placeholder 1">
            <a:extLst>
              <a:ext uri="{FF2B5EF4-FFF2-40B4-BE49-F238E27FC236}">
                <a16:creationId xmlns:a16="http://schemas.microsoft.com/office/drawing/2014/main" id="{46A1A7B0-3559-4749-9ABC-BA9055E1A51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EC439B4-C056-42BE-B68F-21AC00EC65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85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5102" y="457200"/>
            <a:ext cx="8608898" cy="4348956"/>
          </a:xfrm>
          <a:prstGeom prst="rect">
            <a:avLst/>
          </a:prstGeom>
        </p:spPr>
      </p:pic>
      <p:sp>
        <p:nvSpPr>
          <p:cNvPr id="3" name="Footer Placeholder 1">
            <a:extLst>
              <a:ext uri="{FF2B5EF4-FFF2-40B4-BE49-F238E27FC236}">
                <a16:creationId xmlns:a16="http://schemas.microsoft.com/office/drawing/2014/main" id="{19217A6C-D0DE-4F05-B5B4-6F11AB50750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96D1A29-3B7C-4251-9197-310FEECCFAC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2831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609600"/>
            <a:ext cx="7636517" cy="5791200"/>
          </a:xfrm>
          <a:prstGeom prst="rect">
            <a:avLst/>
          </a:prstGeom>
        </p:spPr>
      </p:pic>
      <p:sp>
        <p:nvSpPr>
          <p:cNvPr id="5" name="Footer Placeholder 1">
            <a:extLst>
              <a:ext uri="{FF2B5EF4-FFF2-40B4-BE49-F238E27FC236}">
                <a16:creationId xmlns:a16="http://schemas.microsoft.com/office/drawing/2014/main" id="{D846C7B1-B0CB-44D8-BCC9-A5EFDC109B7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B43A4C25-A11D-4FDF-89B4-00A0D72A8C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3535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762001" y="762000"/>
            <a:ext cx="7195834" cy="5516563"/>
          </a:xfrm>
          <a:prstGeom prst="rect">
            <a:avLst/>
          </a:prstGeom>
          <a:ln cmpd="sng">
            <a:solidFill>
              <a:schemeClr val="accent4">
                <a:lumMod val="75000"/>
              </a:schemeClr>
            </a:solidFill>
          </a:ln>
        </p:spPr>
      </p:pic>
      <p:sp>
        <p:nvSpPr>
          <p:cNvPr id="5" name="Footer Placeholder 1">
            <a:extLst>
              <a:ext uri="{FF2B5EF4-FFF2-40B4-BE49-F238E27FC236}">
                <a16:creationId xmlns:a16="http://schemas.microsoft.com/office/drawing/2014/main" id="{F08BAB0F-CB19-4AB7-B2FB-2EB7FEAB130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A7A857D1-E980-4E90-B544-58063663FB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4497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class file will be generated after compilation?</a:t>
            </a:r>
          </a:p>
        </p:txBody>
      </p:sp>
      <p:sp>
        <p:nvSpPr>
          <p:cNvPr id="3" name="Content Placeholder 2"/>
          <p:cNvSpPr>
            <a:spLocks noGrp="1"/>
          </p:cNvSpPr>
          <p:nvPr>
            <p:ph idx="1"/>
          </p:nvPr>
        </p:nvSpPr>
        <p:spPr/>
        <p:txBody>
          <a:bodyPr/>
          <a:lstStyle/>
          <a:p>
            <a:pPr marL="514350" indent="-514350">
              <a:buAutoNum type="arabicPeriod"/>
            </a:pPr>
            <a:r>
              <a:rPr lang="en-US" dirty="0" err="1">
                <a:solidFill>
                  <a:srgbClr val="0070C0"/>
                </a:solidFill>
              </a:rPr>
              <a:t>Person.class</a:t>
            </a:r>
            <a:endParaRPr lang="en-US" dirty="0">
              <a:solidFill>
                <a:srgbClr val="0070C0"/>
              </a:solidFill>
            </a:endParaRPr>
          </a:p>
          <a:p>
            <a:pPr marL="514350" indent="-514350">
              <a:buAutoNum type="arabicPeriod"/>
            </a:pPr>
            <a:r>
              <a:rPr lang="en-US" dirty="0">
                <a:solidFill>
                  <a:schemeClr val="accent6">
                    <a:lumMod val="50000"/>
                  </a:schemeClr>
                </a:solidFill>
              </a:rPr>
              <a:t>TestAnonymousInner$1.class</a:t>
            </a:r>
          </a:p>
          <a:p>
            <a:pPr marL="514350" indent="-514350">
              <a:buAutoNum type="arabicPeriod"/>
            </a:pPr>
            <a:r>
              <a:rPr lang="en-US" dirty="0" err="1">
                <a:solidFill>
                  <a:schemeClr val="accent6">
                    <a:lumMod val="50000"/>
                  </a:schemeClr>
                </a:solidFill>
              </a:rPr>
              <a:t>TestAnonymousInner.class</a:t>
            </a:r>
            <a:endParaRPr lang="en-US" dirty="0"/>
          </a:p>
          <a:p>
            <a:pPr marL="514350" indent="-514350">
              <a:buAutoNum type="arabicPeriod"/>
            </a:pPr>
            <a:endParaRPr lang="en-US" dirty="0"/>
          </a:p>
        </p:txBody>
      </p:sp>
      <p:sp>
        <p:nvSpPr>
          <p:cNvPr id="8" name="TextBox 7"/>
          <p:cNvSpPr txBox="1"/>
          <p:nvPr/>
        </p:nvSpPr>
        <p:spPr>
          <a:xfrm>
            <a:off x="1143000" y="4572000"/>
            <a:ext cx="7162800" cy="1200329"/>
          </a:xfrm>
          <a:prstGeom prst="rect">
            <a:avLst/>
          </a:prstGeom>
          <a:noFill/>
        </p:spPr>
        <p:txBody>
          <a:bodyPr wrap="square" rtlCol="0">
            <a:spAutoFit/>
          </a:bodyPr>
          <a:lstStyle/>
          <a:p>
            <a:r>
              <a:rPr lang="en-US" sz="3600" dirty="0"/>
              <a:t>We can execute code using only </a:t>
            </a:r>
            <a:r>
              <a:rPr lang="en-US" sz="3600" dirty="0" err="1">
                <a:solidFill>
                  <a:schemeClr val="accent6">
                    <a:lumMod val="50000"/>
                  </a:schemeClr>
                </a:solidFill>
              </a:rPr>
              <a:t>TestAnonymousInner.class</a:t>
            </a:r>
            <a:endParaRPr lang="en-US" sz="3600" dirty="0"/>
          </a:p>
        </p:txBody>
      </p:sp>
      <p:sp>
        <p:nvSpPr>
          <p:cNvPr id="5" name="Footer Placeholder 1">
            <a:extLst>
              <a:ext uri="{FF2B5EF4-FFF2-40B4-BE49-F238E27FC236}">
                <a16:creationId xmlns:a16="http://schemas.microsoft.com/office/drawing/2014/main" id="{C05DF678-DB57-41F6-8C88-826314A95C2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FAF78625-D81F-4EEC-8371-E55B08E849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51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working of given code</a:t>
            </a:r>
            <a:br>
              <a:rPr lang="en-US" dirty="0"/>
            </a:br>
            <a:endParaRPr lang="en-US" dirty="0"/>
          </a:p>
        </p:txBody>
      </p:sp>
      <p:sp>
        <p:nvSpPr>
          <p:cNvPr id="3" name="Content Placeholder 2"/>
          <p:cNvSpPr>
            <a:spLocks noGrp="1"/>
          </p:cNvSpPr>
          <p:nvPr>
            <p:ph idx="1"/>
          </p:nvPr>
        </p:nvSpPr>
        <p:spPr>
          <a:xfrm>
            <a:off x="457200" y="1600201"/>
            <a:ext cx="8229600" cy="1828800"/>
          </a:xfrm>
        </p:spPr>
        <p:txBody>
          <a:bodyPr/>
          <a:lstStyle/>
          <a:p>
            <a:pPr marL="0" indent="0">
              <a:buNone/>
            </a:pPr>
            <a:r>
              <a:rPr lang="en-US" dirty="0">
                <a:solidFill>
                  <a:srgbClr val="0070C0"/>
                </a:solidFill>
              </a:rPr>
              <a:t>Person p=new Person(){  </a:t>
            </a:r>
          </a:p>
          <a:p>
            <a:pPr marL="0" indent="0">
              <a:buNone/>
            </a:pPr>
            <a:r>
              <a:rPr lang="en-US" dirty="0">
                <a:solidFill>
                  <a:srgbClr val="0070C0"/>
                </a:solidFill>
              </a:rPr>
              <a:t>void eat(){</a:t>
            </a:r>
            <a:r>
              <a:rPr lang="en-US" dirty="0" err="1">
                <a:solidFill>
                  <a:srgbClr val="0070C0"/>
                </a:solidFill>
              </a:rPr>
              <a:t>System.out.println</a:t>
            </a:r>
            <a:r>
              <a:rPr lang="en-US" dirty="0">
                <a:solidFill>
                  <a:srgbClr val="0070C0"/>
                </a:solidFill>
              </a:rPr>
              <a:t>("nice fruits");}  </a:t>
            </a:r>
          </a:p>
          <a:p>
            <a:pPr marL="0" indent="0">
              <a:buNone/>
            </a:pPr>
            <a:r>
              <a:rPr lang="en-US" dirty="0">
                <a:solidFill>
                  <a:srgbClr val="0070C0"/>
                </a:solidFill>
              </a:rPr>
              <a:t>}; </a:t>
            </a:r>
          </a:p>
          <a:p>
            <a:pPr marL="0" indent="0">
              <a:buNone/>
            </a:pPr>
            <a:endParaRPr lang="en-US" dirty="0">
              <a:solidFill>
                <a:srgbClr val="0070C0"/>
              </a:solidFill>
            </a:endParaRPr>
          </a:p>
        </p:txBody>
      </p:sp>
      <p:sp>
        <p:nvSpPr>
          <p:cNvPr id="4" name="TextBox 3"/>
          <p:cNvSpPr txBox="1"/>
          <p:nvPr/>
        </p:nvSpPr>
        <p:spPr>
          <a:xfrm>
            <a:off x="381000" y="3581400"/>
            <a:ext cx="8305800" cy="3539430"/>
          </a:xfrm>
          <a:prstGeom prst="rect">
            <a:avLst/>
          </a:prstGeom>
          <a:noFill/>
        </p:spPr>
        <p:txBody>
          <a:bodyPr wrap="square" rtlCol="0">
            <a:spAutoFit/>
          </a:bodyPr>
          <a:lstStyle/>
          <a:p>
            <a:pPr marL="514350" indent="-514350">
              <a:buAutoNum type="arabicPeriod"/>
            </a:pPr>
            <a:r>
              <a:rPr lang="en-US" sz="2800" dirty="0">
                <a:solidFill>
                  <a:srgbClr val="7030A0"/>
                </a:solidFill>
              </a:rPr>
              <a:t>A class is created but its name is decided by the compiler which extends the Person class and provides the implementation of the eat() method.</a:t>
            </a:r>
          </a:p>
          <a:p>
            <a:endParaRPr lang="en-US" sz="2800" dirty="0">
              <a:solidFill>
                <a:srgbClr val="7030A0"/>
              </a:solidFill>
            </a:endParaRPr>
          </a:p>
          <a:p>
            <a:r>
              <a:rPr lang="en-US" sz="2800" dirty="0">
                <a:solidFill>
                  <a:schemeClr val="accent6">
                    <a:lumMod val="50000"/>
                  </a:schemeClr>
                </a:solidFill>
              </a:rPr>
              <a:t>2.    An object of Anonymous class is created that is  referred by p reference variable of Person type.</a:t>
            </a:r>
          </a:p>
          <a:p>
            <a:endParaRPr lang="en-US" sz="2800" dirty="0">
              <a:solidFill>
                <a:srgbClr val="7030A0"/>
              </a:solidFill>
            </a:endParaRPr>
          </a:p>
          <a:p>
            <a:endParaRPr lang="en-US" sz="2800" dirty="0">
              <a:solidFill>
                <a:srgbClr val="7030A0"/>
              </a:solidFill>
            </a:endParaRPr>
          </a:p>
        </p:txBody>
      </p:sp>
      <p:sp>
        <p:nvSpPr>
          <p:cNvPr id="5" name="Footer Placeholder 1">
            <a:extLst>
              <a:ext uri="{FF2B5EF4-FFF2-40B4-BE49-F238E27FC236}">
                <a16:creationId xmlns:a16="http://schemas.microsoft.com/office/drawing/2014/main" id="{119D08CC-5B0A-422A-A9BD-0D67595E5DD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517DDC0F-D3ED-4D06-8F0F-6761E9A32A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class generated by the compiler</a:t>
            </a:r>
            <a:br>
              <a:rPr lang="en-US" dirty="0"/>
            </a:br>
            <a:endParaRPr lang="en-US" dirty="0"/>
          </a:p>
        </p:txBody>
      </p:sp>
      <p:sp>
        <p:nvSpPr>
          <p:cNvPr id="3" name="Content Placeholder 2"/>
          <p:cNvSpPr>
            <a:spLocks noGrp="1"/>
          </p:cNvSpPr>
          <p:nvPr>
            <p:ph idx="1"/>
          </p:nvPr>
        </p:nvSpPr>
        <p:spPr>
          <a:xfrm>
            <a:off x="457200" y="1600200"/>
            <a:ext cx="8686800" cy="4876800"/>
          </a:xfrm>
        </p:spPr>
        <p:txBody>
          <a:bodyPr>
            <a:normAutofit/>
          </a:bodyPr>
          <a:lstStyle/>
          <a:p>
            <a:pPr marL="0" indent="0">
              <a:buNone/>
            </a:pPr>
            <a:r>
              <a:rPr lang="en-US" dirty="0">
                <a:solidFill>
                  <a:schemeClr val="accent6">
                    <a:lumMod val="50000"/>
                  </a:schemeClr>
                </a:solidFill>
              </a:rPr>
              <a:t>static class TestAnonymousInner$1 extends Person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TestAnonymousInner$1(){}  </a:t>
            </a:r>
          </a:p>
          <a:p>
            <a:pPr marL="0" indent="0">
              <a:buNone/>
            </a:pPr>
            <a:r>
              <a:rPr lang="en-US" dirty="0">
                <a:solidFill>
                  <a:schemeClr val="accent6">
                    <a:lumMod val="50000"/>
                  </a:schemeClr>
                </a:solidFill>
              </a:rPr>
              <a:t>   void eat()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("nice fruits");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p:txBody>
      </p:sp>
      <p:sp>
        <p:nvSpPr>
          <p:cNvPr id="4" name="Footer Placeholder 1">
            <a:extLst>
              <a:ext uri="{FF2B5EF4-FFF2-40B4-BE49-F238E27FC236}">
                <a16:creationId xmlns:a16="http://schemas.microsoft.com/office/drawing/2014/main" id="{1C38605C-A058-4D0A-9598-F173D537DB7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C55A8BA-318D-4B1A-87A7-AC099B67CF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601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gn="just"/>
            <a:r>
              <a:rPr lang="en-US" dirty="0"/>
              <a:t> Anonymous inner classes are </a:t>
            </a:r>
            <a:r>
              <a:rPr lang="en-US" dirty="0">
                <a:solidFill>
                  <a:srgbClr val="FF0000"/>
                </a:solidFill>
              </a:rPr>
              <a:t>inherited ones</a:t>
            </a:r>
            <a:r>
              <a:rPr lang="en-US" dirty="0"/>
              <a:t>, and we always use a superclass reference variable to refer to an anonymous subclass object.</a:t>
            </a:r>
          </a:p>
          <a:p>
            <a:pPr algn="just"/>
            <a:r>
              <a:rPr lang="en-US" dirty="0"/>
              <a:t>we can only </a:t>
            </a:r>
            <a:r>
              <a:rPr lang="en-US" dirty="0">
                <a:solidFill>
                  <a:srgbClr val="FF0000"/>
                </a:solidFill>
              </a:rPr>
              <a:t>call methods </a:t>
            </a:r>
            <a:r>
              <a:rPr lang="en-US" dirty="0"/>
              <a:t>on an anonymous inner class object that are </a:t>
            </a:r>
            <a:r>
              <a:rPr lang="en-US" dirty="0">
                <a:solidFill>
                  <a:srgbClr val="FF0000"/>
                </a:solidFill>
              </a:rPr>
              <a:t>defined in the superclass. </a:t>
            </a:r>
          </a:p>
          <a:p>
            <a:pPr algn="just"/>
            <a:r>
              <a:rPr lang="en-US" dirty="0"/>
              <a:t>Though, we can introduce new methods in anonymous inner class, but we cannot access them through the </a:t>
            </a:r>
            <a:r>
              <a:rPr lang="en-US" dirty="0">
                <a:solidFill>
                  <a:srgbClr val="FF0000"/>
                </a:solidFill>
              </a:rPr>
              <a:t>reference variable of superclass </a:t>
            </a:r>
            <a:r>
              <a:rPr lang="en-US" dirty="0"/>
              <a:t>because superclass does not know anything about new methods or data members introduced in subclass.</a:t>
            </a:r>
          </a:p>
        </p:txBody>
      </p:sp>
      <p:sp>
        <p:nvSpPr>
          <p:cNvPr id="4" name="Footer Placeholder 1">
            <a:extLst>
              <a:ext uri="{FF2B5EF4-FFF2-40B4-BE49-F238E27FC236}">
                <a16:creationId xmlns:a16="http://schemas.microsoft.com/office/drawing/2014/main" id="{404E519B-6E85-4EEA-B8DF-B373FD6DC94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0E05E037-97C1-45E9-BCA0-206D82AD8A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7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anonymous inner class example using interface</a:t>
            </a:r>
            <a:br>
              <a:rPr lang="en-US" dirty="0"/>
            </a:br>
            <a:endParaRPr lang="en-US" dirty="0"/>
          </a:p>
        </p:txBody>
      </p:sp>
      <p:sp>
        <p:nvSpPr>
          <p:cNvPr id="3" name="Content Placeholder 2"/>
          <p:cNvSpPr>
            <a:spLocks noGrp="1"/>
          </p:cNvSpPr>
          <p:nvPr>
            <p:ph idx="1"/>
          </p:nvPr>
        </p:nvSpPr>
        <p:spPr>
          <a:xfrm>
            <a:off x="457200" y="1447800"/>
            <a:ext cx="8229600" cy="5257800"/>
          </a:xfrm>
        </p:spPr>
        <p:txBody>
          <a:bodyPr>
            <a:normAutofit fontScale="92500" lnSpcReduction="20000"/>
          </a:bodyPr>
          <a:lstStyle/>
          <a:p>
            <a:pPr marL="0" indent="0">
              <a:buNone/>
            </a:pPr>
            <a:r>
              <a:rPr lang="en-US" dirty="0">
                <a:solidFill>
                  <a:schemeClr val="accent6">
                    <a:lumMod val="50000"/>
                  </a:schemeClr>
                </a:solidFill>
              </a:rPr>
              <a:t>interface Eatable{  </a:t>
            </a:r>
          </a:p>
          <a:p>
            <a:pPr marL="0" indent="0">
              <a:buNone/>
            </a:pPr>
            <a:r>
              <a:rPr lang="en-US" dirty="0">
                <a:solidFill>
                  <a:schemeClr val="accent6">
                    <a:lumMod val="50000"/>
                  </a:schemeClr>
                </a:solidFill>
              </a:rPr>
              <a:t> void eat();  </a:t>
            </a:r>
          </a:p>
          <a:p>
            <a:pPr marL="0" indent="0">
              <a:buNone/>
            </a:pPr>
            <a:r>
              <a:rPr lang="en-US" dirty="0">
                <a:solidFill>
                  <a:schemeClr val="accent6">
                    <a:lumMod val="50000"/>
                  </a:schemeClr>
                </a:solidFill>
              </a:rPr>
              <a:t>}  </a:t>
            </a:r>
          </a:p>
          <a:p>
            <a:pPr marL="0" indent="0">
              <a:buNone/>
            </a:pPr>
            <a:r>
              <a:rPr lang="en-US" dirty="0">
                <a:solidFill>
                  <a:srgbClr val="0070C0"/>
                </a:solidFill>
              </a:rPr>
              <a:t>class TestAnnonymousInner1{  </a:t>
            </a:r>
          </a:p>
          <a:p>
            <a:pPr marL="0" indent="0">
              <a:buNone/>
            </a:pPr>
            <a:r>
              <a:rPr lang="en-US" dirty="0">
                <a:solidFill>
                  <a:srgbClr val="0070C0"/>
                </a:solidFill>
              </a:rPr>
              <a:t> public static void main(String </a:t>
            </a:r>
            <a:r>
              <a:rPr lang="en-US" dirty="0" err="1">
                <a:solidFill>
                  <a:srgbClr val="0070C0"/>
                </a:solidFill>
              </a:rPr>
              <a:t>args</a:t>
            </a:r>
            <a:r>
              <a:rPr lang="en-US" dirty="0">
                <a:solidFill>
                  <a:srgbClr val="0070C0"/>
                </a:solidFill>
              </a:rPr>
              <a:t>[]){  </a:t>
            </a:r>
          </a:p>
          <a:p>
            <a:pPr marL="0" indent="0">
              <a:buNone/>
            </a:pPr>
            <a:r>
              <a:rPr lang="en-US" dirty="0"/>
              <a:t> </a:t>
            </a:r>
            <a:r>
              <a:rPr lang="en-US" dirty="0">
                <a:solidFill>
                  <a:srgbClr val="7030A0"/>
                </a:solidFill>
              </a:rPr>
              <a:t>Eatable e=new Eatable(){  </a:t>
            </a:r>
          </a:p>
          <a:p>
            <a:pPr marL="0" indent="0">
              <a:buNone/>
            </a:pPr>
            <a:r>
              <a:rPr lang="en-US" dirty="0">
                <a:solidFill>
                  <a:srgbClr val="7030A0"/>
                </a:solidFill>
              </a:rPr>
              <a:t>  public void eat(){</a:t>
            </a:r>
            <a:r>
              <a:rPr lang="en-US" dirty="0" err="1">
                <a:solidFill>
                  <a:srgbClr val="7030A0"/>
                </a:solidFill>
              </a:rPr>
              <a:t>System.out.println</a:t>
            </a:r>
            <a:r>
              <a:rPr lang="en-US" dirty="0">
                <a:solidFill>
                  <a:srgbClr val="7030A0"/>
                </a:solidFill>
              </a:rPr>
              <a:t>("nice fruits");}  </a:t>
            </a:r>
          </a:p>
          <a:p>
            <a:pPr marL="0" indent="0">
              <a:buNone/>
            </a:pPr>
            <a:r>
              <a:rPr lang="en-US" dirty="0">
                <a:solidFill>
                  <a:srgbClr val="7030A0"/>
                </a:solidFill>
              </a:rPr>
              <a:t> };  </a:t>
            </a:r>
          </a:p>
          <a:p>
            <a:pPr marL="0" indent="0">
              <a:buNone/>
            </a:pPr>
            <a:r>
              <a:rPr lang="en-US" dirty="0"/>
              <a:t> </a:t>
            </a:r>
            <a:r>
              <a:rPr lang="en-US" dirty="0" err="1">
                <a:solidFill>
                  <a:srgbClr val="00B0F0"/>
                </a:solidFill>
              </a:rPr>
              <a:t>e.eat</a:t>
            </a:r>
            <a:r>
              <a:rPr lang="en-US" dirty="0">
                <a:solidFill>
                  <a:srgbClr val="00B0F0"/>
                </a:solidFill>
              </a:rPr>
              <a:t>();  </a:t>
            </a:r>
          </a:p>
          <a:p>
            <a:pPr marL="0" indent="0">
              <a:buNone/>
            </a:pPr>
            <a:r>
              <a:rPr lang="en-US" dirty="0">
                <a:solidFill>
                  <a:srgbClr val="00B0F0"/>
                </a:solidFill>
              </a:rPr>
              <a:t> }  </a:t>
            </a:r>
          </a:p>
          <a:p>
            <a:pPr marL="0" indent="0">
              <a:buNone/>
            </a:pPr>
            <a:r>
              <a:rPr lang="en-US" dirty="0">
                <a:solidFill>
                  <a:srgbClr val="00B0F0"/>
                </a:solidFill>
              </a:rPr>
              <a:t>} </a:t>
            </a:r>
          </a:p>
        </p:txBody>
      </p:sp>
      <p:sp>
        <p:nvSpPr>
          <p:cNvPr id="4" name="Footer Placeholder 1">
            <a:extLst>
              <a:ext uri="{FF2B5EF4-FFF2-40B4-BE49-F238E27FC236}">
                <a16:creationId xmlns:a16="http://schemas.microsoft.com/office/drawing/2014/main" id="{427E4567-C05A-4C0A-98AE-D17B2F6CD92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1F9D2AB-3560-4D1F-B36C-C0DE08F490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65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a:t>Nested Interface </a:t>
            </a:r>
            <a:br>
              <a:rPr lang="en-US" dirty="0"/>
            </a:br>
            <a:endParaRPr lang="en-US" dirty="0"/>
          </a:p>
        </p:txBody>
      </p:sp>
      <p:sp>
        <p:nvSpPr>
          <p:cNvPr id="3" name="Content Placeholder 2"/>
          <p:cNvSpPr>
            <a:spLocks noGrp="1"/>
          </p:cNvSpPr>
          <p:nvPr>
            <p:ph idx="1"/>
          </p:nvPr>
        </p:nvSpPr>
        <p:spPr>
          <a:xfrm>
            <a:off x="457200" y="2819400"/>
            <a:ext cx="8229600" cy="3306763"/>
          </a:xfrm>
        </p:spPr>
        <p:txBody>
          <a:bodyPr>
            <a:normAutofit lnSpcReduction="10000"/>
          </a:bodyPr>
          <a:lstStyle/>
          <a:p>
            <a:pPr marL="0" indent="0">
              <a:buNone/>
            </a:pPr>
            <a:r>
              <a:rPr lang="en-US" dirty="0">
                <a:solidFill>
                  <a:srgbClr val="0070C0"/>
                </a:solidFill>
              </a:rPr>
              <a:t>interface printable{  </a:t>
            </a:r>
          </a:p>
          <a:p>
            <a:pPr marL="0" indent="0">
              <a:buNone/>
            </a:pPr>
            <a:r>
              <a:rPr lang="en-US" dirty="0">
                <a:solidFill>
                  <a:srgbClr val="0070C0"/>
                </a:solidFill>
              </a:rPr>
              <a:t>	 void print();  </a:t>
            </a:r>
          </a:p>
          <a:p>
            <a:pPr marL="0" indent="0">
              <a:buNone/>
            </a:pPr>
            <a:r>
              <a:rPr lang="en-US" dirty="0">
                <a:solidFill>
                  <a:srgbClr val="0070C0"/>
                </a:solidFill>
              </a:rPr>
              <a:t> 	interface </a:t>
            </a:r>
            <a:r>
              <a:rPr lang="en-US" dirty="0" err="1">
                <a:solidFill>
                  <a:srgbClr val="0070C0"/>
                </a:solidFill>
              </a:rPr>
              <a:t>MessagePrintable</a:t>
            </a:r>
            <a:r>
              <a:rPr lang="en-US" dirty="0">
                <a:solidFill>
                  <a:srgbClr val="0070C0"/>
                </a:solidFill>
              </a:rPr>
              <a:t>{  </a:t>
            </a:r>
          </a:p>
          <a:p>
            <a:pPr marL="0" indent="0">
              <a:buNone/>
            </a:pPr>
            <a:r>
              <a:rPr lang="en-US" dirty="0">
                <a:solidFill>
                  <a:srgbClr val="0070C0"/>
                </a:solidFill>
              </a:rPr>
              <a:t>   		void </a:t>
            </a:r>
            <a:r>
              <a:rPr lang="en-US" dirty="0" err="1">
                <a:solidFill>
                  <a:srgbClr val="0070C0"/>
                </a:solidFill>
              </a:rPr>
              <a:t>msg</a:t>
            </a:r>
            <a:r>
              <a:rPr lang="en-US" dirty="0">
                <a:solidFill>
                  <a:srgbClr val="0070C0"/>
                </a:solidFill>
              </a:rPr>
              <a:t>();  </a:t>
            </a:r>
          </a:p>
          <a:p>
            <a:pPr marL="0" indent="0">
              <a:buNone/>
            </a:pPr>
            <a:r>
              <a:rPr lang="en-US" dirty="0">
                <a:solidFill>
                  <a:srgbClr val="0070C0"/>
                </a:solidFill>
              </a:rPr>
              <a:t> }  </a:t>
            </a:r>
          </a:p>
          <a:p>
            <a:pPr marL="0" indent="0">
              <a:buNone/>
            </a:pPr>
            <a:r>
              <a:rPr lang="en-US" dirty="0">
                <a:solidFill>
                  <a:srgbClr val="0070C0"/>
                </a:solidFill>
              </a:rPr>
              <a:t>} </a:t>
            </a:r>
          </a:p>
        </p:txBody>
      </p:sp>
      <p:sp>
        <p:nvSpPr>
          <p:cNvPr id="4" name="Footer Placeholder 1">
            <a:extLst>
              <a:ext uri="{FF2B5EF4-FFF2-40B4-BE49-F238E27FC236}">
                <a16:creationId xmlns:a16="http://schemas.microsoft.com/office/drawing/2014/main" id="{223FDA80-3A66-4C60-BF52-31F67577781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96F9B1D-94EC-436B-885E-80771BC150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4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8229600" cy="1143000"/>
          </a:xfrm>
        </p:spPr>
        <p:txBody>
          <a:bodyPr>
            <a:normAutofit fontScale="90000"/>
          </a:bodyPr>
          <a:lstStyle/>
          <a:p>
            <a:r>
              <a:rPr lang="en-US" dirty="0"/>
              <a:t>1.</a:t>
            </a:r>
            <a:br>
              <a:rPr lang="en-US" dirty="0"/>
            </a:br>
            <a:r>
              <a:rPr lang="en-US" dirty="0"/>
              <a:t>Abstract class instance variable</a:t>
            </a:r>
            <a:br>
              <a:rPr lang="en-US" dirty="0"/>
            </a:br>
            <a:br>
              <a:rPr lang="en-US" dirty="0"/>
            </a:br>
            <a:r>
              <a:rPr lang="en-US" dirty="0"/>
              <a:t>We will discuss it with the abstract class constructor</a:t>
            </a:r>
          </a:p>
        </p:txBody>
      </p:sp>
      <p:sp>
        <p:nvSpPr>
          <p:cNvPr id="3" name="Footer Placeholder 1">
            <a:extLst>
              <a:ext uri="{FF2B5EF4-FFF2-40B4-BE49-F238E27FC236}">
                <a16:creationId xmlns:a16="http://schemas.microsoft.com/office/drawing/2014/main" id="{7AC6C221-E0A1-4912-8D33-6A2CFB04E73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BC323720-62EC-445B-8445-DAFC442A41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4485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a:t>
            </a:r>
          </a:p>
        </p:txBody>
      </p:sp>
      <p:sp>
        <p:nvSpPr>
          <p:cNvPr id="3" name="Content Placeholder 2"/>
          <p:cNvSpPr>
            <a:spLocks noGrp="1"/>
          </p:cNvSpPr>
          <p:nvPr>
            <p:ph idx="1"/>
          </p:nvPr>
        </p:nvSpPr>
        <p:spPr>
          <a:xfrm>
            <a:off x="457200" y="762000"/>
            <a:ext cx="8534400" cy="5791200"/>
          </a:xfrm>
        </p:spPr>
        <p:txBody>
          <a:bodyPr>
            <a:normAutofit fontScale="77500" lnSpcReduction="20000"/>
          </a:bodyPr>
          <a:lstStyle/>
          <a:p>
            <a:pPr marL="0" indent="0">
              <a:buNone/>
            </a:pPr>
            <a:r>
              <a:rPr lang="en-US" dirty="0">
                <a:solidFill>
                  <a:schemeClr val="accent6">
                    <a:lumMod val="50000"/>
                  </a:schemeClr>
                </a:solidFill>
              </a:rPr>
              <a:t>interface Showable{  </a:t>
            </a:r>
          </a:p>
          <a:p>
            <a:pPr marL="0" indent="0">
              <a:buNone/>
            </a:pPr>
            <a:r>
              <a:rPr lang="en-US" dirty="0">
                <a:solidFill>
                  <a:schemeClr val="accent6">
                    <a:lumMod val="50000"/>
                  </a:schemeClr>
                </a:solidFill>
              </a:rPr>
              <a:t>  	void show();  </a:t>
            </a:r>
          </a:p>
          <a:p>
            <a:pPr marL="0" indent="0">
              <a:buNone/>
            </a:pPr>
            <a:r>
              <a:rPr lang="en-US" dirty="0">
                <a:solidFill>
                  <a:schemeClr val="accent6">
                    <a:lumMod val="50000"/>
                  </a:schemeClr>
                </a:solidFill>
              </a:rPr>
              <a:t> 	 interface Message{  </a:t>
            </a:r>
          </a:p>
          <a:p>
            <a:pPr marL="0" indent="0">
              <a:buNone/>
            </a:pPr>
            <a:r>
              <a:rPr lang="en-US" dirty="0">
                <a:solidFill>
                  <a:schemeClr val="accent6">
                    <a:lumMod val="50000"/>
                  </a:schemeClr>
                </a:solidFill>
              </a:rPr>
              <a:t>   		void </a:t>
            </a:r>
            <a:r>
              <a:rPr lang="en-US" dirty="0" err="1">
                <a:solidFill>
                  <a:schemeClr val="accent6">
                    <a:lumMod val="50000"/>
                  </a:schemeClr>
                </a:solidFill>
              </a:rPr>
              <a:t>msg</a:t>
            </a:r>
            <a:r>
              <a:rPr lang="en-US" dirty="0">
                <a:solidFill>
                  <a:schemeClr val="accent6">
                    <a:lumMod val="50000"/>
                  </a:schemeClr>
                </a:solidFill>
              </a:rPr>
              <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a:p>
            <a:pPr marL="0" indent="0">
              <a:buNone/>
            </a:pPr>
            <a:r>
              <a:rPr lang="en-US" dirty="0">
                <a:solidFill>
                  <a:srgbClr val="0070C0"/>
                </a:solidFill>
              </a:rPr>
              <a:t>class </a:t>
            </a:r>
            <a:r>
              <a:rPr lang="en-US" dirty="0" err="1">
                <a:solidFill>
                  <a:srgbClr val="0070C0"/>
                </a:solidFill>
              </a:rPr>
              <a:t>TestNestedInterface</a:t>
            </a:r>
            <a:r>
              <a:rPr lang="en-US" dirty="0">
                <a:solidFill>
                  <a:srgbClr val="0070C0"/>
                </a:solidFill>
              </a:rPr>
              <a:t> implements </a:t>
            </a:r>
            <a:r>
              <a:rPr lang="en-US" b="1" dirty="0" err="1">
                <a:solidFill>
                  <a:srgbClr val="0070C0"/>
                </a:solidFill>
              </a:rPr>
              <a:t>Showable.Message</a:t>
            </a:r>
            <a:r>
              <a:rPr lang="en-US" dirty="0">
                <a:solidFill>
                  <a:srgbClr val="0070C0"/>
                </a:solidFill>
              </a:rPr>
              <a:t>{  </a:t>
            </a:r>
          </a:p>
          <a:p>
            <a:pPr marL="0" indent="0">
              <a:buNone/>
            </a:pPr>
            <a:r>
              <a:rPr lang="en-US" dirty="0">
                <a:solidFill>
                  <a:srgbClr val="0070C0"/>
                </a:solidFill>
              </a:rPr>
              <a:t> 	public void </a:t>
            </a:r>
            <a:r>
              <a:rPr lang="en-US" dirty="0" err="1">
                <a:solidFill>
                  <a:srgbClr val="0070C0"/>
                </a:solidFill>
              </a:rPr>
              <a:t>msg</a:t>
            </a:r>
            <a:r>
              <a:rPr lang="en-US" dirty="0">
                <a:solidFill>
                  <a:srgbClr val="0070C0"/>
                </a:solidFill>
              </a:rPr>
              <a:t>(){</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("Hello nested interface");}  </a:t>
            </a:r>
          </a:p>
          <a:p>
            <a:pPr marL="0" indent="0">
              <a:buNone/>
            </a:pPr>
            <a:r>
              <a:rPr lang="en-US" dirty="0">
                <a:solidFill>
                  <a:srgbClr val="0070C0"/>
                </a:solidFill>
              </a:rPr>
              <a:t>  </a:t>
            </a:r>
          </a:p>
          <a:p>
            <a:pPr marL="0" indent="0">
              <a:buNone/>
            </a:pPr>
            <a:r>
              <a:rPr lang="en-US" dirty="0">
                <a:solidFill>
                  <a:srgbClr val="0070C0"/>
                </a:solidFill>
              </a:rPr>
              <a:t> 	public static void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  	</a:t>
            </a:r>
            <a:r>
              <a:rPr lang="en-US" dirty="0" err="1">
                <a:solidFill>
                  <a:srgbClr val="0070C0"/>
                </a:solidFill>
              </a:rPr>
              <a:t>Showable.Message</a:t>
            </a:r>
            <a:r>
              <a:rPr lang="en-US" dirty="0">
                <a:solidFill>
                  <a:srgbClr val="0070C0"/>
                </a:solidFill>
              </a:rPr>
              <a:t> message=new </a:t>
            </a:r>
            <a:r>
              <a:rPr lang="en-US" dirty="0" err="1">
                <a:solidFill>
                  <a:srgbClr val="0070C0"/>
                </a:solidFill>
              </a:rPr>
              <a:t>TestNestedInterface</a:t>
            </a:r>
            <a:r>
              <a:rPr lang="en-US" dirty="0">
                <a:solidFill>
                  <a:srgbClr val="0070C0"/>
                </a:solidFill>
              </a:rPr>
              <a:t>();  </a:t>
            </a:r>
          </a:p>
          <a:p>
            <a:pPr marL="0" indent="0">
              <a:buNone/>
            </a:pPr>
            <a:r>
              <a:rPr lang="en-US" dirty="0">
                <a:solidFill>
                  <a:srgbClr val="0070C0"/>
                </a:solidFill>
              </a:rPr>
              <a:t>  	message.msg();  </a:t>
            </a:r>
          </a:p>
          <a:p>
            <a:pPr marL="0" indent="0">
              <a:buNone/>
            </a:pPr>
            <a:r>
              <a:rPr lang="en-US" dirty="0">
                <a:solidFill>
                  <a:srgbClr val="0070C0"/>
                </a:solidFill>
              </a:rPr>
              <a:t> }  } </a:t>
            </a:r>
          </a:p>
        </p:txBody>
      </p:sp>
      <p:sp>
        <p:nvSpPr>
          <p:cNvPr id="4" name="Footer Placeholder 1">
            <a:extLst>
              <a:ext uri="{FF2B5EF4-FFF2-40B4-BE49-F238E27FC236}">
                <a16:creationId xmlns:a16="http://schemas.microsoft.com/office/drawing/2014/main" id="{870811C9-DCEB-44EB-AE03-0C6FE543090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EA4A68EF-50C3-4464-B0AB-E0D251D62D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1620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457200"/>
            <a:ext cx="7619999" cy="4876800"/>
          </a:xfrm>
          <a:prstGeom prst="rect">
            <a:avLst/>
          </a:prstGeom>
        </p:spPr>
      </p:pic>
      <p:sp>
        <p:nvSpPr>
          <p:cNvPr id="3" name="Footer Placeholder 1">
            <a:extLst>
              <a:ext uri="{FF2B5EF4-FFF2-40B4-BE49-F238E27FC236}">
                <a16:creationId xmlns:a16="http://schemas.microsoft.com/office/drawing/2014/main" id="{014C53B5-1F2F-42E4-B054-DFB240D9BC7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A60D5A0-390E-42E8-86F5-D86816B8EA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144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rmAutofit fontScale="90000"/>
          </a:bodyPr>
          <a:lstStyle/>
          <a:p>
            <a:r>
              <a:rPr lang="en-US" dirty="0"/>
              <a:t>How to call </a:t>
            </a:r>
            <a:r>
              <a:rPr lang="en-US" b="1" dirty="0"/>
              <a:t>show()</a:t>
            </a:r>
            <a:r>
              <a:rPr lang="en-US" dirty="0"/>
              <a:t> method in previous example? </a:t>
            </a:r>
          </a:p>
        </p:txBody>
      </p:sp>
      <p:sp>
        <p:nvSpPr>
          <p:cNvPr id="3" name="Footer Placeholder 1">
            <a:extLst>
              <a:ext uri="{FF2B5EF4-FFF2-40B4-BE49-F238E27FC236}">
                <a16:creationId xmlns:a16="http://schemas.microsoft.com/office/drawing/2014/main" id="{5265E7E3-19A6-4103-BC60-82ECB2BB0C0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547795B1-84E9-49AE-BC9F-10D9E3543D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0758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dirty="0"/>
              <a:t>Solution</a:t>
            </a:r>
          </a:p>
        </p:txBody>
      </p:sp>
      <p:sp>
        <p:nvSpPr>
          <p:cNvPr id="3" name="Content Placeholder 2"/>
          <p:cNvSpPr>
            <a:spLocks noGrp="1"/>
          </p:cNvSpPr>
          <p:nvPr>
            <p:ph idx="1"/>
          </p:nvPr>
        </p:nvSpPr>
        <p:spPr>
          <a:xfrm>
            <a:off x="457200" y="533400"/>
            <a:ext cx="8229600" cy="6324600"/>
          </a:xfrm>
        </p:spPr>
        <p:txBody>
          <a:bodyPr>
            <a:normAutofit fontScale="62500" lnSpcReduction="20000"/>
          </a:bodyPr>
          <a:lstStyle/>
          <a:p>
            <a:pPr marL="0" indent="0">
              <a:buNone/>
            </a:pPr>
            <a:r>
              <a:rPr lang="en-US" dirty="0">
                <a:solidFill>
                  <a:srgbClr val="0070C0"/>
                </a:solidFill>
              </a:rPr>
              <a:t>interface Showable{  </a:t>
            </a:r>
          </a:p>
          <a:p>
            <a:pPr marL="0" indent="0">
              <a:buNone/>
            </a:pPr>
            <a:r>
              <a:rPr lang="en-US" dirty="0">
                <a:solidFill>
                  <a:srgbClr val="0070C0"/>
                </a:solidFill>
              </a:rPr>
              <a:t>  	</a:t>
            </a:r>
            <a:r>
              <a:rPr lang="en-US" dirty="0">
                <a:solidFill>
                  <a:schemeClr val="accent4"/>
                </a:solidFill>
              </a:rPr>
              <a:t>void show(); </a:t>
            </a:r>
            <a:r>
              <a:rPr lang="en-US" dirty="0">
                <a:solidFill>
                  <a:srgbClr val="0070C0"/>
                </a:solidFill>
              </a:rPr>
              <a:t> </a:t>
            </a:r>
          </a:p>
          <a:p>
            <a:pPr marL="0" indent="0">
              <a:buNone/>
            </a:pPr>
            <a:r>
              <a:rPr lang="en-US" dirty="0">
                <a:solidFill>
                  <a:srgbClr val="0070C0"/>
                </a:solidFill>
              </a:rPr>
              <a:t> 	 interface Message{  </a:t>
            </a:r>
          </a:p>
          <a:p>
            <a:pPr marL="0" indent="0">
              <a:buNone/>
            </a:pPr>
            <a:r>
              <a:rPr lang="en-US" dirty="0">
                <a:solidFill>
                  <a:srgbClr val="0070C0"/>
                </a:solidFill>
              </a:rPr>
              <a:t>   		void </a:t>
            </a:r>
            <a:r>
              <a:rPr lang="en-US" dirty="0" err="1">
                <a:solidFill>
                  <a:srgbClr val="0070C0"/>
                </a:solidFill>
              </a:rPr>
              <a:t>msg</a:t>
            </a:r>
            <a:r>
              <a:rPr lang="en-US" dirty="0">
                <a:solidFill>
                  <a:srgbClr val="0070C0"/>
                </a:solidFill>
              </a:rPr>
              <a:t>();  </a:t>
            </a:r>
          </a:p>
          <a:p>
            <a:pPr marL="0" indent="0">
              <a:buNone/>
            </a:pPr>
            <a:r>
              <a:rPr lang="en-US" dirty="0">
                <a:solidFill>
                  <a:srgbClr val="0070C0"/>
                </a:solidFill>
              </a:rPr>
              <a:t>  }  </a:t>
            </a:r>
          </a:p>
          <a:p>
            <a:pPr marL="0" indent="0">
              <a:buNone/>
            </a:pPr>
            <a:r>
              <a:rPr lang="en-US" dirty="0">
                <a:solidFill>
                  <a:srgbClr val="0070C0"/>
                </a:solidFill>
              </a:rPr>
              <a:t>}  </a:t>
            </a:r>
          </a:p>
          <a:p>
            <a:pPr marL="0" indent="0">
              <a:buNone/>
            </a:pPr>
            <a:r>
              <a:rPr lang="en-US" dirty="0">
                <a:solidFill>
                  <a:schemeClr val="accent6">
                    <a:lumMod val="50000"/>
                  </a:schemeClr>
                </a:solidFill>
              </a:rPr>
              <a:t>class </a:t>
            </a:r>
            <a:r>
              <a:rPr lang="en-US" dirty="0" err="1">
                <a:solidFill>
                  <a:schemeClr val="accent6">
                    <a:lumMod val="50000"/>
                  </a:schemeClr>
                </a:solidFill>
              </a:rPr>
              <a:t>TestNestedInterface</a:t>
            </a:r>
            <a:r>
              <a:rPr lang="en-US" dirty="0">
                <a:solidFill>
                  <a:schemeClr val="accent6">
                    <a:lumMod val="50000"/>
                  </a:schemeClr>
                </a:solidFill>
              </a:rPr>
              <a:t> implements </a:t>
            </a:r>
            <a:r>
              <a:rPr lang="en-US" b="1" dirty="0">
                <a:solidFill>
                  <a:schemeClr val="accent6">
                    <a:lumMod val="50000"/>
                  </a:schemeClr>
                </a:solidFill>
              </a:rPr>
              <a:t>Showable, </a:t>
            </a:r>
            <a:r>
              <a:rPr lang="en-US" b="1" dirty="0" err="1">
                <a:solidFill>
                  <a:schemeClr val="accent6">
                    <a:lumMod val="50000"/>
                  </a:schemeClr>
                </a:solidFill>
              </a:rPr>
              <a:t>Showable.Message</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a:solidFill>
                  <a:srgbClr val="0070C0"/>
                </a:solidFill>
              </a:rPr>
              <a:t>public void </a:t>
            </a:r>
            <a:r>
              <a:rPr lang="en-US" dirty="0" err="1">
                <a:solidFill>
                  <a:srgbClr val="0070C0"/>
                </a:solidFill>
              </a:rPr>
              <a:t>msg</a:t>
            </a:r>
            <a:r>
              <a:rPr lang="en-US" dirty="0">
                <a:solidFill>
                  <a:srgbClr val="0070C0"/>
                </a:solidFill>
              </a:rPr>
              <a:t>(){</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("Hello nested interface");}  </a:t>
            </a:r>
          </a:p>
          <a:p>
            <a:pPr marL="0" indent="0">
              <a:buNone/>
            </a:pPr>
            <a:r>
              <a:rPr lang="en-US" dirty="0">
                <a:solidFill>
                  <a:schemeClr val="accent6">
                    <a:lumMod val="50000"/>
                  </a:schemeClr>
                </a:solidFill>
              </a:rPr>
              <a:t>  	</a:t>
            </a:r>
            <a:r>
              <a:rPr lang="en-US" dirty="0">
                <a:solidFill>
                  <a:schemeClr val="accent4"/>
                </a:solidFill>
              </a:rPr>
              <a:t>public void show(){</a:t>
            </a:r>
          </a:p>
          <a:p>
            <a:pPr marL="0" indent="0">
              <a:buNone/>
            </a:pPr>
            <a:r>
              <a:rPr lang="en-US" dirty="0">
                <a:solidFill>
                  <a:schemeClr val="accent4"/>
                </a:solidFill>
              </a:rPr>
              <a:t>		</a:t>
            </a:r>
            <a:r>
              <a:rPr lang="en-US" dirty="0" err="1">
                <a:solidFill>
                  <a:schemeClr val="accent4"/>
                </a:solidFill>
              </a:rPr>
              <a:t>System.out.println</a:t>
            </a:r>
            <a:r>
              <a:rPr lang="en-US" dirty="0">
                <a:solidFill>
                  <a:schemeClr val="accent4"/>
                </a:solidFill>
              </a:rPr>
              <a:t>("SHOW Hello nested interface");}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tx2"/>
                </a:solidFill>
              </a:rPr>
              <a:t>Showable.Message</a:t>
            </a:r>
            <a:r>
              <a:rPr lang="en-US" dirty="0">
                <a:solidFill>
                  <a:schemeClr val="tx2"/>
                </a:solidFill>
              </a:rPr>
              <a:t> message=new </a:t>
            </a:r>
            <a:r>
              <a:rPr lang="en-US" dirty="0" err="1">
                <a:solidFill>
                  <a:schemeClr val="tx2"/>
                </a:solidFill>
              </a:rPr>
              <a:t>TestNestedInterface</a:t>
            </a:r>
            <a:r>
              <a:rPr lang="en-US" dirty="0">
                <a:solidFill>
                  <a:schemeClr val="tx2"/>
                </a:solidFill>
              </a:rPr>
              <a:t>();  </a:t>
            </a:r>
          </a:p>
          <a:p>
            <a:pPr marL="0" indent="0">
              <a:buNone/>
            </a:pPr>
            <a:r>
              <a:rPr lang="en-US" dirty="0">
                <a:solidFill>
                  <a:schemeClr val="tx2"/>
                </a:solidFill>
              </a:rPr>
              <a:t>  		message.msg();  </a:t>
            </a:r>
          </a:p>
          <a:p>
            <a:pPr marL="0" indent="0">
              <a:buNone/>
            </a:pPr>
            <a:r>
              <a:rPr lang="en-US" dirty="0">
                <a:solidFill>
                  <a:schemeClr val="accent6">
                    <a:lumMod val="50000"/>
                  </a:schemeClr>
                </a:solidFill>
              </a:rPr>
              <a:t>    		</a:t>
            </a:r>
            <a:r>
              <a:rPr lang="en-US" dirty="0">
                <a:solidFill>
                  <a:schemeClr val="bg2">
                    <a:lumMod val="25000"/>
                  </a:schemeClr>
                </a:solidFill>
              </a:rPr>
              <a:t>Showable m = new </a:t>
            </a:r>
            <a:r>
              <a:rPr lang="en-US" dirty="0" err="1">
                <a:solidFill>
                  <a:schemeClr val="bg2">
                    <a:lumMod val="25000"/>
                  </a:schemeClr>
                </a:solidFill>
              </a:rPr>
              <a:t>TestNestedInterface</a:t>
            </a:r>
            <a:r>
              <a:rPr lang="en-US" dirty="0">
                <a:solidFill>
                  <a:schemeClr val="bg2">
                    <a:lumMod val="25000"/>
                  </a:schemeClr>
                </a:solidFill>
              </a:rPr>
              <a:t>();</a:t>
            </a:r>
          </a:p>
          <a:p>
            <a:pPr marL="0" indent="0">
              <a:buNone/>
            </a:pPr>
            <a:r>
              <a:rPr lang="en-US" dirty="0">
                <a:solidFill>
                  <a:schemeClr val="bg2">
                    <a:lumMod val="25000"/>
                  </a:schemeClr>
                </a:solidFill>
              </a:rPr>
              <a:t>		</a:t>
            </a:r>
            <a:r>
              <a:rPr lang="en-US" dirty="0" err="1">
                <a:solidFill>
                  <a:schemeClr val="bg2">
                    <a:lumMod val="25000"/>
                  </a:schemeClr>
                </a:solidFill>
              </a:rPr>
              <a:t>m.show</a:t>
            </a:r>
            <a:r>
              <a:rPr lang="en-US" dirty="0">
                <a:solidFill>
                  <a:schemeClr val="bg2">
                    <a:lumMod val="25000"/>
                  </a:schemeClr>
                </a:solidFill>
              </a:rPr>
              <a:t>();  </a:t>
            </a:r>
          </a:p>
          <a:p>
            <a:pPr marL="0" indent="0">
              <a:buNone/>
            </a:pPr>
            <a:r>
              <a:rPr lang="en-US" dirty="0">
                <a:solidFill>
                  <a:schemeClr val="accent6">
                    <a:lumMod val="50000"/>
                  </a:schemeClr>
                </a:solidFill>
              </a:rPr>
              <a:t> }  }</a:t>
            </a:r>
          </a:p>
        </p:txBody>
      </p:sp>
      <p:sp>
        <p:nvSpPr>
          <p:cNvPr id="4" name="Footer Placeholder 1">
            <a:extLst>
              <a:ext uri="{FF2B5EF4-FFF2-40B4-BE49-F238E27FC236}">
                <a16:creationId xmlns:a16="http://schemas.microsoft.com/office/drawing/2014/main" id="{B556EC59-4FF9-482C-8015-D3A4B1341EC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4F2468A-233D-43C7-A421-5A46CACE47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9578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7551" y="838200"/>
            <a:ext cx="8608898" cy="5110956"/>
          </a:xfrm>
          <a:prstGeom prst="rect">
            <a:avLst/>
          </a:prstGeom>
        </p:spPr>
      </p:pic>
      <p:sp>
        <p:nvSpPr>
          <p:cNvPr id="3" name="Footer Placeholder 1">
            <a:extLst>
              <a:ext uri="{FF2B5EF4-FFF2-40B4-BE49-F238E27FC236}">
                <a16:creationId xmlns:a16="http://schemas.microsoft.com/office/drawing/2014/main" id="{E7C28D41-7FFE-406D-BD9C-F31FF8C8BA2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D6A052F-6865-47CC-B38C-9831B43C93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0699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dirty="0"/>
              <a:t>Can we declared interface within the class?</a:t>
            </a:r>
          </a:p>
        </p:txBody>
      </p:sp>
      <p:sp>
        <p:nvSpPr>
          <p:cNvPr id="3" name="TextBox 2"/>
          <p:cNvSpPr txBox="1"/>
          <p:nvPr/>
        </p:nvSpPr>
        <p:spPr>
          <a:xfrm>
            <a:off x="6324600" y="4572000"/>
            <a:ext cx="2209800" cy="646331"/>
          </a:xfrm>
          <a:prstGeom prst="rect">
            <a:avLst/>
          </a:prstGeom>
          <a:noFill/>
        </p:spPr>
        <p:txBody>
          <a:bodyPr wrap="square" rtlCol="0">
            <a:spAutoFit/>
          </a:bodyPr>
          <a:lstStyle/>
          <a:p>
            <a:r>
              <a:rPr lang="en-US" sz="3600" dirty="0">
                <a:solidFill>
                  <a:srgbClr val="7030A0"/>
                </a:solidFill>
              </a:rPr>
              <a:t>YES</a:t>
            </a:r>
          </a:p>
        </p:txBody>
      </p:sp>
      <p:sp>
        <p:nvSpPr>
          <p:cNvPr id="4" name="Footer Placeholder 1">
            <a:extLst>
              <a:ext uri="{FF2B5EF4-FFF2-40B4-BE49-F238E27FC236}">
                <a16:creationId xmlns:a16="http://schemas.microsoft.com/office/drawing/2014/main" id="{CEC808E5-8DC9-4DB5-846F-AC5BAD0501D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CD7F1974-D677-41B9-8D96-078B9541F4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20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a:t>
            </a:r>
          </a:p>
        </p:txBody>
      </p:sp>
      <p:sp>
        <p:nvSpPr>
          <p:cNvPr id="3" name="Content Placeholder 2"/>
          <p:cNvSpPr>
            <a:spLocks noGrp="1"/>
          </p:cNvSpPr>
          <p:nvPr>
            <p:ph idx="1"/>
          </p:nvPr>
        </p:nvSpPr>
        <p:spPr>
          <a:xfrm>
            <a:off x="457200" y="914400"/>
            <a:ext cx="8534400" cy="5867400"/>
          </a:xfrm>
        </p:spPr>
        <p:txBody>
          <a:bodyPr>
            <a:normAutofit fontScale="77500" lnSpcReduction="20000"/>
          </a:bodyPr>
          <a:lstStyle/>
          <a:p>
            <a:pPr marL="0" indent="0">
              <a:buNone/>
            </a:pPr>
            <a:r>
              <a:rPr lang="en-US" dirty="0">
                <a:solidFill>
                  <a:schemeClr val="accent6">
                    <a:lumMod val="50000"/>
                  </a:schemeClr>
                </a:solidFill>
              </a:rPr>
              <a:t>class A{  </a:t>
            </a:r>
          </a:p>
          <a:p>
            <a:pPr marL="0" indent="0">
              <a:buNone/>
            </a:pPr>
            <a:r>
              <a:rPr lang="en-US" dirty="0">
                <a:solidFill>
                  <a:schemeClr val="accent6">
                    <a:lumMod val="50000"/>
                  </a:schemeClr>
                </a:solidFill>
              </a:rPr>
              <a:t>  	interface Message{  </a:t>
            </a:r>
          </a:p>
          <a:p>
            <a:pPr marL="0" indent="0">
              <a:buNone/>
            </a:pPr>
            <a:r>
              <a:rPr lang="en-US" dirty="0">
                <a:solidFill>
                  <a:schemeClr val="accent6">
                    <a:lumMod val="50000"/>
                  </a:schemeClr>
                </a:solidFill>
              </a:rPr>
              <a:t>   		void </a:t>
            </a:r>
            <a:r>
              <a:rPr lang="en-US" dirty="0" err="1">
                <a:solidFill>
                  <a:schemeClr val="accent6">
                    <a:lumMod val="50000"/>
                  </a:schemeClr>
                </a:solidFill>
              </a:rPr>
              <a:t>msg</a:t>
            </a:r>
            <a:r>
              <a:rPr lang="en-US" dirty="0">
                <a:solidFill>
                  <a:schemeClr val="accent6">
                    <a:lumMod val="50000"/>
                  </a:schemeClr>
                </a:solidFill>
              </a:rPr>
              <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a:p>
            <a:pPr marL="0" indent="0">
              <a:buNone/>
            </a:pPr>
            <a:r>
              <a:rPr lang="en-US" dirty="0"/>
              <a:t>  </a:t>
            </a:r>
          </a:p>
          <a:p>
            <a:pPr marL="0" indent="0">
              <a:buNone/>
            </a:pPr>
            <a:r>
              <a:rPr lang="en-US" dirty="0">
                <a:solidFill>
                  <a:srgbClr val="7030A0"/>
                </a:solidFill>
              </a:rPr>
              <a:t>class </a:t>
            </a:r>
            <a:r>
              <a:rPr lang="en-US" dirty="0" err="1">
                <a:solidFill>
                  <a:srgbClr val="7030A0"/>
                </a:solidFill>
              </a:rPr>
              <a:t>InterfaceWithinClass</a:t>
            </a:r>
            <a:r>
              <a:rPr lang="en-US" dirty="0">
                <a:solidFill>
                  <a:srgbClr val="7030A0"/>
                </a:solidFill>
              </a:rPr>
              <a:t> </a:t>
            </a:r>
            <a:r>
              <a:rPr lang="en-US" b="1" dirty="0">
                <a:solidFill>
                  <a:srgbClr val="7030A0"/>
                </a:solidFill>
              </a:rPr>
              <a:t>implements</a:t>
            </a:r>
            <a:r>
              <a:rPr lang="en-US" dirty="0">
                <a:solidFill>
                  <a:srgbClr val="7030A0"/>
                </a:solidFill>
              </a:rPr>
              <a:t> </a:t>
            </a:r>
            <a:r>
              <a:rPr lang="en-US" dirty="0" err="1">
                <a:solidFill>
                  <a:srgbClr val="7030A0"/>
                </a:solidFill>
              </a:rPr>
              <a:t>A.Message</a:t>
            </a:r>
            <a:r>
              <a:rPr lang="en-US" dirty="0">
                <a:solidFill>
                  <a:srgbClr val="7030A0"/>
                </a:solidFill>
              </a:rPr>
              <a:t>{  </a:t>
            </a:r>
          </a:p>
          <a:p>
            <a:pPr marL="0" indent="0">
              <a:buNone/>
            </a:pPr>
            <a:r>
              <a:rPr lang="en-US" dirty="0">
                <a:solidFill>
                  <a:srgbClr val="7030A0"/>
                </a:solidFill>
              </a:rPr>
              <a:t> 		</a:t>
            </a:r>
            <a:r>
              <a:rPr lang="en-US" dirty="0">
                <a:solidFill>
                  <a:schemeClr val="accent2"/>
                </a:solidFill>
              </a:rPr>
              <a:t>public void </a:t>
            </a:r>
            <a:r>
              <a:rPr lang="en-US" dirty="0" err="1">
                <a:solidFill>
                  <a:schemeClr val="accent2"/>
                </a:solidFill>
              </a:rPr>
              <a:t>msg</a:t>
            </a:r>
            <a:r>
              <a:rPr lang="en-US" dirty="0">
                <a:solidFill>
                  <a:schemeClr val="accent2"/>
                </a:solidFill>
              </a:rPr>
              <a:t>(){</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("Hello nested interface");}  </a:t>
            </a:r>
          </a:p>
          <a:p>
            <a:pPr marL="0" indent="0">
              <a:buNone/>
            </a:pPr>
            <a:r>
              <a:rPr lang="en-US" dirty="0">
                <a:solidFill>
                  <a:srgbClr val="7030A0"/>
                </a:solidFill>
              </a:rPr>
              <a:t>  </a:t>
            </a:r>
          </a:p>
          <a:p>
            <a:pPr marL="0" indent="0">
              <a:buNone/>
            </a:pPr>
            <a:r>
              <a:rPr lang="en-US" dirty="0">
                <a:solidFill>
                  <a:srgbClr val="7030A0"/>
                </a:solidFill>
              </a:rPr>
              <a:t> 		public static void main(String </a:t>
            </a:r>
            <a:r>
              <a:rPr lang="en-US" dirty="0" err="1">
                <a:solidFill>
                  <a:srgbClr val="7030A0"/>
                </a:solidFill>
              </a:rPr>
              <a:t>args</a:t>
            </a:r>
            <a:r>
              <a:rPr lang="en-US" dirty="0">
                <a:solidFill>
                  <a:srgbClr val="7030A0"/>
                </a:solidFill>
              </a:rPr>
              <a:t>[]){  </a:t>
            </a:r>
          </a:p>
          <a:p>
            <a:pPr marL="0" indent="0">
              <a:buNone/>
            </a:pPr>
            <a:r>
              <a:rPr lang="en-US" dirty="0">
                <a:solidFill>
                  <a:srgbClr val="7030A0"/>
                </a:solidFill>
              </a:rPr>
              <a:t> 		</a:t>
            </a:r>
            <a:r>
              <a:rPr lang="en-US" dirty="0">
                <a:solidFill>
                  <a:schemeClr val="tx2"/>
                </a:solidFill>
              </a:rPr>
              <a:t> </a:t>
            </a:r>
            <a:r>
              <a:rPr lang="en-US" dirty="0" err="1">
                <a:solidFill>
                  <a:schemeClr val="tx2"/>
                </a:solidFill>
              </a:rPr>
              <a:t>A.Message</a:t>
            </a:r>
            <a:r>
              <a:rPr lang="en-US" dirty="0">
                <a:solidFill>
                  <a:schemeClr val="tx2"/>
                </a:solidFill>
              </a:rPr>
              <a:t> message=new </a:t>
            </a:r>
            <a:r>
              <a:rPr lang="en-US" dirty="0" err="1">
                <a:solidFill>
                  <a:schemeClr val="tx2"/>
                </a:solidFill>
              </a:rPr>
              <a:t>InterfaceWithinClass</a:t>
            </a:r>
            <a:r>
              <a:rPr lang="en-US" dirty="0">
                <a:solidFill>
                  <a:schemeClr val="tx2"/>
                </a:solidFill>
              </a:rPr>
              <a:t>();  </a:t>
            </a:r>
          </a:p>
          <a:p>
            <a:pPr marL="0" indent="0">
              <a:buNone/>
            </a:pPr>
            <a:r>
              <a:rPr lang="en-US" dirty="0">
                <a:solidFill>
                  <a:srgbClr val="7030A0"/>
                </a:solidFill>
              </a:rPr>
              <a:t>  		message.msg();  </a:t>
            </a:r>
          </a:p>
          <a:p>
            <a:pPr marL="0" indent="0">
              <a:buNone/>
            </a:pPr>
            <a:r>
              <a:rPr lang="en-US" dirty="0">
                <a:solidFill>
                  <a:srgbClr val="7030A0"/>
                </a:solidFill>
              </a:rPr>
              <a:t> }  } </a:t>
            </a:r>
          </a:p>
        </p:txBody>
      </p:sp>
      <p:sp>
        <p:nvSpPr>
          <p:cNvPr id="4" name="Footer Placeholder 1">
            <a:extLst>
              <a:ext uri="{FF2B5EF4-FFF2-40B4-BE49-F238E27FC236}">
                <a16:creationId xmlns:a16="http://schemas.microsoft.com/office/drawing/2014/main" id="{1D8CF9AA-DFDE-484C-9D0B-4DA5E56B5AA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77E8410B-D758-48BD-8F1B-D495018FFA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6081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457200"/>
            <a:ext cx="7086599" cy="5034756"/>
          </a:xfrm>
          <a:prstGeom prst="rect">
            <a:avLst/>
          </a:prstGeom>
        </p:spPr>
      </p:pic>
      <p:sp>
        <p:nvSpPr>
          <p:cNvPr id="3" name="Footer Placeholder 1">
            <a:extLst>
              <a:ext uri="{FF2B5EF4-FFF2-40B4-BE49-F238E27FC236}">
                <a16:creationId xmlns:a16="http://schemas.microsoft.com/office/drawing/2014/main" id="{227929B8-82AD-45D3-BEE4-B8CBD746ED2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41A32AE-3AD5-4D95-8CFE-D3E0127EBB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3461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a:t>Is there any problem in Interface?</a:t>
            </a:r>
          </a:p>
        </p:txBody>
      </p:sp>
      <p:sp>
        <p:nvSpPr>
          <p:cNvPr id="3" name="Footer Placeholder 1">
            <a:extLst>
              <a:ext uri="{FF2B5EF4-FFF2-40B4-BE49-F238E27FC236}">
                <a16:creationId xmlns:a16="http://schemas.microsoft.com/office/drawing/2014/main" id="{A218D431-E675-4C73-B582-D9EC039AE05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0D9FD634-132C-4857-BD2D-89E2D38644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429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a:t>
            </a:r>
          </a:p>
        </p:txBody>
      </p:sp>
      <p:sp>
        <p:nvSpPr>
          <p:cNvPr id="3" name="Content Placeholder 2"/>
          <p:cNvSpPr>
            <a:spLocks noGrp="1"/>
          </p:cNvSpPr>
          <p:nvPr>
            <p:ph idx="1"/>
          </p:nvPr>
        </p:nvSpPr>
        <p:spPr>
          <a:xfrm>
            <a:off x="5070764" y="1066800"/>
            <a:ext cx="4038600" cy="5211763"/>
          </a:xfrm>
        </p:spPr>
        <p:txBody>
          <a:bodyPr>
            <a:normAutofit/>
          </a:bodyPr>
          <a:lstStyle/>
          <a:p>
            <a:pPr marL="0" indent="0">
              <a:buNone/>
            </a:pPr>
            <a:r>
              <a:rPr lang="en-US" dirty="0">
                <a:solidFill>
                  <a:srgbClr val="7030A0"/>
                </a:solidFill>
              </a:rPr>
              <a:t>Class X implements It1</a:t>
            </a:r>
          </a:p>
          <a:p>
            <a:pPr marL="0" indent="0">
              <a:buNone/>
            </a:pPr>
            <a:r>
              <a:rPr lang="en-US" dirty="0">
                <a:solidFill>
                  <a:srgbClr val="7030A0"/>
                </a:solidFill>
              </a:rPr>
              <a:t>{ void m1(){}</a:t>
            </a:r>
          </a:p>
          <a:p>
            <a:pPr marL="0" indent="0">
              <a:buNone/>
            </a:pPr>
            <a:r>
              <a:rPr lang="en-US" dirty="0">
                <a:solidFill>
                  <a:srgbClr val="7030A0"/>
                </a:solidFill>
              </a:rPr>
              <a:t>  void m2(){}</a:t>
            </a:r>
          </a:p>
          <a:p>
            <a:pPr marL="0" indent="0">
              <a:buNone/>
            </a:pPr>
            <a:r>
              <a:rPr lang="en-US" dirty="0">
                <a:solidFill>
                  <a:srgbClr val="7030A0"/>
                </a:solidFill>
              </a:rPr>
              <a:t>  void m3(){}</a:t>
            </a:r>
          </a:p>
          <a:p>
            <a:pPr marL="0" indent="0">
              <a:buNone/>
            </a:pPr>
            <a:r>
              <a:rPr lang="en-US" dirty="0">
                <a:solidFill>
                  <a:srgbClr val="7030A0"/>
                </a:solidFill>
              </a:rPr>
              <a:t>  void m4(){}</a:t>
            </a:r>
          </a:p>
          <a:p>
            <a:pPr marL="0" indent="0">
              <a:buNone/>
            </a:pPr>
            <a:r>
              <a:rPr lang="en-US" dirty="0">
                <a:solidFill>
                  <a:srgbClr val="7030A0"/>
                </a:solidFill>
              </a:rPr>
              <a:t>}</a:t>
            </a:r>
          </a:p>
          <a:p>
            <a:pPr marL="0" indent="0">
              <a:buNone/>
            </a:pPr>
            <a:r>
              <a:rPr lang="en-US" dirty="0"/>
              <a:t> </a:t>
            </a:r>
          </a:p>
        </p:txBody>
      </p:sp>
      <p:sp>
        <p:nvSpPr>
          <p:cNvPr id="4" name="Content Placeholder 2"/>
          <p:cNvSpPr txBox="1">
            <a:spLocks/>
          </p:cNvSpPr>
          <p:nvPr/>
        </p:nvSpPr>
        <p:spPr>
          <a:xfrm>
            <a:off x="609600" y="1066800"/>
            <a:ext cx="4038600" cy="52117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Interface It1</a:t>
            </a:r>
          </a:p>
          <a:p>
            <a:pPr marL="0" indent="0">
              <a:buFont typeface="Arial" pitchFamily="34" charset="0"/>
              <a:buNone/>
            </a:pPr>
            <a:r>
              <a:rPr lang="en-US" dirty="0">
                <a:solidFill>
                  <a:srgbClr val="0070C0"/>
                </a:solidFill>
              </a:rPr>
              <a:t>{ void m1();</a:t>
            </a:r>
          </a:p>
          <a:p>
            <a:pPr marL="0" indent="0">
              <a:buFont typeface="Arial" pitchFamily="34" charset="0"/>
              <a:buNone/>
            </a:pPr>
            <a:r>
              <a:rPr lang="en-US" dirty="0">
                <a:solidFill>
                  <a:srgbClr val="0070C0"/>
                </a:solidFill>
              </a:rPr>
              <a:t>  void m2();</a:t>
            </a:r>
          </a:p>
          <a:p>
            <a:pPr marL="0" indent="0">
              <a:buFont typeface="Arial" pitchFamily="34" charset="0"/>
              <a:buNone/>
            </a:pPr>
            <a:r>
              <a:rPr lang="en-US" dirty="0">
                <a:solidFill>
                  <a:srgbClr val="0070C0"/>
                </a:solidFill>
              </a:rPr>
              <a:t>  void m3();</a:t>
            </a:r>
          </a:p>
          <a:p>
            <a:pPr marL="0" indent="0">
              <a:buFont typeface="Arial" pitchFamily="34" charset="0"/>
              <a:buNone/>
            </a:pPr>
            <a:r>
              <a:rPr lang="en-US" dirty="0">
                <a:solidFill>
                  <a:srgbClr val="0070C0"/>
                </a:solidFill>
              </a:rPr>
              <a:t>  void m4();</a:t>
            </a:r>
          </a:p>
          <a:p>
            <a:pPr marL="0" indent="0">
              <a:buFont typeface="Arial" pitchFamily="34" charset="0"/>
              <a:buNone/>
            </a:pPr>
            <a:r>
              <a:rPr lang="en-US" dirty="0">
                <a:solidFill>
                  <a:srgbClr val="0070C0"/>
                </a:solidFill>
              </a:rPr>
              <a:t>  void m5();</a:t>
            </a:r>
          </a:p>
          <a:p>
            <a:pPr marL="0" indent="0">
              <a:buFont typeface="Arial" pitchFamily="34" charset="0"/>
              <a:buNone/>
            </a:pPr>
            <a:r>
              <a:rPr lang="en-US" dirty="0">
                <a:solidFill>
                  <a:srgbClr val="0070C0"/>
                </a:solidFill>
              </a:rPr>
              <a:t>  void m6();</a:t>
            </a:r>
          </a:p>
          <a:p>
            <a:pPr marL="0" indent="0">
              <a:buFont typeface="Arial" pitchFamily="34" charset="0"/>
              <a:buNone/>
            </a:pPr>
            <a:r>
              <a:rPr lang="en-US" dirty="0">
                <a:solidFill>
                  <a:srgbClr val="0070C0"/>
                </a:solidFill>
              </a:rPr>
              <a:t>  void m7();</a:t>
            </a:r>
          </a:p>
          <a:p>
            <a:pPr marL="0" indent="0">
              <a:buFont typeface="Arial" pitchFamily="34" charset="0"/>
              <a:buNone/>
            </a:pPr>
            <a:r>
              <a:rPr lang="en-US" dirty="0">
                <a:solidFill>
                  <a:srgbClr val="0070C0"/>
                </a:solidFill>
              </a:rPr>
              <a:t>  void m8();</a:t>
            </a:r>
          </a:p>
          <a:p>
            <a:pPr marL="0" indent="0">
              <a:buFont typeface="Arial" pitchFamily="34" charset="0"/>
              <a:buNone/>
            </a:pPr>
            <a:r>
              <a:rPr lang="en-US" dirty="0">
                <a:solidFill>
                  <a:srgbClr val="0070C0"/>
                </a:solidFill>
              </a:rPr>
              <a:t>  void m9();</a:t>
            </a:r>
          </a:p>
          <a:p>
            <a:pPr marL="0" indent="0">
              <a:buFont typeface="Arial" pitchFamily="34" charset="0"/>
              <a:buNone/>
            </a:pPr>
            <a:r>
              <a:rPr lang="en-US" dirty="0">
                <a:solidFill>
                  <a:srgbClr val="0070C0"/>
                </a:solidFill>
              </a:rPr>
              <a:t>  void m10();</a:t>
            </a:r>
          </a:p>
          <a:p>
            <a:pPr marL="0" indent="0">
              <a:buFont typeface="Arial" pitchFamily="34" charset="0"/>
              <a:buNone/>
            </a:pPr>
            <a:r>
              <a:rPr lang="en-US" dirty="0">
                <a:solidFill>
                  <a:srgbClr val="0070C0"/>
                </a:solidFill>
              </a:rPr>
              <a:t>}</a:t>
            </a:r>
          </a:p>
          <a:p>
            <a:pPr marL="0" indent="0">
              <a:buFont typeface="Arial" pitchFamily="34" charset="0"/>
              <a:buNone/>
            </a:pPr>
            <a:r>
              <a:rPr lang="en-US" dirty="0"/>
              <a:t> </a:t>
            </a:r>
          </a:p>
        </p:txBody>
      </p:sp>
      <p:sp>
        <p:nvSpPr>
          <p:cNvPr id="5" name="Footer Placeholder 1">
            <a:extLst>
              <a:ext uri="{FF2B5EF4-FFF2-40B4-BE49-F238E27FC236}">
                <a16:creationId xmlns:a16="http://schemas.microsoft.com/office/drawing/2014/main" id="{8F54EF27-1D2C-457F-A8F4-7BC2D6D19FD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C8E0210C-F416-482C-BEA2-3462B1340B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0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fontScale="90000"/>
          </a:bodyPr>
          <a:lstStyle/>
          <a:p>
            <a:r>
              <a:rPr lang="en-US" dirty="0"/>
              <a:t>2.</a:t>
            </a:r>
            <a:br>
              <a:rPr lang="en-US" dirty="0"/>
            </a:br>
            <a:r>
              <a:rPr lang="en-US" dirty="0"/>
              <a:t>Abstract class method</a:t>
            </a:r>
            <a:br>
              <a:rPr lang="en-US" dirty="0"/>
            </a:br>
            <a:endParaRPr lang="en-US" dirty="0"/>
          </a:p>
        </p:txBody>
      </p:sp>
      <p:sp>
        <p:nvSpPr>
          <p:cNvPr id="3" name="Footer Placeholder 1">
            <a:extLst>
              <a:ext uri="{FF2B5EF4-FFF2-40B4-BE49-F238E27FC236}">
                <a16:creationId xmlns:a16="http://schemas.microsoft.com/office/drawing/2014/main" id="{C42E496D-F424-4CE7-B49C-4C9F3E2CB62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2CFCEE2A-63B5-4CD9-B972-7307B8BCA4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9082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dirty="0"/>
              <a:t>Solution</a:t>
            </a:r>
          </a:p>
        </p:txBody>
      </p:sp>
      <p:sp>
        <p:nvSpPr>
          <p:cNvPr id="3" name="Content Placeholder 2"/>
          <p:cNvSpPr>
            <a:spLocks noGrp="1"/>
          </p:cNvSpPr>
          <p:nvPr>
            <p:ph idx="1"/>
          </p:nvPr>
        </p:nvSpPr>
        <p:spPr>
          <a:xfrm>
            <a:off x="457200" y="2971800"/>
            <a:ext cx="8229600" cy="3154363"/>
          </a:xfrm>
        </p:spPr>
        <p:txBody>
          <a:bodyPr>
            <a:normAutofit/>
          </a:bodyPr>
          <a:lstStyle/>
          <a:p>
            <a:pPr marL="0" indent="0">
              <a:buNone/>
            </a:pPr>
            <a:r>
              <a:rPr lang="en-US" sz="4000" dirty="0"/>
              <a:t>			Adapter Class</a:t>
            </a:r>
          </a:p>
        </p:txBody>
      </p:sp>
      <p:sp>
        <p:nvSpPr>
          <p:cNvPr id="4" name="Footer Placeholder 1">
            <a:extLst>
              <a:ext uri="{FF2B5EF4-FFF2-40B4-BE49-F238E27FC236}">
                <a16:creationId xmlns:a16="http://schemas.microsoft.com/office/drawing/2014/main" id="{EEFA827E-93D3-4FA7-9211-9D1EC0490B6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C86539C0-4075-46AC-9A36-C16168354E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a:t>
            </a:r>
          </a:p>
        </p:txBody>
      </p:sp>
      <p:sp>
        <p:nvSpPr>
          <p:cNvPr id="3" name="Content Placeholder 2"/>
          <p:cNvSpPr>
            <a:spLocks noGrp="1"/>
          </p:cNvSpPr>
          <p:nvPr>
            <p:ph idx="1"/>
          </p:nvPr>
        </p:nvSpPr>
        <p:spPr>
          <a:xfrm>
            <a:off x="5070764" y="1066800"/>
            <a:ext cx="4038600" cy="5211763"/>
          </a:xfrm>
        </p:spPr>
        <p:txBody>
          <a:bodyPr>
            <a:normAutofit fontScale="77500" lnSpcReduction="20000"/>
          </a:bodyPr>
          <a:lstStyle/>
          <a:p>
            <a:pPr marL="0" indent="0">
              <a:buNone/>
            </a:pPr>
            <a:r>
              <a:rPr lang="en-US" dirty="0">
                <a:solidFill>
                  <a:srgbClr val="7030A0"/>
                </a:solidFill>
              </a:rPr>
              <a:t>Class X implements It1</a:t>
            </a:r>
          </a:p>
          <a:p>
            <a:pPr marL="0" indent="0">
              <a:buNone/>
            </a:pPr>
            <a:r>
              <a:rPr lang="en-US" dirty="0">
                <a:solidFill>
                  <a:srgbClr val="7030A0"/>
                </a:solidFill>
              </a:rPr>
              <a:t>{ void m1(){}</a:t>
            </a:r>
          </a:p>
          <a:p>
            <a:pPr marL="0" indent="0">
              <a:buNone/>
            </a:pPr>
            <a:r>
              <a:rPr lang="en-US" dirty="0">
                <a:solidFill>
                  <a:srgbClr val="7030A0"/>
                </a:solidFill>
              </a:rPr>
              <a:t>  void m2(){}</a:t>
            </a:r>
          </a:p>
          <a:p>
            <a:pPr marL="0" indent="0">
              <a:buNone/>
            </a:pPr>
            <a:r>
              <a:rPr lang="en-US" dirty="0">
                <a:solidFill>
                  <a:srgbClr val="7030A0"/>
                </a:solidFill>
              </a:rPr>
              <a:t>  void m3(){}</a:t>
            </a:r>
          </a:p>
          <a:p>
            <a:pPr marL="0" indent="0">
              <a:buNone/>
            </a:pPr>
            <a:r>
              <a:rPr lang="en-US" dirty="0">
                <a:solidFill>
                  <a:srgbClr val="7030A0"/>
                </a:solidFill>
              </a:rPr>
              <a:t>  void m4(){}</a:t>
            </a:r>
          </a:p>
          <a:p>
            <a:pPr marL="0" indent="0">
              <a:buNone/>
            </a:pPr>
            <a:r>
              <a:rPr lang="en-US" dirty="0">
                <a:solidFill>
                  <a:srgbClr val="7030A0"/>
                </a:solidFill>
              </a:rPr>
              <a:t>  void m5(){}</a:t>
            </a:r>
          </a:p>
          <a:p>
            <a:pPr marL="0" indent="0">
              <a:buNone/>
            </a:pPr>
            <a:r>
              <a:rPr lang="en-US" dirty="0">
                <a:solidFill>
                  <a:srgbClr val="7030A0"/>
                </a:solidFill>
              </a:rPr>
              <a:t>  void m6(){}</a:t>
            </a:r>
          </a:p>
          <a:p>
            <a:pPr marL="0" indent="0">
              <a:buNone/>
            </a:pPr>
            <a:r>
              <a:rPr lang="en-US" dirty="0">
                <a:solidFill>
                  <a:srgbClr val="7030A0"/>
                </a:solidFill>
              </a:rPr>
              <a:t>  void m7(){}</a:t>
            </a:r>
          </a:p>
          <a:p>
            <a:pPr marL="0" indent="0">
              <a:buNone/>
            </a:pPr>
            <a:r>
              <a:rPr lang="en-US" dirty="0">
                <a:solidFill>
                  <a:srgbClr val="7030A0"/>
                </a:solidFill>
              </a:rPr>
              <a:t>  void m8(){}</a:t>
            </a:r>
          </a:p>
          <a:p>
            <a:pPr marL="0" indent="0">
              <a:buNone/>
            </a:pPr>
            <a:r>
              <a:rPr lang="en-US" dirty="0">
                <a:solidFill>
                  <a:srgbClr val="7030A0"/>
                </a:solidFill>
              </a:rPr>
              <a:t>  void m9(){}</a:t>
            </a:r>
          </a:p>
          <a:p>
            <a:pPr marL="0" indent="0">
              <a:buNone/>
            </a:pPr>
            <a:r>
              <a:rPr lang="en-US" dirty="0">
                <a:solidFill>
                  <a:srgbClr val="7030A0"/>
                </a:solidFill>
              </a:rPr>
              <a:t>  void m10(){}</a:t>
            </a:r>
          </a:p>
          <a:p>
            <a:pPr marL="0" indent="0">
              <a:buNone/>
            </a:pPr>
            <a:r>
              <a:rPr lang="en-US" dirty="0">
                <a:solidFill>
                  <a:srgbClr val="7030A0"/>
                </a:solidFill>
              </a:rPr>
              <a:t>}</a:t>
            </a:r>
          </a:p>
          <a:p>
            <a:pPr marL="0" indent="0">
              <a:buNone/>
            </a:pPr>
            <a:r>
              <a:rPr lang="en-US" dirty="0"/>
              <a:t> </a:t>
            </a:r>
          </a:p>
        </p:txBody>
      </p:sp>
      <p:sp>
        <p:nvSpPr>
          <p:cNvPr id="4" name="Content Placeholder 2"/>
          <p:cNvSpPr txBox="1">
            <a:spLocks/>
          </p:cNvSpPr>
          <p:nvPr/>
        </p:nvSpPr>
        <p:spPr>
          <a:xfrm>
            <a:off x="609600" y="1066800"/>
            <a:ext cx="4038600" cy="52117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Interface It1</a:t>
            </a:r>
          </a:p>
          <a:p>
            <a:pPr marL="0" indent="0">
              <a:buFont typeface="Arial" pitchFamily="34" charset="0"/>
              <a:buNone/>
            </a:pPr>
            <a:r>
              <a:rPr lang="en-US" dirty="0">
                <a:solidFill>
                  <a:srgbClr val="0070C0"/>
                </a:solidFill>
              </a:rPr>
              <a:t>{ void m1();</a:t>
            </a:r>
          </a:p>
          <a:p>
            <a:pPr marL="0" indent="0">
              <a:buFont typeface="Arial" pitchFamily="34" charset="0"/>
              <a:buNone/>
            </a:pPr>
            <a:r>
              <a:rPr lang="en-US" dirty="0">
                <a:solidFill>
                  <a:srgbClr val="0070C0"/>
                </a:solidFill>
              </a:rPr>
              <a:t>  void m2();</a:t>
            </a:r>
          </a:p>
          <a:p>
            <a:pPr marL="0" indent="0">
              <a:buFont typeface="Arial" pitchFamily="34" charset="0"/>
              <a:buNone/>
            </a:pPr>
            <a:r>
              <a:rPr lang="en-US" dirty="0">
                <a:solidFill>
                  <a:srgbClr val="0070C0"/>
                </a:solidFill>
              </a:rPr>
              <a:t>  void m3();</a:t>
            </a:r>
          </a:p>
          <a:p>
            <a:pPr marL="0" indent="0">
              <a:buFont typeface="Arial" pitchFamily="34" charset="0"/>
              <a:buNone/>
            </a:pPr>
            <a:r>
              <a:rPr lang="en-US" dirty="0">
                <a:solidFill>
                  <a:srgbClr val="0070C0"/>
                </a:solidFill>
              </a:rPr>
              <a:t>  void m4();</a:t>
            </a:r>
          </a:p>
          <a:p>
            <a:pPr marL="0" indent="0">
              <a:buFont typeface="Arial" pitchFamily="34" charset="0"/>
              <a:buNone/>
            </a:pPr>
            <a:r>
              <a:rPr lang="en-US" dirty="0">
                <a:solidFill>
                  <a:srgbClr val="0070C0"/>
                </a:solidFill>
              </a:rPr>
              <a:t>  void m5();</a:t>
            </a:r>
          </a:p>
          <a:p>
            <a:pPr marL="0" indent="0">
              <a:buFont typeface="Arial" pitchFamily="34" charset="0"/>
              <a:buNone/>
            </a:pPr>
            <a:r>
              <a:rPr lang="en-US" dirty="0">
                <a:solidFill>
                  <a:srgbClr val="0070C0"/>
                </a:solidFill>
              </a:rPr>
              <a:t>  void m6();</a:t>
            </a:r>
          </a:p>
          <a:p>
            <a:pPr marL="0" indent="0">
              <a:buFont typeface="Arial" pitchFamily="34" charset="0"/>
              <a:buNone/>
            </a:pPr>
            <a:r>
              <a:rPr lang="en-US" dirty="0">
                <a:solidFill>
                  <a:srgbClr val="0070C0"/>
                </a:solidFill>
              </a:rPr>
              <a:t>  void m7();</a:t>
            </a:r>
          </a:p>
          <a:p>
            <a:pPr marL="0" indent="0">
              <a:buFont typeface="Arial" pitchFamily="34" charset="0"/>
              <a:buNone/>
            </a:pPr>
            <a:r>
              <a:rPr lang="en-US" dirty="0">
                <a:solidFill>
                  <a:srgbClr val="0070C0"/>
                </a:solidFill>
              </a:rPr>
              <a:t>  void m8();</a:t>
            </a:r>
          </a:p>
          <a:p>
            <a:pPr marL="0" indent="0">
              <a:buFont typeface="Arial" pitchFamily="34" charset="0"/>
              <a:buNone/>
            </a:pPr>
            <a:r>
              <a:rPr lang="en-US" dirty="0">
                <a:solidFill>
                  <a:srgbClr val="0070C0"/>
                </a:solidFill>
              </a:rPr>
              <a:t>  void m9();</a:t>
            </a:r>
          </a:p>
          <a:p>
            <a:pPr marL="0" indent="0">
              <a:buFont typeface="Arial" pitchFamily="34" charset="0"/>
              <a:buNone/>
            </a:pPr>
            <a:r>
              <a:rPr lang="en-US" dirty="0">
                <a:solidFill>
                  <a:srgbClr val="0070C0"/>
                </a:solidFill>
              </a:rPr>
              <a:t>  void m10();</a:t>
            </a:r>
          </a:p>
          <a:p>
            <a:pPr marL="0" indent="0">
              <a:buFont typeface="Arial" pitchFamily="34" charset="0"/>
              <a:buNone/>
            </a:pPr>
            <a:r>
              <a:rPr lang="en-US" dirty="0">
                <a:solidFill>
                  <a:srgbClr val="0070C0"/>
                </a:solidFill>
              </a:rPr>
              <a:t>}</a:t>
            </a:r>
          </a:p>
          <a:p>
            <a:pPr marL="0" indent="0">
              <a:buFont typeface="Arial" pitchFamily="34" charset="0"/>
              <a:buNone/>
            </a:pPr>
            <a:r>
              <a:rPr lang="en-US" dirty="0"/>
              <a:t> </a:t>
            </a:r>
          </a:p>
        </p:txBody>
      </p:sp>
      <p:sp>
        <p:nvSpPr>
          <p:cNvPr id="5" name="TextBox 4"/>
          <p:cNvSpPr txBox="1"/>
          <p:nvPr/>
        </p:nvSpPr>
        <p:spPr>
          <a:xfrm>
            <a:off x="1524000" y="5665940"/>
            <a:ext cx="5181600" cy="861774"/>
          </a:xfrm>
          <a:prstGeom prst="rect">
            <a:avLst/>
          </a:prstGeom>
          <a:noFill/>
        </p:spPr>
        <p:txBody>
          <a:bodyPr wrap="square" rtlCol="0">
            <a:spAutoFit/>
          </a:bodyPr>
          <a:lstStyle/>
          <a:p>
            <a:r>
              <a:rPr lang="en-US" sz="2500" dirty="0">
                <a:solidFill>
                  <a:srgbClr val="002060"/>
                </a:solidFill>
              </a:rPr>
              <a:t>Class Test extends X{</a:t>
            </a:r>
          </a:p>
          <a:p>
            <a:r>
              <a:rPr lang="en-US" sz="2500" dirty="0">
                <a:solidFill>
                  <a:srgbClr val="002060"/>
                </a:solidFill>
              </a:rPr>
              <a:t>}</a:t>
            </a:r>
          </a:p>
        </p:txBody>
      </p:sp>
      <p:sp>
        <p:nvSpPr>
          <p:cNvPr id="6" name="Footer Placeholder 1">
            <a:extLst>
              <a:ext uri="{FF2B5EF4-FFF2-40B4-BE49-F238E27FC236}">
                <a16:creationId xmlns:a16="http://schemas.microsoft.com/office/drawing/2014/main" id="{2229C8CD-7DB6-46CB-8425-0E35FC6E419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4223156C-7B02-43D5-B79F-E55E7A674C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9989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0"/>
            <a:ext cx="8229600" cy="1143000"/>
          </a:xfrm>
        </p:spPr>
        <p:txBody>
          <a:bodyPr>
            <a:normAutofit/>
          </a:bodyPr>
          <a:lstStyle/>
          <a:p>
            <a:r>
              <a:rPr lang="en-US" dirty="0"/>
              <a:t>Can Interface have constructor?</a:t>
            </a:r>
          </a:p>
        </p:txBody>
      </p:sp>
      <p:sp>
        <p:nvSpPr>
          <p:cNvPr id="4" name="TextBox 3"/>
          <p:cNvSpPr txBox="1"/>
          <p:nvPr/>
        </p:nvSpPr>
        <p:spPr>
          <a:xfrm>
            <a:off x="6324600" y="4114800"/>
            <a:ext cx="1828800" cy="707886"/>
          </a:xfrm>
          <a:prstGeom prst="rect">
            <a:avLst/>
          </a:prstGeom>
          <a:noFill/>
        </p:spPr>
        <p:txBody>
          <a:bodyPr wrap="square" rtlCol="0">
            <a:spAutoFit/>
          </a:bodyPr>
          <a:lstStyle/>
          <a:p>
            <a:r>
              <a:rPr lang="en-US" sz="4000" dirty="0">
                <a:solidFill>
                  <a:srgbClr val="FF0000"/>
                </a:solidFill>
              </a:rPr>
              <a:t>NO</a:t>
            </a:r>
          </a:p>
        </p:txBody>
      </p:sp>
      <p:sp>
        <p:nvSpPr>
          <p:cNvPr id="5" name="Footer Placeholder 1">
            <a:extLst>
              <a:ext uri="{FF2B5EF4-FFF2-40B4-BE49-F238E27FC236}">
                <a16:creationId xmlns:a16="http://schemas.microsoft.com/office/drawing/2014/main" id="{D5FD3291-33E0-45DC-8A89-D70018BB3C8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99D88884-214D-4ECE-AF34-41C210EA3E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3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public interface sample</a:t>
            </a:r>
          </a:p>
          <a:p>
            <a:pPr marL="0" indent="0">
              <a:buNone/>
            </a:pPr>
            <a:r>
              <a:rPr lang="en-US" dirty="0"/>
              <a:t>{</a:t>
            </a:r>
          </a:p>
          <a:p>
            <a:pPr marL="0" indent="0">
              <a:buNone/>
            </a:pPr>
            <a:r>
              <a:rPr lang="en-US" dirty="0"/>
              <a:t>        </a:t>
            </a:r>
            <a:r>
              <a:rPr lang="en-US" dirty="0" err="1"/>
              <a:t>int</a:t>
            </a:r>
            <a:r>
              <a:rPr lang="en-US" dirty="0"/>
              <a:t> a=10;</a:t>
            </a:r>
          </a:p>
          <a:p>
            <a:pPr marL="0" indent="0">
              <a:buNone/>
            </a:pPr>
            <a:r>
              <a:rPr lang="en-US" dirty="0"/>
              <a:t>        sample(){</a:t>
            </a:r>
          </a:p>
          <a:p>
            <a:pPr marL="0" indent="0">
              <a:buNone/>
            </a:pPr>
            <a:r>
              <a:rPr lang="en-US" dirty="0"/>
              <a:t>	} </a:t>
            </a:r>
          </a:p>
          <a:p>
            <a:pPr marL="0" indent="0">
              <a:buNone/>
            </a:pPr>
            <a:r>
              <a:rPr lang="en-US" dirty="0"/>
              <a:t>}</a:t>
            </a:r>
          </a:p>
          <a:p>
            <a:pPr marL="0" indent="0">
              <a:buNone/>
            </a:pPr>
            <a:endParaRPr lang="en-US" dirty="0"/>
          </a:p>
        </p:txBody>
      </p:sp>
      <p:sp>
        <p:nvSpPr>
          <p:cNvPr id="4" name="TextBox 3"/>
          <p:cNvSpPr txBox="1"/>
          <p:nvPr/>
        </p:nvSpPr>
        <p:spPr>
          <a:xfrm>
            <a:off x="4267200" y="4572000"/>
            <a:ext cx="3886200" cy="1661993"/>
          </a:xfrm>
          <a:prstGeom prst="rect">
            <a:avLst/>
          </a:prstGeom>
          <a:noFill/>
        </p:spPr>
        <p:txBody>
          <a:bodyPr wrap="square" rtlCol="0">
            <a:spAutoFit/>
          </a:bodyPr>
          <a:lstStyle/>
          <a:p>
            <a:r>
              <a:rPr lang="en-US" sz="2800" dirty="0">
                <a:solidFill>
                  <a:srgbClr val="FF0000"/>
                </a:solidFill>
              </a:rPr>
              <a:t>Error description: Interfaces cannot have constructors.</a:t>
            </a:r>
          </a:p>
          <a:p>
            <a:endParaRPr lang="en-US" dirty="0"/>
          </a:p>
        </p:txBody>
      </p:sp>
      <p:sp>
        <p:nvSpPr>
          <p:cNvPr id="5" name="Footer Placeholder 1">
            <a:extLst>
              <a:ext uri="{FF2B5EF4-FFF2-40B4-BE49-F238E27FC236}">
                <a16:creationId xmlns:a16="http://schemas.microsoft.com/office/drawing/2014/main" id="{DBB9DCB9-D210-4CFE-A6F2-C814AFA2DE4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3B999D7E-311C-49E3-AF1C-D8A6E92F45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a:t>
            </a:r>
          </a:p>
        </p:txBody>
      </p:sp>
      <p:sp>
        <p:nvSpPr>
          <p:cNvPr id="3" name="Content Placeholder 2"/>
          <p:cNvSpPr>
            <a:spLocks noGrp="1"/>
          </p:cNvSpPr>
          <p:nvPr>
            <p:ph idx="1"/>
          </p:nvPr>
        </p:nvSpPr>
        <p:spPr/>
        <p:txBody>
          <a:bodyPr/>
          <a:lstStyle/>
          <a:p>
            <a:r>
              <a:rPr lang="en-US" dirty="0"/>
              <a:t>Interfaces in Java don’t have constructor because all data members in interfaces are </a:t>
            </a:r>
            <a:r>
              <a:rPr lang="en-US" dirty="0">
                <a:solidFill>
                  <a:srgbClr val="FF0000"/>
                </a:solidFill>
              </a:rPr>
              <a:t>public static final </a:t>
            </a:r>
            <a:r>
              <a:rPr lang="en-US" dirty="0"/>
              <a:t>by default, they are constants(assign values at the time of declaration) .There are no data members in interfaces to initialize them through constructor.</a:t>
            </a:r>
          </a:p>
        </p:txBody>
      </p:sp>
      <p:sp>
        <p:nvSpPr>
          <p:cNvPr id="4" name="TextBox 3"/>
          <p:cNvSpPr txBox="1"/>
          <p:nvPr/>
        </p:nvSpPr>
        <p:spPr>
          <a:xfrm>
            <a:off x="685800" y="5791199"/>
            <a:ext cx="8153400" cy="584775"/>
          </a:xfrm>
          <a:prstGeom prst="rect">
            <a:avLst/>
          </a:prstGeom>
          <a:noFill/>
        </p:spPr>
        <p:txBody>
          <a:bodyPr wrap="square" rtlCol="0">
            <a:spAutoFit/>
          </a:bodyPr>
          <a:lstStyle/>
          <a:p>
            <a:r>
              <a:rPr lang="en-US" sz="3200" dirty="0">
                <a:solidFill>
                  <a:srgbClr val="7030A0"/>
                </a:solidFill>
              </a:rPr>
              <a:t>interface doesn't allow us to create constructor.</a:t>
            </a:r>
          </a:p>
        </p:txBody>
      </p:sp>
      <p:sp>
        <p:nvSpPr>
          <p:cNvPr id="5" name="Footer Placeholder 1">
            <a:extLst>
              <a:ext uri="{FF2B5EF4-FFF2-40B4-BE49-F238E27FC236}">
                <a16:creationId xmlns:a16="http://schemas.microsoft.com/office/drawing/2014/main" id="{2F6EB8B0-9231-481D-A143-5CD85666CC1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7BB087EF-3EA4-4E8A-A8FC-E00FCA1986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4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a:t>Any Question???</a:t>
            </a:r>
          </a:p>
        </p:txBody>
      </p:sp>
    </p:spTree>
    <p:extLst>
      <p:ext uri="{BB962C8B-B14F-4D97-AF65-F5344CB8AC3E}">
        <p14:creationId xmlns:p14="http://schemas.microsoft.com/office/powerpoint/2010/main" val="281802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Q-1 What is the output for the below code ?</a:t>
            </a:r>
          </a:p>
        </p:txBody>
      </p:sp>
      <p:sp>
        <p:nvSpPr>
          <p:cNvPr id="3" name="Content Placeholder 2"/>
          <p:cNvSpPr>
            <a:spLocks noGrp="1"/>
          </p:cNvSpPr>
          <p:nvPr>
            <p:ph idx="1"/>
          </p:nvPr>
        </p:nvSpPr>
        <p:spPr>
          <a:xfrm>
            <a:off x="457200" y="1600200"/>
            <a:ext cx="5486400" cy="4525963"/>
          </a:xfrm>
        </p:spPr>
        <p:txBody>
          <a:bodyPr>
            <a:normAutofit fontScale="70000" lnSpcReduction="20000"/>
          </a:bodyPr>
          <a:lstStyle/>
          <a:p>
            <a:pPr marL="0" indent="0">
              <a:buNone/>
            </a:pPr>
            <a:r>
              <a:rPr lang="en-US" dirty="0">
                <a:solidFill>
                  <a:srgbClr val="7030A0"/>
                </a:solidFill>
              </a:rPr>
              <a:t>public interface </a:t>
            </a:r>
            <a:r>
              <a:rPr lang="en-US" dirty="0" err="1">
                <a:solidFill>
                  <a:srgbClr val="7030A0"/>
                </a:solidFill>
              </a:rPr>
              <a:t>InfA</a:t>
            </a:r>
            <a:r>
              <a:rPr lang="en-US" dirty="0">
                <a:solidFill>
                  <a:srgbClr val="7030A0"/>
                </a:solidFill>
              </a:rPr>
              <a:t> {</a:t>
            </a:r>
          </a:p>
          <a:p>
            <a:pPr marL="0" indent="0">
              <a:buNone/>
            </a:pPr>
            <a:r>
              <a:rPr lang="en-US" dirty="0">
                <a:solidFill>
                  <a:srgbClr val="7030A0"/>
                </a:solidFill>
              </a:rPr>
              <a:t>	protected String </a:t>
            </a:r>
            <a:r>
              <a:rPr lang="en-US" dirty="0" err="1">
                <a:solidFill>
                  <a:srgbClr val="7030A0"/>
                </a:solidFill>
              </a:rPr>
              <a:t>getName</a:t>
            </a:r>
            <a:r>
              <a:rPr lang="en-US" dirty="0">
                <a:solidFill>
                  <a:srgbClr val="7030A0"/>
                </a:solidFill>
              </a:rPr>
              <a:t>();</a:t>
            </a:r>
          </a:p>
          <a:p>
            <a:pPr marL="0" indent="0">
              <a:buNone/>
            </a:pPr>
            <a:r>
              <a:rPr lang="en-US" dirty="0">
                <a:solidFill>
                  <a:srgbClr val="7030A0"/>
                </a:solidFill>
              </a:rPr>
              <a:t>}</a:t>
            </a:r>
          </a:p>
          <a:p>
            <a:pPr marL="0" indent="0">
              <a:buNone/>
            </a:pPr>
            <a:r>
              <a:rPr lang="en-US" dirty="0">
                <a:solidFill>
                  <a:schemeClr val="accent6">
                    <a:lumMod val="50000"/>
                  </a:schemeClr>
                </a:solidFill>
              </a:rPr>
              <a:t>public class Test implements </a:t>
            </a:r>
            <a:r>
              <a:rPr lang="en-US" dirty="0" err="1">
                <a:solidFill>
                  <a:schemeClr val="accent6">
                    <a:lumMod val="50000"/>
                  </a:schemeClr>
                </a:solidFill>
              </a:rPr>
              <a:t>InfA</a:t>
            </a:r>
            <a:r>
              <a:rPr lang="en-US" dirty="0">
                <a:solidFill>
                  <a:schemeClr val="accent6">
                    <a:lumMod val="50000"/>
                  </a:schemeClr>
                </a:solidFill>
              </a:rPr>
              <a:t>{</a:t>
            </a:r>
          </a:p>
          <a:p>
            <a:pPr marL="0" indent="0">
              <a:buNone/>
            </a:pPr>
            <a:r>
              <a:rPr lang="en-US" dirty="0">
                <a:solidFill>
                  <a:schemeClr val="accent6">
                    <a:lumMod val="50000"/>
                  </a:schemeClr>
                </a:solidFill>
              </a:rPr>
              <a:t>	public String </a:t>
            </a:r>
            <a:r>
              <a:rPr lang="en-US" dirty="0" err="1">
                <a:solidFill>
                  <a:schemeClr val="accent6">
                    <a:lumMod val="50000"/>
                  </a:schemeClr>
                </a:solidFill>
              </a:rPr>
              <a:t>getName</a:t>
            </a:r>
            <a:r>
              <a:rPr lang="en-US" dirty="0">
                <a:solidFill>
                  <a:schemeClr val="accent6">
                    <a:lumMod val="50000"/>
                  </a:schemeClr>
                </a:solidFill>
              </a:rPr>
              <a:t>(){</a:t>
            </a:r>
          </a:p>
          <a:p>
            <a:pPr marL="0" indent="0">
              <a:buNone/>
            </a:pPr>
            <a:r>
              <a:rPr lang="en-US" dirty="0">
                <a:solidFill>
                  <a:schemeClr val="accent6">
                    <a:lumMod val="50000"/>
                  </a:schemeClr>
                </a:solidFill>
              </a:rPr>
              <a:t>	return "test-name";</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public static void main (String[] </a:t>
            </a:r>
            <a:r>
              <a:rPr lang="en-US" dirty="0" err="1">
                <a:solidFill>
                  <a:schemeClr val="accent6">
                    <a:lumMod val="50000"/>
                  </a:schemeClr>
                </a:solidFill>
              </a:rPr>
              <a:t>args</a:t>
            </a:r>
            <a:r>
              <a:rPr lang="en-US" dirty="0">
                <a:solidFill>
                  <a:schemeClr val="accent6">
                    <a:lumMod val="50000"/>
                  </a:schemeClr>
                </a:solidFill>
              </a:rPr>
              <a:t>){</a:t>
            </a:r>
          </a:p>
          <a:p>
            <a:pPr marL="0" indent="0">
              <a:buNone/>
            </a:pPr>
            <a:r>
              <a:rPr lang="en-US" dirty="0">
                <a:solidFill>
                  <a:schemeClr val="accent6">
                    <a:lumMod val="50000"/>
                  </a:schemeClr>
                </a:solidFill>
              </a:rPr>
              <a:t>	   Test t = new Test();</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a:t>
            </a:r>
            <a:r>
              <a:rPr lang="en-US" dirty="0" err="1">
                <a:solidFill>
                  <a:schemeClr val="accent6">
                    <a:lumMod val="50000"/>
                  </a:schemeClr>
                </a:solidFill>
              </a:rPr>
              <a:t>t.getName</a:t>
            </a:r>
            <a:r>
              <a:rPr lang="en-US" dirty="0">
                <a:solidFill>
                  <a:schemeClr val="accent6">
                    <a:lumMod val="50000"/>
                  </a:schemeClr>
                </a:solidFill>
              </a:rPr>
              <a:t>());</a:t>
            </a:r>
          </a:p>
          <a:p>
            <a:pPr marL="0" indent="0">
              <a:buNone/>
            </a:pPr>
            <a:r>
              <a:rPr lang="en-US" dirty="0">
                <a:solidFill>
                  <a:schemeClr val="accent6">
                    <a:lumMod val="50000"/>
                  </a:schemeClr>
                </a:solidFill>
              </a:rPr>
              <a:t>}</a:t>
            </a:r>
          </a:p>
          <a:p>
            <a:pPr marL="0" indent="0">
              <a:buNone/>
            </a:pPr>
            <a:r>
              <a:rPr lang="en-US" dirty="0">
                <a:solidFill>
                  <a:schemeClr val="accent6">
                    <a:lumMod val="50000"/>
                  </a:schemeClr>
                </a:solidFill>
              </a:rPr>
              <a:t>}</a:t>
            </a:r>
          </a:p>
        </p:txBody>
      </p:sp>
      <p:sp>
        <p:nvSpPr>
          <p:cNvPr id="4" name="TextBox 3"/>
          <p:cNvSpPr txBox="1"/>
          <p:nvPr/>
        </p:nvSpPr>
        <p:spPr>
          <a:xfrm>
            <a:off x="6400800" y="2057400"/>
            <a:ext cx="2514600" cy="3416320"/>
          </a:xfrm>
          <a:prstGeom prst="rect">
            <a:avLst/>
          </a:prstGeom>
          <a:noFill/>
        </p:spPr>
        <p:txBody>
          <a:bodyPr wrap="square" rtlCol="0">
            <a:spAutoFit/>
          </a:bodyPr>
          <a:lstStyle/>
          <a:p>
            <a:r>
              <a:rPr lang="en-US" b="1" dirty="0"/>
              <a:t>Options are</a:t>
            </a:r>
          </a:p>
          <a:p>
            <a:endParaRPr lang="en-US" b="1" dirty="0"/>
          </a:p>
          <a:p>
            <a:r>
              <a:rPr lang="en-US" dirty="0"/>
              <a:t>A. test-name</a:t>
            </a:r>
          </a:p>
          <a:p>
            <a:endParaRPr lang="en-US" dirty="0"/>
          </a:p>
          <a:p>
            <a:r>
              <a:rPr lang="en-US" dirty="0"/>
              <a:t>B. Compilation fails due to an error on lines 2</a:t>
            </a:r>
          </a:p>
          <a:p>
            <a:endParaRPr lang="en-US" dirty="0"/>
          </a:p>
          <a:p>
            <a:r>
              <a:rPr lang="en-US" dirty="0"/>
              <a:t>C. Compilation fails due to an error on lines 1</a:t>
            </a:r>
          </a:p>
          <a:p>
            <a:endParaRPr lang="en-US" dirty="0"/>
          </a:p>
          <a:p>
            <a:r>
              <a:rPr lang="en-US" dirty="0"/>
              <a:t>D. Compilation succeed but Runtime Exception</a:t>
            </a:r>
          </a:p>
        </p:txBody>
      </p:sp>
      <p:sp>
        <p:nvSpPr>
          <p:cNvPr id="5" name="TextBox 4"/>
          <p:cNvSpPr txBox="1"/>
          <p:nvPr/>
        </p:nvSpPr>
        <p:spPr>
          <a:xfrm>
            <a:off x="3657600" y="6019800"/>
            <a:ext cx="5029200" cy="646331"/>
          </a:xfrm>
          <a:prstGeom prst="rect">
            <a:avLst/>
          </a:prstGeom>
          <a:noFill/>
        </p:spPr>
        <p:txBody>
          <a:bodyPr wrap="square" rtlCol="0">
            <a:spAutoFit/>
          </a:bodyPr>
          <a:lstStyle/>
          <a:p>
            <a:r>
              <a:rPr lang="en-US" b="1" dirty="0"/>
              <a:t>B. Compilation fails due to an error on lines 2</a:t>
            </a:r>
          </a:p>
          <a:p>
            <a:endParaRPr lang="en-US" b="1" dirty="0"/>
          </a:p>
        </p:txBody>
      </p:sp>
      <p:sp>
        <p:nvSpPr>
          <p:cNvPr id="6" name="Footer Placeholder 1">
            <a:extLst>
              <a:ext uri="{FF2B5EF4-FFF2-40B4-BE49-F238E27FC236}">
                <a16:creationId xmlns:a16="http://schemas.microsoft.com/office/drawing/2014/main" id="{6E695F11-8E7A-4CCB-9152-0390A767B7E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C85B984E-3489-4E4B-A3E1-5121D8042E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93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5486400" cy="6400800"/>
          </a:xfrm>
        </p:spPr>
        <p:txBody>
          <a:bodyPr>
            <a:normAutofit fontScale="85000" lnSpcReduction="20000"/>
          </a:bodyPr>
          <a:lstStyle/>
          <a:p>
            <a:pPr marL="0" indent="0">
              <a:buNone/>
            </a:pPr>
            <a:r>
              <a:rPr lang="en-US" dirty="0"/>
              <a:t>class A</a:t>
            </a:r>
          </a:p>
          <a:p>
            <a:pPr marL="0" indent="0">
              <a:buNone/>
            </a:pPr>
            <a:r>
              <a:rPr lang="en-US" dirty="0"/>
              <a:t>{ </a:t>
            </a:r>
          </a:p>
          <a:p>
            <a:pPr marL="0" indent="0">
              <a:buNone/>
            </a:pPr>
            <a:r>
              <a:rPr lang="en-US" dirty="0"/>
              <a:t>     A(String s){    } </a:t>
            </a:r>
          </a:p>
          <a:p>
            <a:pPr marL="0" indent="0">
              <a:buNone/>
            </a:pPr>
            <a:r>
              <a:rPr lang="en-US" dirty="0"/>
              <a:t>    A(){              } </a:t>
            </a:r>
          </a:p>
          <a:p>
            <a:pPr marL="0" indent="0">
              <a:buNone/>
            </a:pPr>
            <a:r>
              <a:rPr lang="en-US" dirty="0"/>
              <a:t>} </a:t>
            </a:r>
          </a:p>
          <a:p>
            <a:pPr marL="0" indent="0">
              <a:buNone/>
            </a:pPr>
            <a:r>
              <a:rPr lang="en-US" dirty="0"/>
              <a:t>class B extends A{ </a:t>
            </a:r>
          </a:p>
          <a:p>
            <a:pPr marL="0" indent="0">
              <a:buNone/>
            </a:pPr>
            <a:r>
              <a:rPr lang="en-US" dirty="0"/>
              <a:t>      B(){    } </a:t>
            </a:r>
          </a:p>
          <a:p>
            <a:pPr marL="0" indent="0">
              <a:buNone/>
            </a:pPr>
            <a:r>
              <a:rPr lang="en-US" dirty="0"/>
              <a:t>      B(String s){ </a:t>
            </a:r>
          </a:p>
          <a:p>
            <a:pPr marL="0" indent="0">
              <a:buNone/>
            </a:pPr>
            <a:r>
              <a:rPr lang="en-US" dirty="0"/>
              <a:t>      super(s); </a:t>
            </a:r>
          </a:p>
          <a:p>
            <a:pPr marL="0" indent="0">
              <a:buNone/>
            </a:pPr>
            <a:r>
              <a:rPr lang="en-US" dirty="0"/>
              <a:t> } </a:t>
            </a:r>
          </a:p>
          <a:p>
            <a:pPr marL="0" indent="0">
              <a:buNone/>
            </a:pPr>
            <a:r>
              <a:rPr lang="en-US" dirty="0"/>
              <a:t> void test()</a:t>
            </a:r>
          </a:p>
          <a:p>
            <a:pPr marL="0" indent="0">
              <a:buNone/>
            </a:pPr>
            <a:r>
              <a:rPr lang="en-US" dirty="0"/>
              <a:t>{ </a:t>
            </a:r>
          </a:p>
          <a:p>
            <a:pPr marL="0" indent="0">
              <a:buNone/>
            </a:pPr>
            <a:r>
              <a:rPr lang="en-US" dirty="0">
                <a:solidFill>
                  <a:srgbClr val="FF0000"/>
                </a:solidFill>
              </a:rPr>
              <a:t> 7. // insert code here</a:t>
            </a:r>
            <a:r>
              <a:rPr lang="en-US" dirty="0"/>
              <a:t> </a:t>
            </a:r>
          </a:p>
          <a:p>
            <a:pPr marL="0" indent="0">
              <a:buNone/>
            </a:pPr>
            <a:r>
              <a:rPr lang="en-US" dirty="0"/>
              <a:t> } </a:t>
            </a:r>
          </a:p>
          <a:p>
            <a:pPr marL="0" indent="0">
              <a:buNone/>
            </a:pPr>
            <a:r>
              <a:rPr lang="en-US" dirty="0"/>
              <a:t> }</a:t>
            </a:r>
          </a:p>
        </p:txBody>
      </p:sp>
      <p:sp>
        <p:nvSpPr>
          <p:cNvPr id="4" name="TextBox 3"/>
          <p:cNvSpPr txBox="1"/>
          <p:nvPr/>
        </p:nvSpPr>
        <p:spPr>
          <a:xfrm>
            <a:off x="5687291" y="1600200"/>
            <a:ext cx="3429000" cy="4401205"/>
          </a:xfrm>
          <a:prstGeom prst="rect">
            <a:avLst/>
          </a:prstGeom>
          <a:noFill/>
        </p:spPr>
        <p:txBody>
          <a:bodyPr wrap="square" rtlCol="0">
            <a:spAutoFit/>
          </a:bodyPr>
          <a:lstStyle/>
          <a:p>
            <a:pPr fontAlgn="base"/>
            <a:r>
              <a:rPr lang="en-US" sz="2000" b="1" dirty="0"/>
              <a:t>Which of the below code can be insert at line 7 to make clean compilation ?</a:t>
            </a:r>
          </a:p>
          <a:p>
            <a:pPr fontAlgn="base"/>
            <a:endParaRPr lang="en-US" sz="2000" b="1" dirty="0"/>
          </a:p>
          <a:p>
            <a:pPr fontAlgn="base"/>
            <a:r>
              <a:rPr lang="en-US" sz="2000" b="1" dirty="0"/>
              <a:t>A.</a:t>
            </a:r>
            <a:r>
              <a:rPr lang="en-US" sz="2000" dirty="0"/>
              <a:t> A </a:t>
            </a:r>
            <a:r>
              <a:rPr lang="en-US" sz="2000" dirty="0" err="1"/>
              <a:t>a</a:t>
            </a:r>
            <a:r>
              <a:rPr lang="en-US" sz="2000" dirty="0"/>
              <a:t> = new B();</a:t>
            </a:r>
          </a:p>
          <a:p>
            <a:pPr fontAlgn="base"/>
            <a:endParaRPr lang="en-US" sz="2000" b="1" dirty="0"/>
          </a:p>
          <a:p>
            <a:pPr fontAlgn="base"/>
            <a:r>
              <a:rPr lang="en-US" sz="2000" b="1" dirty="0"/>
              <a:t>B.</a:t>
            </a:r>
            <a:r>
              <a:rPr lang="en-US" sz="2000" dirty="0"/>
              <a:t> A </a:t>
            </a:r>
            <a:r>
              <a:rPr lang="en-US" sz="2000" dirty="0" err="1"/>
              <a:t>a</a:t>
            </a:r>
            <a:r>
              <a:rPr lang="en-US" sz="2000" dirty="0"/>
              <a:t> = new B(5);</a:t>
            </a:r>
          </a:p>
          <a:p>
            <a:pPr fontAlgn="base"/>
            <a:endParaRPr lang="en-US" sz="2000" b="1" dirty="0"/>
          </a:p>
          <a:p>
            <a:pPr fontAlgn="base"/>
            <a:r>
              <a:rPr lang="en-US" sz="2000" b="1" dirty="0"/>
              <a:t>C.</a:t>
            </a:r>
            <a:r>
              <a:rPr lang="en-US" sz="2000" dirty="0"/>
              <a:t> A </a:t>
            </a:r>
            <a:r>
              <a:rPr lang="en-US" sz="2000" dirty="0" err="1"/>
              <a:t>a</a:t>
            </a:r>
            <a:r>
              <a:rPr lang="en-US" sz="2000" dirty="0"/>
              <a:t> = new A(String s);</a:t>
            </a:r>
          </a:p>
          <a:p>
            <a:pPr fontAlgn="base"/>
            <a:endParaRPr lang="en-US" sz="2000" b="1" dirty="0"/>
          </a:p>
          <a:p>
            <a:pPr fontAlgn="base"/>
            <a:r>
              <a:rPr lang="en-US" sz="2000" b="1" dirty="0"/>
              <a:t>D.</a:t>
            </a:r>
            <a:r>
              <a:rPr lang="en-US" sz="2000" dirty="0"/>
              <a:t> All of the above</a:t>
            </a:r>
          </a:p>
          <a:p>
            <a:pPr fontAlgn="base"/>
            <a:endParaRPr lang="en-US" sz="2000" b="1" dirty="0"/>
          </a:p>
          <a:p>
            <a:pPr fontAlgn="base"/>
            <a:r>
              <a:rPr lang="en-US" sz="2000" b="1" dirty="0"/>
              <a:t>E.</a:t>
            </a:r>
            <a:r>
              <a:rPr lang="en-US" sz="2000" dirty="0"/>
              <a:t> None of these</a:t>
            </a:r>
          </a:p>
          <a:p>
            <a:endParaRPr lang="en-US" sz="2000" dirty="0"/>
          </a:p>
        </p:txBody>
      </p:sp>
      <p:sp>
        <p:nvSpPr>
          <p:cNvPr id="2" name="TextBox 1"/>
          <p:cNvSpPr txBox="1"/>
          <p:nvPr/>
        </p:nvSpPr>
        <p:spPr>
          <a:xfrm>
            <a:off x="6989618" y="76200"/>
            <a:ext cx="2133600" cy="954107"/>
          </a:xfrm>
          <a:prstGeom prst="rect">
            <a:avLst/>
          </a:prstGeom>
          <a:noFill/>
        </p:spPr>
        <p:txBody>
          <a:bodyPr wrap="square" rtlCol="0">
            <a:spAutoFit/>
          </a:bodyPr>
          <a:lstStyle/>
          <a:p>
            <a:r>
              <a:rPr lang="en-US" sz="2800" dirty="0"/>
              <a:t>Q.02</a:t>
            </a:r>
          </a:p>
          <a:p>
            <a:endParaRPr lang="en-US" sz="2800" dirty="0"/>
          </a:p>
        </p:txBody>
      </p:sp>
      <p:sp>
        <p:nvSpPr>
          <p:cNvPr id="5" name="TextBox 4"/>
          <p:cNvSpPr txBox="1"/>
          <p:nvPr/>
        </p:nvSpPr>
        <p:spPr>
          <a:xfrm>
            <a:off x="2787857" y="5599093"/>
            <a:ext cx="5306291" cy="954107"/>
          </a:xfrm>
          <a:prstGeom prst="rect">
            <a:avLst/>
          </a:prstGeom>
          <a:noFill/>
        </p:spPr>
        <p:txBody>
          <a:bodyPr wrap="square" rtlCol="0">
            <a:spAutoFit/>
          </a:bodyPr>
          <a:lstStyle/>
          <a:p>
            <a:r>
              <a:rPr lang="en-US" sz="2800" b="1" dirty="0">
                <a:solidFill>
                  <a:srgbClr val="C00000"/>
                </a:solidFill>
              </a:rPr>
              <a:t>A.</a:t>
            </a:r>
            <a:r>
              <a:rPr lang="en-US" sz="2800" dirty="0">
                <a:solidFill>
                  <a:srgbClr val="C00000"/>
                </a:solidFill>
              </a:rPr>
              <a:t> A </a:t>
            </a:r>
            <a:r>
              <a:rPr lang="en-US" sz="2800" dirty="0" err="1">
                <a:solidFill>
                  <a:srgbClr val="C00000"/>
                </a:solidFill>
              </a:rPr>
              <a:t>a</a:t>
            </a:r>
            <a:r>
              <a:rPr lang="en-US" sz="2800" dirty="0">
                <a:solidFill>
                  <a:srgbClr val="C00000"/>
                </a:solidFill>
              </a:rPr>
              <a:t> = new B();</a:t>
            </a:r>
          </a:p>
          <a:p>
            <a:endParaRPr lang="en-US" sz="2800" dirty="0">
              <a:solidFill>
                <a:srgbClr val="C00000"/>
              </a:solidFill>
            </a:endParaRPr>
          </a:p>
        </p:txBody>
      </p:sp>
      <p:sp>
        <p:nvSpPr>
          <p:cNvPr id="6" name="Footer Placeholder 1">
            <a:extLst>
              <a:ext uri="{FF2B5EF4-FFF2-40B4-BE49-F238E27FC236}">
                <a16:creationId xmlns:a16="http://schemas.microsoft.com/office/drawing/2014/main" id="{766C693E-CB95-4684-9496-7FAD620B21A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AAE472B5-09EF-445B-8738-AB8C55B0A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90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6096000" cy="6477000"/>
          </a:xfrm>
        </p:spPr>
        <p:txBody>
          <a:bodyPr>
            <a:normAutofit fontScale="70000" lnSpcReduction="20000"/>
          </a:bodyPr>
          <a:lstStyle/>
          <a:p>
            <a:pPr marL="0" indent="0">
              <a:buNone/>
            </a:pPr>
            <a:r>
              <a:rPr lang="en-US" dirty="0">
                <a:solidFill>
                  <a:srgbClr val="7030A0"/>
                </a:solidFill>
              </a:rPr>
              <a:t>class Alpha {</a:t>
            </a:r>
            <a:br>
              <a:rPr lang="en-US" dirty="0">
                <a:solidFill>
                  <a:srgbClr val="7030A0"/>
                </a:solidFill>
              </a:rPr>
            </a:br>
            <a:r>
              <a:rPr lang="en-US" dirty="0">
                <a:solidFill>
                  <a:srgbClr val="7030A0"/>
                </a:solidFill>
              </a:rPr>
              <a:t>String </a:t>
            </a:r>
            <a:r>
              <a:rPr lang="en-US" dirty="0" err="1">
                <a:solidFill>
                  <a:srgbClr val="7030A0"/>
                </a:solidFill>
              </a:rPr>
              <a:t>getType</a:t>
            </a:r>
            <a:r>
              <a:rPr lang="en-US" dirty="0">
                <a:solidFill>
                  <a:srgbClr val="7030A0"/>
                </a:solidFill>
              </a:rPr>
              <a:t>() {</a:t>
            </a:r>
            <a:br>
              <a:rPr lang="en-US" dirty="0">
                <a:solidFill>
                  <a:srgbClr val="7030A0"/>
                </a:solidFill>
              </a:rPr>
            </a:br>
            <a:r>
              <a:rPr lang="en-US" dirty="0">
                <a:solidFill>
                  <a:srgbClr val="7030A0"/>
                </a:solidFill>
              </a:rPr>
              <a:t>return "alpha";</a:t>
            </a:r>
            <a:br>
              <a:rPr lang="en-US" dirty="0">
                <a:solidFill>
                  <a:srgbClr val="7030A0"/>
                </a:solidFill>
              </a:rPr>
            </a:br>
            <a:r>
              <a:rPr lang="en-US" dirty="0">
                <a:solidFill>
                  <a:srgbClr val="7030A0"/>
                </a:solidFill>
              </a:rPr>
              <a:t>}</a:t>
            </a:r>
            <a:br>
              <a:rPr lang="en-US" dirty="0">
                <a:solidFill>
                  <a:srgbClr val="7030A0"/>
                </a:solidFill>
              </a:rPr>
            </a:br>
            <a:r>
              <a:rPr lang="en-US" dirty="0">
                <a:solidFill>
                  <a:srgbClr val="7030A0"/>
                </a:solidFill>
              </a:rPr>
              <a:t>}</a:t>
            </a:r>
            <a:br>
              <a:rPr lang="en-US" dirty="0">
                <a:solidFill>
                  <a:srgbClr val="7030A0"/>
                </a:solidFill>
              </a:rPr>
            </a:br>
            <a:r>
              <a:rPr lang="en-US" dirty="0">
                <a:solidFill>
                  <a:schemeClr val="accent6">
                    <a:lumMod val="50000"/>
                  </a:schemeClr>
                </a:solidFill>
              </a:rPr>
              <a:t>class Beta extends Alpha {</a:t>
            </a:r>
            <a:br>
              <a:rPr lang="en-US" dirty="0">
                <a:solidFill>
                  <a:schemeClr val="accent6">
                    <a:lumMod val="50000"/>
                  </a:schemeClr>
                </a:solidFill>
              </a:rPr>
            </a:br>
            <a:r>
              <a:rPr lang="en-US" dirty="0">
                <a:solidFill>
                  <a:schemeClr val="accent6">
                    <a:lumMod val="50000"/>
                  </a:schemeClr>
                </a:solidFill>
              </a:rPr>
              <a:t>String </a:t>
            </a:r>
            <a:r>
              <a:rPr lang="en-US" dirty="0" err="1">
                <a:solidFill>
                  <a:schemeClr val="accent6">
                    <a:lumMod val="50000"/>
                  </a:schemeClr>
                </a:solidFill>
              </a:rPr>
              <a:t>getType</a:t>
            </a:r>
            <a:r>
              <a:rPr lang="en-US" dirty="0">
                <a:solidFill>
                  <a:schemeClr val="accent6">
                    <a:lumMod val="50000"/>
                  </a:schemeClr>
                </a:solidFill>
              </a:rPr>
              <a:t>() {</a:t>
            </a:r>
            <a:br>
              <a:rPr lang="en-US" dirty="0">
                <a:solidFill>
                  <a:schemeClr val="accent6">
                    <a:lumMod val="50000"/>
                  </a:schemeClr>
                </a:solidFill>
              </a:rPr>
            </a:br>
            <a:r>
              <a:rPr lang="en-US" dirty="0">
                <a:solidFill>
                  <a:schemeClr val="accent6">
                    <a:lumMod val="50000"/>
                  </a:schemeClr>
                </a:solidFill>
              </a:rPr>
              <a:t>return "beta";</a:t>
            </a:r>
            <a:br>
              <a:rPr lang="en-US" dirty="0">
                <a:solidFill>
                  <a:schemeClr val="accent6">
                    <a:lumMod val="50000"/>
                  </a:schemeClr>
                </a:solidFill>
              </a:rPr>
            </a:br>
            <a:r>
              <a:rPr lang="en-US" dirty="0">
                <a:solidFill>
                  <a:schemeClr val="accent6">
                    <a:lumMod val="50000"/>
                  </a:schemeClr>
                </a:solidFill>
              </a:rPr>
              <a:t>}</a:t>
            </a:r>
            <a:br>
              <a:rPr lang="en-US" dirty="0">
                <a:solidFill>
                  <a:schemeClr val="accent6">
                    <a:lumMod val="50000"/>
                  </a:schemeClr>
                </a:solidFill>
              </a:rPr>
            </a:br>
            <a:r>
              <a:rPr lang="en-US" dirty="0">
                <a:solidFill>
                  <a:schemeClr val="accent6">
                    <a:lumMod val="50000"/>
                  </a:schemeClr>
                </a:solidFill>
              </a:rPr>
              <a:t>}</a:t>
            </a:r>
            <a:br>
              <a:rPr lang="en-US" dirty="0">
                <a:solidFill>
                  <a:schemeClr val="accent6">
                    <a:lumMod val="50000"/>
                  </a:schemeClr>
                </a:solidFill>
              </a:rPr>
            </a:br>
            <a:r>
              <a:rPr lang="en-US" dirty="0">
                <a:solidFill>
                  <a:schemeClr val="accent4">
                    <a:lumMod val="50000"/>
                  </a:schemeClr>
                </a:solidFill>
              </a:rPr>
              <a:t>public class Gamma extends Beta {</a:t>
            </a:r>
            <a:br>
              <a:rPr lang="en-US" dirty="0">
                <a:solidFill>
                  <a:schemeClr val="accent4">
                    <a:lumMod val="50000"/>
                  </a:schemeClr>
                </a:solidFill>
              </a:rPr>
            </a:br>
            <a:endParaRPr lang="en-US" dirty="0">
              <a:solidFill>
                <a:schemeClr val="accent4">
                  <a:lumMod val="50000"/>
                </a:schemeClr>
              </a:solidFill>
            </a:endParaRPr>
          </a:p>
          <a:p>
            <a:pPr marL="0" indent="0">
              <a:buNone/>
            </a:pPr>
            <a:r>
              <a:rPr lang="en-US" dirty="0">
                <a:solidFill>
                  <a:schemeClr val="accent4">
                    <a:lumMod val="50000"/>
                  </a:schemeClr>
                </a:solidFill>
              </a:rPr>
              <a:t>String </a:t>
            </a:r>
            <a:r>
              <a:rPr lang="en-US" dirty="0" err="1">
                <a:solidFill>
                  <a:schemeClr val="accent4">
                    <a:lumMod val="50000"/>
                  </a:schemeClr>
                </a:solidFill>
              </a:rPr>
              <a:t>getType</a:t>
            </a:r>
            <a:r>
              <a:rPr lang="en-US" dirty="0">
                <a:solidFill>
                  <a:schemeClr val="accent4">
                    <a:lumMod val="50000"/>
                  </a:schemeClr>
                </a:solidFill>
              </a:rPr>
              <a:t>() {</a:t>
            </a:r>
            <a:br>
              <a:rPr lang="en-US" dirty="0">
                <a:solidFill>
                  <a:schemeClr val="accent4">
                    <a:lumMod val="50000"/>
                  </a:schemeClr>
                </a:solidFill>
              </a:rPr>
            </a:br>
            <a:r>
              <a:rPr lang="en-US" dirty="0">
                <a:solidFill>
                  <a:schemeClr val="accent4">
                    <a:lumMod val="50000"/>
                  </a:schemeClr>
                </a:solidFill>
              </a:rPr>
              <a:t>return "gamma";</a:t>
            </a:r>
            <a:br>
              <a:rPr lang="en-US" dirty="0">
                <a:solidFill>
                  <a:schemeClr val="accent4">
                    <a:lumMod val="50000"/>
                  </a:schemeClr>
                </a:solidFill>
              </a:rPr>
            </a:br>
            <a:r>
              <a:rPr lang="en-US" dirty="0">
                <a:solidFill>
                  <a:schemeClr val="accent4">
                    <a:lumMod val="50000"/>
                  </a:schemeClr>
                </a:solidFill>
              </a:rPr>
              <a:t>}</a:t>
            </a:r>
            <a:br>
              <a:rPr lang="en-US" dirty="0">
                <a:solidFill>
                  <a:schemeClr val="accent4">
                    <a:lumMod val="50000"/>
                  </a:schemeClr>
                </a:solidFill>
              </a:rPr>
            </a:br>
            <a:r>
              <a:rPr lang="en-US" dirty="0">
                <a:solidFill>
                  <a:schemeClr val="accent4">
                    <a:lumMod val="50000"/>
                  </a:schemeClr>
                </a:solidFill>
              </a:rPr>
              <a:t>public static void main(String[] </a:t>
            </a:r>
            <a:r>
              <a:rPr lang="en-US" dirty="0" err="1">
                <a:solidFill>
                  <a:schemeClr val="accent4">
                    <a:lumMod val="50000"/>
                  </a:schemeClr>
                </a:solidFill>
              </a:rPr>
              <a:t>args</a:t>
            </a:r>
            <a:r>
              <a:rPr lang="en-US" dirty="0">
                <a:solidFill>
                  <a:schemeClr val="accent4">
                    <a:lumMod val="50000"/>
                  </a:schemeClr>
                </a:solidFill>
              </a:rPr>
              <a:t>) {</a:t>
            </a:r>
            <a:br>
              <a:rPr lang="en-US" dirty="0">
                <a:solidFill>
                  <a:schemeClr val="accent4">
                    <a:lumMod val="50000"/>
                  </a:schemeClr>
                </a:solidFill>
              </a:rPr>
            </a:br>
            <a:r>
              <a:rPr lang="en-US" dirty="0">
                <a:solidFill>
                  <a:schemeClr val="accent4">
                    <a:lumMod val="50000"/>
                  </a:schemeClr>
                </a:solidFill>
              </a:rPr>
              <a:t>Gamma g1 = new Alpha();</a:t>
            </a:r>
            <a:br>
              <a:rPr lang="en-US" dirty="0">
                <a:solidFill>
                  <a:schemeClr val="accent4">
                    <a:lumMod val="50000"/>
                  </a:schemeClr>
                </a:solidFill>
              </a:rPr>
            </a:br>
            <a:r>
              <a:rPr lang="en-US" dirty="0">
                <a:solidFill>
                  <a:schemeClr val="accent4">
                    <a:lumMod val="50000"/>
                  </a:schemeClr>
                </a:solidFill>
              </a:rPr>
              <a:t>Gamma g2 = new Beta();</a:t>
            </a:r>
            <a:br>
              <a:rPr lang="en-US" dirty="0">
                <a:solidFill>
                  <a:schemeClr val="accent4">
                    <a:lumMod val="50000"/>
                  </a:schemeClr>
                </a:solidFill>
              </a:rPr>
            </a:br>
            <a:r>
              <a:rPr lang="en-US" dirty="0" err="1">
                <a:solidFill>
                  <a:schemeClr val="accent4">
                    <a:lumMod val="50000"/>
                  </a:schemeClr>
                </a:solidFill>
              </a:rPr>
              <a:t>System.out.println</a:t>
            </a:r>
            <a:r>
              <a:rPr lang="en-US" dirty="0">
                <a:solidFill>
                  <a:schemeClr val="accent4">
                    <a:lumMod val="50000"/>
                  </a:schemeClr>
                </a:solidFill>
              </a:rPr>
              <a:t>(g1.getType() + " “+ g2.getType());</a:t>
            </a:r>
            <a:br>
              <a:rPr lang="en-US" dirty="0">
                <a:solidFill>
                  <a:schemeClr val="accent4">
                    <a:lumMod val="50000"/>
                  </a:schemeClr>
                </a:solidFill>
              </a:rPr>
            </a:br>
            <a:r>
              <a:rPr lang="en-US" dirty="0">
                <a:solidFill>
                  <a:schemeClr val="accent4">
                    <a:lumMod val="50000"/>
                  </a:schemeClr>
                </a:solidFill>
              </a:rPr>
              <a:t>}</a:t>
            </a:r>
            <a:br>
              <a:rPr lang="en-US" dirty="0">
                <a:solidFill>
                  <a:schemeClr val="accent4">
                    <a:lumMod val="50000"/>
                  </a:schemeClr>
                </a:solidFill>
              </a:rPr>
            </a:br>
            <a:r>
              <a:rPr lang="en-US" dirty="0">
                <a:solidFill>
                  <a:schemeClr val="accent4">
                    <a:lumMod val="50000"/>
                  </a:schemeClr>
                </a:solidFill>
              </a:rPr>
              <a:t>}</a:t>
            </a:r>
            <a:endParaRPr lang="en-US" dirty="0"/>
          </a:p>
        </p:txBody>
      </p:sp>
      <p:sp>
        <p:nvSpPr>
          <p:cNvPr id="4" name="TextBox 3"/>
          <p:cNvSpPr txBox="1"/>
          <p:nvPr/>
        </p:nvSpPr>
        <p:spPr>
          <a:xfrm>
            <a:off x="6553200" y="1676400"/>
            <a:ext cx="2514600" cy="3477875"/>
          </a:xfrm>
          <a:prstGeom prst="rect">
            <a:avLst/>
          </a:prstGeom>
          <a:noFill/>
        </p:spPr>
        <p:txBody>
          <a:bodyPr wrap="square" rtlCol="0">
            <a:spAutoFit/>
          </a:bodyPr>
          <a:lstStyle/>
          <a:p>
            <a:r>
              <a:rPr lang="en-US" sz="2000" b="1" dirty="0"/>
              <a:t>What is the result?</a:t>
            </a:r>
            <a:br>
              <a:rPr lang="en-US" sz="2000" dirty="0"/>
            </a:br>
            <a:endParaRPr lang="en-US" sz="2000" dirty="0"/>
          </a:p>
          <a:p>
            <a:r>
              <a:rPr lang="en-US" sz="2000" dirty="0"/>
              <a:t>A) alpha beta</a:t>
            </a:r>
            <a:br>
              <a:rPr lang="en-US" sz="2000" dirty="0"/>
            </a:br>
            <a:endParaRPr lang="en-US" sz="2000" dirty="0"/>
          </a:p>
          <a:p>
            <a:r>
              <a:rPr lang="en-US" sz="2000" dirty="0"/>
              <a:t>B) beta </a:t>
            </a:r>
            <a:r>
              <a:rPr lang="en-US" sz="2000" dirty="0" err="1"/>
              <a:t>beta</a:t>
            </a:r>
            <a:br>
              <a:rPr lang="en-US" sz="2000" dirty="0"/>
            </a:br>
            <a:endParaRPr lang="en-US" sz="2000" dirty="0"/>
          </a:p>
          <a:p>
            <a:r>
              <a:rPr lang="en-US" sz="2000" dirty="0"/>
              <a:t>C) gamma </a:t>
            </a:r>
            <a:r>
              <a:rPr lang="en-US" sz="2000" dirty="0" err="1"/>
              <a:t>gamma</a:t>
            </a:r>
            <a:br>
              <a:rPr lang="en-US" sz="2000" dirty="0"/>
            </a:br>
            <a:endParaRPr lang="en-US" sz="2000" dirty="0"/>
          </a:p>
          <a:p>
            <a:r>
              <a:rPr lang="en-US" sz="2000" dirty="0"/>
              <a:t>D) Compilation fails.</a:t>
            </a:r>
            <a:br>
              <a:rPr lang="en-US" sz="2000" dirty="0"/>
            </a:br>
            <a:br>
              <a:rPr lang="en-US" sz="2000" dirty="0"/>
            </a:br>
            <a:endParaRPr lang="en-US" sz="2000" dirty="0"/>
          </a:p>
        </p:txBody>
      </p:sp>
      <p:sp>
        <p:nvSpPr>
          <p:cNvPr id="2" name="TextBox 1"/>
          <p:cNvSpPr txBox="1"/>
          <p:nvPr/>
        </p:nvSpPr>
        <p:spPr>
          <a:xfrm>
            <a:off x="6705600" y="228600"/>
            <a:ext cx="2209800" cy="954107"/>
          </a:xfrm>
          <a:prstGeom prst="rect">
            <a:avLst/>
          </a:prstGeom>
          <a:noFill/>
        </p:spPr>
        <p:txBody>
          <a:bodyPr wrap="square" rtlCol="0">
            <a:spAutoFit/>
          </a:bodyPr>
          <a:lstStyle/>
          <a:p>
            <a:r>
              <a:rPr lang="en-US" sz="2800" dirty="0"/>
              <a:t>Q.03</a:t>
            </a:r>
          </a:p>
          <a:p>
            <a:endParaRPr lang="en-US" sz="2800" dirty="0"/>
          </a:p>
        </p:txBody>
      </p:sp>
      <p:sp>
        <p:nvSpPr>
          <p:cNvPr id="5" name="TextBox 4"/>
          <p:cNvSpPr txBox="1"/>
          <p:nvPr/>
        </p:nvSpPr>
        <p:spPr>
          <a:xfrm>
            <a:off x="5715000" y="5715000"/>
            <a:ext cx="3200400" cy="461665"/>
          </a:xfrm>
          <a:prstGeom prst="rect">
            <a:avLst/>
          </a:prstGeom>
          <a:noFill/>
        </p:spPr>
        <p:txBody>
          <a:bodyPr wrap="square" rtlCol="0">
            <a:spAutoFit/>
          </a:bodyPr>
          <a:lstStyle/>
          <a:p>
            <a:r>
              <a:rPr lang="en-US" sz="2400" dirty="0">
                <a:solidFill>
                  <a:srgbClr val="C00000"/>
                </a:solidFill>
              </a:rPr>
              <a:t>D) Compilation fails</a:t>
            </a:r>
          </a:p>
        </p:txBody>
      </p:sp>
      <p:sp>
        <p:nvSpPr>
          <p:cNvPr id="6" name="Footer Placeholder 1">
            <a:extLst>
              <a:ext uri="{FF2B5EF4-FFF2-40B4-BE49-F238E27FC236}">
                <a16:creationId xmlns:a16="http://schemas.microsoft.com/office/drawing/2014/main" id="{9B6C1AC6-F6C4-4EE9-A851-D67D1CA8AB0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61552823-27B7-4345-9BA1-C1221CE9D4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0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br>
              <a:rPr lang="en-US" dirty="0"/>
            </a:b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b="1" dirty="0"/>
              <a:t>//Abstract class		  </a:t>
            </a:r>
          </a:p>
          <a:p>
            <a:pPr marL="0" indent="0">
              <a:buNone/>
            </a:pPr>
            <a:r>
              <a:rPr lang="en-US" b="1" dirty="0"/>
              <a:t> 		abstract</a:t>
            </a:r>
            <a:r>
              <a:rPr lang="en-US" dirty="0"/>
              <a:t> </a:t>
            </a:r>
            <a:r>
              <a:rPr lang="en-US" b="1" dirty="0"/>
              <a:t>class</a:t>
            </a:r>
            <a:r>
              <a:rPr lang="en-US" dirty="0"/>
              <a:t> A{}  </a:t>
            </a:r>
          </a:p>
          <a:p>
            <a:pPr marL="0" indent="0">
              <a:buNone/>
            </a:pPr>
            <a:endParaRPr lang="en-US" b="1" dirty="0"/>
          </a:p>
          <a:p>
            <a:pPr marL="0" indent="0">
              <a:buNone/>
            </a:pPr>
            <a:r>
              <a:rPr lang="en-US" b="1" dirty="0"/>
              <a:t>//Abstract method</a:t>
            </a:r>
            <a:endParaRPr lang="en-US" dirty="0"/>
          </a:p>
          <a:p>
            <a:pPr marL="0" indent="0">
              <a:buNone/>
            </a:pPr>
            <a:r>
              <a:rPr lang="en-US" b="1" dirty="0"/>
              <a:t>		abstract</a:t>
            </a:r>
            <a:r>
              <a:rPr lang="en-US" dirty="0"/>
              <a:t> </a:t>
            </a:r>
            <a:r>
              <a:rPr lang="en-US" b="1" dirty="0"/>
              <a:t>void</a:t>
            </a:r>
            <a:r>
              <a:rPr lang="en-US" dirty="0"/>
              <a:t> </a:t>
            </a:r>
            <a:r>
              <a:rPr lang="en-US" dirty="0" err="1"/>
              <a:t>printStatus</a:t>
            </a:r>
            <a:r>
              <a:rPr lang="en-US" dirty="0"/>
              <a:t>();</a:t>
            </a:r>
          </a:p>
        </p:txBody>
      </p:sp>
      <p:sp>
        <p:nvSpPr>
          <p:cNvPr id="4" name="Footer Placeholder 1">
            <a:extLst>
              <a:ext uri="{FF2B5EF4-FFF2-40B4-BE49-F238E27FC236}">
                <a16:creationId xmlns:a16="http://schemas.microsoft.com/office/drawing/2014/main" id="{A0179C63-4A45-406F-A0BD-9B4FF76A9C4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82B7642F-909E-4D1B-B3D3-943EA313E6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701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normal method different from abstract method?</a:t>
            </a:r>
          </a:p>
        </p:txBody>
      </p:sp>
      <p:sp>
        <p:nvSpPr>
          <p:cNvPr id="3" name="Content Placeholder 2"/>
          <p:cNvSpPr>
            <a:spLocks noGrp="1"/>
          </p:cNvSpPr>
          <p:nvPr>
            <p:ph idx="1"/>
          </p:nvPr>
        </p:nvSpPr>
        <p:spPr>
          <a:xfrm>
            <a:off x="457200" y="2362200"/>
            <a:ext cx="8229600" cy="3763963"/>
          </a:xfrm>
        </p:spPr>
        <p:txBody>
          <a:bodyPr/>
          <a:lstStyle/>
          <a:p>
            <a:pPr marL="514350" indent="-514350">
              <a:buAutoNum type="arabicPeriod"/>
            </a:pPr>
            <a:r>
              <a:rPr lang="en-US" dirty="0"/>
              <a:t>Abstract method contain only method declaration</a:t>
            </a:r>
          </a:p>
          <a:p>
            <a:pPr marL="514350" indent="-514350">
              <a:buAutoNum type="arabicPeriod"/>
            </a:pPr>
            <a:r>
              <a:rPr lang="en-US" dirty="0"/>
              <a:t>Abstract method end with semicolon</a:t>
            </a:r>
          </a:p>
          <a:p>
            <a:pPr marL="514350" indent="-514350">
              <a:buAutoNum type="arabicPeriod"/>
            </a:pPr>
            <a:r>
              <a:rPr lang="en-US" dirty="0"/>
              <a:t>To represent abstract method use abstract keyword</a:t>
            </a:r>
          </a:p>
          <a:p>
            <a:pPr marL="514350" indent="-514350">
              <a:buAutoNum type="arabicPeriod"/>
            </a:pPr>
            <a:endParaRPr lang="en-US" dirty="0"/>
          </a:p>
        </p:txBody>
      </p:sp>
      <p:sp>
        <p:nvSpPr>
          <p:cNvPr id="4" name="Footer Placeholder 1">
            <a:extLst>
              <a:ext uri="{FF2B5EF4-FFF2-40B4-BE49-F238E27FC236}">
                <a16:creationId xmlns:a16="http://schemas.microsoft.com/office/drawing/2014/main" id="{28409AF9-1E78-428E-A2D6-1874C147576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96D1C94-1915-4044-97DB-6090DB2638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79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class contain at least one abstract method then class called abstract class</a:t>
            </a:r>
          </a:p>
        </p:txBody>
      </p:sp>
      <p:sp>
        <p:nvSpPr>
          <p:cNvPr id="3" name="Content Placeholder 2"/>
          <p:cNvSpPr>
            <a:spLocks noGrp="1"/>
          </p:cNvSpPr>
          <p:nvPr>
            <p:ph idx="1"/>
          </p:nvPr>
        </p:nvSpPr>
        <p:spPr>
          <a:xfrm>
            <a:off x="228600" y="1752600"/>
            <a:ext cx="4495800" cy="2667000"/>
          </a:xfrm>
        </p:spPr>
        <p:txBody>
          <a:bodyPr>
            <a:normAutofit fontScale="92500" lnSpcReduction="10000"/>
          </a:bodyPr>
          <a:lstStyle/>
          <a:p>
            <a:pPr marL="0" indent="0">
              <a:buNone/>
            </a:pPr>
            <a:r>
              <a:rPr lang="en-US" dirty="0">
                <a:solidFill>
                  <a:srgbClr val="0070C0"/>
                </a:solidFill>
              </a:rPr>
              <a:t>class Test</a:t>
            </a:r>
          </a:p>
          <a:p>
            <a:pPr marL="0" indent="0">
              <a:buNone/>
            </a:pPr>
            <a:r>
              <a:rPr lang="en-US" dirty="0">
                <a:solidFill>
                  <a:srgbClr val="0070C0"/>
                </a:solidFill>
              </a:rPr>
              <a:t>{</a:t>
            </a:r>
          </a:p>
          <a:p>
            <a:pPr marL="0" indent="0">
              <a:buNone/>
            </a:pPr>
            <a:r>
              <a:rPr lang="en-US" dirty="0">
                <a:solidFill>
                  <a:srgbClr val="0070C0"/>
                </a:solidFill>
              </a:rPr>
              <a:t>	void m1() {        }</a:t>
            </a:r>
          </a:p>
          <a:p>
            <a:pPr marL="0" indent="0">
              <a:buNone/>
            </a:pPr>
            <a:r>
              <a:rPr lang="en-US" dirty="0">
                <a:solidFill>
                  <a:srgbClr val="0070C0"/>
                </a:solidFill>
              </a:rPr>
              <a:t>	abstract void m2();</a:t>
            </a:r>
          </a:p>
          <a:p>
            <a:pPr marL="0" indent="0">
              <a:buNone/>
            </a:pPr>
            <a:r>
              <a:rPr lang="en-US" dirty="0">
                <a:solidFill>
                  <a:srgbClr val="0070C0"/>
                </a:solidFill>
              </a:rPr>
              <a:t>}</a:t>
            </a:r>
          </a:p>
        </p:txBody>
      </p:sp>
      <p:sp>
        <p:nvSpPr>
          <p:cNvPr id="4" name="Content Placeholder 2"/>
          <p:cNvSpPr txBox="1">
            <a:spLocks/>
          </p:cNvSpPr>
          <p:nvPr/>
        </p:nvSpPr>
        <p:spPr>
          <a:xfrm>
            <a:off x="4648200" y="4190999"/>
            <a:ext cx="4495800" cy="266007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7030A0"/>
                </a:solidFill>
              </a:rPr>
              <a:t>abstract class Test</a:t>
            </a:r>
          </a:p>
          <a:p>
            <a:pPr marL="0" indent="0">
              <a:buFont typeface="Arial" pitchFamily="34" charset="0"/>
              <a:buNone/>
            </a:pPr>
            <a:r>
              <a:rPr lang="en-US" dirty="0">
                <a:solidFill>
                  <a:srgbClr val="7030A0"/>
                </a:solidFill>
              </a:rPr>
              <a:t>{</a:t>
            </a:r>
          </a:p>
          <a:p>
            <a:pPr marL="0" indent="0">
              <a:buFont typeface="Arial" pitchFamily="34" charset="0"/>
              <a:buNone/>
            </a:pPr>
            <a:r>
              <a:rPr lang="en-US" dirty="0">
                <a:solidFill>
                  <a:srgbClr val="7030A0"/>
                </a:solidFill>
              </a:rPr>
              <a:t>	void m1() {        }</a:t>
            </a:r>
          </a:p>
          <a:p>
            <a:pPr marL="0" indent="0">
              <a:buFont typeface="Arial" pitchFamily="34" charset="0"/>
              <a:buNone/>
            </a:pPr>
            <a:r>
              <a:rPr lang="en-US" dirty="0">
                <a:solidFill>
                  <a:srgbClr val="7030A0"/>
                </a:solidFill>
              </a:rPr>
              <a:t>	abstract void m2();</a:t>
            </a:r>
          </a:p>
          <a:p>
            <a:pPr marL="0" indent="0">
              <a:buFont typeface="Arial" pitchFamily="34" charset="0"/>
              <a:buNone/>
            </a:pPr>
            <a:r>
              <a:rPr lang="en-US" dirty="0">
                <a:solidFill>
                  <a:srgbClr val="7030A0"/>
                </a:solidFill>
              </a:rPr>
              <a:t>}</a:t>
            </a:r>
          </a:p>
        </p:txBody>
      </p:sp>
      <p:sp>
        <p:nvSpPr>
          <p:cNvPr id="5" name="Footer Placeholder 1">
            <a:extLst>
              <a:ext uri="{FF2B5EF4-FFF2-40B4-BE49-F238E27FC236}">
                <a16:creationId xmlns:a16="http://schemas.microsoft.com/office/drawing/2014/main" id="{8A0FED7B-C74A-4971-9B33-C70B93D01E0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D3FA2791-EE40-491A-9CE7-4A586DC33A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80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difference between normal class &amp; abstract class?</a:t>
            </a:r>
          </a:p>
        </p:txBody>
      </p:sp>
      <p:sp>
        <p:nvSpPr>
          <p:cNvPr id="3" name="Content Placeholder 2"/>
          <p:cNvSpPr>
            <a:spLocks noGrp="1"/>
          </p:cNvSpPr>
          <p:nvPr>
            <p:ph idx="1"/>
          </p:nvPr>
        </p:nvSpPr>
        <p:spPr>
          <a:xfrm>
            <a:off x="457200" y="2209800"/>
            <a:ext cx="8229600" cy="3916363"/>
          </a:xfrm>
        </p:spPr>
        <p:txBody>
          <a:bodyPr/>
          <a:lstStyle/>
          <a:p>
            <a:pPr marL="0" indent="0">
              <a:buNone/>
            </a:pPr>
            <a:r>
              <a:rPr lang="en-US" dirty="0"/>
              <a:t>It is not possible to create an object of abstract class but we can create an object for normal class.</a:t>
            </a:r>
          </a:p>
          <a:p>
            <a:pPr marL="0" indent="0">
              <a:buNone/>
            </a:pPr>
            <a:endParaRPr lang="en-US" dirty="0"/>
          </a:p>
          <a:p>
            <a:pPr marL="0" indent="0">
              <a:buNone/>
            </a:pPr>
            <a:r>
              <a:rPr lang="en-US" dirty="0"/>
              <a:t>This is not a complete definition of abstract class.</a:t>
            </a:r>
          </a:p>
        </p:txBody>
      </p:sp>
      <p:sp>
        <p:nvSpPr>
          <p:cNvPr id="4" name="Footer Placeholder 1">
            <a:extLst>
              <a:ext uri="{FF2B5EF4-FFF2-40B4-BE49-F238E27FC236}">
                <a16:creationId xmlns:a16="http://schemas.microsoft.com/office/drawing/2014/main" id="{1C975D05-1510-4FB8-9156-79027D95518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18DBEF80-5710-4347-BEBC-A6EC42B97C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26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2"/>
          <p:cNvSpPr txBox="1">
            <a:spLocks/>
          </p:cNvSpPr>
          <p:nvPr/>
        </p:nvSpPr>
        <p:spPr>
          <a:xfrm>
            <a:off x="304800" y="1551707"/>
            <a:ext cx="4495800" cy="266007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7030A0"/>
                </a:solidFill>
              </a:rPr>
              <a:t>abstract class Test</a:t>
            </a:r>
          </a:p>
          <a:p>
            <a:pPr marL="0" indent="0">
              <a:buFont typeface="Arial" pitchFamily="34" charset="0"/>
              <a:buNone/>
            </a:pPr>
            <a:r>
              <a:rPr lang="en-US" dirty="0">
                <a:solidFill>
                  <a:srgbClr val="7030A0"/>
                </a:solidFill>
              </a:rPr>
              <a:t>{</a:t>
            </a:r>
          </a:p>
          <a:p>
            <a:pPr marL="0" indent="0">
              <a:buFont typeface="Arial" pitchFamily="34" charset="0"/>
              <a:buNone/>
            </a:pPr>
            <a:r>
              <a:rPr lang="en-US" dirty="0">
                <a:solidFill>
                  <a:srgbClr val="7030A0"/>
                </a:solidFill>
              </a:rPr>
              <a:t>	void m1() {        }</a:t>
            </a:r>
          </a:p>
          <a:p>
            <a:pPr marL="0" indent="0">
              <a:buFont typeface="Arial" pitchFamily="34" charset="0"/>
              <a:buNone/>
            </a:pPr>
            <a:r>
              <a:rPr lang="en-US" dirty="0">
                <a:solidFill>
                  <a:srgbClr val="7030A0"/>
                </a:solidFill>
              </a:rPr>
              <a:t>	abstract void m2();</a:t>
            </a:r>
          </a:p>
          <a:p>
            <a:pPr marL="0" indent="0">
              <a:buFont typeface="Arial" pitchFamily="34" charset="0"/>
              <a:buNone/>
            </a:pPr>
            <a:r>
              <a:rPr lang="en-US" dirty="0">
                <a:solidFill>
                  <a:srgbClr val="7030A0"/>
                </a:solidFill>
              </a:rPr>
              <a:t>}</a:t>
            </a:r>
          </a:p>
        </p:txBody>
      </p:sp>
      <p:sp>
        <p:nvSpPr>
          <p:cNvPr id="5" name="Content Placeholder 2"/>
          <p:cNvSpPr txBox="1">
            <a:spLocks/>
          </p:cNvSpPr>
          <p:nvPr/>
        </p:nvSpPr>
        <p:spPr>
          <a:xfrm>
            <a:off x="4419600" y="3886200"/>
            <a:ext cx="4495800" cy="266007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7030A0"/>
                </a:solidFill>
              </a:rPr>
              <a:t>abstract class Test</a:t>
            </a:r>
          </a:p>
          <a:p>
            <a:pPr marL="0" indent="0">
              <a:buFont typeface="Arial" pitchFamily="34" charset="0"/>
              <a:buNone/>
            </a:pPr>
            <a:r>
              <a:rPr lang="en-US" dirty="0">
                <a:solidFill>
                  <a:srgbClr val="7030A0"/>
                </a:solidFill>
              </a:rPr>
              <a:t>{</a:t>
            </a:r>
          </a:p>
          <a:p>
            <a:pPr marL="0" indent="0">
              <a:buFont typeface="Arial" pitchFamily="34" charset="0"/>
              <a:buNone/>
            </a:pPr>
            <a:r>
              <a:rPr lang="en-US" dirty="0">
                <a:solidFill>
                  <a:srgbClr val="7030A0"/>
                </a:solidFill>
              </a:rPr>
              <a:t>	void m1() {        }</a:t>
            </a:r>
          </a:p>
          <a:p>
            <a:pPr marL="0" indent="0">
              <a:buFont typeface="Arial" pitchFamily="34" charset="0"/>
              <a:buNone/>
            </a:pPr>
            <a:r>
              <a:rPr lang="en-US" dirty="0">
                <a:solidFill>
                  <a:srgbClr val="7030A0"/>
                </a:solidFill>
              </a:rPr>
              <a:t>	void m2(){         }</a:t>
            </a:r>
          </a:p>
          <a:p>
            <a:pPr marL="0" indent="0">
              <a:buFont typeface="Arial" pitchFamily="34" charset="0"/>
              <a:buNone/>
            </a:pPr>
            <a:r>
              <a:rPr lang="en-US" dirty="0">
                <a:solidFill>
                  <a:srgbClr val="7030A0"/>
                </a:solidFill>
              </a:rPr>
              <a:t>}</a:t>
            </a:r>
          </a:p>
        </p:txBody>
      </p:sp>
      <p:sp>
        <p:nvSpPr>
          <p:cNvPr id="6" name="Footer Placeholder 1">
            <a:extLst>
              <a:ext uri="{FF2B5EF4-FFF2-40B4-BE49-F238E27FC236}">
                <a16:creationId xmlns:a16="http://schemas.microsoft.com/office/drawing/2014/main" id="{EC9D0F5E-C942-4360-A813-985E8523B9F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6C55258D-6FC1-4589-AF01-CFDFE0EACB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64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Complete definition of abstract class</a:t>
            </a:r>
          </a:p>
        </p:txBody>
      </p:sp>
      <p:sp>
        <p:nvSpPr>
          <p:cNvPr id="3" name="Content Placeholder 2"/>
          <p:cNvSpPr>
            <a:spLocks noGrp="1"/>
          </p:cNvSpPr>
          <p:nvPr>
            <p:ph idx="1"/>
          </p:nvPr>
        </p:nvSpPr>
        <p:spPr>
          <a:xfrm>
            <a:off x="457200" y="1981200"/>
            <a:ext cx="8229600" cy="4144963"/>
          </a:xfrm>
        </p:spPr>
        <p:txBody>
          <a:bodyPr/>
          <a:lstStyle/>
          <a:p>
            <a:pPr marL="514350" indent="-514350">
              <a:buAutoNum type="arabicPeriod"/>
            </a:pPr>
            <a:r>
              <a:rPr lang="en-US" dirty="0"/>
              <a:t>Abstract class may contain abstract method</a:t>
            </a:r>
          </a:p>
          <a:p>
            <a:pPr marL="514350" indent="-514350">
              <a:buAutoNum type="arabicPeriod"/>
            </a:pPr>
            <a:r>
              <a:rPr lang="en-US" dirty="0"/>
              <a:t>Abstract class may not contain abstract method</a:t>
            </a:r>
          </a:p>
          <a:p>
            <a:pPr marL="514350" indent="-514350">
              <a:buAutoNum type="arabicPeriod"/>
            </a:pPr>
            <a:r>
              <a:rPr lang="en-US" dirty="0"/>
              <a:t>It is not possible to create abstract class object </a:t>
            </a:r>
          </a:p>
        </p:txBody>
      </p:sp>
      <p:sp>
        <p:nvSpPr>
          <p:cNvPr id="4" name="Footer Placeholder 1">
            <a:extLst>
              <a:ext uri="{FF2B5EF4-FFF2-40B4-BE49-F238E27FC236}">
                <a16:creationId xmlns:a16="http://schemas.microsoft.com/office/drawing/2014/main" id="{7D299F5F-98AA-40CF-9F72-CE778310995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3007AFAD-94B4-4453-9DE3-3B0B85FB24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4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 we have covered </a:t>
            </a:r>
          </a:p>
        </p:txBody>
      </p:sp>
      <p:sp>
        <p:nvSpPr>
          <p:cNvPr id="3" name="Content Placeholder 2"/>
          <p:cNvSpPr>
            <a:spLocks noGrp="1"/>
          </p:cNvSpPr>
          <p:nvPr>
            <p:ph idx="1"/>
          </p:nvPr>
        </p:nvSpPr>
        <p:spPr/>
        <p:txBody>
          <a:bodyPr/>
          <a:lstStyle/>
          <a:p>
            <a:pPr marL="514350" indent="-514350">
              <a:buAutoNum type="arabicPeriod"/>
            </a:pPr>
            <a:r>
              <a:rPr lang="en-US" dirty="0"/>
              <a:t>Class</a:t>
            </a:r>
          </a:p>
          <a:p>
            <a:pPr marL="514350" indent="-514350">
              <a:buAutoNum type="arabicPeriod"/>
            </a:pPr>
            <a:r>
              <a:rPr lang="en-US" dirty="0"/>
              <a:t>Object</a:t>
            </a:r>
          </a:p>
          <a:p>
            <a:pPr marL="514350" indent="-514350">
              <a:buAutoNum type="arabicPeriod"/>
            </a:pPr>
            <a:r>
              <a:rPr lang="en-US" dirty="0"/>
              <a:t>Inheritance</a:t>
            </a:r>
          </a:p>
          <a:p>
            <a:pPr marL="514350" indent="-514350">
              <a:buAutoNum type="arabicPeriod"/>
            </a:pPr>
            <a:r>
              <a:rPr lang="en-US" dirty="0"/>
              <a:t>Polymorphism</a:t>
            </a:r>
          </a:p>
        </p:txBody>
      </p:sp>
      <p:sp>
        <p:nvSpPr>
          <p:cNvPr id="4" name="Footer Placeholder 1">
            <a:extLst>
              <a:ext uri="{FF2B5EF4-FFF2-40B4-BE49-F238E27FC236}">
                <a16:creationId xmlns:a16="http://schemas.microsoft.com/office/drawing/2014/main" id="{432906E9-DAFD-4E88-9148-7B2811CD2AE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6EE65B8-D4BA-46DD-B427-FD2011F31E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8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52400"/>
            <a:ext cx="8229600" cy="334962"/>
          </a:xfrm>
        </p:spPr>
        <p:txBody>
          <a:bodyPr>
            <a:normAutofit fontScale="90000"/>
          </a:bodyPr>
          <a:lstStyle/>
          <a:p>
            <a:r>
              <a:rPr lang="en-US" dirty="0"/>
              <a:t>Example-1</a:t>
            </a:r>
          </a:p>
        </p:txBody>
      </p:sp>
      <p:sp>
        <p:nvSpPr>
          <p:cNvPr id="3" name="Content Placeholder 2"/>
          <p:cNvSpPr>
            <a:spLocks noGrp="1"/>
          </p:cNvSpPr>
          <p:nvPr>
            <p:ph idx="1"/>
          </p:nvPr>
        </p:nvSpPr>
        <p:spPr>
          <a:xfrm>
            <a:off x="152400" y="685800"/>
            <a:ext cx="4114800" cy="4343400"/>
          </a:xfrm>
        </p:spPr>
        <p:txBody>
          <a:bodyPr>
            <a:normAutofit fontScale="92500" lnSpcReduction="10000"/>
          </a:bodyPr>
          <a:lstStyle/>
          <a:p>
            <a:pPr marL="0" indent="0">
              <a:buNone/>
            </a:pPr>
            <a:r>
              <a:rPr lang="en-US" dirty="0">
                <a:solidFill>
                  <a:srgbClr val="7030A0"/>
                </a:solidFill>
              </a:rPr>
              <a:t>abstract class Parent</a:t>
            </a:r>
          </a:p>
          <a:p>
            <a:pPr marL="0" indent="0">
              <a:buNone/>
            </a:pPr>
            <a:r>
              <a:rPr lang="en-US" dirty="0">
                <a:solidFill>
                  <a:srgbClr val="7030A0"/>
                </a:solidFill>
              </a:rPr>
              <a:t>{</a:t>
            </a:r>
          </a:p>
          <a:p>
            <a:pPr marL="0" indent="0">
              <a:buNone/>
            </a:pPr>
            <a:r>
              <a:rPr lang="en-US" dirty="0">
                <a:solidFill>
                  <a:srgbClr val="7030A0"/>
                </a:solidFill>
              </a:rPr>
              <a:t>abstract void m1();</a:t>
            </a:r>
          </a:p>
          <a:p>
            <a:pPr marL="0" indent="0">
              <a:buNone/>
            </a:pPr>
            <a:r>
              <a:rPr lang="en-US" dirty="0">
                <a:solidFill>
                  <a:srgbClr val="7030A0"/>
                </a:solidFill>
              </a:rPr>
              <a:t>abstract void m2();</a:t>
            </a:r>
          </a:p>
          <a:p>
            <a:pPr marL="0" indent="0">
              <a:buNone/>
            </a:pPr>
            <a:r>
              <a:rPr lang="en-US" dirty="0">
                <a:solidFill>
                  <a:srgbClr val="7030A0"/>
                </a:solidFill>
              </a:rPr>
              <a:t>void m3()</a:t>
            </a:r>
          </a:p>
          <a:p>
            <a:pPr marL="0" indent="0">
              <a:buNone/>
            </a:pPr>
            <a:r>
              <a:rPr lang="en-US" dirty="0">
                <a:solidFill>
                  <a:srgbClr val="7030A0"/>
                </a:solidFill>
              </a:rPr>
              <a:t>{  S.O.P.(“m3 method”);</a:t>
            </a:r>
          </a:p>
          <a:p>
            <a:pPr marL="0" indent="0">
              <a:buNone/>
            </a:pPr>
            <a:r>
              <a:rPr lang="en-US" dirty="0">
                <a:solidFill>
                  <a:srgbClr val="7030A0"/>
                </a:solidFill>
              </a:rPr>
              <a:t>}</a:t>
            </a:r>
          </a:p>
          <a:p>
            <a:pPr marL="0" indent="0">
              <a:buNone/>
            </a:pPr>
            <a:r>
              <a:rPr lang="en-US" dirty="0">
                <a:solidFill>
                  <a:srgbClr val="7030A0"/>
                </a:solidFill>
              </a:rPr>
              <a:t>} </a:t>
            </a:r>
          </a:p>
        </p:txBody>
      </p:sp>
      <p:sp>
        <p:nvSpPr>
          <p:cNvPr id="4" name="Content Placeholder 2"/>
          <p:cNvSpPr txBox="1">
            <a:spLocks/>
          </p:cNvSpPr>
          <p:nvPr/>
        </p:nvSpPr>
        <p:spPr>
          <a:xfrm>
            <a:off x="4495800" y="1905000"/>
            <a:ext cx="46482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class Child extends Parent</a:t>
            </a:r>
          </a:p>
          <a:p>
            <a:pPr marL="0" indent="0">
              <a:buFont typeface="Arial" pitchFamily="34" charset="0"/>
              <a:buNone/>
            </a:pPr>
            <a:r>
              <a:rPr lang="en-US" dirty="0">
                <a:solidFill>
                  <a:srgbClr val="0070C0"/>
                </a:solidFill>
              </a:rPr>
              <a:t>{</a:t>
            </a:r>
          </a:p>
          <a:p>
            <a:pPr marL="0" indent="0">
              <a:buNone/>
            </a:pPr>
            <a:r>
              <a:rPr lang="en-US" dirty="0">
                <a:solidFill>
                  <a:srgbClr val="0070C0"/>
                </a:solidFill>
              </a:rPr>
              <a:t> void m1()</a:t>
            </a:r>
          </a:p>
          <a:p>
            <a:pPr marL="0" indent="0">
              <a:buNone/>
            </a:pPr>
            <a:r>
              <a:rPr lang="en-US" dirty="0">
                <a:solidFill>
                  <a:srgbClr val="0070C0"/>
                </a:solidFill>
              </a:rPr>
              <a:t>  { S.O.P.(“m1 method”);}</a:t>
            </a:r>
          </a:p>
          <a:p>
            <a:pPr marL="0" indent="0">
              <a:buFont typeface="Arial" pitchFamily="34" charset="0"/>
              <a:buNone/>
            </a:pPr>
            <a:r>
              <a:rPr lang="en-US" dirty="0">
                <a:solidFill>
                  <a:srgbClr val="0070C0"/>
                </a:solidFill>
              </a:rPr>
              <a:t> void m2()</a:t>
            </a:r>
          </a:p>
          <a:p>
            <a:pPr marL="0" indent="0">
              <a:buNone/>
            </a:pPr>
            <a:r>
              <a:rPr lang="en-US" dirty="0">
                <a:solidFill>
                  <a:srgbClr val="0070C0"/>
                </a:solidFill>
              </a:rPr>
              <a:t> { S.O.P.(“m2 method”);}</a:t>
            </a:r>
          </a:p>
          <a:p>
            <a:pPr marL="0" indent="0">
              <a:buFont typeface="Arial" pitchFamily="34" charset="0"/>
              <a:buNone/>
            </a:pPr>
            <a:r>
              <a:rPr lang="en-US" dirty="0">
                <a:solidFill>
                  <a:srgbClr val="0070C0"/>
                </a:solidFill>
              </a:rPr>
              <a:t>P.S.V.M()</a:t>
            </a:r>
          </a:p>
          <a:p>
            <a:pPr marL="0" indent="0">
              <a:buFont typeface="Arial" pitchFamily="34" charset="0"/>
              <a:buNone/>
            </a:pPr>
            <a:r>
              <a:rPr lang="en-US" dirty="0">
                <a:solidFill>
                  <a:srgbClr val="0070C0"/>
                </a:solidFill>
              </a:rPr>
              <a:t>{</a:t>
            </a:r>
          </a:p>
          <a:p>
            <a:pPr marL="0" indent="0">
              <a:buFont typeface="Arial" pitchFamily="34" charset="0"/>
              <a:buNone/>
            </a:pPr>
            <a:r>
              <a:rPr lang="en-US" dirty="0">
                <a:solidFill>
                  <a:srgbClr val="0070C0"/>
                </a:solidFill>
              </a:rPr>
              <a:t>Parent p = new Parent();</a:t>
            </a:r>
          </a:p>
          <a:p>
            <a:pPr marL="0" indent="0">
              <a:buFont typeface="Arial" pitchFamily="34" charset="0"/>
              <a:buNone/>
            </a:pPr>
            <a:r>
              <a:rPr lang="en-US" dirty="0">
                <a:solidFill>
                  <a:srgbClr val="0070C0"/>
                </a:solidFill>
              </a:rPr>
              <a:t>Child c = new Child();</a:t>
            </a:r>
          </a:p>
          <a:p>
            <a:pPr marL="0" indent="0">
              <a:buFont typeface="Arial" pitchFamily="34" charset="0"/>
              <a:buNone/>
            </a:pPr>
            <a:r>
              <a:rPr lang="en-US" dirty="0">
                <a:solidFill>
                  <a:srgbClr val="0070C0"/>
                </a:solidFill>
              </a:rPr>
              <a:t>}</a:t>
            </a:r>
          </a:p>
          <a:p>
            <a:pPr marL="0" indent="0">
              <a:buFont typeface="Arial" pitchFamily="34" charset="0"/>
              <a:buNone/>
            </a:pPr>
            <a:r>
              <a:rPr lang="en-US" dirty="0">
                <a:solidFill>
                  <a:srgbClr val="0070C0"/>
                </a:solidFill>
              </a:rPr>
              <a:t>} </a:t>
            </a:r>
          </a:p>
        </p:txBody>
      </p:sp>
      <p:sp>
        <p:nvSpPr>
          <p:cNvPr id="5" name="TextBox 4"/>
          <p:cNvSpPr txBox="1"/>
          <p:nvPr/>
        </p:nvSpPr>
        <p:spPr>
          <a:xfrm>
            <a:off x="0" y="6052810"/>
            <a:ext cx="4343400" cy="523220"/>
          </a:xfrm>
          <a:prstGeom prst="rect">
            <a:avLst/>
          </a:prstGeom>
          <a:noFill/>
        </p:spPr>
        <p:txBody>
          <a:bodyPr wrap="square" rtlCol="0">
            <a:spAutoFit/>
          </a:bodyPr>
          <a:lstStyle/>
          <a:p>
            <a:r>
              <a:rPr lang="en-US" sz="2800" dirty="0">
                <a:solidFill>
                  <a:srgbClr val="C00000"/>
                </a:solidFill>
              </a:rPr>
              <a:t>Will it compile successfully?</a:t>
            </a:r>
          </a:p>
        </p:txBody>
      </p:sp>
      <p:sp>
        <p:nvSpPr>
          <p:cNvPr id="6" name="TextBox 5"/>
          <p:cNvSpPr txBox="1"/>
          <p:nvPr/>
        </p:nvSpPr>
        <p:spPr>
          <a:xfrm>
            <a:off x="7086600" y="685800"/>
            <a:ext cx="1828800" cy="707886"/>
          </a:xfrm>
          <a:prstGeom prst="rect">
            <a:avLst/>
          </a:prstGeom>
          <a:noFill/>
        </p:spPr>
        <p:txBody>
          <a:bodyPr wrap="square" rtlCol="0">
            <a:spAutoFit/>
          </a:bodyPr>
          <a:lstStyle/>
          <a:p>
            <a:r>
              <a:rPr lang="en-US" sz="4000" dirty="0">
                <a:solidFill>
                  <a:srgbClr val="FF0000"/>
                </a:solidFill>
              </a:rPr>
              <a:t>NO</a:t>
            </a:r>
          </a:p>
        </p:txBody>
      </p:sp>
      <p:sp>
        <p:nvSpPr>
          <p:cNvPr id="7" name="Footer Placeholder 1">
            <a:extLst>
              <a:ext uri="{FF2B5EF4-FFF2-40B4-BE49-F238E27FC236}">
                <a16:creationId xmlns:a16="http://schemas.microsoft.com/office/drawing/2014/main" id="{1401A6B9-C4E6-432D-8231-C0B4D50A330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8" name="Picture 3">
            <a:extLst>
              <a:ext uri="{FF2B5EF4-FFF2-40B4-BE49-F238E27FC236}">
                <a16:creationId xmlns:a16="http://schemas.microsoft.com/office/drawing/2014/main" id="{E9C1729E-3187-4615-830D-7C9382C5ED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7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 y="838200"/>
            <a:ext cx="8764775" cy="3839369"/>
          </a:xfrm>
          <a:prstGeom prst="rect">
            <a:avLst/>
          </a:prstGeom>
        </p:spPr>
      </p:pic>
      <p:sp>
        <p:nvSpPr>
          <p:cNvPr id="3" name="Footer Placeholder 1">
            <a:extLst>
              <a:ext uri="{FF2B5EF4-FFF2-40B4-BE49-F238E27FC236}">
                <a16:creationId xmlns:a16="http://schemas.microsoft.com/office/drawing/2014/main" id="{7F0F2157-0551-48C8-A91C-B915ACAAA51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F98B4DD-1309-4B14-AEEC-364A03FA53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2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52400"/>
            <a:ext cx="8229600" cy="334962"/>
          </a:xfrm>
        </p:spPr>
        <p:txBody>
          <a:bodyPr>
            <a:normAutofit fontScale="90000"/>
          </a:bodyPr>
          <a:lstStyle/>
          <a:p>
            <a:r>
              <a:rPr lang="en-US" dirty="0"/>
              <a:t>Example-2</a:t>
            </a:r>
          </a:p>
        </p:txBody>
      </p:sp>
      <p:sp>
        <p:nvSpPr>
          <p:cNvPr id="3" name="Content Placeholder 2"/>
          <p:cNvSpPr>
            <a:spLocks noGrp="1"/>
          </p:cNvSpPr>
          <p:nvPr>
            <p:ph idx="1"/>
          </p:nvPr>
        </p:nvSpPr>
        <p:spPr>
          <a:xfrm>
            <a:off x="152400" y="685800"/>
            <a:ext cx="4114800" cy="4343400"/>
          </a:xfrm>
        </p:spPr>
        <p:txBody>
          <a:bodyPr>
            <a:normAutofit fontScale="92500" lnSpcReduction="10000"/>
          </a:bodyPr>
          <a:lstStyle/>
          <a:p>
            <a:pPr marL="0" indent="0">
              <a:buNone/>
            </a:pPr>
            <a:r>
              <a:rPr lang="en-US" dirty="0">
                <a:solidFill>
                  <a:srgbClr val="7030A0"/>
                </a:solidFill>
              </a:rPr>
              <a:t>abstract class Parent</a:t>
            </a:r>
          </a:p>
          <a:p>
            <a:pPr marL="0" indent="0">
              <a:buNone/>
            </a:pPr>
            <a:r>
              <a:rPr lang="en-US" dirty="0">
                <a:solidFill>
                  <a:srgbClr val="7030A0"/>
                </a:solidFill>
              </a:rPr>
              <a:t>{</a:t>
            </a:r>
          </a:p>
          <a:p>
            <a:pPr marL="0" indent="0">
              <a:buNone/>
            </a:pPr>
            <a:r>
              <a:rPr lang="en-US" dirty="0">
                <a:solidFill>
                  <a:srgbClr val="7030A0"/>
                </a:solidFill>
              </a:rPr>
              <a:t>abstract void m1();</a:t>
            </a:r>
          </a:p>
          <a:p>
            <a:pPr marL="0" indent="0">
              <a:buNone/>
            </a:pPr>
            <a:r>
              <a:rPr lang="en-US" dirty="0">
                <a:solidFill>
                  <a:srgbClr val="7030A0"/>
                </a:solidFill>
              </a:rPr>
              <a:t>abstract void m2();</a:t>
            </a:r>
          </a:p>
          <a:p>
            <a:pPr marL="0" indent="0">
              <a:buNone/>
            </a:pPr>
            <a:r>
              <a:rPr lang="en-US" dirty="0">
                <a:solidFill>
                  <a:srgbClr val="7030A0"/>
                </a:solidFill>
              </a:rPr>
              <a:t>void m3()</a:t>
            </a:r>
          </a:p>
          <a:p>
            <a:pPr marL="0" indent="0">
              <a:buNone/>
            </a:pPr>
            <a:r>
              <a:rPr lang="en-US" dirty="0">
                <a:solidFill>
                  <a:srgbClr val="7030A0"/>
                </a:solidFill>
              </a:rPr>
              <a:t>{  S.O.P.(“m3 method”);</a:t>
            </a:r>
          </a:p>
          <a:p>
            <a:pPr marL="0" indent="0">
              <a:buNone/>
            </a:pPr>
            <a:r>
              <a:rPr lang="en-US" dirty="0">
                <a:solidFill>
                  <a:srgbClr val="7030A0"/>
                </a:solidFill>
              </a:rPr>
              <a:t>}</a:t>
            </a:r>
          </a:p>
          <a:p>
            <a:pPr marL="0" indent="0">
              <a:buNone/>
            </a:pPr>
            <a:r>
              <a:rPr lang="en-US" dirty="0">
                <a:solidFill>
                  <a:srgbClr val="7030A0"/>
                </a:solidFill>
              </a:rPr>
              <a:t>} </a:t>
            </a:r>
          </a:p>
        </p:txBody>
      </p:sp>
      <p:sp>
        <p:nvSpPr>
          <p:cNvPr id="4" name="Content Placeholder 2"/>
          <p:cNvSpPr txBox="1">
            <a:spLocks/>
          </p:cNvSpPr>
          <p:nvPr/>
        </p:nvSpPr>
        <p:spPr>
          <a:xfrm>
            <a:off x="4495800" y="1828800"/>
            <a:ext cx="46482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class Child extends Parent</a:t>
            </a:r>
          </a:p>
          <a:p>
            <a:pPr marL="0" indent="0">
              <a:buFont typeface="Arial" pitchFamily="34" charset="0"/>
              <a:buNone/>
            </a:pPr>
            <a:r>
              <a:rPr lang="en-US" dirty="0">
                <a:solidFill>
                  <a:srgbClr val="0070C0"/>
                </a:solidFill>
              </a:rPr>
              <a:t>{</a:t>
            </a:r>
          </a:p>
          <a:p>
            <a:pPr marL="0" indent="0">
              <a:buNone/>
            </a:pPr>
            <a:r>
              <a:rPr lang="en-US" dirty="0">
                <a:solidFill>
                  <a:srgbClr val="0070C0"/>
                </a:solidFill>
              </a:rPr>
              <a:t> void m1()</a:t>
            </a:r>
          </a:p>
          <a:p>
            <a:pPr marL="0" indent="0">
              <a:buNone/>
            </a:pPr>
            <a:r>
              <a:rPr lang="en-US" dirty="0">
                <a:solidFill>
                  <a:srgbClr val="0070C0"/>
                </a:solidFill>
              </a:rPr>
              <a:t>  { S.O.P.(“m1 method”);}</a:t>
            </a:r>
          </a:p>
          <a:p>
            <a:pPr marL="0" indent="0">
              <a:buFont typeface="Arial" pitchFamily="34" charset="0"/>
              <a:buNone/>
            </a:pPr>
            <a:r>
              <a:rPr lang="en-US" dirty="0">
                <a:solidFill>
                  <a:srgbClr val="0070C0"/>
                </a:solidFill>
              </a:rPr>
              <a:t> void m2()</a:t>
            </a:r>
          </a:p>
          <a:p>
            <a:pPr marL="0" indent="0">
              <a:buNone/>
            </a:pPr>
            <a:r>
              <a:rPr lang="en-US" dirty="0">
                <a:solidFill>
                  <a:srgbClr val="0070C0"/>
                </a:solidFill>
              </a:rPr>
              <a:t> { S.O.P.(“m2 method”);}</a:t>
            </a:r>
          </a:p>
          <a:p>
            <a:pPr marL="0" indent="0">
              <a:buFont typeface="Arial" pitchFamily="34" charset="0"/>
              <a:buNone/>
            </a:pPr>
            <a:r>
              <a:rPr lang="en-US" dirty="0">
                <a:solidFill>
                  <a:srgbClr val="0070C0"/>
                </a:solidFill>
              </a:rPr>
              <a:t>P.S.V.M()</a:t>
            </a:r>
          </a:p>
          <a:p>
            <a:pPr marL="0" indent="0">
              <a:buFont typeface="Arial" pitchFamily="34" charset="0"/>
              <a:buNone/>
            </a:pPr>
            <a:r>
              <a:rPr lang="en-US" dirty="0">
                <a:solidFill>
                  <a:srgbClr val="0070C0"/>
                </a:solidFill>
              </a:rPr>
              <a:t>{</a:t>
            </a:r>
          </a:p>
          <a:p>
            <a:pPr marL="0" indent="0">
              <a:buFont typeface="Arial" pitchFamily="34" charset="0"/>
              <a:buNone/>
            </a:pPr>
            <a:r>
              <a:rPr lang="en-US" dirty="0">
                <a:solidFill>
                  <a:srgbClr val="0070C0"/>
                </a:solidFill>
              </a:rPr>
              <a:t>Parent p = new Child();</a:t>
            </a:r>
          </a:p>
          <a:p>
            <a:pPr marL="0" indent="0">
              <a:buFont typeface="Arial" pitchFamily="34" charset="0"/>
              <a:buNone/>
            </a:pPr>
            <a:r>
              <a:rPr lang="en-US" dirty="0">
                <a:solidFill>
                  <a:srgbClr val="0070C0"/>
                </a:solidFill>
              </a:rPr>
              <a:t>p.m1(); p.m2(); p.m3();</a:t>
            </a:r>
          </a:p>
          <a:p>
            <a:pPr marL="0" indent="0">
              <a:buFont typeface="Arial" pitchFamily="34" charset="0"/>
              <a:buNone/>
            </a:pPr>
            <a:r>
              <a:rPr lang="en-US" dirty="0">
                <a:solidFill>
                  <a:srgbClr val="0070C0"/>
                </a:solidFill>
              </a:rPr>
              <a:t>}</a:t>
            </a:r>
          </a:p>
          <a:p>
            <a:pPr marL="0" indent="0">
              <a:buFont typeface="Arial" pitchFamily="34" charset="0"/>
              <a:buNone/>
            </a:pPr>
            <a:r>
              <a:rPr lang="en-US" dirty="0">
                <a:solidFill>
                  <a:srgbClr val="0070C0"/>
                </a:solidFill>
              </a:rPr>
              <a:t>} </a:t>
            </a:r>
          </a:p>
        </p:txBody>
      </p:sp>
      <p:sp>
        <p:nvSpPr>
          <p:cNvPr id="5" name="TextBox 4"/>
          <p:cNvSpPr txBox="1"/>
          <p:nvPr/>
        </p:nvSpPr>
        <p:spPr>
          <a:xfrm>
            <a:off x="0" y="6052810"/>
            <a:ext cx="4343400" cy="523220"/>
          </a:xfrm>
          <a:prstGeom prst="rect">
            <a:avLst/>
          </a:prstGeom>
          <a:noFill/>
        </p:spPr>
        <p:txBody>
          <a:bodyPr wrap="square" rtlCol="0">
            <a:spAutoFit/>
          </a:bodyPr>
          <a:lstStyle/>
          <a:p>
            <a:r>
              <a:rPr lang="en-US" sz="2800" dirty="0">
                <a:solidFill>
                  <a:srgbClr val="C00000"/>
                </a:solidFill>
              </a:rPr>
              <a:t>Will it compile successfully?</a:t>
            </a:r>
          </a:p>
        </p:txBody>
      </p:sp>
      <p:sp>
        <p:nvSpPr>
          <p:cNvPr id="6" name="TextBox 5"/>
          <p:cNvSpPr txBox="1"/>
          <p:nvPr/>
        </p:nvSpPr>
        <p:spPr>
          <a:xfrm>
            <a:off x="7086600" y="609600"/>
            <a:ext cx="1828800" cy="707886"/>
          </a:xfrm>
          <a:prstGeom prst="rect">
            <a:avLst/>
          </a:prstGeom>
          <a:noFill/>
        </p:spPr>
        <p:txBody>
          <a:bodyPr wrap="square" rtlCol="0">
            <a:spAutoFit/>
          </a:bodyPr>
          <a:lstStyle/>
          <a:p>
            <a:r>
              <a:rPr lang="en-US" sz="4000" dirty="0">
                <a:solidFill>
                  <a:srgbClr val="FF0000"/>
                </a:solidFill>
              </a:rPr>
              <a:t>Yes</a:t>
            </a:r>
          </a:p>
        </p:txBody>
      </p:sp>
      <p:sp>
        <p:nvSpPr>
          <p:cNvPr id="7" name="Footer Placeholder 1">
            <a:extLst>
              <a:ext uri="{FF2B5EF4-FFF2-40B4-BE49-F238E27FC236}">
                <a16:creationId xmlns:a16="http://schemas.microsoft.com/office/drawing/2014/main" id="{1E434ED1-325A-4E63-A5C5-88C72E0603F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8" name="Picture 3">
            <a:extLst>
              <a:ext uri="{FF2B5EF4-FFF2-40B4-BE49-F238E27FC236}">
                <a16:creationId xmlns:a16="http://schemas.microsoft.com/office/drawing/2014/main" id="{1BB6A9EB-EFA4-4C61-9B6E-B89FAEF6CA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17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533400"/>
            <a:ext cx="7251335" cy="3663156"/>
          </a:xfrm>
          <a:prstGeom prst="rect">
            <a:avLst/>
          </a:prstGeom>
        </p:spPr>
      </p:pic>
      <p:sp>
        <p:nvSpPr>
          <p:cNvPr id="3" name="Footer Placeholder 1">
            <a:extLst>
              <a:ext uri="{FF2B5EF4-FFF2-40B4-BE49-F238E27FC236}">
                <a16:creationId xmlns:a16="http://schemas.microsoft.com/office/drawing/2014/main" id="{DE9F7F68-00AC-49EB-A67D-EB619092C89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F080AC52-7A9B-49F2-BE99-73EA6DC18B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0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52400"/>
            <a:ext cx="3477491" cy="228600"/>
          </a:xfrm>
        </p:spPr>
        <p:txBody>
          <a:bodyPr>
            <a:normAutofit fontScale="90000"/>
          </a:bodyPr>
          <a:lstStyle/>
          <a:p>
            <a:r>
              <a:rPr lang="en-US" dirty="0"/>
              <a:t>Example-3</a:t>
            </a:r>
          </a:p>
        </p:txBody>
      </p:sp>
      <p:sp>
        <p:nvSpPr>
          <p:cNvPr id="3" name="Content Placeholder 2"/>
          <p:cNvSpPr>
            <a:spLocks noGrp="1"/>
          </p:cNvSpPr>
          <p:nvPr>
            <p:ph idx="1"/>
          </p:nvPr>
        </p:nvSpPr>
        <p:spPr>
          <a:xfrm>
            <a:off x="152400" y="685800"/>
            <a:ext cx="4114800" cy="3429000"/>
          </a:xfrm>
        </p:spPr>
        <p:txBody>
          <a:bodyPr>
            <a:normAutofit lnSpcReduction="10000"/>
          </a:bodyPr>
          <a:lstStyle/>
          <a:p>
            <a:pPr marL="0" indent="0">
              <a:buNone/>
            </a:pPr>
            <a:r>
              <a:rPr lang="en-US" dirty="0">
                <a:solidFill>
                  <a:srgbClr val="7030A0"/>
                </a:solidFill>
              </a:rPr>
              <a:t>abstract class A</a:t>
            </a:r>
          </a:p>
          <a:p>
            <a:pPr marL="0" indent="0">
              <a:buNone/>
            </a:pPr>
            <a:r>
              <a:rPr lang="en-US" dirty="0">
                <a:solidFill>
                  <a:srgbClr val="7030A0"/>
                </a:solidFill>
              </a:rPr>
              <a:t>{</a:t>
            </a:r>
          </a:p>
          <a:p>
            <a:pPr marL="0" indent="0">
              <a:buNone/>
            </a:pPr>
            <a:r>
              <a:rPr lang="en-US" dirty="0">
                <a:solidFill>
                  <a:srgbClr val="7030A0"/>
                </a:solidFill>
              </a:rPr>
              <a:t>abstract void m1();</a:t>
            </a:r>
          </a:p>
          <a:p>
            <a:pPr marL="0" indent="0">
              <a:buNone/>
            </a:pPr>
            <a:r>
              <a:rPr lang="en-US" dirty="0">
                <a:solidFill>
                  <a:srgbClr val="7030A0"/>
                </a:solidFill>
              </a:rPr>
              <a:t>abstract void m2();</a:t>
            </a:r>
          </a:p>
          <a:p>
            <a:pPr marL="0" indent="0">
              <a:buNone/>
            </a:pPr>
            <a:r>
              <a:rPr lang="en-US" dirty="0">
                <a:solidFill>
                  <a:srgbClr val="7030A0"/>
                </a:solidFill>
              </a:rPr>
              <a:t>abstract void m3();</a:t>
            </a:r>
          </a:p>
          <a:p>
            <a:pPr marL="0" indent="0">
              <a:buNone/>
            </a:pPr>
            <a:r>
              <a:rPr lang="en-US" dirty="0">
                <a:solidFill>
                  <a:srgbClr val="7030A0"/>
                </a:solidFill>
              </a:rPr>
              <a:t>} </a:t>
            </a:r>
          </a:p>
        </p:txBody>
      </p:sp>
      <p:sp>
        <p:nvSpPr>
          <p:cNvPr id="4" name="Content Placeholder 2"/>
          <p:cNvSpPr txBox="1">
            <a:spLocks/>
          </p:cNvSpPr>
          <p:nvPr/>
        </p:nvSpPr>
        <p:spPr>
          <a:xfrm>
            <a:off x="13855" y="3886200"/>
            <a:ext cx="4648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class B extends A</a:t>
            </a:r>
          </a:p>
          <a:p>
            <a:pPr marL="0" indent="0">
              <a:buFont typeface="Arial" pitchFamily="34" charset="0"/>
              <a:buNone/>
            </a:pPr>
            <a:r>
              <a:rPr lang="en-US" dirty="0">
                <a:solidFill>
                  <a:srgbClr val="0070C0"/>
                </a:solidFill>
              </a:rPr>
              <a:t>{</a:t>
            </a:r>
          </a:p>
          <a:p>
            <a:pPr marL="0" indent="0">
              <a:buNone/>
            </a:pPr>
            <a:r>
              <a:rPr lang="en-US" dirty="0">
                <a:solidFill>
                  <a:srgbClr val="0070C0"/>
                </a:solidFill>
              </a:rPr>
              <a:t> void m1()</a:t>
            </a:r>
          </a:p>
          <a:p>
            <a:pPr marL="0" indent="0">
              <a:buNone/>
            </a:pPr>
            <a:r>
              <a:rPr lang="en-US" dirty="0">
                <a:solidFill>
                  <a:srgbClr val="0070C0"/>
                </a:solidFill>
              </a:rPr>
              <a:t>  { S.O.P.(“m1 method”);}</a:t>
            </a:r>
          </a:p>
          <a:p>
            <a:pPr marL="0" indent="0">
              <a:buFont typeface="Arial" pitchFamily="34" charset="0"/>
              <a:buNone/>
            </a:pPr>
            <a:r>
              <a:rPr lang="en-US" dirty="0">
                <a:solidFill>
                  <a:srgbClr val="0070C0"/>
                </a:solidFill>
              </a:rPr>
              <a:t>} </a:t>
            </a:r>
          </a:p>
        </p:txBody>
      </p:sp>
      <p:sp>
        <p:nvSpPr>
          <p:cNvPr id="5" name="TextBox 4"/>
          <p:cNvSpPr txBox="1"/>
          <p:nvPr/>
        </p:nvSpPr>
        <p:spPr>
          <a:xfrm>
            <a:off x="1561577" y="6139190"/>
            <a:ext cx="4343400" cy="523220"/>
          </a:xfrm>
          <a:prstGeom prst="rect">
            <a:avLst/>
          </a:prstGeom>
          <a:noFill/>
        </p:spPr>
        <p:txBody>
          <a:bodyPr wrap="square" rtlCol="0">
            <a:spAutoFit/>
          </a:bodyPr>
          <a:lstStyle/>
          <a:p>
            <a:r>
              <a:rPr lang="en-US" sz="2800" dirty="0">
                <a:solidFill>
                  <a:srgbClr val="C00000"/>
                </a:solidFill>
              </a:rPr>
              <a:t>Will it compile successfully?</a:t>
            </a:r>
          </a:p>
        </p:txBody>
      </p:sp>
      <p:sp>
        <p:nvSpPr>
          <p:cNvPr id="7" name="TextBox 6"/>
          <p:cNvSpPr txBox="1"/>
          <p:nvPr/>
        </p:nvSpPr>
        <p:spPr>
          <a:xfrm>
            <a:off x="5015345" y="0"/>
            <a:ext cx="3886200" cy="2523768"/>
          </a:xfrm>
          <a:prstGeom prst="rect">
            <a:avLst/>
          </a:prstGeom>
          <a:noFill/>
        </p:spPr>
        <p:txBody>
          <a:bodyPr wrap="square" rtlCol="0">
            <a:spAutoFit/>
          </a:bodyPr>
          <a:lstStyle/>
          <a:p>
            <a:r>
              <a:rPr lang="en-US" sz="2800" dirty="0">
                <a:solidFill>
                  <a:srgbClr val="0070C0"/>
                </a:solidFill>
              </a:rPr>
              <a:t>class C extends B</a:t>
            </a:r>
          </a:p>
          <a:p>
            <a:r>
              <a:rPr lang="en-US" sz="2800" dirty="0">
                <a:solidFill>
                  <a:srgbClr val="0070C0"/>
                </a:solidFill>
              </a:rPr>
              <a:t>{</a:t>
            </a:r>
          </a:p>
          <a:p>
            <a:r>
              <a:rPr lang="en-US" sz="2800" dirty="0">
                <a:solidFill>
                  <a:srgbClr val="0070C0"/>
                </a:solidFill>
              </a:rPr>
              <a:t>void m2()</a:t>
            </a:r>
          </a:p>
          <a:p>
            <a:r>
              <a:rPr lang="en-US" sz="2800" dirty="0">
                <a:solidFill>
                  <a:srgbClr val="0070C0"/>
                </a:solidFill>
              </a:rPr>
              <a:t> { S.O.P.(“m2 method”);}</a:t>
            </a:r>
          </a:p>
          <a:p>
            <a:r>
              <a:rPr lang="en-US" sz="2800" dirty="0">
                <a:solidFill>
                  <a:srgbClr val="0070C0"/>
                </a:solidFill>
              </a:rPr>
              <a:t>}</a:t>
            </a:r>
          </a:p>
          <a:p>
            <a:endParaRPr lang="en-US" dirty="0"/>
          </a:p>
        </p:txBody>
      </p:sp>
      <p:sp>
        <p:nvSpPr>
          <p:cNvPr id="8" name="TextBox 7"/>
          <p:cNvSpPr txBox="1"/>
          <p:nvPr/>
        </p:nvSpPr>
        <p:spPr>
          <a:xfrm>
            <a:off x="4994563" y="2286000"/>
            <a:ext cx="4114800" cy="3970318"/>
          </a:xfrm>
          <a:prstGeom prst="rect">
            <a:avLst/>
          </a:prstGeom>
          <a:noFill/>
        </p:spPr>
        <p:txBody>
          <a:bodyPr wrap="square" rtlCol="0">
            <a:spAutoFit/>
          </a:bodyPr>
          <a:lstStyle/>
          <a:p>
            <a:r>
              <a:rPr lang="en-US" sz="2800" dirty="0">
                <a:solidFill>
                  <a:srgbClr val="00B050"/>
                </a:solidFill>
              </a:rPr>
              <a:t>class D extends C</a:t>
            </a:r>
          </a:p>
          <a:p>
            <a:r>
              <a:rPr lang="en-US" sz="2800" dirty="0">
                <a:solidFill>
                  <a:srgbClr val="00B050"/>
                </a:solidFill>
              </a:rPr>
              <a:t>{</a:t>
            </a:r>
          </a:p>
          <a:p>
            <a:r>
              <a:rPr lang="en-US" sz="2800" dirty="0">
                <a:solidFill>
                  <a:srgbClr val="00B050"/>
                </a:solidFill>
              </a:rPr>
              <a:t>void m3()</a:t>
            </a:r>
          </a:p>
          <a:p>
            <a:r>
              <a:rPr lang="en-US" sz="2800" dirty="0">
                <a:solidFill>
                  <a:srgbClr val="00B050"/>
                </a:solidFill>
              </a:rPr>
              <a:t> { S.O.P.(“m3 method”);}</a:t>
            </a:r>
          </a:p>
          <a:p>
            <a:r>
              <a:rPr lang="en-US" sz="2800" dirty="0">
                <a:solidFill>
                  <a:srgbClr val="00B050"/>
                </a:solidFill>
              </a:rPr>
              <a:t>P.S.V.M()</a:t>
            </a:r>
          </a:p>
          <a:p>
            <a:r>
              <a:rPr lang="en-US" sz="2800" dirty="0">
                <a:solidFill>
                  <a:srgbClr val="00B050"/>
                </a:solidFill>
              </a:rPr>
              <a:t>{</a:t>
            </a:r>
          </a:p>
          <a:p>
            <a:r>
              <a:rPr lang="en-US" sz="2800" dirty="0">
                <a:solidFill>
                  <a:srgbClr val="00B050"/>
                </a:solidFill>
              </a:rPr>
              <a:t>D </a:t>
            </a:r>
            <a:r>
              <a:rPr lang="en-US" sz="2800" dirty="0" err="1">
                <a:solidFill>
                  <a:srgbClr val="00B050"/>
                </a:solidFill>
              </a:rPr>
              <a:t>d</a:t>
            </a:r>
            <a:r>
              <a:rPr lang="en-US" sz="2800" dirty="0">
                <a:solidFill>
                  <a:srgbClr val="00B050"/>
                </a:solidFill>
              </a:rPr>
              <a:t> = new D();</a:t>
            </a:r>
          </a:p>
          <a:p>
            <a:r>
              <a:rPr lang="en-US" sz="2800" dirty="0">
                <a:solidFill>
                  <a:srgbClr val="00B050"/>
                </a:solidFill>
              </a:rPr>
              <a:t>d.m1(); d.m2(); d.m3();</a:t>
            </a:r>
          </a:p>
          <a:p>
            <a:r>
              <a:rPr lang="en-US" sz="2800" dirty="0">
                <a:solidFill>
                  <a:srgbClr val="00B050"/>
                </a:solidFill>
              </a:rPr>
              <a:t>}</a:t>
            </a:r>
          </a:p>
        </p:txBody>
      </p:sp>
      <p:sp>
        <p:nvSpPr>
          <p:cNvPr id="9" name="TextBox 8"/>
          <p:cNvSpPr txBox="1"/>
          <p:nvPr/>
        </p:nvSpPr>
        <p:spPr>
          <a:xfrm>
            <a:off x="7696200" y="5943051"/>
            <a:ext cx="1413163" cy="646331"/>
          </a:xfrm>
          <a:prstGeom prst="rect">
            <a:avLst/>
          </a:prstGeom>
          <a:noFill/>
        </p:spPr>
        <p:txBody>
          <a:bodyPr wrap="square" rtlCol="0">
            <a:spAutoFit/>
          </a:bodyPr>
          <a:lstStyle/>
          <a:p>
            <a:r>
              <a:rPr lang="en-US" sz="3600" dirty="0">
                <a:solidFill>
                  <a:srgbClr val="FF0000"/>
                </a:solidFill>
              </a:rPr>
              <a:t>NO</a:t>
            </a:r>
          </a:p>
        </p:txBody>
      </p:sp>
      <p:sp>
        <p:nvSpPr>
          <p:cNvPr id="10" name="Footer Placeholder 1">
            <a:extLst>
              <a:ext uri="{FF2B5EF4-FFF2-40B4-BE49-F238E27FC236}">
                <a16:creationId xmlns:a16="http://schemas.microsoft.com/office/drawing/2014/main" id="{4FA26B04-EF0F-4AA7-8C7B-9CB6D76C94D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11" name="Picture 3">
            <a:extLst>
              <a:ext uri="{FF2B5EF4-FFF2-40B4-BE49-F238E27FC236}">
                <a16:creationId xmlns:a16="http://schemas.microsoft.com/office/drawing/2014/main" id="{CFA206CE-69A3-4921-9B5B-AD89D2957D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4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381000"/>
            <a:ext cx="8732935" cy="3934619"/>
          </a:xfrm>
          <a:prstGeom prst="rect">
            <a:avLst/>
          </a:prstGeom>
        </p:spPr>
      </p:pic>
      <p:sp>
        <p:nvSpPr>
          <p:cNvPr id="3" name="Footer Placeholder 1">
            <a:extLst>
              <a:ext uri="{FF2B5EF4-FFF2-40B4-BE49-F238E27FC236}">
                <a16:creationId xmlns:a16="http://schemas.microsoft.com/office/drawing/2014/main" id="{AF8BAF69-885B-40E0-8E50-BEBAADB148A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1A82406-8DCF-4496-BC46-26FA2C0356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636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changes we required to make previous code executable?</a:t>
            </a:r>
          </a:p>
        </p:txBody>
      </p:sp>
      <p:sp>
        <p:nvSpPr>
          <p:cNvPr id="3" name="Content Placeholder 2"/>
          <p:cNvSpPr>
            <a:spLocks noGrp="1"/>
          </p:cNvSpPr>
          <p:nvPr>
            <p:ph idx="1"/>
          </p:nvPr>
        </p:nvSpPr>
        <p:spPr/>
        <p:txBody>
          <a:bodyPr>
            <a:normAutofit fontScale="92500"/>
          </a:bodyPr>
          <a:lstStyle/>
          <a:p>
            <a:pPr marL="0" indent="0">
              <a:buNone/>
            </a:pPr>
            <a:r>
              <a:rPr lang="en-US" dirty="0"/>
              <a:t>             </a:t>
            </a:r>
          </a:p>
          <a:p>
            <a:pPr marL="0" indent="0">
              <a:buNone/>
            </a:pPr>
            <a:r>
              <a:rPr lang="en-US" dirty="0"/>
              <a:t>                 Declare class as abstract class</a:t>
            </a:r>
          </a:p>
          <a:p>
            <a:pPr marL="0" indent="0">
              <a:buNone/>
            </a:pPr>
            <a:endParaRPr lang="en-US" dirty="0"/>
          </a:p>
          <a:p>
            <a:pPr marL="0" indent="0">
              <a:buNone/>
            </a:pPr>
            <a:r>
              <a:rPr lang="en-US" dirty="0"/>
              <a:t>				Why? </a:t>
            </a:r>
          </a:p>
          <a:p>
            <a:pPr algn="just"/>
            <a:r>
              <a:rPr lang="en-US" sz="3000" dirty="0"/>
              <a:t>To use an abstract class, you have to inherit it from another class, provide implementations to the abstract methods in it.</a:t>
            </a:r>
          </a:p>
          <a:p>
            <a:pPr algn="just"/>
            <a:r>
              <a:rPr lang="en-US" sz="3000" dirty="0"/>
              <a:t>If you inherit an abstract class, you have to provide implementations to all the abstract methods in it.</a:t>
            </a:r>
          </a:p>
          <a:p>
            <a:pPr marL="0" indent="0">
              <a:buNone/>
            </a:pPr>
            <a:endParaRPr lang="en-US" dirty="0"/>
          </a:p>
        </p:txBody>
      </p:sp>
      <p:sp>
        <p:nvSpPr>
          <p:cNvPr id="4" name="Footer Placeholder 1">
            <a:extLst>
              <a:ext uri="{FF2B5EF4-FFF2-40B4-BE49-F238E27FC236}">
                <a16:creationId xmlns:a16="http://schemas.microsoft.com/office/drawing/2014/main" id="{952512BC-8244-40A6-B567-03E23567707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E1129EA-72CC-4D3A-A124-84E1CD80A2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7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52400"/>
            <a:ext cx="3477491" cy="228600"/>
          </a:xfrm>
        </p:spPr>
        <p:txBody>
          <a:bodyPr>
            <a:normAutofit fontScale="90000"/>
          </a:bodyPr>
          <a:lstStyle/>
          <a:p>
            <a:r>
              <a:rPr lang="en-US" dirty="0"/>
              <a:t>Example-3</a:t>
            </a:r>
          </a:p>
        </p:txBody>
      </p:sp>
      <p:sp>
        <p:nvSpPr>
          <p:cNvPr id="3" name="Content Placeholder 2"/>
          <p:cNvSpPr>
            <a:spLocks noGrp="1"/>
          </p:cNvSpPr>
          <p:nvPr>
            <p:ph idx="1"/>
          </p:nvPr>
        </p:nvSpPr>
        <p:spPr>
          <a:xfrm>
            <a:off x="152400" y="685800"/>
            <a:ext cx="4114800" cy="3429000"/>
          </a:xfrm>
        </p:spPr>
        <p:txBody>
          <a:bodyPr>
            <a:normAutofit lnSpcReduction="10000"/>
          </a:bodyPr>
          <a:lstStyle/>
          <a:p>
            <a:pPr marL="0" indent="0">
              <a:buNone/>
            </a:pPr>
            <a:r>
              <a:rPr lang="en-US" dirty="0">
                <a:solidFill>
                  <a:srgbClr val="7030A0"/>
                </a:solidFill>
              </a:rPr>
              <a:t>abstract class A</a:t>
            </a:r>
          </a:p>
          <a:p>
            <a:pPr marL="0" indent="0">
              <a:buNone/>
            </a:pPr>
            <a:r>
              <a:rPr lang="en-US" dirty="0">
                <a:solidFill>
                  <a:srgbClr val="7030A0"/>
                </a:solidFill>
              </a:rPr>
              <a:t>{</a:t>
            </a:r>
          </a:p>
          <a:p>
            <a:pPr marL="0" indent="0">
              <a:buNone/>
            </a:pPr>
            <a:r>
              <a:rPr lang="en-US" dirty="0">
                <a:solidFill>
                  <a:srgbClr val="7030A0"/>
                </a:solidFill>
              </a:rPr>
              <a:t>abstract void m1();</a:t>
            </a:r>
          </a:p>
          <a:p>
            <a:pPr marL="0" indent="0">
              <a:buNone/>
            </a:pPr>
            <a:r>
              <a:rPr lang="en-US" dirty="0">
                <a:solidFill>
                  <a:srgbClr val="7030A0"/>
                </a:solidFill>
              </a:rPr>
              <a:t>abstract void m2();</a:t>
            </a:r>
          </a:p>
          <a:p>
            <a:pPr marL="0" indent="0">
              <a:buNone/>
            </a:pPr>
            <a:r>
              <a:rPr lang="en-US" dirty="0">
                <a:solidFill>
                  <a:srgbClr val="7030A0"/>
                </a:solidFill>
              </a:rPr>
              <a:t>abstract void m3();</a:t>
            </a:r>
          </a:p>
          <a:p>
            <a:pPr marL="0" indent="0">
              <a:buNone/>
            </a:pPr>
            <a:r>
              <a:rPr lang="en-US" dirty="0">
                <a:solidFill>
                  <a:srgbClr val="7030A0"/>
                </a:solidFill>
              </a:rPr>
              <a:t>} </a:t>
            </a:r>
          </a:p>
        </p:txBody>
      </p:sp>
      <p:sp>
        <p:nvSpPr>
          <p:cNvPr id="4" name="Content Placeholder 2"/>
          <p:cNvSpPr txBox="1">
            <a:spLocks/>
          </p:cNvSpPr>
          <p:nvPr/>
        </p:nvSpPr>
        <p:spPr>
          <a:xfrm>
            <a:off x="13855" y="3886200"/>
            <a:ext cx="4648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0070C0"/>
                </a:solidFill>
              </a:rPr>
              <a:t>abstract class B extends A</a:t>
            </a:r>
          </a:p>
          <a:p>
            <a:pPr marL="0" indent="0">
              <a:buFont typeface="Arial" pitchFamily="34" charset="0"/>
              <a:buNone/>
            </a:pPr>
            <a:r>
              <a:rPr lang="en-US" dirty="0">
                <a:solidFill>
                  <a:srgbClr val="0070C0"/>
                </a:solidFill>
              </a:rPr>
              <a:t>{</a:t>
            </a:r>
          </a:p>
          <a:p>
            <a:pPr marL="0" indent="0">
              <a:buNone/>
            </a:pPr>
            <a:r>
              <a:rPr lang="en-US" dirty="0">
                <a:solidFill>
                  <a:srgbClr val="0070C0"/>
                </a:solidFill>
              </a:rPr>
              <a:t> void m1()</a:t>
            </a:r>
          </a:p>
          <a:p>
            <a:pPr marL="0" indent="0">
              <a:buNone/>
            </a:pPr>
            <a:r>
              <a:rPr lang="en-US" dirty="0">
                <a:solidFill>
                  <a:srgbClr val="0070C0"/>
                </a:solidFill>
              </a:rPr>
              <a:t>  { S.O.P.(“m1 method”);}</a:t>
            </a:r>
          </a:p>
          <a:p>
            <a:pPr marL="0" indent="0">
              <a:buFont typeface="Arial" pitchFamily="34" charset="0"/>
              <a:buNone/>
            </a:pPr>
            <a:r>
              <a:rPr lang="en-US" dirty="0">
                <a:solidFill>
                  <a:srgbClr val="0070C0"/>
                </a:solidFill>
              </a:rPr>
              <a:t>} </a:t>
            </a:r>
          </a:p>
        </p:txBody>
      </p:sp>
      <p:sp>
        <p:nvSpPr>
          <p:cNvPr id="5" name="TextBox 4"/>
          <p:cNvSpPr txBox="1"/>
          <p:nvPr/>
        </p:nvSpPr>
        <p:spPr>
          <a:xfrm>
            <a:off x="1547813" y="6074758"/>
            <a:ext cx="4343400" cy="523220"/>
          </a:xfrm>
          <a:prstGeom prst="rect">
            <a:avLst/>
          </a:prstGeom>
          <a:noFill/>
        </p:spPr>
        <p:txBody>
          <a:bodyPr wrap="square" rtlCol="0">
            <a:spAutoFit/>
          </a:bodyPr>
          <a:lstStyle/>
          <a:p>
            <a:r>
              <a:rPr lang="en-US" sz="2800" dirty="0">
                <a:solidFill>
                  <a:srgbClr val="C00000"/>
                </a:solidFill>
              </a:rPr>
              <a:t>Will it compile successfully?</a:t>
            </a:r>
          </a:p>
        </p:txBody>
      </p:sp>
      <p:sp>
        <p:nvSpPr>
          <p:cNvPr id="7" name="TextBox 6"/>
          <p:cNvSpPr txBox="1"/>
          <p:nvPr/>
        </p:nvSpPr>
        <p:spPr>
          <a:xfrm>
            <a:off x="5015345" y="0"/>
            <a:ext cx="3886200" cy="2523768"/>
          </a:xfrm>
          <a:prstGeom prst="rect">
            <a:avLst/>
          </a:prstGeom>
          <a:noFill/>
        </p:spPr>
        <p:txBody>
          <a:bodyPr wrap="square" rtlCol="0">
            <a:spAutoFit/>
          </a:bodyPr>
          <a:lstStyle/>
          <a:p>
            <a:r>
              <a:rPr lang="en-US" sz="2800" dirty="0">
                <a:solidFill>
                  <a:srgbClr val="0070C0"/>
                </a:solidFill>
              </a:rPr>
              <a:t>abstract class C extends B</a:t>
            </a:r>
          </a:p>
          <a:p>
            <a:r>
              <a:rPr lang="en-US" sz="2800" dirty="0">
                <a:solidFill>
                  <a:srgbClr val="0070C0"/>
                </a:solidFill>
              </a:rPr>
              <a:t>{</a:t>
            </a:r>
          </a:p>
          <a:p>
            <a:r>
              <a:rPr lang="en-US" sz="2800" dirty="0">
                <a:solidFill>
                  <a:srgbClr val="0070C0"/>
                </a:solidFill>
              </a:rPr>
              <a:t>void m2()</a:t>
            </a:r>
          </a:p>
          <a:p>
            <a:r>
              <a:rPr lang="en-US" sz="2800" dirty="0">
                <a:solidFill>
                  <a:srgbClr val="0070C0"/>
                </a:solidFill>
              </a:rPr>
              <a:t> { S.O.P.(“m2 method”);}</a:t>
            </a:r>
          </a:p>
          <a:p>
            <a:r>
              <a:rPr lang="en-US" sz="2800" dirty="0">
                <a:solidFill>
                  <a:srgbClr val="0070C0"/>
                </a:solidFill>
              </a:rPr>
              <a:t>}</a:t>
            </a:r>
          </a:p>
          <a:p>
            <a:endParaRPr lang="en-US" dirty="0"/>
          </a:p>
        </p:txBody>
      </p:sp>
      <p:sp>
        <p:nvSpPr>
          <p:cNvPr id="8" name="TextBox 7"/>
          <p:cNvSpPr txBox="1"/>
          <p:nvPr/>
        </p:nvSpPr>
        <p:spPr>
          <a:xfrm>
            <a:off x="4994563" y="2286000"/>
            <a:ext cx="4114800" cy="3970318"/>
          </a:xfrm>
          <a:prstGeom prst="rect">
            <a:avLst/>
          </a:prstGeom>
          <a:noFill/>
        </p:spPr>
        <p:txBody>
          <a:bodyPr wrap="square" rtlCol="0">
            <a:spAutoFit/>
          </a:bodyPr>
          <a:lstStyle/>
          <a:p>
            <a:r>
              <a:rPr lang="en-US" sz="2800" dirty="0">
                <a:solidFill>
                  <a:srgbClr val="00B050"/>
                </a:solidFill>
              </a:rPr>
              <a:t>class D extends C</a:t>
            </a:r>
          </a:p>
          <a:p>
            <a:r>
              <a:rPr lang="en-US" sz="2800" dirty="0">
                <a:solidFill>
                  <a:srgbClr val="00B050"/>
                </a:solidFill>
              </a:rPr>
              <a:t>{</a:t>
            </a:r>
          </a:p>
          <a:p>
            <a:r>
              <a:rPr lang="en-US" sz="2800" dirty="0">
                <a:solidFill>
                  <a:srgbClr val="00B050"/>
                </a:solidFill>
              </a:rPr>
              <a:t>void m3()</a:t>
            </a:r>
          </a:p>
          <a:p>
            <a:r>
              <a:rPr lang="en-US" sz="2800" dirty="0">
                <a:solidFill>
                  <a:srgbClr val="00B050"/>
                </a:solidFill>
              </a:rPr>
              <a:t> { S.O.P.(“m3 method”);}</a:t>
            </a:r>
          </a:p>
          <a:p>
            <a:r>
              <a:rPr lang="en-US" sz="2800" dirty="0">
                <a:solidFill>
                  <a:srgbClr val="00B050"/>
                </a:solidFill>
              </a:rPr>
              <a:t>P.S.V.M()</a:t>
            </a:r>
          </a:p>
          <a:p>
            <a:r>
              <a:rPr lang="en-US" sz="2800" dirty="0">
                <a:solidFill>
                  <a:srgbClr val="00B050"/>
                </a:solidFill>
              </a:rPr>
              <a:t>{</a:t>
            </a:r>
          </a:p>
          <a:p>
            <a:r>
              <a:rPr lang="en-US" sz="2800" dirty="0">
                <a:solidFill>
                  <a:srgbClr val="00B050"/>
                </a:solidFill>
              </a:rPr>
              <a:t>D </a:t>
            </a:r>
            <a:r>
              <a:rPr lang="en-US" sz="2800" dirty="0" err="1">
                <a:solidFill>
                  <a:srgbClr val="00B050"/>
                </a:solidFill>
              </a:rPr>
              <a:t>d</a:t>
            </a:r>
            <a:r>
              <a:rPr lang="en-US" sz="2800" dirty="0">
                <a:solidFill>
                  <a:srgbClr val="00B050"/>
                </a:solidFill>
              </a:rPr>
              <a:t> = new D();</a:t>
            </a:r>
          </a:p>
          <a:p>
            <a:r>
              <a:rPr lang="en-US" sz="2800" dirty="0">
                <a:solidFill>
                  <a:srgbClr val="00B050"/>
                </a:solidFill>
              </a:rPr>
              <a:t>d.m1(); d.m2(); d.m3();</a:t>
            </a:r>
          </a:p>
          <a:p>
            <a:r>
              <a:rPr lang="en-US" sz="2800" dirty="0">
                <a:solidFill>
                  <a:srgbClr val="00B050"/>
                </a:solidFill>
              </a:rPr>
              <a:t>}</a:t>
            </a:r>
          </a:p>
        </p:txBody>
      </p:sp>
      <p:sp>
        <p:nvSpPr>
          <p:cNvPr id="9" name="TextBox 8"/>
          <p:cNvSpPr txBox="1"/>
          <p:nvPr/>
        </p:nvSpPr>
        <p:spPr>
          <a:xfrm>
            <a:off x="7488382" y="5943051"/>
            <a:ext cx="1413163" cy="646331"/>
          </a:xfrm>
          <a:prstGeom prst="rect">
            <a:avLst/>
          </a:prstGeom>
          <a:noFill/>
        </p:spPr>
        <p:txBody>
          <a:bodyPr wrap="square" rtlCol="0">
            <a:spAutoFit/>
          </a:bodyPr>
          <a:lstStyle/>
          <a:p>
            <a:r>
              <a:rPr lang="en-US" sz="3600" dirty="0">
                <a:solidFill>
                  <a:srgbClr val="FF0000"/>
                </a:solidFill>
              </a:rPr>
              <a:t>YES</a:t>
            </a:r>
          </a:p>
        </p:txBody>
      </p:sp>
      <p:sp>
        <p:nvSpPr>
          <p:cNvPr id="10" name="Footer Placeholder 1">
            <a:extLst>
              <a:ext uri="{FF2B5EF4-FFF2-40B4-BE49-F238E27FC236}">
                <a16:creationId xmlns:a16="http://schemas.microsoft.com/office/drawing/2014/main" id="{5F486C07-1713-469B-B581-415305CFCC5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11" name="Picture 3">
            <a:extLst>
              <a:ext uri="{FF2B5EF4-FFF2-40B4-BE49-F238E27FC236}">
                <a16:creationId xmlns:a16="http://schemas.microsoft.com/office/drawing/2014/main" id="{DAEB79A9-15C0-4E35-9515-EAE2F8FE95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it possible to declare main method in abstract class?</a:t>
            </a:r>
          </a:p>
        </p:txBody>
      </p:sp>
      <p:sp>
        <p:nvSpPr>
          <p:cNvPr id="4" name="Content Placeholder 2"/>
          <p:cNvSpPr txBox="1">
            <a:spLocks noGrp="1"/>
          </p:cNvSpPr>
          <p:nvPr>
            <p:ph idx="1"/>
          </p:nvPr>
        </p:nvSpPr>
        <p:spPr>
          <a:xfrm>
            <a:off x="457200" y="1600200"/>
            <a:ext cx="8229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7030A0"/>
                </a:solidFill>
              </a:rPr>
              <a:t>abstract class Test</a:t>
            </a:r>
          </a:p>
          <a:p>
            <a:pPr marL="0" indent="0">
              <a:buFont typeface="Arial" pitchFamily="34" charset="0"/>
              <a:buNone/>
            </a:pPr>
            <a:r>
              <a:rPr lang="en-US" dirty="0">
                <a:solidFill>
                  <a:srgbClr val="7030A0"/>
                </a:solidFill>
              </a:rPr>
              <a:t>{</a:t>
            </a:r>
          </a:p>
          <a:p>
            <a:pPr marL="0" indent="0">
              <a:buFont typeface="Arial" pitchFamily="34" charset="0"/>
              <a:buNone/>
            </a:pPr>
            <a:r>
              <a:rPr lang="en-US" dirty="0">
                <a:solidFill>
                  <a:srgbClr val="7030A0"/>
                </a:solidFill>
              </a:rPr>
              <a:t>	P.S.V.M()</a:t>
            </a:r>
          </a:p>
          <a:p>
            <a:pPr marL="0" indent="0">
              <a:buFont typeface="Arial" pitchFamily="34" charset="0"/>
              <a:buNone/>
            </a:pPr>
            <a:r>
              <a:rPr lang="en-US" dirty="0">
                <a:solidFill>
                  <a:srgbClr val="7030A0"/>
                </a:solidFill>
              </a:rPr>
              <a:t>	{</a:t>
            </a:r>
          </a:p>
          <a:p>
            <a:pPr marL="0" indent="0">
              <a:buFont typeface="Arial" pitchFamily="34" charset="0"/>
              <a:buNone/>
            </a:pPr>
            <a:r>
              <a:rPr lang="en-US" dirty="0">
                <a:solidFill>
                  <a:srgbClr val="7030A0"/>
                </a:solidFill>
              </a:rPr>
              <a:t>		S.O.P(“Hello abstract class”);</a:t>
            </a:r>
          </a:p>
          <a:p>
            <a:pPr marL="0" indent="0">
              <a:buFont typeface="Arial" pitchFamily="34" charset="0"/>
              <a:buNone/>
            </a:pPr>
            <a:r>
              <a:rPr lang="en-US" dirty="0">
                <a:solidFill>
                  <a:srgbClr val="7030A0"/>
                </a:solidFill>
              </a:rPr>
              <a:t>	}</a:t>
            </a:r>
          </a:p>
          <a:p>
            <a:pPr marL="0" indent="0">
              <a:buFont typeface="Arial" pitchFamily="34" charset="0"/>
              <a:buNone/>
            </a:pPr>
            <a:r>
              <a:rPr lang="en-US" dirty="0">
                <a:solidFill>
                  <a:srgbClr val="7030A0"/>
                </a:solidFill>
              </a:rPr>
              <a:t>}</a:t>
            </a:r>
          </a:p>
        </p:txBody>
      </p:sp>
      <p:sp>
        <p:nvSpPr>
          <p:cNvPr id="5" name="TextBox 4"/>
          <p:cNvSpPr txBox="1"/>
          <p:nvPr/>
        </p:nvSpPr>
        <p:spPr>
          <a:xfrm>
            <a:off x="4343400" y="5849034"/>
            <a:ext cx="4343400" cy="954107"/>
          </a:xfrm>
          <a:prstGeom prst="rect">
            <a:avLst/>
          </a:prstGeom>
          <a:noFill/>
        </p:spPr>
        <p:txBody>
          <a:bodyPr wrap="square" rtlCol="0">
            <a:spAutoFit/>
          </a:bodyPr>
          <a:lstStyle/>
          <a:p>
            <a:r>
              <a:rPr lang="en-US" sz="2800" dirty="0">
                <a:solidFill>
                  <a:srgbClr val="FF0000"/>
                </a:solidFill>
              </a:rPr>
              <a:t>Compile &amp; run successfully</a:t>
            </a:r>
          </a:p>
          <a:p>
            <a:endParaRPr lang="en-US" sz="2800" dirty="0">
              <a:solidFill>
                <a:srgbClr val="FF0000"/>
              </a:solidFill>
            </a:endParaRPr>
          </a:p>
        </p:txBody>
      </p:sp>
      <p:sp>
        <p:nvSpPr>
          <p:cNvPr id="6" name="Footer Placeholder 1">
            <a:extLst>
              <a:ext uri="{FF2B5EF4-FFF2-40B4-BE49-F238E27FC236}">
                <a16:creationId xmlns:a16="http://schemas.microsoft.com/office/drawing/2014/main" id="{A1BD10FD-88DC-47C5-94E6-49617D4B211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3CEA42B0-0629-4D6A-9201-FD69F881B5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63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533400"/>
            <a:ext cx="8056428" cy="3629819"/>
          </a:xfrm>
          <a:prstGeom prst="rect">
            <a:avLst/>
          </a:prstGeom>
        </p:spPr>
      </p:pic>
      <p:sp>
        <p:nvSpPr>
          <p:cNvPr id="3" name="Footer Placeholder 1">
            <a:extLst>
              <a:ext uri="{FF2B5EF4-FFF2-40B4-BE49-F238E27FC236}">
                <a16:creationId xmlns:a16="http://schemas.microsoft.com/office/drawing/2014/main" id="{1E78EA31-6C85-456D-BC87-2056B34DAEE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EACF511A-A867-4894-BBE7-D28CFE1030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78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fontScale="90000"/>
          </a:bodyPr>
          <a:lstStyle/>
          <a:p>
            <a:r>
              <a:rPr lang="en-US" dirty="0"/>
              <a:t>What is abstraction in Java?</a:t>
            </a:r>
            <a:br>
              <a:rPr lang="en-US" dirty="0"/>
            </a:br>
            <a:endParaRPr lang="en-US" dirty="0"/>
          </a:p>
        </p:txBody>
      </p:sp>
      <p:sp>
        <p:nvSpPr>
          <p:cNvPr id="3" name="Content Placeholder 2"/>
          <p:cNvSpPr>
            <a:spLocks noGrp="1"/>
          </p:cNvSpPr>
          <p:nvPr>
            <p:ph idx="1"/>
          </p:nvPr>
        </p:nvSpPr>
        <p:spPr>
          <a:xfrm>
            <a:off x="914400" y="3581400"/>
            <a:ext cx="8229600" cy="2468563"/>
          </a:xfrm>
        </p:spPr>
        <p:txBody>
          <a:bodyPr>
            <a:normAutofit fontScale="92500" lnSpcReduction="10000"/>
          </a:bodyPr>
          <a:lstStyle/>
          <a:p>
            <a:pPr marL="0" indent="0">
              <a:buNone/>
            </a:pPr>
            <a:r>
              <a:rPr lang="en-US" b="1" dirty="0"/>
              <a:t>Abstraction</a:t>
            </a:r>
            <a:r>
              <a:rPr lang="en-US" dirty="0"/>
              <a:t> is a process of </a:t>
            </a:r>
            <a:r>
              <a:rPr lang="en-US" b="1" dirty="0"/>
              <a:t>hiding</a:t>
            </a:r>
            <a:r>
              <a:rPr lang="en-US" dirty="0"/>
              <a:t> the implementation details and showing only functionality to the user.</a:t>
            </a:r>
          </a:p>
          <a:p>
            <a:pPr marL="0" indent="0">
              <a:buNone/>
            </a:pPr>
            <a:endParaRPr lang="en-US" dirty="0"/>
          </a:p>
          <a:p>
            <a:pPr marL="0" indent="0">
              <a:buNone/>
            </a:pPr>
            <a:r>
              <a:rPr lang="en-US" dirty="0">
                <a:solidFill>
                  <a:srgbClr val="C00000"/>
                </a:solidFill>
              </a:rPr>
              <a:t>Hiding the process</a:t>
            </a:r>
            <a:r>
              <a:rPr lang="en-US" dirty="0"/>
              <a:t>, </a:t>
            </a:r>
            <a:r>
              <a:rPr lang="en-US" dirty="0">
                <a:solidFill>
                  <a:schemeClr val="accent6">
                    <a:lumMod val="50000"/>
                  </a:schemeClr>
                </a:solidFill>
              </a:rPr>
              <a:t>highlighting set of services</a:t>
            </a:r>
          </a:p>
        </p:txBody>
      </p:sp>
      <p:sp>
        <p:nvSpPr>
          <p:cNvPr id="7" name="Footer Placeholder 1">
            <a:extLst>
              <a:ext uri="{FF2B5EF4-FFF2-40B4-BE49-F238E27FC236}">
                <a16:creationId xmlns:a16="http://schemas.microsoft.com/office/drawing/2014/main" id="{7A6BAE35-B409-4351-91F7-341DFDD4D46F}"/>
              </a:ext>
            </a:extLst>
          </p:cNvPr>
          <p:cNvSpPr txBox="1">
            <a:spLocks/>
          </p:cNvSpPr>
          <p:nvPr/>
        </p:nvSpPr>
        <p:spPr>
          <a:xfrm>
            <a:off x="0" y="6544646"/>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8" name="Picture 3">
            <a:extLst>
              <a:ext uri="{FF2B5EF4-FFF2-40B4-BE49-F238E27FC236}">
                <a16:creationId xmlns:a16="http://schemas.microsoft.com/office/drawing/2014/main" id="{34BECA93-8E29-44F6-9EA4-DB60FE3F09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00" y="67008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00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3800"/>
            <a:ext cx="8229600" cy="1143000"/>
          </a:xfrm>
        </p:spPr>
        <p:txBody>
          <a:bodyPr>
            <a:normAutofit fontScale="90000"/>
          </a:bodyPr>
          <a:lstStyle/>
          <a:p>
            <a:r>
              <a:rPr lang="en-US" dirty="0"/>
              <a:t>Can abstract class have constructor?</a:t>
            </a:r>
          </a:p>
        </p:txBody>
      </p:sp>
      <p:sp>
        <p:nvSpPr>
          <p:cNvPr id="3" name="TextBox 2"/>
          <p:cNvSpPr txBox="1"/>
          <p:nvPr/>
        </p:nvSpPr>
        <p:spPr>
          <a:xfrm>
            <a:off x="1600200" y="1524000"/>
            <a:ext cx="6400800" cy="1200329"/>
          </a:xfrm>
          <a:prstGeom prst="rect">
            <a:avLst/>
          </a:prstGeom>
          <a:noFill/>
        </p:spPr>
        <p:txBody>
          <a:bodyPr wrap="square" rtlCol="0">
            <a:spAutoFit/>
          </a:bodyPr>
          <a:lstStyle/>
          <a:p>
            <a:pPr algn="ctr"/>
            <a:r>
              <a:rPr lang="en-US" sz="3600" dirty="0"/>
              <a:t>3.</a:t>
            </a:r>
          </a:p>
          <a:p>
            <a:pPr algn="ctr"/>
            <a:r>
              <a:rPr lang="en-US" sz="3600" dirty="0"/>
              <a:t>Abstract class constructor</a:t>
            </a:r>
          </a:p>
        </p:txBody>
      </p:sp>
      <p:sp>
        <p:nvSpPr>
          <p:cNvPr id="4" name="Footer Placeholder 1">
            <a:extLst>
              <a:ext uri="{FF2B5EF4-FFF2-40B4-BE49-F238E27FC236}">
                <a16:creationId xmlns:a16="http://schemas.microsoft.com/office/drawing/2014/main" id="{B5FF1384-A327-436D-A860-725777A37CD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46AFCE63-483F-4896-9398-86A19B0B1D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Inside the abstract class, constructor declaration is possible or not?</a:t>
            </a:r>
          </a:p>
        </p:txBody>
      </p:sp>
      <p:sp>
        <p:nvSpPr>
          <p:cNvPr id="3" name="Content Placeholder 2"/>
          <p:cNvSpPr>
            <a:spLocks noGrp="1"/>
          </p:cNvSpPr>
          <p:nvPr>
            <p:ph idx="1"/>
          </p:nvPr>
        </p:nvSpPr>
        <p:spPr>
          <a:xfrm>
            <a:off x="457200" y="1600201"/>
            <a:ext cx="8229600" cy="4191000"/>
          </a:xfrm>
        </p:spPr>
        <p:txBody>
          <a:bodyPr>
            <a:normAutofit fontScale="85000" lnSpcReduction="20000"/>
          </a:bodyPr>
          <a:lstStyle/>
          <a:p>
            <a:pPr marL="0" indent="0">
              <a:buNone/>
            </a:pPr>
            <a:r>
              <a:rPr lang="en-US" dirty="0">
                <a:solidFill>
                  <a:srgbClr val="7030A0"/>
                </a:solidFill>
              </a:rPr>
              <a:t>abstract class Test</a:t>
            </a:r>
          </a:p>
          <a:p>
            <a:pPr marL="0" indent="0">
              <a:buNone/>
            </a:pPr>
            <a:r>
              <a:rPr lang="en-US" dirty="0">
                <a:solidFill>
                  <a:srgbClr val="7030A0"/>
                </a:solidFill>
              </a:rPr>
              <a:t>{</a:t>
            </a:r>
          </a:p>
          <a:p>
            <a:pPr marL="0" indent="0">
              <a:buNone/>
            </a:pPr>
            <a:r>
              <a:rPr lang="en-US" dirty="0">
                <a:solidFill>
                  <a:srgbClr val="7030A0"/>
                </a:solidFill>
              </a:rPr>
              <a:t>	Test()</a:t>
            </a:r>
          </a:p>
          <a:p>
            <a:pPr marL="0" indent="0">
              <a:buNone/>
            </a:pPr>
            <a:r>
              <a:rPr lang="en-US" dirty="0">
                <a:solidFill>
                  <a:srgbClr val="7030A0"/>
                </a:solidFill>
              </a:rPr>
              <a:t>	{</a:t>
            </a:r>
          </a:p>
          <a:p>
            <a:pPr marL="0" indent="0">
              <a:buNone/>
            </a:pPr>
            <a:r>
              <a:rPr lang="en-US" dirty="0">
                <a:solidFill>
                  <a:srgbClr val="7030A0"/>
                </a:solidFill>
              </a:rPr>
              <a:t>	}	</a:t>
            </a:r>
          </a:p>
          <a:p>
            <a:pPr marL="0" indent="0">
              <a:buNone/>
            </a:pPr>
            <a:r>
              <a:rPr lang="en-US" dirty="0">
                <a:solidFill>
                  <a:srgbClr val="7030A0"/>
                </a:solidFill>
              </a:rPr>
              <a:t>	P.S.V.M()</a:t>
            </a:r>
          </a:p>
          <a:p>
            <a:pPr marL="0" indent="0">
              <a:buNone/>
            </a:pPr>
            <a:r>
              <a:rPr lang="en-US" dirty="0">
                <a:solidFill>
                  <a:srgbClr val="7030A0"/>
                </a:solidFill>
              </a:rPr>
              <a:t>	{</a:t>
            </a:r>
          </a:p>
          <a:p>
            <a:pPr marL="0" indent="0">
              <a:buNone/>
            </a:pPr>
            <a:r>
              <a:rPr lang="en-US" dirty="0">
                <a:solidFill>
                  <a:srgbClr val="7030A0"/>
                </a:solidFill>
              </a:rPr>
              <a:t>		S.O.P(“Hello abstract class”);</a:t>
            </a:r>
          </a:p>
          <a:p>
            <a:pPr marL="0" indent="0">
              <a:buNone/>
            </a:pPr>
            <a:r>
              <a:rPr lang="en-US" dirty="0">
                <a:solidFill>
                  <a:srgbClr val="7030A0"/>
                </a:solidFill>
              </a:rPr>
              <a:t>	}</a:t>
            </a:r>
          </a:p>
          <a:p>
            <a:pPr marL="0" indent="0">
              <a:buNone/>
            </a:pPr>
            <a:r>
              <a:rPr lang="en-US" dirty="0">
                <a:solidFill>
                  <a:srgbClr val="7030A0"/>
                </a:solidFill>
              </a:rPr>
              <a:t>}</a:t>
            </a:r>
          </a:p>
          <a:p>
            <a:pPr marL="0" indent="0">
              <a:buNone/>
            </a:pPr>
            <a:endParaRPr lang="en-US" dirty="0"/>
          </a:p>
        </p:txBody>
      </p:sp>
      <p:sp>
        <p:nvSpPr>
          <p:cNvPr id="4" name="TextBox 3"/>
          <p:cNvSpPr txBox="1"/>
          <p:nvPr/>
        </p:nvSpPr>
        <p:spPr>
          <a:xfrm>
            <a:off x="5105400" y="6019800"/>
            <a:ext cx="3505200" cy="646331"/>
          </a:xfrm>
          <a:prstGeom prst="rect">
            <a:avLst/>
          </a:prstGeom>
          <a:noFill/>
        </p:spPr>
        <p:txBody>
          <a:bodyPr wrap="square" rtlCol="0">
            <a:spAutoFit/>
          </a:bodyPr>
          <a:lstStyle/>
          <a:p>
            <a:r>
              <a:rPr lang="en-US" sz="3600" dirty="0">
                <a:solidFill>
                  <a:srgbClr val="FF0000"/>
                </a:solidFill>
              </a:rPr>
              <a:t>Its possible</a:t>
            </a:r>
          </a:p>
        </p:txBody>
      </p:sp>
      <p:sp>
        <p:nvSpPr>
          <p:cNvPr id="5" name="Footer Placeholder 1">
            <a:extLst>
              <a:ext uri="{FF2B5EF4-FFF2-40B4-BE49-F238E27FC236}">
                <a16:creationId xmlns:a16="http://schemas.microsoft.com/office/drawing/2014/main" id="{B2EC4C1B-2E27-49CC-87E6-CFD432FE6CFA}"/>
              </a:ext>
            </a:extLst>
          </p:cNvPr>
          <p:cNvSpPr txBox="1">
            <a:spLocks/>
          </p:cNvSpPr>
          <p:nvPr/>
        </p:nvSpPr>
        <p:spPr>
          <a:xfrm>
            <a:off x="25400" y="6583362"/>
            <a:ext cx="9144000" cy="271463"/>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238F0A41-050A-449F-AB4A-098AB51050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4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5897563"/>
          </a:xfrm>
        </p:spPr>
        <p:txBody>
          <a:bodyPr>
            <a:normAutofit fontScale="92500" lnSpcReduction="20000"/>
          </a:bodyPr>
          <a:lstStyle/>
          <a:p>
            <a:pPr marL="0" indent="0">
              <a:buNone/>
            </a:pPr>
            <a:r>
              <a:rPr lang="en-US" dirty="0"/>
              <a:t>abstract class Test</a:t>
            </a:r>
          </a:p>
          <a:p>
            <a:endParaRPr lang="en-US" dirty="0"/>
          </a:p>
          <a:p>
            <a:pPr marL="0" indent="0">
              <a:buNone/>
            </a:pPr>
            <a:r>
              <a:rPr lang="en-US" dirty="0"/>
              <a:t>{</a:t>
            </a:r>
          </a:p>
          <a:p>
            <a:pPr marL="0" indent="0">
              <a:buNone/>
            </a:pPr>
            <a:r>
              <a:rPr lang="en-US" dirty="0"/>
              <a:t>Test()</a:t>
            </a:r>
          </a:p>
          <a:p>
            <a:pPr marL="0" indent="0">
              <a:buNone/>
            </a:pPr>
            <a:r>
              <a:rPr lang="en-US" dirty="0"/>
              <a:t>{</a:t>
            </a:r>
          </a:p>
          <a:p>
            <a:pPr marL="0" indent="0">
              <a:buNone/>
            </a:pPr>
            <a:r>
              <a:rPr lang="en-US" dirty="0" err="1"/>
              <a:t>System.out.println</a:t>
            </a:r>
            <a:r>
              <a:rPr lang="en-US" dirty="0"/>
              <a:t>("</a:t>
            </a:r>
            <a:r>
              <a:rPr lang="en-US" dirty="0" err="1"/>
              <a:t>abstarct</a:t>
            </a:r>
            <a:r>
              <a:rPr lang="en-US" dirty="0"/>
              <a:t> class constructor");</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("Hello abstract class");</a:t>
            </a:r>
          </a:p>
          <a:p>
            <a:pPr marL="0" indent="0">
              <a:buNone/>
            </a:pPr>
            <a:r>
              <a:rPr lang="en-US" dirty="0"/>
              <a:t>	}</a:t>
            </a:r>
          </a:p>
          <a:p>
            <a:pPr marL="0" indent="0">
              <a:buNone/>
            </a:pPr>
            <a:r>
              <a:rPr lang="en-US" dirty="0"/>
              <a:t>}</a:t>
            </a:r>
          </a:p>
          <a:p>
            <a:endParaRPr lang="en-US" dirty="0"/>
          </a:p>
        </p:txBody>
      </p:sp>
      <p:sp>
        <p:nvSpPr>
          <p:cNvPr id="4" name="Footer Placeholder 1">
            <a:extLst>
              <a:ext uri="{FF2B5EF4-FFF2-40B4-BE49-F238E27FC236}">
                <a16:creationId xmlns:a16="http://schemas.microsoft.com/office/drawing/2014/main" id="{AA669973-7A69-439A-8FF1-B3A145784AF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5" name="Picture 3">
            <a:extLst>
              <a:ext uri="{FF2B5EF4-FFF2-40B4-BE49-F238E27FC236}">
                <a16:creationId xmlns:a16="http://schemas.microsoft.com/office/drawing/2014/main" id="{1C18251A-4705-465C-BAC4-956B4DCF18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142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76200"/>
            <a:ext cx="7718174" cy="3477419"/>
          </a:xfrm>
          <a:prstGeom prst="rect">
            <a:avLst/>
          </a:prstGeom>
        </p:spPr>
      </p:pic>
      <p:sp>
        <p:nvSpPr>
          <p:cNvPr id="3" name="Footer Placeholder 1">
            <a:extLst>
              <a:ext uri="{FF2B5EF4-FFF2-40B4-BE49-F238E27FC236}">
                <a16:creationId xmlns:a16="http://schemas.microsoft.com/office/drawing/2014/main" id="{7D329F49-3BDD-4884-8D70-84D633ADFE5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FB31FE5-EA9B-43E4-9794-28E336428C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494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Inside the abstract class, constructor declaration is possible or not?</a:t>
            </a:r>
          </a:p>
        </p:txBody>
      </p:sp>
      <p:sp>
        <p:nvSpPr>
          <p:cNvPr id="3" name="Content Placeholder 2"/>
          <p:cNvSpPr>
            <a:spLocks noGrp="1"/>
          </p:cNvSpPr>
          <p:nvPr>
            <p:ph idx="1"/>
          </p:nvPr>
        </p:nvSpPr>
        <p:spPr>
          <a:xfrm>
            <a:off x="457200" y="1600201"/>
            <a:ext cx="8229600" cy="4191000"/>
          </a:xfrm>
        </p:spPr>
        <p:txBody>
          <a:bodyPr>
            <a:normAutofit fontScale="70000" lnSpcReduction="20000"/>
          </a:bodyPr>
          <a:lstStyle/>
          <a:p>
            <a:pPr marL="0" indent="0">
              <a:buNone/>
            </a:pPr>
            <a:r>
              <a:rPr lang="en-US" dirty="0">
                <a:solidFill>
                  <a:srgbClr val="7030A0"/>
                </a:solidFill>
              </a:rPr>
              <a:t>abstract class Test</a:t>
            </a:r>
          </a:p>
          <a:p>
            <a:pPr marL="0" indent="0">
              <a:buNone/>
            </a:pPr>
            <a:r>
              <a:rPr lang="en-US" dirty="0">
                <a:solidFill>
                  <a:srgbClr val="7030A0"/>
                </a:solidFill>
              </a:rPr>
              <a:t>{</a:t>
            </a:r>
          </a:p>
          <a:p>
            <a:pPr marL="0" indent="0">
              <a:buNone/>
            </a:pPr>
            <a:r>
              <a:rPr lang="en-US" dirty="0">
                <a:solidFill>
                  <a:srgbClr val="7030A0"/>
                </a:solidFill>
              </a:rPr>
              <a:t>Test()</a:t>
            </a:r>
          </a:p>
          <a:p>
            <a:pPr marL="0" indent="0">
              <a:buNone/>
            </a:pPr>
            <a:r>
              <a:rPr lang="en-US" dirty="0">
                <a:solidFill>
                  <a:srgbClr val="7030A0"/>
                </a:solidFill>
              </a:rPr>
              <a:t>{</a:t>
            </a:r>
          </a:p>
          <a:p>
            <a:pPr marL="0" indent="0">
              <a:buNone/>
            </a:pPr>
            <a:r>
              <a:rPr lang="en-US" dirty="0" err="1">
                <a:solidFill>
                  <a:srgbClr val="7030A0"/>
                </a:solidFill>
              </a:rPr>
              <a:t>System.out.println</a:t>
            </a:r>
            <a:r>
              <a:rPr lang="en-US" dirty="0">
                <a:solidFill>
                  <a:srgbClr val="7030A0"/>
                </a:solidFill>
              </a:rPr>
              <a:t>("</a:t>
            </a:r>
            <a:r>
              <a:rPr lang="en-US" dirty="0" err="1">
                <a:solidFill>
                  <a:srgbClr val="7030A0"/>
                </a:solidFill>
              </a:rPr>
              <a:t>abstarct</a:t>
            </a:r>
            <a:r>
              <a:rPr lang="en-US" dirty="0">
                <a:solidFill>
                  <a:srgbClr val="7030A0"/>
                </a:solidFill>
              </a:rPr>
              <a:t> class constructor");</a:t>
            </a:r>
          </a:p>
          <a:p>
            <a:pPr marL="0" indent="0">
              <a:buNone/>
            </a:pPr>
            <a:r>
              <a:rPr lang="en-US" dirty="0">
                <a:solidFill>
                  <a:srgbClr val="7030A0"/>
                </a:solidFill>
              </a:rPr>
              <a:t>}</a:t>
            </a:r>
          </a:p>
          <a:p>
            <a:pPr marL="0" indent="0">
              <a:buNone/>
            </a:pPr>
            <a:r>
              <a:rPr lang="en-US" dirty="0">
                <a:solidFill>
                  <a:srgbClr val="7030A0"/>
                </a:solidFill>
              </a:rPr>
              <a:t>	public static void main(String </a:t>
            </a:r>
            <a:r>
              <a:rPr lang="en-US" dirty="0" err="1">
                <a:solidFill>
                  <a:srgbClr val="7030A0"/>
                </a:solidFill>
              </a:rPr>
              <a:t>args</a:t>
            </a:r>
            <a:r>
              <a:rPr lang="en-US" dirty="0">
                <a:solidFill>
                  <a:srgbClr val="7030A0"/>
                </a:solidFill>
              </a:rPr>
              <a:t>[])</a:t>
            </a:r>
          </a:p>
          <a:p>
            <a:pPr marL="0" indent="0">
              <a:buNone/>
            </a:pPr>
            <a:r>
              <a:rPr lang="en-US" dirty="0">
                <a:solidFill>
                  <a:srgbClr val="7030A0"/>
                </a:solidFill>
              </a:rPr>
              <a:t>	{</a:t>
            </a:r>
          </a:p>
          <a:p>
            <a:pPr marL="0" indent="0">
              <a:buNone/>
            </a:pPr>
            <a:r>
              <a:rPr lang="en-US" dirty="0">
                <a:solidFill>
                  <a:srgbClr val="7030A0"/>
                </a:solidFill>
              </a:rPr>
              <a:t>Teat t=new Test();	</a:t>
            </a:r>
          </a:p>
          <a:p>
            <a:pPr marL="0" indent="0">
              <a:buNone/>
            </a:pPr>
            <a:r>
              <a:rPr lang="en-US" dirty="0" err="1">
                <a:solidFill>
                  <a:srgbClr val="7030A0"/>
                </a:solidFill>
              </a:rPr>
              <a:t>System.out.println</a:t>
            </a:r>
            <a:r>
              <a:rPr lang="en-US" dirty="0">
                <a:solidFill>
                  <a:srgbClr val="7030A0"/>
                </a:solidFill>
              </a:rPr>
              <a:t>("Hello abstract class");</a:t>
            </a:r>
          </a:p>
          <a:p>
            <a:pPr marL="0" indent="0">
              <a:buNone/>
            </a:pPr>
            <a:r>
              <a:rPr lang="en-US" dirty="0">
                <a:solidFill>
                  <a:srgbClr val="7030A0"/>
                </a:solidFill>
              </a:rPr>
              <a:t>}</a:t>
            </a:r>
          </a:p>
          <a:p>
            <a:pPr marL="0" indent="0">
              <a:buNone/>
            </a:pPr>
            <a:r>
              <a:rPr lang="en-US" dirty="0">
                <a:solidFill>
                  <a:srgbClr val="7030A0"/>
                </a:solidFill>
              </a:rPr>
              <a:t>}</a:t>
            </a:r>
          </a:p>
          <a:p>
            <a:pPr marL="0" indent="0">
              <a:buNone/>
            </a:pPr>
            <a:endParaRPr lang="en-US" dirty="0"/>
          </a:p>
        </p:txBody>
      </p:sp>
      <p:sp>
        <p:nvSpPr>
          <p:cNvPr id="4" name="TextBox 3"/>
          <p:cNvSpPr txBox="1"/>
          <p:nvPr/>
        </p:nvSpPr>
        <p:spPr>
          <a:xfrm>
            <a:off x="723900" y="4773435"/>
            <a:ext cx="7696200" cy="1200329"/>
          </a:xfrm>
          <a:prstGeom prst="rect">
            <a:avLst/>
          </a:prstGeom>
          <a:noFill/>
        </p:spPr>
        <p:txBody>
          <a:bodyPr wrap="square" rtlCol="0">
            <a:spAutoFit/>
          </a:bodyPr>
          <a:lstStyle/>
          <a:p>
            <a:r>
              <a:rPr lang="en-US" sz="3600" dirty="0">
                <a:solidFill>
                  <a:srgbClr val="FF0000"/>
                </a:solidFill>
              </a:rPr>
              <a:t>It will generate an error- object creation is not allowed</a:t>
            </a:r>
          </a:p>
        </p:txBody>
      </p:sp>
      <p:sp>
        <p:nvSpPr>
          <p:cNvPr id="5" name="Footer Placeholder 1">
            <a:extLst>
              <a:ext uri="{FF2B5EF4-FFF2-40B4-BE49-F238E27FC236}">
                <a16:creationId xmlns:a16="http://schemas.microsoft.com/office/drawing/2014/main" id="{1E1D6099-CAE3-4D81-A5F3-67F635B0741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1AF13742-3D7A-411D-92F2-C4A06FDFC3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92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0"/>
            <a:ext cx="8225554" cy="3706019"/>
          </a:xfrm>
          <a:prstGeom prst="rect">
            <a:avLst/>
          </a:prstGeom>
        </p:spPr>
      </p:pic>
      <p:sp>
        <p:nvSpPr>
          <p:cNvPr id="3" name="Footer Placeholder 1">
            <a:extLst>
              <a:ext uri="{FF2B5EF4-FFF2-40B4-BE49-F238E27FC236}">
                <a16:creationId xmlns:a16="http://schemas.microsoft.com/office/drawing/2014/main" id="{C6577FC9-DFF4-4E17-8CC5-0F007BF50ED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360DBFC-4191-4E1E-A592-7AF2ABA96F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03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execute the abstract class constructor without object creation?</a:t>
            </a:r>
          </a:p>
        </p:txBody>
      </p:sp>
      <p:sp>
        <p:nvSpPr>
          <p:cNvPr id="3" name="Content Placeholder 2"/>
          <p:cNvSpPr>
            <a:spLocks noGrp="1"/>
          </p:cNvSpPr>
          <p:nvPr>
            <p:ph idx="1"/>
          </p:nvPr>
        </p:nvSpPr>
        <p:spPr>
          <a:xfrm>
            <a:off x="381000" y="2057400"/>
            <a:ext cx="3886200" cy="4525963"/>
          </a:xfrm>
        </p:spPr>
        <p:txBody>
          <a:bodyPr>
            <a:normAutofit/>
          </a:bodyPr>
          <a:lstStyle/>
          <a:p>
            <a:pPr marL="0" indent="0">
              <a:buNone/>
            </a:pPr>
            <a:r>
              <a:rPr lang="en-US" sz="2800" dirty="0">
                <a:solidFill>
                  <a:srgbClr val="7030A0"/>
                </a:solidFill>
              </a:rPr>
              <a:t>abstract class Test</a:t>
            </a:r>
          </a:p>
          <a:p>
            <a:pPr marL="0" indent="0">
              <a:buNone/>
            </a:pPr>
            <a:r>
              <a:rPr lang="en-US" sz="2800" dirty="0">
                <a:solidFill>
                  <a:srgbClr val="7030A0"/>
                </a:solidFill>
              </a:rPr>
              <a:t>{</a:t>
            </a:r>
          </a:p>
          <a:p>
            <a:pPr marL="0" indent="0">
              <a:buNone/>
            </a:pPr>
            <a:r>
              <a:rPr lang="en-US" sz="2800" dirty="0">
                <a:solidFill>
                  <a:srgbClr val="7030A0"/>
                </a:solidFill>
              </a:rPr>
              <a:t>Test()</a:t>
            </a:r>
          </a:p>
          <a:p>
            <a:pPr marL="0" indent="0">
              <a:buNone/>
            </a:pPr>
            <a:r>
              <a:rPr lang="en-US" sz="2800" dirty="0">
                <a:solidFill>
                  <a:srgbClr val="7030A0"/>
                </a:solidFill>
              </a:rPr>
              <a:t>{ S.O.P.(“abstract class constructor”);</a:t>
            </a:r>
          </a:p>
          <a:p>
            <a:pPr marL="0" indent="0">
              <a:buNone/>
            </a:pPr>
            <a:r>
              <a:rPr lang="en-US" sz="2800" dirty="0">
                <a:solidFill>
                  <a:srgbClr val="7030A0"/>
                </a:solidFill>
              </a:rPr>
              <a:t>}	</a:t>
            </a:r>
          </a:p>
          <a:p>
            <a:pPr marL="0" indent="0">
              <a:buNone/>
            </a:pPr>
            <a:r>
              <a:rPr lang="en-US" sz="2800" dirty="0">
                <a:solidFill>
                  <a:srgbClr val="7030A0"/>
                </a:solidFill>
              </a:rPr>
              <a:t>abstract void m1();</a:t>
            </a:r>
          </a:p>
          <a:p>
            <a:pPr marL="0" indent="0">
              <a:buNone/>
            </a:pPr>
            <a:r>
              <a:rPr lang="en-US" sz="2800" dirty="0">
                <a:solidFill>
                  <a:srgbClr val="7030A0"/>
                </a:solidFill>
              </a:rPr>
              <a:t>}</a:t>
            </a:r>
          </a:p>
          <a:p>
            <a:pPr marL="0" indent="0">
              <a:buNone/>
            </a:pPr>
            <a:endParaRPr lang="en-US" dirty="0"/>
          </a:p>
        </p:txBody>
      </p:sp>
      <p:sp>
        <p:nvSpPr>
          <p:cNvPr id="4" name="TextBox 3"/>
          <p:cNvSpPr txBox="1"/>
          <p:nvPr/>
        </p:nvSpPr>
        <p:spPr>
          <a:xfrm>
            <a:off x="4572000" y="1593273"/>
            <a:ext cx="4114800" cy="5324535"/>
          </a:xfrm>
          <a:prstGeom prst="rect">
            <a:avLst/>
          </a:prstGeom>
          <a:noFill/>
        </p:spPr>
        <p:txBody>
          <a:bodyPr wrap="square" rtlCol="0">
            <a:spAutoFit/>
          </a:bodyPr>
          <a:lstStyle/>
          <a:p>
            <a:r>
              <a:rPr lang="en-US" sz="2000" dirty="0">
                <a:solidFill>
                  <a:schemeClr val="accent6">
                    <a:lumMod val="50000"/>
                  </a:schemeClr>
                </a:solidFill>
              </a:rPr>
              <a:t>class  Test1 extends Test</a:t>
            </a:r>
          </a:p>
          <a:p>
            <a:r>
              <a:rPr lang="en-US" sz="2000" dirty="0">
                <a:solidFill>
                  <a:schemeClr val="accent6">
                    <a:lumMod val="50000"/>
                  </a:schemeClr>
                </a:solidFill>
              </a:rPr>
              <a:t>{</a:t>
            </a:r>
          </a:p>
          <a:p>
            <a:r>
              <a:rPr lang="en-US" sz="2000" dirty="0">
                <a:solidFill>
                  <a:schemeClr val="accent6">
                    <a:lumMod val="50000"/>
                  </a:schemeClr>
                </a:solidFill>
              </a:rPr>
              <a:t>void m1()</a:t>
            </a:r>
          </a:p>
          <a:p>
            <a:r>
              <a:rPr lang="en-US" sz="2000" dirty="0">
                <a:solidFill>
                  <a:schemeClr val="accent6">
                    <a:lumMod val="50000"/>
                  </a:schemeClr>
                </a:solidFill>
              </a:rPr>
              <a:t>{</a:t>
            </a:r>
          </a:p>
          <a:p>
            <a:r>
              <a:rPr lang="en-US" sz="2000" dirty="0">
                <a:solidFill>
                  <a:schemeClr val="accent6">
                    <a:lumMod val="50000"/>
                  </a:schemeClr>
                </a:solidFill>
              </a:rPr>
              <a:t> S.O.P.(“m1 method”);</a:t>
            </a:r>
          </a:p>
          <a:p>
            <a:r>
              <a:rPr lang="en-US" sz="2000" dirty="0">
                <a:solidFill>
                  <a:schemeClr val="accent6">
                    <a:lumMod val="50000"/>
                  </a:schemeClr>
                </a:solidFill>
              </a:rPr>
              <a:t>}</a:t>
            </a:r>
          </a:p>
          <a:p>
            <a:r>
              <a:rPr lang="en-US" sz="2000" dirty="0">
                <a:solidFill>
                  <a:schemeClr val="accent6">
                    <a:lumMod val="50000"/>
                  </a:schemeClr>
                </a:solidFill>
              </a:rPr>
              <a:t>Test1()</a:t>
            </a:r>
          </a:p>
          <a:p>
            <a:r>
              <a:rPr lang="en-US" sz="2000" dirty="0">
                <a:solidFill>
                  <a:schemeClr val="accent6">
                    <a:lumMod val="50000"/>
                  </a:schemeClr>
                </a:solidFill>
              </a:rPr>
              <a:t>{</a:t>
            </a:r>
          </a:p>
          <a:p>
            <a:r>
              <a:rPr lang="en-US" sz="2000" dirty="0">
                <a:solidFill>
                  <a:schemeClr val="accent6">
                    <a:lumMod val="50000"/>
                  </a:schemeClr>
                </a:solidFill>
              </a:rPr>
              <a:t>  </a:t>
            </a:r>
            <a:r>
              <a:rPr lang="en-US" sz="2000" b="1" dirty="0">
                <a:solidFill>
                  <a:schemeClr val="accent6">
                    <a:lumMod val="50000"/>
                  </a:schemeClr>
                </a:solidFill>
              </a:rPr>
              <a:t>super();</a:t>
            </a:r>
          </a:p>
          <a:p>
            <a:r>
              <a:rPr lang="en-US" sz="2000" dirty="0">
                <a:solidFill>
                  <a:schemeClr val="accent6">
                    <a:lumMod val="50000"/>
                  </a:schemeClr>
                </a:solidFill>
              </a:rPr>
              <a:t>  S.O.P.(“</a:t>
            </a:r>
            <a:r>
              <a:rPr lang="en-US" sz="2000" dirty="0" err="1">
                <a:solidFill>
                  <a:schemeClr val="accent6">
                    <a:lumMod val="50000"/>
                  </a:schemeClr>
                </a:solidFill>
              </a:rPr>
              <a:t>currentclass</a:t>
            </a:r>
            <a:r>
              <a:rPr lang="en-US" sz="2000" dirty="0">
                <a:solidFill>
                  <a:schemeClr val="accent6">
                    <a:lumMod val="50000"/>
                  </a:schemeClr>
                </a:solidFill>
              </a:rPr>
              <a:t> constructor”);</a:t>
            </a:r>
          </a:p>
          <a:p>
            <a:r>
              <a:rPr lang="en-US" sz="2000" dirty="0">
                <a:solidFill>
                  <a:schemeClr val="accent6">
                    <a:lumMod val="50000"/>
                  </a:schemeClr>
                </a:solidFill>
              </a:rPr>
              <a:t>}</a:t>
            </a:r>
          </a:p>
          <a:p>
            <a:r>
              <a:rPr lang="en-US" sz="2000" dirty="0">
                <a:solidFill>
                  <a:schemeClr val="accent6">
                    <a:lumMod val="50000"/>
                  </a:schemeClr>
                </a:solidFill>
              </a:rPr>
              <a:t>P.S.V.M()</a:t>
            </a:r>
          </a:p>
          <a:p>
            <a:r>
              <a:rPr lang="en-US" sz="2000" dirty="0">
                <a:solidFill>
                  <a:schemeClr val="accent6">
                    <a:lumMod val="50000"/>
                  </a:schemeClr>
                </a:solidFill>
              </a:rPr>
              <a:t>{</a:t>
            </a:r>
          </a:p>
          <a:p>
            <a:r>
              <a:rPr lang="en-US" sz="2000" dirty="0">
                <a:solidFill>
                  <a:schemeClr val="accent6">
                    <a:lumMod val="50000"/>
                  </a:schemeClr>
                </a:solidFill>
              </a:rPr>
              <a:t>Test1 t = new Test1();</a:t>
            </a:r>
          </a:p>
          <a:p>
            <a:r>
              <a:rPr lang="en-US" sz="2000" dirty="0">
                <a:solidFill>
                  <a:schemeClr val="accent6">
                    <a:lumMod val="50000"/>
                  </a:schemeClr>
                </a:solidFill>
              </a:rPr>
              <a:t>t.m1();</a:t>
            </a:r>
          </a:p>
          <a:p>
            <a:r>
              <a:rPr lang="en-US" sz="2000" dirty="0">
                <a:solidFill>
                  <a:schemeClr val="accent6">
                    <a:lumMod val="50000"/>
                  </a:schemeClr>
                </a:solidFill>
              </a:rPr>
              <a:t>}</a:t>
            </a:r>
          </a:p>
          <a:p>
            <a:r>
              <a:rPr lang="en-US" sz="2000" dirty="0">
                <a:solidFill>
                  <a:schemeClr val="accent6">
                    <a:lumMod val="50000"/>
                  </a:schemeClr>
                </a:solidFill>
              </a:rPr>
              <a:t>}</a:t>
            </a:r>
          </a:p>
        </p:txBody>
      </p:sp>
      <p:sp>
        <p:nvSpPr>
          <p:cNvPr id="5" name="Footer Placeholder 1">
            <a:extLst>
              <a:ext uri="{FF2B5EF4-FFF2-40B4-BE49-F238E27FC236}">
                <a16:creationId xmlns:a16="http://schemas.microsoft.com/office/drawing/2014/main" id="{363E5C14-1940-44BD-B6FA-DDDECA6FAD8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68A93876-0A6B-4F25-9E6E-920CDB48CC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2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228600"/>
            <a:ext cx="6950532" cy="3858419"/>
          </a:xfrm>
          <a:prstGeom prst="rect">
            <a:avLst/>
          </a:prstGeom>
        </p:spPr>
      </p:pic>
      <p:sp>
        <p:nvSpPr>
          <p:cNvPr id="3" name="Footer Placeholder 1">
            <a:extLst>
              <a:ext uri="{FF2B5EF4-FFF2-40B4-BE49-F238E27FC236}">
                <a16:creationId xmlns:a16="http://schemas.microsoft.com/office/drawing/2014/main" id="{85806060-C714-4893-987C-3A72EFA3F04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3A11A57-42C8-4B30-A335-D958EDC687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188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For abstract class constructor declaration is allowed &amp; possible to execute constructor also</a:t>
            </a:r>
          </a:p>
        </p:txBody>
      </p:sp>
      <p:sp>
        <p:nvSpPr>
          <p:cNvPr id="4" name="Footer Placeholder 1">
            <a:extLst>
              <a:ext uri="{FF2B5EF4-FFF2-40B4-BE49-F238E27FC236}">
                <a16:creationId xmlns:a16="http://schemas.microsoft.com/office/drawing/2014/main" id="{74C8683D-F8B2-460E-BE85-24F8355B455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45FA66AA-8DB3-40CF-A876-501393AB80C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669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sz="2800" dirty="0"/>
              <a:t>Abstract class instance variable example</a:t>
            </a:r>
          </a:p>
        </p:txBody>
      </p:sp>
      <p:sp>
        <p:nvSpPr>
          <p:cNvPr id="4" name="Content Placeholder 2"/>
          <p:cNvSpPr>
            <a:spLocks noGrp="1"/>
          </p:cNvSpPr>
          <p:nvPr>
            <p:ph idx="1"/>
          </p:nvPr>
        </p:nvSpPr>
        <p:spPr>
          <a:xfrm>
            <a:off x="152400" y="609600"/>
            <a:ext cx="3581400" cy="2971799"/>
          </a:xfrm>
        </p:spPr>
        <p:txBody>
          <a:bodyPr>
            <a:normAutofit fontScale="85000" lnSpcReduction="20000"/>
          </a:bodyPr>
          <a:lstStyle/>
          <a:p>
            <a:pPr marL="0" indent="0">
              <a:buNone/>
            </a:pPr>
            <a:r>
              <a:rPr lang="en-US" sz="2800" dirty="0">
                <a:solidFill>
                  <a:srgbClr val="7030A0"/>
                </a:solidFill>
              </a:rPr>
              <a:t>abstract class Parent</a:t>
            </a:r>
          </a:p>
          <a:p>
            <a:pPr marL="0" indent="0">
              <a:buNone/>
            </a:pPr>
            <a:r>
              <a:rPr lang="en-US" sz="2800" dirty="0">
                <a:solidFill>
                  <a:srgbClr val="7030A0"/>
                </a:solidFill>
              </a:rPr>
              <a:t>{</a:t>
            </a:r>
          </a:p>
          <a:p>
            <a:pPr marL="0" indent="0">
              <a:buNone/>
            </a:pPr>
            <a:r>
              <a:rPr lang="en-US" sz="2800" dirty="0" err="1">
                <a:solidFill>
                  <a:srgbClr val="7030A0"/>
                </a:solidFill>
              </a:rPr>
              <a:t>int</a:t>
            </a:r>
            <a:r>
              <a:rPr lang="en-US" sz="2800" dirty="0">
                <a:solidFill>
                  <a:srgbClr val="7030A0"/>
                </a:solidFill>
              </a:rPr>
              <a:t> x;</a:t>
            </a:r>
          </a:p>
          <a:p>
            <a:pPr marL="0" indent="0">
              <a:buNone/>
            </a:pPr>
            <a:r>
              <a:rPr lang="en-US" sz="2800" dirty="0">
                <a:solidFill>
                  <a:srgbClr val="7030A0"/>
                </a:solidFill>
              </a:rPr>
              <a:t>Parent(</a:t>
            </a:r>
            <a:r>
              <a:rPr lang="en-US" sz="2800" dirty="0" err="1">
                <a:solidFill>
                  <a:srgbClr val="7030A0"/>
                </a:solidFill>
              </a:rPr>
              <a:t>int</a:t>
            </a:r>
            <a:r>
              <a:rPr lang="en-US" sz="2800" dirty="0">
                <a:solidFill>
                  <a:srgbClr val="7030A0"/>
                </a:solidFill>
              </a:rPr>
              <a:t> x)</a:t>
            </a:r>
          </a:p>
          <a:p>
            <a:pPr marL="0" indent="0">
              <a:buNone/>
            </a:pPr>
            <a:r>
              <a:rPr lang="en-US" sz="2800" dirty="0">
                <a:solidFill>
                  <a:srgbClr val="7030A0"/>
                </a:solidFill>
              </a:rPr>
              <a:t>{ </a:t>
            </a:r>
            <a:r>
              <a:rPr lang="en-US" sz="2800" dirty="0" err="1">
                <a:solidFill>
                  <a:srgbClr val="7030A0"/>
                </a:solidFill>
              </a:rPr>
              <a:t>this.x</a:t>
            </a:r>
            <a:r>
              <a:rPr lang="en-US" sz="2800" dirty="0">
                <a:solidFill>
                  <a:srgbClr val="7030A0"/>
                </a:solidFill>
              </a:rPr>
              <a:t>=x;</a:t>
            </a:r>
          </a:p>
          <a:p>
            <a:pPr marL="0" indent="0">
              <a:buNone/>
            </a:pPr>
            <a:r>
              <a:rPr lang="en-US" sz="2800" dirty="0">
                <a:solidFill>
                  <a:srgbClr val="7030A0"/>
                </a:solidFill>
              </a:rPr>
              <a:t>}	</a:t>
            </a:r>
          </a:p>
          <a:p>
            <a:pPr marL="0" indent="0">
              <a:buNone/>
            </a:pPr>
            <a:r>
              <a:rPr lang="en-US" sz="2800" dirty="0">
                <a:solidFill>
                  <a:srgbClr val="7030A0"/>
                </a:solidFill>
              </a:rPr>
              <a:t>abstract void details();</a:t>
            </a:r>
          </a:p>
          <a:p>
            <a:pPr marL="0" indent="0">
              <a:buNone/>
            </a:pPr>
            <a:r>
              <a:rPr lang="en-US" sz="2800" dirty="0">
                <a:solidFill>
                  <a:srgbClr val="7030A0"/>
                </a:solidFill>
              </a:rPr>
              <a:t>}</a:t>
            </a:r>
          </a:p>
          <a:p>
            <a:pPr marL="0" indent="0">
              <a:buNone/>
            </a:pPr>
            <a:endParaRPr lang="en-US" dirty="0"/>
          </a:p>
        </p:txBody>
      </p:sp>
      <p:sp>
        <p:nvSpPr>
          <p:cNvPr id="5" name="TextBox 4"/>
          <p:cNvSpPr txBox="1"/>
          <p:nvPr/>
        </p:nvSpPr>
        <p:spPr>
          <a:xfrm>
            <a:off x="4994564" y="1066800"/>
            <a:ext cx="4114800" cy="5570756"/>
          </a:xfrm>
          <a:prstGeom prst="rect">
            <a:avLst/>
          </a:prstGeom>
          <a:noFill/>
        </p:spPr>
        <p:txBody>
          <a:bodyPr wrap="square" rtlCol="0">
            <a:spAutoFit/>
          </a:bodyPr>
          <a:lstStyle/>
          <a:p>
            <a:r>
              <a:rPr lang="en-US" sz="2400" dirty="0">
                <a:solidFill>
                  <a:schemeClr val="accent6">
                    <a:lumMod val="50000"/>
                  </a:schemeClr>
                </a:solidFill>
              </a:rPr>
              <a:t>class  Child extends Parent</a:t>
            </a:r>
          </a:p>
          <a:p>
            <a:r>
              <a:rPr lang="en-US" sz="2400" dirty="0">
                <a:solidFill>
                  <a:schemeClr val="accent6">
                    <a:lumMod val="50000"/>
                  </a:schemeClr>
                </a:solidFill>
              </a:rPr>
              <a:t>{</a:t>
            </a:r>
          </a:p>
          <a:p>
            <a:r>
              <a:rPr lang="en-US" sz="2400" dirty="0" err="1">
                <a:solidFill>
                  <a:schemeClr val="accent6">
                    <a:lumMod val="50000"/>
                  </a:schemeClr>
                </a:solidFill>
              </a:rPr>
              <a:t>int</a:t>
            </a:r>
            <a:r>
              <a:rPr lang="en-US" sz="2400" dirty="0">
                <a:solidFill>
                  <a:schemeClr val="accent6">
                    <a:lumMod val="50000"/>
                  </a:schemeClr>
                </a:solidFill>
              </a:rPr>
              <a:t> y;</a:t>
            </a:r>
          </a:p>
          <a:p>
            <a:r>
              <a:rPr lang="en-US" sz="2400" dirty="0">
                <a:solidFill>
                  <a:schemeClr val="accent6">
                    <a:lumMod val="50000"/>
                  </a:schemeClr>
                </a:solidFill>
              </a:rPr>
              <a:t>Child(</a:t>
            </a:r>
            <a:r>
              <a:rPr lang="en-US" sz="2400" dirty="0" err="1">
                <a:solidFill>
                  <a:schemeClr val="accent6">
                    <a:lumMod val="50000"/>
                  </a:schemeClr>
                </a:solidFill>
              </a:rPr>
              <a:t>int</a:t>
            </a:r>
            <a:r>
              <a:rPr lang="en-US" sz="2400" dirty="0">
                <a:solidFill>
                  <a:schemeClr val="accent6">
                    <a:lumMod val="50000"/>
                  </a:schemeClr>
                </a:solidFill>
              </a:rPr>
              <a:t> x, </a:t>
            </a:r>
            <a:r>
              <a:rPr lang="en-US" sz="2400" dirty="0" err="1">
                <a:solidFill>
                  <a:schemeClr val="accent6">
                    <a:lumMod val="50000"/>
                  </a:schemeClr>
                </a:solidFill>
              </a:rPr>
              <a:t>int</a:t>
            </a:r>
            <a:r>
              <a:rPr lang="en-US" sz="2400" dirty="0">
                <a:solidFill>
                  <a:schemeClr val="accent6">
                    <a:lumMod val="50000"/>
                  </a:schemeClr>
                </a:solidFill>
              </a:rPr>
              <a:t> y)</a:t>
            </a:r>
          </a:p>
          <a:p>
            <a:r>
              <a:rPr lang="en-US" sz="2400" dirty="0">
                <a:solidFill>
                  <a:schemeClr val="accent6">
                    <a:lumMod val="50000"/>
                  </a:schemeClr>
                </a:solidFill>
              </a:rPr>
              <a:t>{</a:t>
            </a:r>
          </a:p>
          <a:p>
            <a:r>
              <a:rPr lang="en-US" sz="2400" dirty="0">
                <a:solidFill>
                  <a:schemeClr val="accent6">
                    <a:lumMod val="50000"/>
                  </a:schemeClr>
                </a:solidFill>
              </a:rPr>
              <a:t>  </a:t>
            </a:r>
            <a:r>
              <a:rPr lang="en-US" sz="2400" b="1" dirty="0">
                <a:solidFill>
                  <a:schemeClr val="accent6">
                    <a:lumMod val="50000"/>
                  </a:schemeClr>
                </a:solidFill>
              </a:rPr>
              <a:t>super(x);</a:t>
            </a:r>
          </a:p>
          <a:p>
            <a:r>
              <a:rPr lang="en-US" sz="2400" dirty="0">
                <a:solidFill>
                  <a:schemeClr val="accent6">
                    <a:lumMod val="50000"/>
                  </a:schemeClr>
                </a:solidFill>
              </a:rPr>
              <a:t>  </a:t>
            </a:r>
            <a:r>
              <a:rPr lang="en-US" sz="2400" dirty="0" err="1">
                <a:solidFill>
                  <a:schemeClr val="accent6">
                    <a:lumMod val="50000"/>
                  </a:schemeClr>
                </a:solidFill>
              </a:rPr>
              <a:t>this.y</a:t>
            </a:r>
            <a:r>
              <a:rPr lang="en-US" sz="2400" dirty="0">
                <a:solidFill>
                  <a:schemeClr val="accent6">
                    <a:lumMod val="50000"/>
                  </a:schemeClr>
                </a:solidFill>
              </a:rPr>
              <a:t>=y;</a:t>
            </a:r>
          </a:p>
          <a:p>
            <a:r>
              <a:rPr lang="en-US" sz="2400" dirty="0">
                <a:solidFill>
                  <a:schemeClr val="accent6">
                    <a:lumMod val="50000"/>
                  </a:schemeClr>
                </a:solidFill>
              </a:rPr>
              <a:t>}</a:t>
            </a:r>
          </a:p>
          <a:p>
            <a:r>
              <a:rPr lang="en-US" sz="2400" dirty="0">
                <a:solidFill>
                  <a:schemeClr val="accent6">
                    <a:lumMod val="50000"/>
                  </a:schemeClr>
                </a:solidFill>
              </a:rPr>
              <a:t>void details()</a:t>
            </a:r>
          </a:p>
          <a:p>
            <a:r>
              <a:rPr lang="en-US" sz="2400" dirty="0">
                <a:solidFill>
                  <a:schemeClr val="accent6">
                    <a:lumMod val="50000"/>
                  </a:schemeClr>
                </a:solidFill>
              </a:rPr>
              <a:t>{</a:t>
            </a:r>
          </a:p>
          <a:p>
            <a:r>
              <a:rPr lang="en-US" sz="2400" dirty="0">
                <a:solidFill>
                  <a:schemeClr val="accent6">
                    <a:lumMod val="50000"/>
                  </a:schemeClr>
                </a:solidFill>
              </a:rPr>
              <a:t> S.O.P.(“Parent x: ” + </a:t>
            </a:r>
            <a:r>
              <a:rPr lang="en-US" sz="2400" dirty="0" err="1">
                <a:solidFill>
                  <a:schemeClr val="accent6">
                    <a:lumMod val="50000"/>
                  </a:schemeClr>
                </a:solidFill>
              </a:rPr>
              <a:t>super.x</a:t>
            </a:r>
            <a:r>
              <a:rPr lang="en-US" sz="2400" dirty="0">
                <a:solidFill>
                  <a:schemeClr val="accent6">
                    <a:lumMod val="50000"/>
                  </a:schemeClr>
                </a:solidFill>
              </a:rPr>
              <a:t>);</a:t>
            </a:r>
          </a:p>
          <a:p>
            <a:r>
              <a:rPr lang="en-US" sz="2400" dirty="0">
                <a:solidFill>
                  <a:schemeClr val="accent6">
                    <a:lumMod val="50000"/>
                  </a:schemeClr>
                </a:solidFill>
              </a:rPr>
              <a:t> S.O.P.(“Child y: ” + </a:t>
            </a:r>
            <a:r>
              <a:rPr lang="en-US" sz="2400" dirty="0" err="1">
                <a:solidFill>
                  <a:schemeClr val="accent6">
                    <a:lumMod val="50000"/>
                  </a:schemeClr>
                </a:solidFill>
              </a:rPr>
              <a:t>this.y</a:t>
            </a:r>
            <a:r>
              <a:rPr lang="en-US" sz="2400" dirty="0">
                <a:solidFill>
                  <a:schemeClr val="accent6">
                    <a:lumMod val="50000"/>
                  </a:schemeClr>
                </a:solidFill>
              </a:rPr>
              <a:t>);</a:t>
            </a:r>
          </a:p>
          <a:p>
            <a:r>
              <a:rPr lang="en-US" sz="2400" dirty="0">
                <a:solidFill>
                  <a:schemeClr val="accent6">
                    <a:lumMod val="50000"/>
                  </a:schemeClr>
                </a:solidFill>
              </a:rPr>
              <a:t>}</a:t>
            </a:r>
          </a:p>
          <a:p>
            <a:r>
              <a:rPr lang="en-US" sz="2400" dirty="0">
                <a:solidFill>
                  <a:schemeClr val="accent6">
                    <a:lumMod val="50000"/>
                  </a:schemeClr>
                </a:solidFill>
              </a:rPr>
              <a:t>}</a:t>
            </a:r>
          </a:p>
          <a:p>
            <a:endParaRPr lang="en-US" sz="2000" dirty="0">
              <a:solidFill>
                <a:schemeClr val="accent6">
                  <a:lumMod val="50000"/>
                </a:schemeClr>
              </a:solidFill>
            </a:endParaRPr>
          </a:p>
        </p:txBody>
      </p:sp>
      <p:sp>
        <p:nvSpPr>
          <p:cNvPr id="6" name="TextBox 5"/>
          <p:cNvSpPr txBox="1"/>
          <p:nvPr/>
        </p:nvSpPr>
        <p:spPr>
          <a:xfrm>
            <a:off x="381000" y="3962400"/>
            <a:ext cx="4114800" cy="2677656"/>
          </a:xfrm>
          <a:prstGeom prst="rect">
            <a:avLst/>
          </a:prstGeom>
          <a:noFill/>
        </p:spPr>
        <p:txBody>
          <a:bodyPr wrap="square" rtlCol="0">
            <a:spAutoFit/>
          </a:bodyPr>
          <a:lstStyle/>
          <a:p>
            <a:r>
              <a:rPr lang="en-US" sz="2800" dirty="0">
                <a:solidFill>
                  <a:srgbClr val="FF0000"/>
                </a:solidFill>
              </a:rPr>
              <a:t>class Test{</a:t>
            </a:r>
          </a:p>
          <a:p>
            <a:r>
              <a:rPr lang="en-US" sz="2800" dirty="0">
                <a:solidFill>
                  <a:srgbClr val="FF0000"/>
                </a:solidFill>
              </a:rPr>
              <a:t>P.S.V.M()</a:t>
            </a:r>
          </a:p>
          <a:p>
            <a:r>
              <a:rPr lang="en-US" sz="2800" dirty="0">
                <a:solidFill>
                  <a:srgbClr val="FF0000"/>
                </a:solidFill>
              </a:rPr>
              <a:t>{</a:t>
            </a:r>
          </a:p>
          <a:p>
            <a:r>
              <a:rPr lang="en-US" sz="2800" dirty="0">
                <a:solidFill>
                  <a:srgbClr val="FF0000"/>
                </a:solidFill>
              </a:rPr>
              <a:t>Child c = new Child(10,20);</a:t>
            </a:r>
          </a:p>
          <a:p>
            <a:r>
              <a:rPr lang="en-US" sz="2800" dirty="0" err="1">
                <a:solidFill>
                  <a:srgbClr val="FF0000"/>
                </a:solidFill>
              </a:rPr>
              <a:t>c.details</a:t>
            </a:r>
            <a:r>
              <a:rPr lang="en-US" sz="2800" dirty="0">
                <a:solidFill>
                  <a:srgbClr val="FF0000"/>
                </a:solidFill>
              </a:rPr>
              <a:t>();</a:t>
            </a:r>
          </a:p>
          <a:p>
            <a:r>
              <a:rPr lang="en-US" sz="2800" dirty="0">
                <a:solidFill>
                  <a:srgbClr val="FF0000"/>
                </a:solidFill>
              </a:rPr>
              <a:t>}}</a:t>
            </a:r>
          </a:p>
        </p:txBody>
      </p:sp>
      <p:sp>
        <p:nvSpPr>
          <p:cNvPr id="7" name="Footer Placeholder 1">
            <a:extLst>
              <a:ext uri="{FF2B5EF4-FFF2-40B4-BE49-F238E27FC236}">
                <a16:creationId xmlns:a16="http://schemas.microsoft.com/office/drawing/2014/main" id="{1278B0C2-4F78-4435-95B2-A1AC59F09AB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8" name="Picture 3">
            <a:extLst>
              <a:ext uri="{FF2B5EF4-FFF2-40B4-BE49-F238E27FC236}">
                <a16:creationId xmlns:a16="http://schemas.microsoft.com/office/drawing/2014/main" id="{49B2D1AF-22C5-410C-A0C8-35BFCCB3F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17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real time example of abstraction?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a:t>
            </a:r>
            <a:r>
              <a:rPr lang="en-US" sz="3600" dirty="0">
                <a:solidFill>
                  <a:schemeClr val="accent6">
                    <a:lumMod val="50000"/>
                  </a:schemeClr>
                </a:solidFill>
              </a:rPr>
              <a:t>Bank ATM</a:t>
            </a:r>
          </a:p>
        </p:txBody>
      </p:sp>
      <p:sp>
        <p:nvSpPr>
          <p:cNvPr id="4" name="Footer Placeholder 1">
            <a:extLst>
              <a:ext uri="{FF2B5EF4-FFF2-40B4-BE49-F238E27FC236}">
                <a16:creationId xmlns:a16="http://schemas.microsoft.com/office/drawing/2014/main" id="{58EEF688-B1C0-4659-A18F-AC5628F163A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754E67CB-5F64-4606-B69C-6339CC068C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6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381000"/>
            <a:ext cx="7624091" cy="3420269"/>
          </a:xfrm>
          <a:prstGeom prst="rect">
            <a:avLst/>
          </a:prstGeom>
        </p:spPr>
      </p:pic>
      <p:sp>
        <p:nvSpPr>
          <p:cNvPr id="3" name="Footer Placeholder 1">
            <a:extLst>
              <a:ext uri="{FF2B5EF4-FFF2-40B4-BE49-F238E27FC236}">
                <a16:creationId xmlns:a16="http://schemas.microsoft.com/office/drawing/2014/main" id="{1DE130E8-68E9-4CBF-802D-51705E4AD1B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B85E326-98E0-4716-AB48-2AE19801D9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27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a:t>4.</a:t>
            </a:r>
            <a:br>
              <a:rPr lang="en-US" dirty="0"/>
            </a:br>
            <a:r>
              <a:rPr lang="en-US" dirty="0"/>
              <a:t>Instance &amp; static block for abstract class</a:t>
            </a:r>
          </a:p>
        </p:txBody>
      </p:sp>
      <p:sp>
        <p:nvSpPr>
          <p:cNvPr id="3" name="Footer Placeholder 1">
            <a:extLst>
              <a:ext uri="{FF2B5EF4-FFF2-40B4-BE49-F238E27FC236}">
                <a16:creationId xmlns:a16="http://schemas.microsoft.com/office/drawing/2014/main" id="{046C1C46-473A-4610-8BAE-52F1CB817CA1}"/>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9E01CDA4-4445-4563-AF03-9FB7F093F4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898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a:t>Example</a:t>
            </a:r>
          </a:p>
        </p:txBody>
      </p:sp>
      <p:sp>
        <p:nvSpPr>
          <p:cNvPr id="3" name="Content Placeholder 2"/>
          <p:cNvSpPr>
            <a:spLocks noGrp="1"/>
          </p:cNvSpPr>
          <p:nvPr>
            <p:ph idx="1"/>
          </p:nvPr>
        </p:nvSpPr>
        <p:spPr>
          <a:xfrm>
            <a:off x="152400" y="838200"/>
            <a:ext cx="6324600" cy="4038600"/>
          </a:xfrm>
        </p:spPr>
        <p:txBody>
          <a:bodyPr>
            <a:normAutofit fontScale="77500" lnSpcReduction="20000"/>
          </a:bodyPr>
          <a:lstStyle/>
          <a:p>
            <a:pPr marL="0" indent="0">
              <a:buNone/>
            </a:pPr>
            <a:r>
              <a:rPr lang="en-US" dirty="0">
                <a:solidFill>
                  <a:srgbClr val="7030A0"/>
                </a:solidFill>
              </a:rPr>
              <a:t>abstract class Test</a:t>
            </a:r>
          </a:p>
          <a:p>
            <a:pPr marL="0" indent="0">
              <a:buNone/>
            </a:pPr>
            <a:r>
              <a:rPr lang="en-US" dirty="0">
                <a:solidFill>
                  <a:srgbClr val="7030A0"/>
                </a:solidFill>
              </a:rPr>
              <a:t>{</a:t>
            </a:r>
          </a:p>
          <a:p>
            <a:pPr marL="0" indent="0">
              <a:buNone/>
            </a:pPr>
            <a:r>
              <a:rPr lang="en-US" dirty="0">
                <a:solidFill>
                  <a:srgbClr val="7030A0"/>
                </a:solidFill>
              </a:rPr>
              <a:t>{  </a:t>
            </a:r>
          </a:p>
          <a:p>
            <a:pPr marL="0" indent="0">
              <a:buNone/>
            </a:pPr>
            <a:r>
              <a:rPr lang="en-US" dirty="0">
                <a:solidFill>
                  <a:srgbClr val="7030A0"/>
                </a:solidFill>
              </a:rPr>
              <a:t>S.O.P.(“abstract class instance block”); </a:t>
            </a:r>
          </a:p>
          <a:p>
            <a:pPr marL="0" indent="0">
              <a:buNone/>
            </a:pPr>
            <a:r>
              <a:rPr lang="en-US" dirty="0">
                <a:solidFill>
                  <a:srgbClr val="7030A0"/>
                </a:solidFill>
              </a:rPr>
              <a:t>}</a:t>
            </a:r>
          </a:p>
          <a:p>
            <a:pPr marL="0" indent="0">
              <a:buNone/>
            </a:pPr>
            <a:r>
              <a:rPr lang="en-US" dirty="0">
                <a:solidFill>
                  <a:srgbClr val="7030A0"/>
                </a:solidFill>
              </a:rPr>
              <a:t>static </a:t>
            </a:r>
          </a:p>
          <a:p>
            <a:pPr marL="0" indent="0">
              <a:buNone/>
            </a:pPr>
            <a:r>
              <a:rPr lang="en-US" dirty="0">
                <a:solidFill>
                  <a:srgbClr val="7030A0"/>
                </a:solidFill>
              </a:rPr>
              <a:t>{</a:t>
            </a:r>
          </a:p>
          <a:p>
            <a:pPr marL="0" indent="0">
              <a:buNone/>
            </a:pPr>
            <a:r>
              <a:rPr lang="en-US" dirty="0">
                <a:solidFill>
                  <a:srgbClr val="7030A0"/>
                </a:solidFill>
              </a:rPr>
              <a:t>S.O.P.(“abstract static block”); </a:t>
            </a:r>
          </a:p>
          <a:p>
            <a:pPr marL="0" indent="0">
              <a:buNone/>
            </a:pPr>
            <a:r>
              <a:rPr lang="en-US" dirty="0">
                <a:solidFill>
                  <a:srgbClr val="7030A0"/>
                </a:solidFill>
              </a:rPr>
              <a:t>} </a:t>
            </a:r>
          </a:p>
          <a:p>
            <a:pPr marL="0" indent="0">
              <a:buNone/>
            </a:pPr>
            <a:r>
              <a:rPr lang="en-US" dirty="0">
                <a:solidFill>
                  <a:srgbClr val="7030A0"/>
                </a:solidFill>
              </a:rPr>
              <a:t>}</a:t>
            </a:r>
            <a:endParaRPr lang="en-US" dirty="0"/>
          </a:p>
        </p:txBody>
      </p:sp>
      <p:sp>
        <p:nvSpPr>
          <p:cNvPr id="4" name="Content Placeholder 2"/>
          <p:cNvSpPr txBox="1">
            <a:spLocks/>
          </p:cNvSpPr>
          <p:nvPr/>
        </p:nvSpPr>
        <p:spPr>
          <a:xfrm>
            <a:off x="4724400" y="3352800"/>
            <a:ext cx="4752109" cy="3276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accent6">
                    <a:lumMod val="50000"/>
                  </a:schemeClr>
                </a:solidFill>
              </a:rPr>
              <a:t>class  Test1 extends Test</a:t>
            </a:r>
          </a:p>
          <a:p>
            <a:pPr marL="0" indent="0">
              <a:buFont typeface="Arial" pitchFamily="34" charset="0"/>
              <a:buNone/>
            </a:pPr>
            <a:r>
              <a:rPr lang="en-US" dirty="0">
                <a:solidFill>
                  <a:schemeClr val="accent6">
                    <a:lumMod val="50000"/>
                  </a:schemeClr>
                </a:solidFill>
              </a:rPr>
              <a:t>{</a:t>
            </a:r>
          </a:p>
          <a:p>
            <a:pPr marL="0" indent="0">
              <a:buFont typeface="Arial" pitchFamily="34" charset="0"/>
              <a:buNone/>
            </a:pPr>
            <a:r>
              <a:rPr lang="en-US" dirty="0">
                <a:solidFill>
                  <a:schemeClr val="accent6">
                    <a:lumMod val="50000"/>
                  </a:schemeClr>
                </a:solidFill>
              </a:rPr>
              <a:t>P.S.V.M()</a:t>
            </a:r>
          </a:p>
          <a:p>
            <a:pPr marL="0" indent="0">
              <a:buFont typeface="Arial" pitchFamily="34" charset="0"/>
              <a:buNone/>
            </a:pPr>
            <a:r>
              <a:rPr lang="en-US" dirty="0">
                <a:solidFill>
                  <a:schemeClr val="accent6">
                    <a:lumMod val="50000"/>
                  </a:schemeClr>
                </a:solidFill>
              </a:rPr>
              <a:t>{</a:t>
            </a:r>
          </a:p>
          <a:p>
            <a:pPr marL="0" indent="0">
              <a:buFont typeface="Arial" pitchFamily="34" charset="0"/>
              <a:buNone/>
            </a:pPr>
            <a:r>
              <a:rPr lang="en-US" dirty="0">
                <a:solidFill>
                  <a:schemeClr val="accent6">
                    <a:lumMod val="50000"/>
                  </a:schemeClr>
                </a:solidFill>
              </a:rPr>
              <a:t>Test1 t = new Test1();</a:t>
            </a:r>
          </a:p>
          <a:p>
            <a:pPr marL="0" indent="0">
              <a:buFont typeface="Arial" pitchFamily="34" charset="0"/>
              <a:buNone/>
            </a:pPr>
            <a:r>
              <a:rPr lang="en-US" dirty="0">
                <a:solidFill>
                  <a:schemeClr val="accent6">
                    <a:lumMod val="50000"/>
                  </a:schemeClr>
                </a:solidFill>
              </a:rPr>
              <a:t>}</a:t>
            </a:r>
          </a:p>
          <a:p>
            <a:pPr marL="0" indent="0">
              <a:buFont typeface="Arial" pitchFamily="34" charset="0"/>
              <a:buNone/>
            </a:pPr>
            <a:r>
              <a:rPr lang="en-US" dirty="0">
                <a:solidFill>
                  <a:schemeClr val="accent6">
                    <a:lumMod val="50000"/>
                  </a:schemeClr>
                </a:solidFill>
              </a:rPr>
              <a:t>}</a:t>
            </a:r>
          </a:p>
          <a:p>
            <a:pPr marL="0" indent="0">
              <a:buFont typeface="Arial" pitchFamily="34" charset="0"/>
              <a:buNone/>
            </a:pPr>
            <a:endParaRPr lang="en-US" dirty="0"/>
          </a:p>
          <a:p>
            <a:pPr marL="0" indent="0">
              <a:buFont typeface="Arial" pitchFamily="34" charset="0"/>
              <a:buNone/>
            </a:pPr>
            <a:endParaRPr lang="en-US" dirty="0"/>
          </a:p>
        </p:txBody>
      </p:sp>
      <p:sp>
        <p:nvSpPr>
          <p:cNvPr id="5" name="TextBox 4"/>
          <p:cNvSpPr txBox="1"/>
          <p:nvPr/>
        </p:nvSpPr>
        <p:spPr>
          <a:xfrm>
            <a:off x="152400" y="5715000"/>
            <a:ext cx="4114800" cy="954107"/>
          </a:xfrm>
          <a:prstGeom prst="rect">
            <a:avLst/>
          </a:prstGeom>
          <a:noFill/>
        </p:spPr>
        <p:txBody>
          <a:bodyPr wrap="square" rtlCol="0">
            <a:spAutoFit/>
          </a:bodyPr>
          <a:lstStyle/>
          <a:p>
            <a:r>
              <a:rPr lang="en-US" sz="2800" dirty="0">
                <a:solidFill>
                  <a:srgbClr val="FF0000"/>
                </a:solidFill>
              </a:rPr>
              <a:t>Compile &amp; execute successfully</a:t>
            </a:r>
          </a:p>
        </p:txBody>
      </p:sp>
      <p:sp>
        <p:nvSpPr>
          <p:cNvPr id="6" name="Footer Placeholder 1">
            <a:extLst>
              <a:ext uri="{FF2B5EF4-FFF2-40B4-BE49-F238E27FC236}">
                <a16:creationId xmlns:a16="http://schemas.microsoft.com/office/drawing/2014/main" id="{17783D15-23D3-4D3D-9697-212FA03C486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7" name="Picture 3">
            <a:extLst>
              <a:ext uri="{FF2B5EF4-FFF2-40B4-BE49-F238E27FC236}">
                <a16:creationId xmlns:a16="http://schemas.microsoft.com/office/drawing/2014/main" id="{98FA9C13-F9BB-4DCF-95BF-5A45BE6F77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0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1143000"/>
            <a:ext cx="6448425" cy="4038600"/>
          </a:xfrm>
          <a:prstGeom prst="rect">
            <a:avLst/>
          </a:prstGeom>
        </p:spPr>
      </p:pic>
      <p:sp>
        <p:nvSpPr>
          <p:cNvPr id="3" name="Footer Placeholder 1">
            <a:extLst>
              <a:ext uri="{FF2B5EF4-FFF2-40B4-BE49-F238E27FC236}">
                <a16:creationId xmlns:a16="http://schemas.microsoft.com/office/drawing/2014/main" id="{3C0A98FE-297A-41E2-9DA4-7EA4CB4A69C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0ECF8A68-05F8-4FB6-A073-0AF7E4465C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487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normAutofit fontScale="90000"/>
          </a:bodyPr>
          <a:lstStyle/>
          <a:p>
            <a:r>
              <a:rPr lang="en-US" dirty="0"/>
              <a:t>Can we inherit abstract class to another abstract class?</a:t>
            </a:r>
          </a:p>
        </p:txBody>
      </p:sp>
      <p:sp>
        <p:nvSpPr>
          <p:cNvPr id="3" name="Content Placeholder 2"/>
          <p:cNvSpPr>
            <a:spLocks noGrp="1"/>
          </p:cNvSpPr>
          <p:nvPr>
            <p:ph idx="1"/>
          </p:nvPr>
        </p:nvSpPr>
        <p:spPr>
          <a:xfrm>
            <a:off x="457200" y="4038600"/>
            <a:ext cx="8686800" cy="2544763"/>
          </a:xfrm>
        </p:spPr>
        <p:txBody>
          <a:bodyPr/>
          <a:lstStyle/>
          <a:p>
            <a:pPr marL="0" indent="0">
              <a:buNone/>
            </a:pPr>
            <a:r>
              <a:rPr lang="en-US" dirty="0"/>
              <a:t> one abstract class </a:t>
            </a:r>
            <a:r>
              <a:rPr lang="en-US" b="1" dirty="0"/>
              <a:t>extends</a:t>
            </a:r>
            <a:r>
              <a:rPr lang="en-US" dirty="0"/>
              <a:t> another abstract class</a:t>
            </a:r>
          </a:p>
        </p:txBody>
      </p:sp>
      <p:sp>
        <p:nvSpPr>
          <p:cNvPr id="4" name="TextBox 3"/>
          <p:cNvSpPr txBox="1"/>
          <p:nvPr/>
        </p:nvSpPr>
        <p:spPr>
          <a:xfrm>
            <a:off x="3124200" y="5264727"/>
            <a:ext cx="2362200" cy="646331"/>
          </a:xfrm>
          <a:prstGeom prst="rect">
            <a:avLst/>
          </a:prstGeom>
          <a:noFill/>
        </p:spPr>
        <p:txBody>
          <a:bodyPr wrap="square" rtlCol="0">
            <a:spAutoFit/>
          </a:bodyPr>
          <a:lstStyle/>
          <a:p>
            <a:r>
              <a:rPr lang="en-US" sz="3600" dirty="0">
                <a:solidFill>
                  <a:srgbClr val="FF0000"/>
                </a:solidFill>
              </a:rPr>
              <a:t>Yes you can</a:t>
            </a:r>
          </a:p>
        </p:txBody>
      </p:sp>
      <p:sp>
        <p:nvSpPr>
          <p:cNvPr id="5" name="Footer Placeholder 1">
            <a:extLst>
              <a:ext uri="{FF2B5EF4-FFF2-40B4-BE49-F238E27FC236}">
                <a16:creationId xmlns:a16="http://schemas.microsoft.com/office/drawing/2014/main" id="{E3547688-35FE-4F8B-8EC5-78443869C88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146BC401-397B-4DDB-B67A-F652F33476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8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rPr>
              <a:t>abstract class One {</a:t>
            </a:r>
          </a:p>
          <a:p>
            <a:pPr marL="0" indent="0">
              <a:buNone/>
            </a:pPr>
            <a:endParaRPr lang="en-US" dirty="0">
              <a:solidFill>
                <a:srgbClr val="0070C0"/>
              </a:solidFill>
            </a:endParaRPr>
          </a:p>
          <a:p>
            <a:pPr marL="0" indent="0">
              <a:buNone/>
            </a:pPr>
            <a:r>
              <a:rPr lang="en-US" dirty="0">
                <a:solidFill>
                  <a:srgbClr val="0070C0"/>
                </a:solidFill>
              </a:rPr>
              <a:t> } </a:t>
            </a:r>
          </a:p>
          <a:p>
            <a:pPr marL="0" indent="0">
              <a:buNone/>
            </a:pPr>
            <a:endParaRPr lang="en-US" dirty="0"/>
          </a:p>
          <a:p>
            <a:pPr marL="0" indent="0">
              <a:buNone/>
            </a:pPr>
            <a:r>
              <a:rPr lang="en-US" dirty="0">
                <a:solidFill>
                  <a:srgbClr val="7030A0"/>
                </a:solidFill>
              </a:rPr>
              <a:t>abstract class Two extends One { </a:t>
            </a:r>
          </a:p>
          <a:p>
            <a:pPr marL="0" indent="0">
              <a:buNone/>
            </a:pPr>
            <a:endParaRPr lang="en-US" dirty="0">
              <a:solidFill>
                <a:srgbClr val="7030A0"/>
              </a:solidFill>
            </a:endParaRPr>
          </a:p>
          <a:p>
            <a:pPr marL="0" indent="0">
              <a:buNone/>
            </a:pPr>
            <a:r>
              <a:rPr lang="en-US" dirty="0">
                <a:solidFill>
                  <a:srgbClr val="7030A0"/>
                </a:solidFill>
              </a:rPr>
              <a:t>}</a:t>
            </a:r>
          </a:p>
        </p:txBody>
      </p:sp>
      <p:sp>
        <p:nvSpPr>
          <p:cNvPr id="4" name="Footer Placeholder 1">
            <a:extLst>
              <a:ext uri="{FF2B5EF4-FFF2-40B4-BE49-F238E27FC236}">
                <a16:creationId xmlns:a16="http://schemas.microsoft.com/office/drawing/2014/main" id="{F166A4AD-1A50-4E5B-8A04-D45799F4164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6D6A5E2-C7F7-4695-AF5B-F9B439F1EE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083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411162"/>
          </a:xfrm>
        </p:spPr>
        <p:txBody>
          <a:bodyPr>
            <a:normAutofit fontScale="90000"/>
          </a:bodyPr>
          <a:lstStyle/>
          <a:p>
            <a:r>
              <a:rPr lang="en-US" dirty="0"/>
              <a:t>Duplicate abstract method Example</a:t>
            </a:r>
          </a:p>
        </p:txBody>
      </p:sp>
      <p:sp>
        <p:nvSpPr>
          <p:cNvPr id="3" name="Content Placeholder 2"/>
          <p:cNvSpPr>
            <a:spLocks noGrp="1"/>
          </p:cNvSpPr>
          <p:nvPr>
            <p:ph idx="1"/>
          </p:nvPr>
        </p:nvSpPr>
        <p:spPr>
          <a:xfrm>
            <a:off x="457200" y="914400"/>
            <a:ext cx="8153400" cy="2209800"/>
          </a:xfrm>
        </p:spPr>
        <p:txBody>
          <a:bodyPr>
            <a:normAutofit fontScale="85000" lnSpcReduction="20000"/>
          </a:bodyPr>
          <a:lstStyle/>
          <a:p>
            <a:pPr marL="0" indent="0">
              <a:buNone/>
            </a:pPr>
            <a:r>
              <a:rPr lang="en-US" dirty="0">
                <a:solidFill>
                  <a:schemeClr val="accent6">
                    <a:lumMod val="50000"/>
                  </a:schemeClr>
                </a:solidFill>
              </a:rPr>
              <a:t>abstract class One {</a:t>
            </a:r>
          </a:p>
          <a:p>
            <a:pPr marL="0" indent="0">
              <a:buNone/>
            </a:pPr>
            <a:r>
              <a:rPr lang="en-US" dirty="0">
                <a:solidFill>
                  <a:schemeClr val="accent6">
                    <a:lumMod val="50000"/>
                  </a:schemeClr>
                </a:solidFill>
              </a:rPr>
              <a:t>abstract void m1();</a:t>
            </a:r>
          </a:p>
          <a:p>
            <a:pPr marL="0" indent="0">
              <a:buNone/>
            </a:pPr>
            <a:r>
              <a:rPr lang="en-US" dirty="0">
                <a:solidFill>
                  <a:schemeClr val="accent6">
                    <a:lumMod val="50000"/>
                  </a:schemeClr>
                </a:solidFill>
              </a:rPr>
              <a:t>void m1(){</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("non abstract method" );</a:t>
            </a:r>
          </a:p>
          <a:p>
            <a:pPr marL="0" indent="0">
              <a:buNone/>
            </a:pPr>
            <a:r>
              <a:rPr lang="en-US" dirty="0">
                <a:solidFill>
                  <a:schemeClr val="accent6">
                    <a:lumMod val="50000"/>
                  </a:schemeClr>
                </a:solidFill>
              </a:rPr>
              <a:t>} } </a:t>
            </a:r>
          </a:p>
        </p:txBody>
      </p:sp>
      <p:sp>
        <p:nvSpPr>
          <p:cNvPr id="4" name="TextBox 3"/>
          <p:cNvSpPr txBox="1"/>
          <p:nvPr/>
        </p:nvSpPr>
        <p:spPr>
          <a:xfrm>
            <a:off x="2514600" y="5965084"/>
            <a:ext cx="5410200" cy="584775"/>
          </a:xfrm>
          <a:prstGeom prst="rect">
            <a:avLst/>
          </a:prstGeom>
          <a:noFill/>
        </p:spPr>
        <p:txBody>
          <a:bodyPr wrap="square" rtlCol="0">
            <a:spAutoFit/>
          </a:bodyPr>
          <a:lstStyle/>
          <a:p>
            <a:r>
              <a:rPr lang="en-US" sz="3200" dirty="0">
                <a:solidFill>
                  <a:srgbClr val="C00000"/>
                </a:solidFill>
              </a:rPr>
              <a:t>Will it compile or not?</a:t>
            </a:r>
          </a:p>
        </p:txBody>
      </p:sp>
      <p:sp>
        <p:nvSpPr>
          <p:cNvPr id="5" name="Content Placeholder 2"/>
          <p:cNvSpPr txBox="1">
            <a:spLocks/>
          </p:cNvSpPr>
          <p:nvPr/>
        </p:nvSpPr>
        <p:spPr>
          <a:xfrm>
            <a:off x="381000" y="3287486"/>
            <a:ext cx="6858000" cy="322608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7030A0"/>
                </a:solidFill>
              </a:rPr>
              <a:t>public class </a:t>
            </a:r>
            <a:r>
              <a:rPr lang="en-US" dirty="0" err="1">
                <a:solidFill>
                  <a:srgbClr val="7030A0"/>
                </a:solidFill>
              </a:rPr>
              <a:t>MyClass</a:t>
            </a:r>
            <a:r>
              <a:rPr lang="en-US" dirty="0">
                <a:solidFill>
                  <a:srgbClr val="7030A0"/>
                </a:solidFill>
              </a:rPr>
              <a:t> extends One {    </a:t>
            </a:r>
          </a:p>
          <a:p>
            <a:pPr marL="0" indent="0">
              <a:buFont typeface="Arial" pitchFamily="34" charset="0"/>
              <a:buNone/>
            </a:pPr>
            <a:r>
              <a:rPr lang="en-US" dirty="0">
                <a:solidFill>
                  <a:srgbClr val="7030A0"/>
                </a:solidFill>
              </a:rPr>
              <a:t>void m1()</a:t>
            </a:r>
          </a:p>
          <a:p>
            <a:pPr marL="0" indent="0">
              <a:buFont typeface="Arial" pitchFamily="34" charset="0"/>
              <a:buNone/>
            </a:pPr>
            <a:r>
              <a:rPr lang="en-US" dirty="0">
                <a:solidFill>
                  <a:srgbClr val="7030A0"/>
                </a:solidFill>
              </a:rPr>
              <a:t>{     </a:t>
            </a:r>
            <a:r>
              <a:rPr lang="en-US" dirty="0" err="1">
                <a:solidFill>
                  <a:srgbClr val="7030A0"/>
                </a:solidFill>
              </a:rPr>
              <a:t>System.out.println</a:t>
            </a:r>
            <a:r>
              <a:rPr lang="en-US" dirty="0">
                <a:solidFill>
                  <a:srgbClr val="7030A0"/>
                </a:solidFill>
              </a:rPr>
              <a:t>("abstract class method" );</a:t>
            </a:r>
          </a:p>
          <a:p>
            <a:pPr marL="0" indent="0">
              <a:buFont typeface="Arial" pitchFamily="34" charset="0"/>
              <a:buNone/>
            </a:pPr>
            <a:r>
              <a:rPr lang="en-US" dirty="0">
                <a:solidFill>
                  <a:srgbClr val="7030A0"/>
                </a:solidFill>
              </a:rPr>
              <a:t>}    </a:t>
            </a:r>
          </a:p>
          <a:p>
            <a:pPr marL="0" indent="0">
              <a:buFont typeface="Arial" pitchFamily="34" charset="0"/>
              <a:buNone/>
            </a:pPr>
            <a:r>
              <a:rPr lang="en-US" dirty="0">
                <a:solidFill>
                  <a:srgbClr val="7030A0"/>
                </a:solidFill>
              </a:rPr>
              <a:t>public static void main(String </a:t>
            </a:r>
            <a:r>
              <a:rPr lang="en-US" dirty="0" err="1">
                <a:solidFill>
                  <a:srgbClr val="7030A0"/>
                </a:solidFill>
              </a:rPr>
              <a:t>args</a:t>
            </a:r>
            <a:r>
              <a:rPr lang="en-US" dirty="0">
                <a:solidFill>
                  <a:srgbClr val="7030A0"/>
                </a:solidFill>
              </a:rPr>
              <a:t>[]) {                      	  	</a:t>
            </a:r>
            <a:r>
              <a:rPr lang="en-US" dirty="0" err="1">
                <a:solidFill>
                  <a:srgbClr val="7030A0"/>
                </a:solidFill>
              </a:rPr>
              <a:t>System.out.println</a:t>
            </a:r>
            <a:r>
              <a:rPr lang="en-US" dirty="0">
                <a:solidFill>
                  <a:srgbClr val="7030A0"/>
                </a:solidFill>
              </a:rPr>
              <a:t>("My class");        </a:t>
            </a:r>
          </a:p>
          <a:p>
            <a:pPr marL="0" indent="0">
              <a:buFont typeface="Arial" pitchFamily="34" charset="0"/>
              <a:buNone/>
            </a:pPr>
            <a:r>
              <a:rPr lang="en-US" dirty="0">
                <a:solidFill>
                  <a:srgbClr val="7030A0"/>
                </a:solidFill>
              </a:rPr>
              <a:t>	</a:t>
            </a:r>
            <a:r>
              <a:rPr lang="en-US" dirty="0" err="1">
                <a:solidFill>
                  <a:srgbClr val="7030A0"/>
                </a:solidFill>
              </a:rPr>
              <a:t>MyClass</a:t>
            </a:r>
            <a:r>
              <a:rPr lang="en-US" dirty="0">
                <a:solidFill>
                  <a:srgbClr val="7030A0"/>
                </a:solidFill>
              </a:rPr>
              <a:t> m = new </a:t>
            </a:r>
            <a:r>
              <a:rPr lang="en-US" dirty="0" err="1">
                <a:solidFill>
                  <a:srgbClr val="7030A0"/>
                </a:solidFill>
              </a:rPr>
              <a:t>MyClass</a:t>
            </a:r>
            <a:r>
              <a:rPr lang="en-US" dirty="0">
                <a:solidFill>
                  <a:srgbClr val="7030A0"/>
                </a:solidFill>
              </a:rPr>
              <a:t>();        </a:t>
            </a:r>
          </a:p>
          <a:p>
            <a:pPr marL="0" indent="0">
              <a:buFont typeface="Arial" pitchFamily="34" charset="0"/>
              <a:buNone/>
            </a:pPr>
            <a:r>
              <a:rPr lang="en-US" dirty="0">
                <a:solidFill>
                  <a:srgbClr val="7030A0"/>
                </a:solidFill>
              </a:rPr>
              <a:t>	m.m1();    </a:t>
            </a:r>
          </a:p>
          <a:p>
            <a:pPr marL="0" indent="0">
              <a:buFont typeface="Arial" pitchFamily="34" charset="0"/>
              <a:buNone/>
            </a:pPr>
            <a:r>
              <a:rPr lang="en-US" dirty="0">
                <a:solidFill>
                  <a:srgbClr val="7030A0"/>
                </a:solidFill>
              </a:rPr>
              <a:t>}}</a:t>
            </a:r>
          </a:p>
        </p:txBody>
      </p:sp>
      <p:sp>
        <p:nvSpPr>
          <p:cNvPr id="6" name="TextBox 5"/>
          <p:cNvSpPr txBox="1"/>
          <p:nvPr/>
        </p:nvSpPr>
        <p:spPr>
          <a:xfrm>
            <a:off x="7467600" y="1905000"/>
            <a:ext cx="1447800" cy="3539430"/>
          </a:xfrm>
          <a:prstGeom prst="rect">
            <a:avLst/>
          </a:prstGeom>
          <a:noFill/>
        </p:spPr>
        <p:txBody>
          <a:bodyPr wrap="square" rtlCol="0">
            <a:spAutoFit/>
          </a:bodyPr>
          <a:lstStyle/>
          <a:p>
            <a:r>
              <a:rPr lang="en-US" sz="2800" dirty="0">
                <a:solidFill>
                  <a:schemeClr val="accent2">
                    <a:lumMod val="75000"/>
                  </a:schemeClr>
                </a:solidFill>
              </a:rPr>
              <a:t>Error-</a:t>
            </a:r>
          </a:p>
          <a:p>
            <a:endParaRPr lang="en-US" sz="2800" dirty="0">
              <a:solidFill>
                <a:schemeClr val="accent2">
                  <a:lumMod val="75000"/>
                </a:schemeClr>
              </a:solidFill>
            </a:endParaRPr>
          </a:p>
          <a:p>
            <a:r>
              <a:rPr lang="en-US" sz="2800" dirty="0">
                <a:solidFill>
                  <a:schemeClr val="accent2">
                    <a:lumMod val="75000"/>
                  </a:schemeClr>
                </a:solidFill>
              </a:rPr>
              <a:t>method m1() is already defined in class One</a:t>
            </a:r>
          </a:p>
        </p:txBody>
      </p:sp>
      <p:sp>
        <p:nvSpPr>
          <p:cNvPr id="7" name="Footer Placeholder 1">
            <a:extLst>
              <a:ext uri="{FF2B5EF4-FFF2-40B4-BE49-F238E27FC236}">
                <a16:creationId xmlns:a16="http://schemas.microsoft.com/office/drawing/2014/main" id="{DFE33282-2F37-4659-ADD6-B6F667C3D17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8" name="Picture 3">
            <a:extLst>
              <a:ext uri="{FF2B5EF4-FFF2-40B4-BE49-F238E27FC236}">
                <a16:creationId xmlns:a16="http://schemas.microsoft.com/office/drawing/2014/main" id="{B7312CE3-1309-43A1-BB82-F166A60E24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95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What is the output here</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dirty="0">
                <a:solidFill>
                  <a:srgbClr val="7030A0"/>
                </a:solidFill>
              </a:rPr>
              <a:t>abstract class Bike{  </a:t>
            </a:r>
          </a:p>
          <a:p>
            <a:pPr marL="0" indent="0">
              <a:buNone/>
            </a:pPr>
            <a:r>
              <a:rPr lang="en-US" dirty="0">
                <a:solidFill>
                  <a:srgbClr val="7030A0"/>
                </a:solidFill>
              </a:rPr>
              <a:t>  abstract void run();  </a:t>
            </a:r>
          </a:p>
          <a:p>
            <a:pPr marL="0" indent="0">
              <a:buNone/>
            </a:pPr>
            <a:r>
              <a:rPr lang="en-US" dirty="0">
                <a:solidFill>
                  <a:srgbClr val="7030A0"/>
                </a:solidFill>
              </a:rPr>
              <a:t>}  </a:t>
            </a:r>
          </a:p>
          <a:p>
            <a:pPr marL="0" indent="0">
              <a:buNone/>
            </a:pPr>
            <a:endParaRPr lang="en-US" dirty="0"/>
          </a:p>
          <a:p>
            <a:pPr marL="0" indent="0">
              <a:buNone/>
            </a:pPr>
            <a:r>
              <a:rPr lang="en-US" dirty="0">
                <a:solidFill>
                  <a:schemeClr val="accent6">
                    <a:lumMod val="50000"/>
                  </a:schemeClr>
                </a:solidFill>
              </a:rPr>
              <a:t>class Honda extends Bike{  </a:t>
            </a:r>
          </a:p>
          <a:p>
            <a:pPr marL="0" indent="0">
              <a:buNone/>
            </a:pPr>
            <a:r>
              <a:rPr lang="en-US" dirty="0">
                <a:solidFill>
                  <a:schemeClr val="accent6">
                    <a:lumMod val="50000"/>
                  </a:schemeClr>
                </a:solidFill>
              </a:rPr>
              <a:t>    void run()</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("running safely..");</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b="1" dirty="0">
                <a:solidFill>
                  <a:schemeClr val="accent6">
                    <a:lumMod val="50000"/>
                  </a:schemeClr>
                </a:solidFill>
              </a:rPr>
              <a:t>Bike </a:t>
            </a:r>
            <a:r>
              <a:rPr lang="en-US" b="1" dirty="0" err="1">
                <a:solidFill>
                  <a:schemeClr val="accent6">
                    <a:lumMod val="50000"/>
                  </a:schemeClr>
                </a:solidFill>
              </a:rPr>
              <a:t>obj</a:t>
            </a:r>
            <a:r>
              <a:rPr lang="en-US" b="1" dirty="0">
                <a:solidFill>
                  <a:schemeClr val="accent6">
                    <a:lumMod val="50000"/>
                  </a:schemeClr>
                </a:solidFill>
              </a:rPr>
              <a:t> = new Honda();  // is there any error here</a:t>
            </a:r>
          </a:p>
          <a:p>
            <a:pPr marL="0" indent="0">
              <a:buNone/>
            </a:pPr>
            <a:r>
              <a:rPr lang="en-US" dirty="0">
                <a:solidFill>
                  <a:schemeClr val="accent6">
                    <a:lumMod val="50000"/>
                  </a:schemeClr>
                </a:solidFill>
              </a:rPr>
              <a:t>	 </a:t>
            </a:r>
            <a:r>
              <a:rPr lang="en-US" dirty="0" err="1">
                <a:solidFill>
                  <a:schemeClr val="accent6">
                    <a:lumMod val="50000"/>
                  </a:schemeClr>
                </a:solidFill>
              </a:rPr>
              <a:t>obj.run</a:t>
            </a:r>
            <a:r>
              <a:rPr lang="en-US" dirty="0">
                <a:solidFill>
                  <a:schemeClr val="accent6">
                    <a:lumMod val="50000"/>
                  </a:schemeClr>
                </a:solidFill>
              </a:rPr>
              <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p:txBody>
      </p:sp>
      <p:sp>
        <p:nvSpPr>
          <p:cNvPr id="4" name="TextBox 3"/>
          <p:cNvSpPr txBox="1"/>
          <p:nvPr/>
        </p:nvSpPr>
        <p:spPr>
          <a:xfrm>
            <a:off x="6096000" y="1600200"/>
            <a:ext cx="2743200" cy="1384995"/>
          </a:xfrm>
          <a:prstGeom prst="rect">
            <a:avLst/>
          </a:prstGeom>
          <a:noFill/>
        </p:spPr>
        <p:txBody>
          <a:bodyPr wrap="square" rtlCol="0">
            <a:spAutoFit/>
          </a:bodyPr>
          <a:lstStyle/>
          <a:p>
            <a:r>
              <a:rPr lang="en-US" sz="2800" dirty="0">
                <a:solidFill>
                  <a:srgbClr val="C00000"/>
                </a:solidFill>
              </a:rPr>
              <a:t>No error </a:t>
            </a:r>
          </a:p>
          <a:p>
            <a:r>
              <a:rPr lang="en-US" sz="2800" dirty="0">
                <a:solidFill>
                  <a:srgbClr val="C00000"/>
                </a:solidFill>
              </a:rPr>
              <a:t>Execute successfully </a:t>
            </a:r>
          </a:p>
        </p:txBody>
      </p:sp>
      <p:sp>
        <p:nvSpPr>
          <p:cNvPr id="5" name="Footer Placeholder 1">
            <a:extLst>
              <a:ext uri="{FF2B5EF4-FFF2-40B4-BE49-F238E27FC236}">
                <a16:creationId xmlns:a16="http://schemas.microsoft.com/office/drawing/2014/main" id="{8805E4E4-2874-4C8F-8E1A-AAB053CDBE75}"/>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18C95E61-57FB-4782-B0DE-0A944CDB23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28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 y="228600"/>
            <a:ext cx="8643231" cy="3877469"/>
          </a:xfrm>
          <a:prstGeom prst="rect">
            <a:avLst/>
          </a:prstGeom>
        </p:spPr>
      </p:pic>
      <p:sp>
        <p:nvSpPr>
          <p:cNvPr id="3" name="Footer Placeholder 1">
            <a:extLst>
              <a:ext uri="{FF2B5EF4-FFF2-40B4-BE49-F238E27FC236}">
                <a16:creationId xmlns:a16="http://schemas.microsoft.com/office/drawing/2014/main" id="{67FF40E6-DC09-401D-A22C-F61CE72E1F0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FDEB4531-CF02-4F24-9875-1E6A69E2B4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404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r>
              <a:rPr lang="en-US" dirty="0"/>
              <a:t>What is the output here</a:t>
            </a:r>
          </a:p>
        </p:txBody>
      </p:sp>
      <p:sp>
        <p:nvSpPr>
          <p:cNvPr id="3" name="Content Placeholder 2"/>
          <p:cNvSpPr>
            <a:spLocks noGrp="1"/>
          </p:cNvSpPr>
          <p:nvPr>
            <p:ph idx="1"/>
          </p:nvPr>
        </p:nvSpPr>
        <p:spPr>
          <a:xfrm>
            <a:off x="457200" y="685800"/>
            <a:ext cx="8229600" cy="6172200"/>
          </a:xfrm>
        </p:spPr>
        <p:txBody>
          <a:bodyPr>
            <a:normAutofit fontScale="62500" lnSpcReduction="20000"/>
          </a:bodyPr>
          <a:lstStyle/>
          <a:p>
            <a:pPr marL="0" indent="0">
              <a:buNone/>
            </a:pPr>
            <a:r>
              <a:rPr lang="en-US" dirty="0">
                <a:solidFill>
                  <a:schemeClr val="accent6">
                    <a:lumMod val="50000"/>
                  </a:schemeClr>
                </a:solidFill>
              </a:rPr>
              <a:t>abstract class Bank{    </a:t>
            </a:r>
          </a:p>
          <a:p>
            <a:pPr marL="0" indent="0">
              <a:buNone/>
            </a:pPr>
            <a:r>
              <a:rPr lang="en-US" dirty="0">
                <a:solidFill>
                  <a:schemeClr val="accent6">
                    <a:lumMod val="50000"/>
                  </a:schemeClr>
                </a:solidFill>
              </a:rPr>
              <a:t>	abstract </a:t>
            </a:r>
            <a:r>
              <a:rPr lang="en-US" dirty="0" err="1">
                <a:solidFill>
                  <a:schemeClr val="accent6">
                    <a:lumMod val="50000"/>
                  </a:schemeClr>
                </a:solidFill>
              </a:rPr>
              <a:t>int</a:t>
            </a:r>
            <a:r>
              <a:rPr lang="en-US" dirty="0">
                <a:solidFill>
                  <a:schemeClr val="accent6">
                    <a:lumMod val="50000"/>
                  </a:schemeClr>
                </a:solidFill>
              </a:rPr>
              <a:t> </a:t>
            </a:r>
            <a:r>
              <a:rPr lang="en-US" dirty="0" err="1">
                <a:solidFill>
                  <a:schemeClr val="accent6">
                    <a:lumMod val="50000"/>
                  </a:schemeClr>
                </a:solidFill>
              </a:rPr>
              <a:t>getRateOfInterest</a:t>
            </a:r>
            <a:r>
              <a:rPr lang="en-US" dirty="0">
                <a:solidFill>
                  <a:schemeClr val="accent6">
                    <a:lumMod val="50000"/>
                  </a:schemeClr>
                </a:solidFill>
              </a:rPr>
              <a:t>();    </a:t>
            </a:r>
          </a:p>
          <a:p>
            <a:pPr marL="0" indent="0">
              <a:buNone/>
            </a:pPr>
            <a:r>
              <a:rPr lang="en-US" dirty="0">
                <a:solidFill>
                  <a:schemeClr val="accent6">
                    <a:lumMod val="50000"/>
                  </a:schemeClr>
                </a:solidFill>
              </a:rPr>
              <a:t>}    </a:t>
            </a:r>
          </a:p>
          <a:p>
            <a:pPr marL="0" indent="0">
              <a:buNone/>
            </a:pPr>
            <a:r>
              <a:rPr lang="en-US" dirty="0">
                <a:solidFill>
                  <a:srgbClr val="0070C0"/>
                </a:solidFill>
              </a:rPr>
              <a:t>class SBI extends Bank{    </a:t>
            </a:r>
          </a:p>
          <a:p>
            <a:pPr marL="0" indent="0">
              <a:buNone/>
            </a:pPr>
            <a:r>
              <a:rPr lang="en-US" dirty="0">
                <a:solidFill>
                  <a:srgbClr val="0070C0"/>
                </a:solidFill>
              </a:rPr>
              <a:t>	</a:t>
            </a:r>
            <a:r>
              <a:rPr lang="en-US" dirty="0" err="1">
                <a:solidFill>
                  <a:srgbClr val="0070C0"/>
                </a:solidFill>
              </a:rPr>
              <a:t>int</a:t>
            </a:r>
            <a:r>
              <a:rPr lang="en-US" dirty="0">
                <a:solidFill>
                  <a:srgbClr val="0070C0"/>
                </a:solidFill>
              </a:rPr>
              <a:t> </a:t>
            </a:r>
            <a:r>
              <a:rPr lang="en-US" dirty="0" err="1">
                <a:solidFill>
                  <a:srgbClr val="0070C0"/>
                </a:solidFill>
              </a:rPr>
              <a:t>getRateOfInterest</a:t>
            </a:r>
            <a:r>
              <a:rPr lang="en-US" dirty="0">
                <a:solidFill>
                  <a:srgbClr val="0070C0"/>
                </a:solidFill>
              </a:rPr>
              <a:t>(){return 7;}    </a:t>
            </a:r>
          </a:p>
          <a:p>
            <a:pPr marL="0" indent="0">
              <a:buNone/>
            </a:pPr>
            <a:r>
              <a:rPr lang="en-US" dirty="0">
                <a:solidFill>
                  <a:srgbClr val="0070C0"/>
                </a:solidFill>
              </a:rPr>
              <a:t>}  </a:t>
            </a:r>
            <a:r>
              <a:rPr lang="en-US" dirty="0"/>
              <a:t>  </a:t>
            </a:r>
          </a:p>
          <a:p>
            <a:pPr marL="0" indent="0">
              <a:buNone/>
            </a:pPr>
            <a:r>
              <a:rPr lang="en-US" dirty="0">
                <a:solidFill>
                  <a:srgbClr val="C00000"/>
                </a:solidFill>
              </a:rPr>
              <a:t>class PNB extends Bank{    </a:t>
            </a:r>
          </a:p>
          <a:p>
            <a:pPr marL="0" indent="0">
              <a:buNone/>
            </a:pPr>
            <a:r>
              <a:rPr lang="en-US" dirty="0">
                <a:solidFill>
                  <a:srgbClr val="C00000"/>
                </a:solidFill>
              </a:rPr>
              <a:t>	</a:t>
            </a:r>
            <a:r>
              <a:rPr lang="en-US" dirty="0" err="1">
                <a:solidFill>
                  <a:srgbClr val="C00000"/>
                </a:solidFill>
              </a:rPr>
              <a:t>int</a:t>
            </a:r>
            <a:r>
              <a:rPr lang="en-US" dirty="0">
                <a:solidFill>
                  <a:srgbClr val="C00000"/>
                </a:solidFill>
              </a:rPr>
              <a:t> </a:t>
            </a:r>
            <a:r>
              <a:rPr lang="en-US" dirty="0" err="1">
                <a:solidFill>
                  <a:srgbClr val="C00000"/>
                </a:solidFill>
              </a:rPr>
              <a:t>getRateOfInterest</a:t>
            </a:r>
            <a:r>
              <a:rPr lang="en-US" dirty="0">
                <a:solidFill>
                  <a:srgbClr val="C00000"/>
                </a:solidFill>
              </a:rPr>
              <a:t>(){return 8;}    </a:t>
            </a:r>
          </a:p>
          <a:p>
            <a:pPr marL="0" indent="0">
              <a:buNone/>
            </a:pPr>
            <a:r>
              <a:rPr lang="en-US" dirty="0">
                <a:solidFill>
                  <a:srgbClr val="C00000"/>
                </a:solidFill>
              </a:rPr>
              <a:t>}   </a:t>
            </a:r>
            <a:r>
              <a:rPr lang="en-US" dirty="0"/>
              <a:t> </a:t>
            </a:r>
          </a:p>
          <a:p>
            <a:pPr marL="0" indent="0">
              <a:buNone/>
            </a:pPr>
            <a:r>
              <a:rPr lang="en-US" dirty="0"/>
              <a:t>    </a:t>
            </a:r>
          </a:p>
          <a:p>
            <a:pPr marL="0" indent="0">
              <a:buNone/>
            </a:pPr>
            <a:r>
              <a:rPr lang="en-US" dirty="0">
                <a:solidFill>
                  <a:srgbClr val="7030A0"/>
                </a:solidFill>
              </a:rPr>
              <a:t>class </a:t>
            </a:r>
            <a:r>
              <a:rPr lang="en-US" dirty="0" err="1">
                <a:solidFill>
                  <a:srgbClr val="7030A0"/>
                </a:solidFill>
              </a:rPr>
              <a:t>TestBank</a:t>
            </a:r>
            <a:r>
              <a:rPr lang="en-US" dirty="0">
                <a:solidFill>
                  <a:srgbClr val="7030A0"/>
                </a:solidFill>
              </a:rPr>
              <a:t>{    </a:t>
            </a:r>
          </a:p>
          <a:p>
            <a:pPr marL="0" indent="0">
              <a:buNone/>
            </a:pPr>
            <a:r>
              <a:rPr lang="en-US" dirty="0">
                <a:solidFill>
                  <a:srgbClr val="7030A0"/>
                </a:solidFill>
              </a:rPr>
              <a:t>	public static void main(String </a:t>
            </a:r>
            <a:r>
              <a:rPr lang="en-US" dirty="0" err="1">
                <a:solidFill>
                  <a:srgbClr val="7030A0"/>
                </a:solidFill>
              </a:rPr>
              <a:t>args</a:t>
            </a:r>
            <a:r>
              <a:rPr lang="en-US" dirty="0">
                <a:solidFill>
                  <a:srgbClr val="7030A0"/>
                </a:solidFill>
              </a:rPr>
              <a:t>[]){    </a:t>
            </a:r>
          </a:p>
          <a:p>
            <a:pPr marL="0" indent="0">
              <a:buNone/>
            </a:pPr>
            <a:r>
              <a:rPr lang="en-US" dirty="0">
                <a:solidFill>
                  <a:srgbClr val="7030A0"/>
                </a:solidFill>
              </a:rPr>
              <a:t>		Bank b;  </a:t>
            </a:r>
          </a:p>
          <a:p>
            <a:pPr marL="0" indent="0">
              <a:buNone/>
            </a:pPr>
            <a:r>
              <a:rPr lang="en-US" dirty="0">
                <a:solidFill>
                  <a:srgbClr val="7030A0"/>
                </a:solidFill>
              </a:rPr>
              <a:t>		b=new SBI();  </a:t>
            </a:r>
          </a:p>
          <a:p>
            <a:pPr marL="0" indent="0">
              <a:buNone/>
            </a:pPr>
            <a:r>
              <a:rPr lang="en-US" dirty="0">
                <a:solidFill>
                  <a:srgbClr val="7030A0"/>
                </a:solidFill>
              </a:rPr>
              <a:t>              </a:t>
            </a:r>
            <a:r>
              <a:rPr lang="en-US" dirty="0" err="1">
                <a:solidFill>
                  <a:srgbClr val="7030A0"/>
                </a:solidFill>
              </a:rPr>
              <a:t>System.out.println</a:t>
            </a:r>
            <a:r>
              <a:rPr lang="en-US" dirty="0">
                <a:solidFill>
                  <a:srgbClr val="7030A0"/>
                </a:solidFill>
              </a:rPr>
              <a:t>("Rate of Interest is: "+</a:t>
            </a:r>
            <a:r>
              <a:rPr lang="en-US" dirty="0" err="1">
                <a:solidFill>
                  <a:srgbClr val="7030A0"/>
                </a:solidFill>
              </a:rPr>
              <a:t>b.getRateOfInterest</a:t>
            </a:r>
            <a:r>
              <a:rPr lang="en-US" dirty="0">
                <a:solidFill>
                  <a:srgbClr val="7030A0"/>
                </a:solidFill>
              </a:rPr>
              <a:t>()+" %");    </a:t>
            </a:r>
          </a:p>
          <a:p>
            <a:pPr marL="0" indent="0">
              <a:buNone/>
            </a:pPr>
            <a:r>
              <a:rPr lang="en-US" dirty="0">
                <a:solidFill>
                  <a:srgbClr val="7030A0"/>
                </a:solidFill>
              </a:rPr>
              <a:t>		b=new PNB();  </a:t>
            </a:r>
          </a:p>
          <a:p>
            <a:pPr marL="0" indent="0">
              <a:buNone/>
            </a:pPr>
            <a:r>
              <a:rPr lang="en-US" dirty="0">
                <a:solidFill>
                  <a:srgbClr val="7030A0"/>
                </a:solidFill>
              </a:rPr>
              <a:t>             </a:t>
            </a:r>
            <a:r>
              <a:rPr lang="en-US" dirty="0" err="1">
                <a:solidFill>
                  <a:srgbClr val="7030A0"/>
                </a:solidFill>
              </a:rPr>
              <a:t>System.out.println</a:t>
            </a:r>
            <a:r>
              <a:rPr lang="en-US" dirty="0">
                <a:solidFill>
                  <a:srgbClr val="7030A0"/>
                </a:solidFill>
              </a:rPr>
              <a:t>("Rate of Interest is: "+</a:t>
            </a:r>
            <a:r>
              <a:rPr lang="en-US" dirty="0" err="1">
                <a:solidFill>
                  <a:srgbClr val="7030A0"/>
                </a:solidFill>
              </a:rPr>
              <a:t>b.getRateOfInterest</a:t>
            </a:r>
            <a:r>
              <a:rPr lang="en-US" dirty="0">
                <a:solidFill>
                  <a:srgbClr val="7030A0"/>
                </a:solidFill>
              </a:rPr>
              <a:t>()+" %");    </a:t>
            </a:r>
          </a:p>
          <a:p>
            <a:pPr marL="0" indent="0">
              <a:buNone/>
            </a:pPr>
            <a:r>
              <a:rPr lang="en-US" dirty="0">
                <a:solidFill>
                  <a:srgbClr val="7030A0"/>
                </a:solidFill>
              </a:rPr>
              <a:t>}} </a:t>
            </a:r>
          </a:p>
        </p:txBody>
      </p:sp>
      <p:sp>
        <p:nvSpPr>
          <p:cNvPr id="4" name="Footer Placeholder 1">
            <a:extLst>
              <a:ext uri="{FF2B5EF4-FFF2-40B4-BE49-F238E27FC236}">
                <a16:creationId xmlns:a16="http://schemas.microsoft.com/office/drawing/2014/main" id="{35675FF2-66E9-4D01-BEB0-F0A35084C42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860F587-2DA2-4E2A-9F28-D84D8D6954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64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normAutofit fontScale="90000"/>
          </a:bodyPr>
          <a:lstStyle/>
          <a:p>
            <a:r>
              <a:rPr lang="en-US" dirty="0"/>
              <a:t>What is the difference between Abstraction &amp; Encapsulation? </a:t>
            </a:r>
          </a:p>
        </p:txBody>
      </p:sp>
      <p:sp>
        <p:nvSpPr>
          <p:cNvPr id="3" name="Footer Placeholder 1">
            <a:extLst>
              <a:ext uri="{FF2B5EF4-FFF2-40B4-BE49-F238E27FC236}">
                <a16:creationId xmlns:a16="http://schemas.microsoft.com/office/drawing/2014/main" id="{831F7E95-AAD8-47BC-BC11-9D8ED3B1259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41623807-EA18-4F21-8789-B558D74339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701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533400"/>
            <a:ext cx="8303517" cy="3725069"/>
          </a:xfrm>
          <a:prstGeom prst="rect">
            <a:avLst/>
          </a:prstGeom>
        </p:spPr>
      </p:pic>
      <p:sp>
        <p:nvSpPr>
          <p:cNvPr id="3" name="Footer Placeholder 1">
            <a:extLst>
              <a:ext uri="{FF2B5EF4-FFF2-40B4-BE49-F238E27FC236}">
                <a16:creationId xmlns:a16="http://schemas.microsoft.com/office/drawing/2014/main" id="{30D90D1B-1685-4B4B-AD24-3FE1F9E347A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E212846-D3BE-4721-B5E6-AAFF021C95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360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a:t>What is the output here</a:t>
            </a:r>
          </a:p>
        </p:txBody>
      </p:sp>
      <p:sp>
        <p:nvSpPr>
          <p:cNvPr id="3" name="Content Placeholder 2"/>
          <p:cNvSpPr>
            <a:spLocks noGrp="1"/>
          </p:cNvSpPr>
          <p:nvPr>
            <p:ph idx="1"/>
          </p:nvPr>
        </p:nvSpPr>
        <p:spPr>
          <a:xfrm>
            <a:off x="457200" y="914400"/>
            <a:ext cx="8229600" cy="5486400"/>
          </a:xfrm>
        </p:spPr>
        <p:txBody>
          <a:bodyPr>
            <a:normAutofit fontScale="70000" lnSpcReduction="20000"/>
          </a:bodyPr>
          <a:lstStyle/>
          <a:p>
            <a:pPr marL="0" indent="0">
              <a:buNone/>
            </a:pPr>
            <a:r>
              <a:rPr lang="en-US" dirty="0">
                <a:solidFill>
                  <a:srgbClr val="0070C0"/>
                </a:solidFill>
              </a:rPr>
              <a:t>abstract class Bike{  </a:t>
            </a:r>
          </a:p>
          <a:p>
            <a:pPr marL="0" indent="0">
              <a:buNone/>
            </a:pPr>
            <a:r>
              <a:rPr lang="en-US" dirty="0">
                <a:solidFill>
                  <a:srgbClr val="0070C0"/>
                </a:solidFill>
              </a:rPr>
              <a:t>   	Bike()    { </a:t>
            </a:r>
            <a:r>
              <a:rPr lang="en-US" dirty="0" err="1">
                <a:solidFill>
                  <a:srgbClr val="0070C0"/>
                </a:solidFill>
              </a:rPr>
              <a:t>System.out.println</a:t>
            </a:r>
            <a:r>
              <a:rPr lang="en-US" dirty="0">
                <a:solidFill>
                  <a:srgbClr val="0070C0"/>
                </a:solidFill>
              </a:rPr>
              <a:t>("bike is created");}  </a:t>
            </a:r>
          </a:p>
          <a:p>
            <a:pPr marL="0" indent="0">
              <a:buNone/>
            </a:pPr>
            <a:r>
              <a:rPr lang="en-US" dirty="0">
                <a:solidFill>
                  <a:srgbClr val="0070C0"/>
                </a:solidFill>
              </a:rPr>
              <a:t>   	abstract void run();  </a:t>
            </a:r>
          </a:p>
          <a:p>
            <a:pPr marL="0" indent="0">
              <a:buNone/>
            </a:pPr>
            <a:r>
              <a:rPr lang="en-US" dirty="0">
                <a:solidFill>
                  <a:srgbClr val="0070C0"/>
                </a:solidFill>
              </a:rPr>
              <a:t>   	void </a:t>
            </a:r>
            <a:r>
              <a:rPr lang="en-US" dirty="0" err="1">
                <a:solidFill>
                  <a:srgbClr val="0070C0"/>
                </a:solidFill>
              </a:rPr>
              <a:t>changeGear</a:t>
            </a:r>
            <a:r>
              <a:rPr lang="en-US" dirty="0">
                <a:solidFill>
                  <a:srgbClr val="0070C0"/>
                </a:solidFill>
              </a:rPr>
              <a:t>()   { </a:t>
            </a:r>
            <a:r>
              <a:rPr lang="en-US" dirty="0" err="1">
                <a:solidFill>
                  <a:srgbClr val="0070C0"/>
                </a:solidFill>
              </a:rPr>
              <a:t>System.out.println</a:t>
            </a:r>
            <a:r>
              <a:rPr lang="en-US" dirty="0">
                <a:solidFill>
                  <a:srgbClr val="0070C0"/>
                </a:solidFill>
              </a:rPr>
              <a:t>("gear changed");}  </a:t>
            </a:r>
          </a:p>
          <a:p>
            <a:pPr marL="0" indent="0">
              <a:buNone/>
            </a:pPr>
            <a:r>
              <a:rPr lang="en-US" dirty="0">
                <a:solidFill>
                  <a:srgbClr val="0070C0"/>
                </a:solidFill>
              </a:rPr>
              <a:t> }  </a:t>
            </a:r>
          </a:p>
          <a:p>
            <a:pPr marL="0" indent="0">
              <a:buNone/>
            </a:pPr>
            <a:r>
              <a:rPr lang="en-US" dirty="0"/>
              <a:t>  </a:t>
            </a:r>
          </a:p>
          <a:p>
            <a:pPr marL="0" indent="0">
              <a:buNone/>
            </a:pPr>
            <a:r>
              <a:rPr lang="en-US" dirty="0"/>
              <a:t> </a:t>
            </a:r>
            <a:r>
              <a:rPr lang="en-US" dirty="0">
                <a:solidFill>
                  <a:srgbClr val="7030A0"/>
                </a:solidFill>
              </a:rPr>
              <a:t>class Honda extends Bike{  </a:t>
            </a:r>
          </a:p>
          <a:p>
            <a:pPr marL="0" indent="0">
              <a:buNone/>
            </a:pPr>
            <a:r>
              <a:rPr lang="en-US" dirty="0">
                <a:solidFill>
                  <a:srgbClr val="7030A0"/>
                </a:solidFill>
              </a:rPr>
              <a:t> 	void run()  { </a:t>
            </a:r>
            <a:r>
              <a:rPr lang="en-US" dirty="0" err="1">
                <a:solidFill>
                  <a:srgbClr val="7030A0"/>
                </a:solidFill>
              </a:rPr>
              <a:t>System.out.println</a:t>
            </a:r>
            <a:r>
              <a:rPr lang="en-US" dirty="0">
                <a:solidFill>
                  <a:srgbClr val="7030A0"/>
                </a:solidFill>
              </a:rPr>
              <a:t>("running safely..");}  </a:t>
            </a:r>
          </a:p>
          <a:p>
            <a:pPr marL="0" indent="0">
              <a:buNone/>
            </a:pPr>
            <a:r>
              <a:rPr lang="en-US" dirty="0">
                <a:solidFill>
                  <a:srgbClr val="7030A0"/>
                </a:solidFill>
              </a:rPr>
              <a:t> }  </a:t>
            </a:r>
          </a:p>
          <a:p>
            <a:pPr marL="0" indent="0">
              <a:buNone/>
            </a:pPr>
            <a:r>
              <a:rPr lang="en-US" dirty="0"/>
              <a:t> </a:t>
            </a:r>
            <a:r>
              <a:rPr lang="en-US" dirty="0">
                <a:solidFill>
                  <a:schemeClr val="accent6">
                    <a:lumMod val="50000"/>
                  </a:schemeClr>
                </a:solidFill>
              </a:rPr>
              <a:t>class </a:t>
            </a:r>
            <a:r>
              <a:rPr lang="en-US" dirty="0" err="1">
                <a:solidFill>
                  <a:schemeClr val="accent6">
                    <a:lumMod val="50000"/>
                  </a:schemeClr>
                </a:solidFill>
              </a:rPr>
              <a:t>TestAbstraction</a:t>
            </a:r>
            <a:r>
              <a:rPr lang="en-US" dirty="0">
                <a:solidFill>
                  <a:schemeClr val="accent6">
                    <a:lumMod val="50000"/>
                  </a:schemeClr>
                </a:solidFill>
              </a:rPr>
              <a:t>{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Bike </a:t>
            </a:r>
            <a:r>
              <a:rPr lang="en-US" dirty="0" err="1">
                <a:solidFill>
                  <a:schemeClr val="accent6">
                    <a:lumMod val="50000"/>
                  </a:schemeClr>
                </a:solidFill>
              </a:rPr>
              <a:t>obj</a:t>
            </a:r>
            <a:r>
              <a:rPr lang="en-US" dirty="0">
                <a:solidFill>
                  <a:schemeClr val="accent6">
                    <a:lumMod val="50000"/>
                  </a:schemeClr>
                </a:solidFill>
              </a:rPr>
              <a:t> = new Honda();  </a:t>
            </a:r>
          </a:p>
          <a:p>
            <a:pPr marL="0" indent="0">
              <a:buNone/>
            </a:pPr>
            <a:r>
              <a:rPr lang="en-US" dirty="0">
                <a:solidFill>
                  <a:schemeClr val="accent6">
                    <a:lumMod val="50000"/>
                  </a:schemeClr>
                </a:solidFill>
              </a:rPr>
              <a:t>  	</a:t>
            </a:r>
            <a:r>
              <a:rPr lang="en-US" dirty="0" err="1">
                <a:solidFill>
                  <a:schemeClr val="accent6">
                    <a:lumMod val="50000"/>
                  </a:schemeClr>
                </a:solidFill>
              </a:rPr>
              <a:t>obj.run</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obj.changeGear</a:t>
            </a:r>
            <a:r>
              <a:rPr lang="en-US" dirty="0">
                <a:solidFill>
                  <a:schemeClr val="accent6">
                    <a:lumMod val="50000"/>
                  </a:schemeClr>
                </a:solidFill>
              </a:rPr>
              <a:t>();  // </a:t>
            </a:r>
            <a:r>
              <a:rPr lang="en-US" b="1" dirty="0">
                <a:solidFill>
                  <a:schemeClr val="accent6">
                    <a:lumMod val="50000"/>
                  </a:schemeClr>
                </a:solidFill>
              </a:rPr>
              <a:t>is it work here?</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p:txBody>
      </p:sp>
      <p:sp>
        <p:nvSpPr>
          <p:cNvPr id="4" name="TextBox 3"/>
          <p:cNvSpPr txBox="1"/>
          <p:nvPr/>
        </p:nvSpPr>
        <p:spPr>
          <a:xfrm>
            <a:off x="7162800" y="5754469"/>
            <a:ext cx="2133600" cy="646331"/>
          </a:xfrm>
          <a:prstGeom prst="rect">
            <a:avLst/>
          </a:prstGeom>
          <a:noFill/>
        </p:spPr>
        <p:txBody>
          <a:bodyPr wrap="square" rtlCol="0">
            <a:spAutoFit/>
          </a:bodyPr>
          <a:lstStyle/>
          <a:p>
            <a:r>
              <a:rPr lang="en-US" sz="3600" dirty="0">
                <a:solidFill>
                  <a:srgbClr val="FF0000"/>
                </a:solidFill>
              </a:rPr>
              <a:t>YES</a:t>
            </a:r>
          </a:p>
        </p:txBody>
      </p:sp>
      <p:sp>
        <p:nvSpPr>
          <p:cNvPr id="5" name="Footer Placeholder 1">
            <a:extLst>
              <a:ext uri="{FF2B5EF4-FFF2-40B4-BE49-F238E27FC236}">
                <a16:creationId xmlns:a16="http://schemas.microsoft.com/office/drawing/2014/main" id="{267FF98C-88B7-4EE5-9D96-11C2D30DC0B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4FC70029-1308-477F-BB73-7B0C7DCBA5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510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6404" y="1905000"/>
            <a:ext cx="7103508" cy="3276600"/>
          </a:xfrm>
          <a:prstGeom prst="rect">
            <a:avLst/>
          </a:prstGeom>
        </p:spPr>
      </p:pic>
      <p:sp>
        <p:nvSpPr>
          <p:cNvPr id="3" name="Footer Placeholder 1">
            <a:extLst>
              <a:ext uri="{FF2B5EF4-FFF2-40B4-BE49-F238E27FC236}">
                <a16:creationId xmlns:a16="http://schemas.microsoft.com/office/drawing/2014/main" id="{8137733B-9D13-4192-9E4B-52F4E4F7056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E5CB954C-C808-4D1F-8E50-F9C5B2AD42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783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Important concept</a:t>
            </a:r>
          </a:p>
        </p:txBody>
      </p:sp>
      <p:sp>
        <p:nvSpPr>
          <p:cNvPr id="3" name="Content Placeholder 2"/>
          <p:cNvSpPr>
            <a:spLocks noGrp="1"/>
          </p:cNvSpPr>
          <p:nvPr>
            <p:ph idx="1"/>
          </p:nvPr>
        </p:nvSpPr>
        <p:spPr/>
        <p:txBody>
          <a:bodyPr>
            <a:normAutofit lnSpcReduction="10000"/>
          </a:bodyPr>
          <a:lstStyle/>
          <a:p>
            <a:pPr marL="0" indent="0">
              <a:buNone/>
            </a:pPr>
            <a:r>
              <a:rPr lang="en-US" dirty="0"/>
              <a:t>	make an array of the abstract class</a:t>
            </a:r>
          </a:p>
          <a:p>
            <a:pPr marL="0" indent="0">
              <a:buNone/>
            </a:pPr>
            <a:endParaRPr lang="en-US" dirty="0"/>
          </a:p>
          <a:p>
            <a:pPr marL="0" indent="0">
              <a:buNone/>
            </a:pPr>
            <a:r>
              <a:rPr lang="en-US" dirty="0"/>
              <a:t>public abstract class Game{</a:t>
            </a:r>
          </a:p>
          <a:p>
            <a:pPr marL="0" indent="0">
              <a:buNone/>
            </a:pPr>
            <a:r>
              <a:rPr lang="en-US" dirty="0"/>
              <a:t>  ...</a:t>
            </a:r>
          </a:p>
          <a:p>
            <a:pPr marL="0" indent="0">
              <a:buNone/>
            </a:pPr>
            <a:r>
              <a:rPr lang="en-US" dirty="0"/>
              <a:t>}</a:t>
            </a:r>
          </a:p>
          <a:p>
            <a:pPr marL="0" indent="0">
              <a:buNone/>
            </a:pPr>
            <a:endParaRPr lang="en-US" dirty="0"/>
          </a:p>
          <a:p>
            <a:pPr marL="0" indent="0">
              <a:buNone/>
            </a:pPr>
            <a:r>
              <a:rPr lang="en-US" dirty="0"/>
              <a:t>Game games = new Game(); </a:t>
            </a:r>
            <a:r>
              <a:rPr lang="en-US" dirty="0">
                <a:solidFill>
                  <a:srgbClr val="FF0000"/>
                </a:solidFill>
              </a:rPr>
              <a:t>//Error</a:t>
            </a:r>
          </a:p>
          <a:p>
            <a:pPr marL="0" indent="0">
              <a:buNone/>
            </a:pPr>
            <a:r>
              <a:rPr lang="en-US" dirty="0"/>
              <a:t>Game[] </a:t>
            </a:r>
            <a:r>
              <a:rPr lang="en-US" dirty="0" err="1"/>
              <a:t>gamesArray</a:t>
            </a:r>
            <a:r>
              <a:rPr lang="en-US" dirty="0"/>
              <a:t> = new Game[10]; </a:t>
            </a:r>
            <a:r>
              <a:rPr lang="en-US" dirty="0">
                <a:solidFill>
                  <a:srgbClr val="FF0000"/>
                </a:solidFill>
              </a:rPr>
              <a:t>//No Error</a:t>
            </a:r>
          </a:p>
        </p:txBody>
      </p:sp>
      <p:sp>
        <p:nvSpPr>
          <p:cNvPr id="4" name="Footer Placeholder 1">
            <a:extLst>
              <a:ext uri="{FF2B5EF4-FFF2-40B4-BE49-F238E27FC236}">
                <a16:creationId xmlns:a16="http://schemas.microsoft.com/office/drawing/2014/main" id="{D9A3166C-B8A5-41B1-AC83-9518F806EFC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E748A5D-0B2B-4CA9-BF07-A1E7EE4BD8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19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Instantiation means creation of an instance of a class. </a:t>
            </a:r>
          </a:p>
          <a:p>
            <a:pPr marL="0" indent="0" algn="ctr">
              <a:buNone/>
            </a:pPr>
            <a:r>
              <a:rPr lang="en-US" dirty="0">
                <a:solidFill>
                  <a:srgbClr val="FF0000"/>
                </a:solidFill>
              </a:rPr>
              <a:t>Game[] </a:t>
            </a:r>
            <a:r>
              <a:rPr lang="en-US" dirty="0" err="1">
                <a:solidFill>
                  <a:srgbClr val="FF0000"/>
                </a:solidFill>
              </a:rPr>
              <a:t>gamesArray</a:t>
            </a:r>
            <a:r>
              <a:rPr lang="en-US" dirty="0">
                <a:solidFill>
                  <a:srgbClr val="FF0000"/>
                </a:solidFill>
              </a:rPr>
              <a:t> = new Game[10];</a:t>
            </a:r>
          </a:p>
          <a:p>
            <a:pPr marL="0" indent="0">
              <a:buNone/>
            </a:pPr>
            <a:r>
              <a:rPr lang="en-US" dirty="0"/>
              <a:t>In this scenario, you've just declared a </a:t>
            </a:r>
            <a:r>
              <a:rPr lang="en-US" dirty="0" err="1"/>
              <a:t>gamesArray</a:t>
            </a:r>
            <a:r>
              <a:rPr lang="en-US" dirty="0"/>
              <a:t> of type Game with the size 10(just the references and nothing else). That's why its not throwing any error.</a:t>
            </a:r>
          </a:p>
        </p:txBody>
      </p:sp>
      <p:sp>
        <p:nvSpPr>
          <p:cNvPr id="4" name="Footer Placeholder 1">
            <a:extLst>
              <a:ext uri="{FF2B5EF4-FFF2-40B4-BE49-F238E27FC236}">
                <a16:creationId xmlns:a16="http://schemas.microsoft.com/office/drawing/2014/main" id="{D9A241CF-2092-4151-9B03-CE84D5335E4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51C1CE3-B111-48A9-89BC-8230F4147C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379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What is Interface in java?</a:t>
            </a:r>
          </a:p>
        </p:txBody>
      </p:sp>
      <p:sp>
        <p:nvSpPr>
          <p:cNvPr id="3" name="Content Placeholder 2"/>
          <p:cNvSpPr>
            <a:spLocks noGrp="1"/>
          </p:cNvSpPr>
          <p:nvPr>
            <p:ph idx="1"/>
          </p:nvPr>
        </p:nvSpPr>
        <p:spPr>
          <a:xfrm>
            <a:off x="457200" y="1752600"/>
            <a:ext cx="8229600" cy="4373563"/>
          </a:xfrm>
        </p:spPr>
        <p:txBody>
          <a:bodyPr>
            <a:normAutofit fontScale="85000" lnSpcReduction="10000"/>
          </a:bodyPr>
          <a:lstStyle/>
          <a:p>
            <a:r>
              <a:rPr lang="en-US" dirty="0"/>
              <a:t>The interface in java is </a:t>
            </a:r>
            <a:r>
              <a:rPr lang="en-US" b="1" dirty="0"/>
              <a:t>a mechanism to achieve abstraction</a:t>
            </a:r>
            <a:r>
              <a:rPr lang="en-US" dirty="0"/>
              <a:t>. There can be only abstract methods in the java interface not method body. It is used to achieve abstraction and multiple inheritance in Java.</a:t>
            </a:r>
          </a:p>
          <a:p>
            <a:endParaRPr lang="en-US" dirty="0"/>
          </a:p>
          <a:p>
            <a:r>
              <a:rPr lang="en-US" dirty="0"/>
              <a:t>Java Interface also </a:t>
            </a:r>
            <a:r>
              <a:rPr lang="en-US" b="1" dirty="0"/>
              <a:t>represents IS-A relationship</a:t>
            </a:r>
            <a:r>
              <a:rPr lang="en-US" dirty="0"/>
              <a:t>.</a:t>
            </a:r>
          </a:p>
          <a:p>
            <a:endParaRPr lang="en-US" dirty="0"/>
          </a:p>
          <a:p>
            <a:r>
              <a:rPr lang="en-US" dirty="0"/>
              <a:t>It cannot be instantiated just like abstract class.</a:t>
            </a:r>
          </a:p>
          <a:p>
            <a:pPr marL="0" indent="0">
              <a:buNone/>
            </a:pPr>
            <a:endParaRPr lang="en-US" dirty="0"/>
          </a:p>
          <a:p>
            <a:r>
              <a:rPr lang="en-US" dirty="0"/>
              <a:t>Interface is also known as 100% pure abstract class</a:t>
            </a:r>
          </a:p>
          <a:p>
            <a:pPr marL="0" indent="0">
              <a:buNone/>
            </a:pPr>
            <a:endParaRPr lang="en-US" dirty="0"/>
          </a:p>
        </p:txBody>
      </p:sp>
      <p:sp>
        <p:nvSpPr>
          <p:cNvPr id="4" name="Footer Placeholder 1">
            <a:extLst>
              <a:ext uri="{FF2B5EF4-FFF2-40B4-BE49-F238E27FC236}">
                <a16:creationId xmlns:a16="http://schemas.microsoft.com/office/drawing/2014/main" id="{0BD3A1D7-4392-4718-9967-9B64447A27E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C3C44AC-B566-4BE0-A388-3DF34A07B3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77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US" dirty="0"/>
              <a:t>What is the purpose of Interface?</a:t>
            </a:r>
          </a:p>
        </p:txBody>
      </p:sp>
      <p:sp>
        <p:nvSpPr>
          <p:cNvPr id="3" name="Content Placeholder 2"/>
          <p:cNvSpPr>
            <a:spLocks noGrp="1"/>
          </p:cNvSpPr>
          <p:nvPr>
            <p:ph idx="1"/>
          </p:nvPr>
        </p:nvSpPr>
        <p:spPr>
          <a:xfrm>
            <a:off x="457200" y="2667000"/>
            <a:ext cx="8229600" cy="3459163"/>
          </a:xfrm>
        </p:spPr>
        <p:txBody>
          <a:bodyPr/>
          <a:lstStyle/>
          <a:p>
            <a:r>
              <a:rPr lang="en-US" dirty="0"/>
              <a:t>It is used to achieve abstraction.</a:t>
            </a:r>
          </a:p>
          <a:p>
            <a:r>
              <a:rPr lang="en-US" dirty="0"/>
              <a:t>By interface, we can support the functionality of multiple inheritance.</a:t>
            </a:r>
          </a:p>
          <a:p>
            <a:r>
              <a:rPr lang="en-US" dirty="0">
                <a:solidFill>
                  <a:srgbClr val="FF0000"/>
                </a:solidFill>
              </a:rPr>
              <a:t>To provide loose coupling</a:t>
            </a:r>
          </a:p>
          <a:p>
            <a:pPr marL="0" indent="0">
              <a:buNone/>
            </a:pPr>
            <a:endParaRPr lang="en-US" dirty="0"/>
          </a:p>
        </p:txBody>
      </p:sp>
      <p:sp>
        <p:nvSpPr>
          <p:cNvPr id="4" name="Footer Placeholder 1">
            <a:extLst>
              <a:ext uri="{FF2B5EF4-FFF2-40B4-BE49-F238E27FC236}">
                <a16:creationId xmlns:a16="http://schemas.microsoft.com/office/drawing/2014/main" id="{81D76EC8-B789-4146-AF2F-08856805638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805A7FB-811D-4966-9D2E-EB84E4AC38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96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declare interface</a:t>
            </a:r>
          </a:p>
        </p:txBody>
      </p:sp>
      <p:sp>
        <p:nvSpPr>
          <p:cNvPr id="3" name="Content Placeholder 2"/>
          <p:cNvSpPr>
            <a:spLocks noGrp="1"/>
          </p:cNvSpPr>
          <p:nvPr>
            <p:ph idx="1"/>
          </p:nvPr>
        </p:nvSpPr>
        <p:spPr/>
        <p:txBody>
          <a:bodyPr>
            <a:normAutofit lnSpcReduction="10000"/>
          </a:bodyPr>
          <a:lstStyle/>
          <a:p>
            <a:r>
              <a:rPr lang="en-US" dirty="0"/>
              <a:t>An interface is declared by using the </a:t>
            </a:r>
            <a:r>
              <a:rPr lang="en-US" dirty="0">
                <a:solidFill>
                  <a:srgbClr val="FF0000"/>
                </a:solidFill>
              </a:rPr>
              <a:t>interface keyword.</a:t>
            </a:r>
          </a:p>
          <a:p>
            <a:r>
              <a:rPr lang="en-US" dirty="0"/>
              <a:t>It provides </a:t>
            </a:r>
            <a:r>
              <a:rPr lang="en-US" dirty="0">
                <a:solidFill>
                  <a:srgbClr val="FF0000"/>
                </a:solidFill>
              </a:rPr>
              <a:t>total abstraction</a:t>
            </a:r>
            <a:r>
              <a:rPr lang="en-US" dirty="0"/>
              <a:t>; means all the methods in an interface are declared with the empty body, and all the fields are </a:t>
            </a:r>
            <a:r>
              <a:rPr lang="en-US" dirty="0">
                <a:solidFill>
                  <a:srgbClr val="FF0000"/>
                </a:solidFill>
              </a:rPr>
              <a:t>public, static and final </a:t>
            </a:r>
            <a:r>
              <a:rPr lang="en-US" dirty="0"/>
              <a:t>by default. </a:t>
            </a:r>
          </a:p>
          <a:p>
            <a:r>
              <a:rPr lang="en-US" dirty="0"/>
              <a:t>A class that implements an interface must implement all the methods declared in the interface.</a:t>
            </a:r>
          </a:p>
        </p:txBody>
      </p:sp>
      <p:sp>
        <p:nvSpPr>
          <p:cNvPr id="4" name="Footer Placeholder 1">
            <a:extLst>
              <a:ext uri="{FF2B5EF4-FFF2-40B4-BE49-F238E27FC236}">
                <a16:creationId xmlns:a16="http://schemas.microsoft.com/office/drawing/2014/main" id="{A8A2253C-D9B8-461F-9A9D-B11F8B86D86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46D785AB-150D-4627-B1A8-F716B4BB8A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734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dirty="0"/>
              <a:t>How do we use interface in program?</a:t>
            </a:r>
          </a:p>
        </p:txBody>
      </p:sp>
      <p:sp>
        <p:nvSpPr>
          <p:cNvPr id="3" name="Content Placeholder 2"/>
          <p:cNvSpPr>
            <a:spLocks noGrp="1"/>
          </p:cNvSpPr>
          <p:nvPr>
            <p:ph idx="1"/>
          </p:nvPr>
        </p:nvSpPr>
        <p:spPr>
          <a:xfrm>
            <a:off x="2209800" y="2362200"/>
            <a:ext cx="3505200" cy="3763963"/>
          </a:xfrm>
        </p:spPr>
        <p:txBody>
          <a:bodyPr/>
          <a:lstStyle/>
          <a:p>
            <a:pPr marL="0" indent="0">
              <a:buNone/>
            </a:pPr>
            <a:r>
              <a:rPr lang="en-US" dirty="0"/>
              <a:t>interface Player</a:t>
            </a:r>
          </a:p>
          <a:p>
            <a:pPr marL="0" indent="0">
              <a:buNone/>
            </a:pPr>
            <a:r>
              <a:rPr lang="en-US" dirty="0"/>
              <a:t>{</a:t>
            </a:r>
          </a:p>
          <a:p>
            <a:pPr marL="0" indent="0">
              <a:buNone/>
            </a:pPr>
            <a:r>
              <a:rPr lang="en-US" dirty="0"/>
              <a:t>    </a:t>
            </a:r>
            <a:r>
              <a:rPr lang="en-US" dirty="0" err="1"/>
              <a:t>int</a:t>
            </a:r>
            <a:r>
              <a:rPr lang="en-US" dirty="0"/>
              <a:t> id = 10;</a:t>
            </a:r>
          </a:p>
          <a:p>
            <a:pPr marL="0" indent="0">
              <a:buNone/>
            </a:pPr>
            <a:r>
              <a:rPr lang="en-US" dirty="0"/>
              <a:t>    </a:t>
            </a:r>
            <a:r>
              <a:rPr lang="en-US" dirty="0" err="1"/>
              <a:t>int</a:t>
            </a:r>
            <a:r>
              <a:rPr lang="en-US" dirty="0"/>
              <a:t> move();</a:t>
            </a:r>
          </a:p>
          <a:p>
            <a:pPr marL="0" indent="0">
              <a:buNone/>
            </a:pPr>
            <a:r>
              <a:rPr lang="en-US" dirty="0"/>
              <a:t>}</a:t>
            </a:r>
          </a:p>
        </p:txBody>
      </p:sp>
      <p:sp>
        <p:nvSpPr>
          <p:cNvPr id="4" name="Footer Placeholder 1">
            <a:extLst>
              <a:ext uri="{FF2B5EF4-FFF2-40B4-BE49-F238E27FC236}">
                <a16:creationId xmlns:a16="http://schemas.microsoft.com/office/drawing/2014/main" id="{6C663CA4-D270-4282-A53D-BA9C6735A4F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7D96B501-1DB2-49D8-A752-CBAAC73C36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04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97" y="3581400"/>
            <a:ext cx="8229600" cy="1143000"/>
          </a:xfrm>
        </p:spPr>
        <p:txBody>
          <a:bodyPr/>
          <a:lstStyle/>
          <a:p>
            <a:r>
              <a:rPr lang="en-US" dirty="0"/>
              <a:t>What is the conclusion here?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97" y="1371600"/>
            <a:ext cx="831390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2000" y="4800600"/>
            <a:ext cx="7620000" cy="1384995"/>
          </a:xfrm>
          <a:prstGeom prst="rect">
            <a:avLst/>
          </a:prstGeom>
          <a:noFill/>
        </p:spPr>
        <p:txBody>
          <a:bodyPr wrap="square" rtlCol="0">
            <a:spAutoFit/>
          </a:bodyPr>
          <a:lstStyle/>
          <a:p>
            <a:pPr marL="342900" indent="-342900">
              <a:buAutoNum type="arabicPeriod"/>
            </a:pPr>
            <a:r>
              <a:rPr lang="en-US" sz="2800" dirty="0"/>
              <a:t>Interface are by default abstract</a:t>
            </a:r>
          </a:p>
          <a:p>
            <a:pPr marL="342900" indent="-342900">
              <a:buAutoNum type="arabicPeriod"/>
            </a:pPr>
            <a:r>
              <a:rPr lang="en-US" sz="2800" dirty="0"/>
              <a:t>Variables are by default public, static &amp; final</a:t>
            </a:r>
          </a:p>
          <a:p>
            <a:pPr marL="342900" indent="-342900">
              <a:buAutoNum type="arabicPeriod"/>
            </a:pPr>
            <a:r>
              <a:rPr lang="en-US" sz="2800" dirty="0"/>
              <a:t>Methods are by default public &amp; abstract</a:t>
            </a:r>
          </a:p>
        </p:txBody>
      </p:sp>
      <p:sp>
        <p:nvSpPr>
          <p:cNvPr id="5" name="Footer Placeholder 1">
            <a:extLst>
              <a:ext uri="{FF2B5EF4-FFF2-40B4-BE49-F238E27FC236}">
                <a16:creationId xmlns:a16="http://schemas.microsoft.com/office/drawing/2014/main" id="{43322F65-4FBD-4E26-8B6C-7E77135D9D1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023DC253-6A1D-4318-A09D-4961ADEBFB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1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600200"/>
            <a:ext cx="7315200" cy="2862322"/>
          </a:xfrm>
          <a:prstGeom prst="rect">
            <a:avLst/>
          </a:prstGeom>
        </p:spPr>
        <p:txBody>
          <a:bodyPr wrap="square">
            <a:spAutoFit/>
          </a:bodyPr>
          <a:lstStyle/>
          <a:p>
            <a:pPr algn="just"/>
            <a:r>
              <a:rPr lang="en-US" sz="2000" dirty="0">
                <a:solidFill>
                  <a:srgbClr val="222222"/>
                </a:solidFill>
                <a:latin typeface="arial" panose="020B0604020202020204" pitchFamily="34" charset="0"/>
              </a:rPr>
              <a:t> </a:t>
            </a:r>
            <a:r>
              <a:rPr lang="en-US" sz="2000" b="1" dirty="0">
                <a:solidFill>
                  <a:srgbClr val="222222"/>
                </a:solidFill>
                <a:latin typeface="arial" panose="020B0604020202020204" pitchFamily="34" charset="0"/>
              </a:rPr>
              <a:t>Abstraction</a:t>
            </a:r>
            <a:r>
              <a:rPr lang="en-US" sz="2000" dirty="0">
                <a:solidFill>
                  <a:srgbClr val="222222"/>
                </a:solidFill>
                <a:latin typeface="arial" panose="020B0604020202020204" pitchFamily="34" charset="0"/>
              </a:rPr>
              <a:t> lets you focus on what the object does instead of how it does, while </a:t>
            </a:r>
            <a:r>
              <a:rPr lang="en-US" sz="2000" b="1" dirty="0">
                <a:solidFill>
                  <a:srgbClr val="222222"/>
                </a:solidFill>
                <a:latin typeface="arial" panose="020B0604020202020204" pitchFamily="34" charset="0"/>
              </a:rPr>
              <a:t>Encapsulation</a:t>
            </a:r>
            <a:r>
              <a:rPr lang="en-US" sz="2000" dirty="0">
                <a:solidFill>
                  <a:srgbClr val="222222"/>
                </a:solidFill>
                <a:latin typeface="arial" panose="020B0604020202020204" pitchFamily="34" charset="0"/>
              </a:rPr>
              <a:t> means hiding the internal details of how an object works. ... </a:t>
            </a:r>
          </a:p>
          <a:p>
            <a:pPr algn="just"/>
            <a:r>
              <a:rPr lang="en-US" sz="2000" dirty="0">
                <a:solidFill>
                  <a:srgbClr val="222222"/>
                </a:solidFill>
                <a:latin typeface="arial" panose="020B0604020202020204" pitchFamily="34" charset="0"/>
              </a:rPr>
              <a:t>Abstraction hides unwanted data and provides the relevant data.</a:t>
            </a:r>
          </a:p>
          <a:p>
            <a:pPr algn="just"/>
            <a:endParaRPr lang="en-US" sz="2000" dirty="0">
              <a:solidFill>
                <a:srgbClr val="222222"/>
              </a:solidFill>
              <a:latin typeface="arial" panose="020B0604020202020204" pitchFamily="34" charset="0"/>
            </a:endParaRPr>
          </a:p>
          <a:p>
            <a:pPr algn="just"/>
            <a:r>
              <a:rPr lang="en-US" sz="2000" dirty="0">
                <a:solidFill>
                  <a:srgbClr val="222222"/>
                </a:solidFill>
                <a:latin typeface="arial" panose="020B0604020202020204" pitchFamily="34" charset="0"/>
              </a:rPr>
              <a:t>In Java, </a:t>
            </a:r>
            <a:r>
              <a:rPr lang="en-US" sz="2000" b="1" dirty="0">
                <a:solidFill>
                  <a:srgbClr val="222222"/>
                </a:solidFill>
                <a:latin typeface="arial" panose="020B0604020202020204" pitchFamily="34" charset="0"/>
              </a:rPr>
              <a:t>Abstraction</a:t>
            </a:r>
            <a:r>
              <a:rPr lang="en-US" sz="2000" dirty="0">
                <a:solidFill>
                  <a:srgbClr val="222222"/>
                </a:solidFill>
                <a:latin typeface="arial" panose="020B0604020202020204" pitchFamily="34" charset="0"/>
              </a:rPr>
              <a:t> is supported using interface </a:t>
            </a:r>
            <a:r>
              <a:rPr lang="en-US" sz="2000" dirty="0" err="1">
                <a:solidFill>
                  <a:srgbClr val="222222"/>
                </a:solidFill>
                <a:latin typeface="arial" panose="020B0604020202020204" pitchFamily="34" charset="0"/>
              </a:rPr>
              <a:t>and</a:t>
            </a:r>
            <a:r>
              <a:rPr lang="en-US" sz="2000" b="1" dirty="0" err="1">
                <a:solidFill>
                  <a:srgbClr val="222222"/>
                </a:solidFill>
                <a:latin typeface="arial" panose="020B0604020202020204" pitchFamily="34" charset="0"/>
              </a:rPr>
              <a:t>abstract</a:t>
            </a:r>
            <a:r>
              <a:rPr lang="en-US" sz="2000" dirty="0">
                <a:solidFill>
                  <a:srgbClr val="222222"/>
                </a:solidFill>
                <a:latin typeface="arial" panose="020B0604020202020204" pitchFamily="34" charset="0"/>
              </a:rPr>
              <a:t> class while </a:t>
            </a:r>
            <a:r>
              <a:rPr lang="en-US" sz="2000" b="1" dirty="0">
                <a:solidFill>
                  <a:srgbClr val="222222"/>
                </a:solidFill>
                <a:latin typeface="arial" panose="020B0604020202020204" pitchFamily="34" charset="0"/>
              </a:rPr>
              <a:t>Encapsulation</a:t>
            </a:r>
            <a:r>
              <a:rPr lang="en-US" sz="2000" dirty="0">
                <a:solidFill>
                  <a:srgbClr val="222222"/>
                </a:solidFill>
                <a:latin typeface="arial" panose="020B0604020202020204" pitchFamily="34" charset="0"/>
              </a:rPr>
              <a:t> is supported using access modifiers e.g. public, private and protected.</a:t>
            </a:r>
            <a:endParaRPr lang="en-US" sz="2000" dirty="0"/>
          </a:p>
        </p:txBody>
      </p:sp>
      <p:sp>
        <p:nvSpPr>
          <p:cNvPr id="3" name="Footer Placeholder 1">
            <a:extLst>
              <a:ext uri="{FF2B5EF4-FFF2-40B4-BE49-F238E27FC236}">
                <a16:creationId xmlns:a16="http://schemas.microsoft.com/office/drawing/2014/main" id="{4770BDDA-B54A-460E-9F61-DEE8F0FB274B}"/>
              </a:ext>
            </a:extLst>
          </p:cNvPr>
          <p:cNvSpPr txBox="1">
            <a:spLocks/>
          </p:cNvSpPr>
          <p:nvPr/>
        </p:nvSpPr>
        <p:spPr>
          <a:xfrm>
            <a:off x="25400" y="6557963"/>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E58239F1-2A05-4BEC-9DC0-589A38C94A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797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447800"/>
          </a:xfrm>
        </p:spPr>
        <p:txBody>
          <a:bodyPr>
            <a:normAutofit fontScale="90000"/>
          </a:bodyPr>
          <a:lstStyle/>
          <a:p>
            <a:r>
              <a:rPr lang="en-US" dirty="0"/>
              <a:t>How to create relationship between classes and interfaces?</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6197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1">
            <a:extLst>
              <a:ext uri="{FF2B5EF4-FFF2-40B4-BE49-F238E27FC236}">
                <a16:creationId xmlns:a16="http://schemas.microsoft.com/office/drawing/2014/main" id="{F2C7FBCE-CECB-4CEC-8248-994E47248C3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DED57B0-9F55-4BDE-AEDB-3AD3B3491C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9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Example1</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class</a:t>
            </a:r>
            <a:r>
              <a:rPr lang="en-US" dirty="0"/>
              <a:t> A6 </a:t>
            </a:r>
            <a:r>
              <a:rPr lang="en-US" b="1" dirty="0"/>
              <a:t>implements</a:t>
            </a:r>
            <a:r>
              <a:rPr lang="en-US" dirty="0"/>
              <a:t> printable{  </a:t>
            </a:r>
          </a:p>
          <a:p>
            <a:pPr marL="0" indent="0">
              <a:buNone/>
            </a:pPr>
            <a:r>
              <a:rPr lang="en-US" b="1" dirty="0"/>
              <a:t>public</a:t>
            </a:r>
            <a:r>
              <a:rPr lang="en-US" dirty="0"/>
              <a:t> </a:t>
            </a:r>
            <a:r>
              <a:rPr lang="en-US" b="1" dirty="0"/>
              <a:t>void</a:t>
            </a:r>
            <a:r>
              <a:rPr lang="en-US" dirty="0"/>
              <a:t> print(){</a:t>
            </a:r>
            <a:r>
              <a:rPr lang="en-US" dirty="0" err="1"/>
              <a:t>System.out.println</a:t>
            </a:r>
            <a:r>
              <a:rPr lang="en-US" dirty="0"/>
              <a:t>("Hello");}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A6 </a:t>
            </a:r>
            <a:r>
              <a:rPr lang="en-US" dirty="0" err="1"/>
              <a:t>obj</a:t>
            </a:r>
            <a:r>
              <a:rPr lang="en-US" dirty="0"/>
              <a:t> = </a:t>
            </a:r>
            <a:r>
              <a:rPr lang="en-US" b="1" dirty="0"/>
              <a:t>new</a:t>
            </a:r>
            <a:r>
              <a:rPr lang="en-US" dirty="0"/>
              <a:t> A6();  </a:t>
            </a:r>
          </a:p>
          <a:p>
            <a:pPr marL="0" indent="0">
              <a:buNone/>
            </a:pPr>
            <a:r>
              <a:rPr lang="en-US" dirty="0" err="1"/>
              <a:t>obj.print</a:t>
            </a:r>
            <a:r>
              <a:rPr lang="en-US" dirty="0"/>
              <a:t>();  </a:t>
            </a:r>
          </a:p>
          <a:p>
            <a:pPr marL="0" indent="0">
              <a:buNone/>
            </a:pPr>
            <a:r>
              <a:rPr lang="en-US" dirty="0"/>
              <a:t> }  </a:t>
            </a:r>
          </a:p>
          <a:p>
            <a:pPr marL="0" indent="0">
              <a:buNone/>
            </a:pPr>
            <a:r>
              <a:rPr lang="en-US" dirty="0"/>
              <a:t>}</a:t>
            </a:r>
          </a:p>
          <a:p>
            <a:pPr marL="0" indent="0">
              <a:buNone/>
            </a:pPr>
            <a:endParaRPr lang="en-US" dirty="0"/>
          </a:p>
        </p:txBody>
      </p:sp>
      <p:sp>
        <p:nvSpPr>
          <p:cNvPr id="4" name="Footer Placeholder 1">
            <a:extLst>
              <a:ext uri="{FF2B5EF4-FFF2-40B4-BE49-F238E27FC236}">
                <a16:creationId xmlns:a16="http://schemas.microsoft.com/office/drawing/2014/main" id="{E04B2EEE-5969-472F-A218-60B825FD467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5" name="Picture 3">
            <a:extLst>
              <a:ext uri="{FF2B5EF4-FFF2-40B4-BE49-F238E27FC236}">
                <a16:creationId xmlns:a16="http://schemas.microsoft.com/office/drawing/2014/main" id="{E7BD01A7-C814-40CC-8502-9F41885DB4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908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4037" y="1752600"/>
            <a:ext cx="7402175" cy="3739356"/>
          </a:xfrm>
          <a:prstGeom prst="rect">
            <a:avLst/>
          </a:prstGeom>
        </p:spPr>
      </p:pic>
      <p:sp>
        <p:nvSpPr>
          <p:cNvPr id="3" name="Footer Placeholder 1">
            <a:extLst>
              <a:ext uri="{FF2B5EF4-FFF2-40B4-BE49-F238E27FC236}">
                <a16:creationId xmlns:a16="http://schemas.microsoft.com/office/drawing/2014/main" id="{7B9B2F09-25E9-4FB0-82B3-93ADDF8D61B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37CB11B9-167D-4610-AD3C-29C9E085DF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04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Will it compile or not?</a:t>
            </a:r>
          </a:p>
        </p:txBody>
      </p:sp>
      <p:sp>
        <p:nvSpPr>
          <p:cNvPr id="3" name="Content Placeholder 2"/>
          <p:cNvSpPr>
            <a:spLocks noGrp="1"/>
          </p:cNvSpPr>
          <p:nvPr>
            <p:ph idx="1"/>
          </p:nvPr>
        </p:nvSpPr>
        <p:spPr>
          <a:xfrm>
            <a:off x="457200" y="914400"/>
            <a:ext cx="6019800" cy="5791200"/>
          </a:xfrm>
        </p:spPr>
        <p:txBody>
          <a:bodyPr>
            <a:normAutofit fontScale="70000" lnSpcReduction="20000"/>
          </a:bodyPr>
          <a:lstStyle/>
          <a:p>
            <a:pPr marL="0" indent="0">
              <a:buNone/>
            </a:pPr>
            <a:r>
              <a:rPr lang="en-US" dirty="0">
                <a:solidFill>
                  <a:schemeClr val="accent6">
                    <a:lumMod val="50000"/>
                  </a:schemeClr>
                </a:solidFill>
              </a:rPr>
              <a:t>Interface Test{</a:t>
            </a:r>
          </a:p>
          <a:p>
            <a:pPr marL="0" indent="0">
              <a:buNone/>
            </a:pPr>
            <a:r>
              <a:rPr lang="en-US" dirty="0">
                <a:solidFill>
                  <a:schemeClr val="accent6">
                    <a:lumMod val="50000"/>
                  </a:schemeClr>
                </a:solidFill>
              </a:rPr>
              <a:t>	void m1();</a:t>
            </a:r>
          </a:p>
          <a:p>
            <a:pPr marL="0" indent="0">
              <a:buNone/>
            </a:pPr>
            <a:r>
              <a:rPr lang="en-US" dirty="0">
                <a:solidFill>
                  <a:schemeClr val="accent6">
                    <a:lumMod val="50000"/>
                  </a:schemeClr>
                </a:solidFill>
              </a:rPr>
              <a:t>	void m2();</a:t>
            </a:r>
          </a:p>
          <a:p>
            <a:pPr marL="0" indent="0">
              <a:buNone/>
            </a:pPr>
            <a:r>
              <a:rPr lang="en-US" dirty="0">
                <a:solidFill>
                  <a:schemeClr val="accent6">
                    <a:lumMod val="50000"/>
                  </a:schemeClr>
                </a:solidFill>
              </a:rPr>
              <a:t>	void m3();</a:t>
            </a:r>
          </a:p>
          <a:p>
            <a:pPr marL="0" indent="0">
              <a:buNone/>
            </a:pPr>
            <a:r>
              <a:rPr lang="en-US" dirty="0">
                <a:solidFill>
                  <a:schemeClr val="accent6">
                    <a:lumMod val="50000"/>
                  </a:schemeClr>
                </a:solidFill>
              </a:rPr>
              <a:t>}</a:t>
            </a:r>
          </a:p>
          <a:p>
            <a:pPr marL="0" indent="0">
              <a:buNone/>
            </a:pPr>
            <a:endParaRPr lang="en-US" dirty="0">
              <a:solidFill>
                <a:schemeClr val="accent6">
                  <a:lumMod val="50000"/>
                </a:schemeClr>
              </a:solidFill>
            </a:endParaRPr>
          </a:p>
          <a:p>
            <a:pPr marL="0" indent="0">
              <a:buNone/>
            </a:pPr>
            <a:r>
              <a:rPr lang="en-US" dirty="0">
                <a:solidFill>
                  <a:srgbClr val="7030A0"/>
                </a:solidFill>
              </a:rPr>
              <a:t>Class intf2 implements Test{</a:t>
            </a:r>
          </a:p>
          <a:p>
            <a:pPr marL="0" indent="0">
              <a:buNone/>
            </a:pPr>
            <a:r>
              <a:rPr lang="en-US" dirty="0">
                <a:solidFill>
                  <a:srgbClr val="7030A0"/>
                </a:solidFill>
              </a:rPr>
              <a:t>	void m1(){  	S.O.P.(“M1 method”);}</a:t>
            </a:r>
          </a:p>
          <a:p>
            <a:pPr marL="0" indent="0">
              <a:buNone/>
            </a:pPr>
            <a:r>
              <a:rPr lang="en-US" dirty="0">
                <a:solidFill>
                  <a:srgbClr val="7030A0"/>
                </a:solidFill>
              </a:rPr>
              <a:t>	void m2(){  	S.O.P.(“M2 method”);}</a:t>
            </a:r>
          </a:p>
          <a:p>
            <a:pPr marL="0" indent="0">
              <a:buNone/>
            </a:pPr>
            <a:r>
              <a:rPr lang="en-US" dirty="0">
                <a:solidFill>
                  <a:srgbClr val="7030A0"/>
                </a:solidFill>
              </a:rPr>
              <a:t>	void m3(){  	S.O.P.(“M3 method”);}</a:t>
            </a:r>
          </a:p>
          <a:p>
            <a:pPr marL="0" indent="0">
              <a:buNone/>
            </a:pPr>
            <a:r>
              <a:rPr lang="en-US" dirty="0">
                <a:solidFill>
                  <a:srgbClr val="7030A0"/>
                </a:solidFill>
              </a:rPr>
              <a:t>	P.S.V.M(String[] </a:t>
            </a:r>
            <a:r>
              <a:rPr lang="en-US" dirty="0" err="1">
                <a:solidFill>
                  <a:srgbClr val="7030A0"/>
                </a:solidFill>
              </a:rPr>
              <a:t>args</a:t>
            </a:r>
            <a:r>
              <a:rPr lang="en-US" dirty="0">
                <a:solidFill>
                  <a:srgbClr val="7030A0"/>
                </a:solidFill>
              </a:rPr>
              <a:t>){</a:t>
            </a:r>
          </a:p>
          <a:p>
            <a:pPr marL="0" indent="0">
              <a:buNone/>
            </a:pPr>
            <a:r>
              <a:rPr lang="en-US" dirty="0">
                <a:solidFill>
                  <a:srgbClr val="7030A0"/>
                </a:solidFill>
              </a:rPr>
              <a:t>		Test1  t = new Test1();</a:t>
            </a:r>
          </a:p>
          <a:p>
            <a:pPr marL="0" indent="0">
              <a:buNone/>
            </a:pPr>
            <a:r>
              <a:rPr lang="en-US" dirty="0">
                <a:solidFill>
                  <a:srgbClr val="7030A0"/>
                </a:solidFill>
              </a:rPr>
              <a:t>		t.m1();</a:t>
            </a:r>
          </a:p>
          <a:p>
            <a:pPr marL="0" indent="0">
              <a:buNone/>
            </a:pPr>
            <a:r>
              <a:rPr lang="en-US" dirty="0">
                <a:solidFill>
                  <a:srgbClr val="7030A0"/>
                </a:solidFill>
              </a:rPr>
              <a:t>		t.m2();</a:t>
            </a:r>
          </a:p>
          <a:p>
            <a:pPr marL="0" indent="0">
              <a:buNone/>
            </a:pPr>
            <a:r>
              <a:rPr lang="en-US" dirty="0">
                <a:solidFill>
                  <a:srgbClr val="7030A0"/>
                </a:solidFill>
              </a:rPr>
              <a:t>		t.m3();</a:t>
            </a:r>
          </a:p>
          <a:p>
            <a:pPr marL="0" indent="0">
              <a:buNone/>
            </a:pPr>
            <a:r>
              <a:rPr lang="en-US" dirty="0">
                <a:solidFill>
                  <a:srgbClr val="7030A0"/>
                </a:solidFill>
              </a:rPr>
              <a:t>}}</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6705600" y="4419600"/>
            <a:ext cx="2133600" cy="2031325"/>
          </a:xfrm>
          <a:prstGeom prst="rect">
            <a:avLst/>
          </a:prstGeom>
          <a:noFill/>
        </p:spPr>
        <p:txBody>
          <a:bodyPr wrap="square" rtlCol="0">
            <a:spAutoFit/>
          </a:bodyPr>
          <a:lstStyle/>
          <a:p>
            <a:r>
              <a:rPr lang="en-US" b="1" dirty="0"/>
              <a:t>Compiler error:</a:t>
            </a:r>
          </a:p>
          <a:p>
            <a:r>
              <a:rPr lang="en-US" b="1" dirty="0">
                <a:solidFill>
                  <a:srgbClr val="FF0000"/>
                </a:solidFill>
              </a:rPr>
              <a:t>Permission reduce</a:t>
            </a:r>
          </a:p>
          <a:p>
            <a:endParaRPr lang="en-US" dirty="0"/>
          </a:p>
          <a:p>
            <a:r>
              <a:rPr lang="en-US" dirty="0"/>
              <a:t>Solution</a:t>
            </a:r>
          </a:p>
          <a:p>
            <a:r>
              <a:rPr lang="en-US" dirty="0"/>
              <a:t>public void m1()</a:t>
            </a:r>
          </a:p>
          <a:p>
            <a:r>
              <a:rPr lang="en-US" dirty="0"/>
              <a:t>{</a:t>
            </a:r>
          </a:p>
          <a:p>
            <a:r>
              <a:rPr lang="en-US" dirty="0"/>
              <a:t>}</a:t>
            </a:r>
          </a:p>
        </p:txBody>
      </p:sp>
      <p:sp>
        <p:nvSpPr>
          <p:cNvPr id="5" name="Footer Placeholder 1">
            <a:extLst>
              <a:ext uri="{FF2B5EF4-FFF2-40B4-BE49-F238E27FC236}">
                <a16:creationId xmlns:a16="http://schemas.microsoft.com/office/drawing/2014/main" id="{D08670BD-56F0-42A8-93A3-AB31CFEB23B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6" name="Picture 3">
            <a:extLst>
              <a:ext uri="{FF2B5EF4-FFF2-40B4-BE49-F238E27FC236}">
                <a16:creationId xmlns:a16="http://schemas.microsoft.com/office/drawing/2014/main" id="{BCCECFF3-6766-43B3-A2BF-F99B1548B5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44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4037" y="762000"/>
            <a:ext cx="7402175" cy="4729956"/>
          </a:xfrm>
          <a:prstGeom prst="rect">
            <a:avLst/>
          </a:prstGeom>
        </p:spPr>
      </p:pic>
      <p:sp>
        <p:nvSpPr>
          <p:cNvPr id="3" name="Footer Placeholder 1">
            <a:extLst>
              <a:ext uri="{FF2B5EF4-FFF2-40B4-BE49-F238E27FC236}">
                <a16:creationId xmlns:a16="http://schemas.microsoft.com/office/drawing/2014/main" id="{F39CF8CF-CD05-45DF-9414-CA2EE300FA1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42284F5-2A3A-4C67-A31F-7D842C5063D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166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Will it compile or not?</a:t>
            </a:r>
          </a:p>
        </p:txBody>
      </p:sp>
      <p:sp>
        <p:nvSpPr>
          <p:cNvPr id="3" name="Content Placeholder 2"/>
          <p:cNvSpPr>
            <a:spLocks noGrp="1"/>
          </p:cNvSpPr>
          <p:nvPr>
            <p:ph idx="1"/>
          </p:nvPr>
        </p:nvSpPr>
        <p:spPr>
          <a:xfrm>
            <a:off x="457200" y="914400"/>
            <a:ext cx="6019800" cy="5791200"/>
          </a:xfrm>
        </p:spPr>
        <p:txBody>
          <a:bodyPr>
            <a:normAutofit fontScale="62500" lnSpcReduction="20000"/>
          </a:bodyPr>
          <a:lstStyle/>
          <a:p>
            <a:pPr marL="0" indent="0">
              <a:buNone/>
            </a:pPr>
            <a:r>
              <a:rPr lang="en-US" dirty="0">
                <a:solidFill>
                  <a:schemeClr val="accent6">
                    <a:lumMod val="50000"/>
                  </a:schemeClr>
                </a:solidFill>
              </a:rPr>
              <a:t>Interface Test{</a:t>
            </a:r>
          </a:p>
          <a:p>
            <a:pPr marL="0" indent="0">
              <a:buNone/>
            </a:pPr>
            <a:r>
              <a:rPr lang="en-US" dirty="0">
                <a:solidFill>
                  <a:schemeClr val="accent6">
                    <a:lumMod val="50000"/>
                  </a:schemeClr>
                </a:solidFill>
              </a:rPr>
              <a:t>	void m1();</a:t>
            </a:r>
          </a:p>
          <a:p>
            <a:pPr marL="0" indent="0">
              <a:buNone/>
            </a:pPr>
            <a:r>
              <a:rPr lang="en-US" dirty="0">
                <a:solidFill>
                  <a:schemeClr val="accent6">
                    <a:lumMod val="50000"/>
                  </a:schemeClr>
                </a:solidFill>
              </a:rPr>
              <a:t>	void m2();</a:t>
            </a:r>
          </a:p>
          <a:p>
            <a:pPr marL="0" indent="0">
              <a:buNone/>
            </a:pPr>
            <a:r>
              <a:rPr lang="en-US" dirty="0">
                <a:solidFill>
                  <a:schemeClr val="accent6">
                    <a:lumMod val="50000"/>
                  </a:schemeClr>
                </a:solidFill>
              </a:rPr>
              <a:t>	void m3();</a:t>
            </a:r>
          </a:p>
          <a:p>
            <a:pPr marL="0" indent="0">
              <a:buNone/>
            </a:pPr>
            <a:r>
              <a:rPr lang="en-US" dirty="0">
                <a:solidFill>
                  <a:schemeClr val="accent6">
                    <a:lumMod val="50000"/>
                  </a:schemeClr>
                </a:solidFill>
              </a:rPr>
              <a:t>}</a:t>
            </a:r>
          </a:p>
          <a:p>
            <a:pPr marL="0" indent="0">
              <a:buNone/>
            </a:pPr>
            <a:endParaRPr lang="en-US" dirty="0">
              <a:solidFill>
                <a:schemeClr val="accent6">
                  <a:lumMod val="50000"/>
                </a:schemeClr>
              </a:solidFill>
            </a:endParaRPr>
          </a:p>
          <a:p>
            <a:pPr marL="0" indent="0">
              <a:buNone/>
            </a:pPr>
            <a:r>
              <a:rPr lang="en-US" dirty="0">
                <a:solidFill>
                  <a:srgbClr val="7030A0"/>
                </a:solidFill>
              </a:rPr>
              <a:t>Class intf2 implements Test{</a:t>
            </a:r>
          </a:p>
          <a:p>
            <a:pPr marL="0" indent="0">
              <a:buNone/>
            </a:pPr>
            <a:r>
              <a:rPr lang="en-US" dirty="0">
                <a:solidFill>
                  <a:srgbClr val="7030A0"/>
                </a:solidFill>
              </a:rPr>
              <a:t>	public void m1(){  	S.O.P.(“M1 method”);}</a:t>
            </a:r>
          </a:p>
          <a:p>
            <a:pPr marL="0" indent="0">
              <a:buNone/>
            </a:pPr>
            <a:r>
              <a:rPr lang="en-US" dirty="0">
                <a:solidFill>
                  <a:srgbClr val="7030A0"/>
                </a:solidFill>
              </a:rPr>
              <a:t>	public void m2(){  	S.O.P.(“M2 method”);}</a:t>
            </a:r>
          </a:p>
          <a:p>
            <a:pPr marL="0" indent="0">
              <a:buNone/>
            </a:pPr>
            <a:r>
              <a:rPr lang="en-US" dirty="0">
                <a:solidFill>
                  <a:srgbClr val="7030A0"/>
                </a:solidFill>
              </a:rPr>
              <a:t>	 public  void m3(){  	S.O.P.(“M3 method”);}</a:t>
            </a:r>
          </a:p>
          <a:p>
            <a:pPr marL="0" indent="0">
              <a:buNone/>
            </a:pPr>
            <a:r>
              <a:rPr lang="en-US" dirty="0">
                <a:solidFill>
                  <a:srgbClr val="7030A0"/>
                </a:solidFill>
              </a:rPr>
              <a:t>	P.S.V.M(String[] </a:t>
            </a:r>
            <a:r>
              <a:rPr lang="en-US" dirty="0" err="1">
                <a:solidFill>
                  <a:srgbClr val="7030A0"/>
                </a:solidFill>
              </a:rPr>
              <a:t>args</a:t>
            </a:r>
            <a:r>
              <a:rPr lang="en-US" dirty="0">
                <a:solidFill>
                  <a:srgbClr val="7030A0"/>
                </a:solidFill>
              </a:rPr>
              <a:t>){</a:t>
            </a:r>
          </a:p>
          <a:p>
            <a:pPr marL="0" indent="0">
              <a:buNone/>
            </a:pPr>
            <a:r>
              <a:rPr lang="en-US" dirty="0">
                <a:solidFill>
                  <a:srgbClr val="7030A0"/>
                </a:solidFill>
              </a:rPr>
              <a:t>		Test1  t = new Test1();</a:t>
            </a:r>
          </a:p>
          <a:p>
            <a:pPr marL="0" indent="0">
              <a:buNone/>
            </a:pPr>
            <a:r>
              <a:rPr lang="en-US" dirty="0">
                <a:solidFill>
                  <a:srgbClr val="7030A0"/>
                </a:solidFill>
              </a:rPr>
              <a:t>		t.m1();</a:t>
            </a:r>
          </a:p>
          <a:p>
            <a:pPr marL="0" indent="0">
              <a:buNone/>
            </a:pPr>
            <a:r>
              <a:rPr lang="en-US" dirty="0">
                <a:solidFill>
                  <a:srgbClr val="7030A0"/>
                </a:solidFill>
              </a:rPr>
              <a:t>		t.m2();</a:t>
            </a:r>
          </a:p>
          <a:p>
            <a:pPr marL="0" indent="0">
              <a:buNone/>
            </a:pPr>
            <a:r>
              <a:rPr lang="en-US" dirty="0">
                <a:solidFill>
                  <a:srgbClr val="7030A0"/>
                </a:solidFill>
              </a:rPr>
              <a:t>		t.m3();</a:t>
            </a:r>
          </a:p>
          <a:p>
            <a:pPr marL="0" indent="0">
              <a:buNone/>
            </a:pPr>
            <a:r>
              <a:rPr lang="en-US" dirty="0">
                <a:solidFill>
                  <a:srgbClr val="7030A0"/>
                </a:solidFill>
              </a:rPr>
              <a:t>}}</a:t>
            </a:r>
          </a:p>
          <a:p>
            <a:pPr marL="0" indent="0">
              <a:buNone/>
            </a:pPr>
            <a:endParaRPr lang="en-US" dirty="0"/>
          </a:p>
          <a:p>
            <a:pPr marL="0" indent="0">
              <a:buNone/>
            </a:pPr>
            <a:endParaRPr lang="en-US" dirty="0"/>
          </a:p>
          <a:p>
            <a:pPr marL="0" indent="0">
              <a:buNone/>
            </a:pPr>
            <a:endParaRPr lang="en-US" dirty="0"/>
          </a:p>
        </p:txBody>
      </p:sp>
      <p:sp>
        <p:nvSpPr>
          <p:cNvPr id="5" name="Footer Placeholder 1">
            <a:extLst>
              <a:ext uri="{FF2B5EF4-FFF2-40B4-BE49-F238E27FC236}">
                <a16:creationId xmlns:a16="http://schemas.microsoft.com/office/drawing/2014/main" id="{4498173B-11B7-479A-8785-FCA52D2110F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E64062FE-A100-44D1-93B6-63A5A239F3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502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94037" y="1752600"/>
            <a:ext cx="7402175" cy="3739356"/>
          </a:xfrm>
          <a:prstGeom prst="rect">
            <a:avLst/>
          </a:prstGeom>
        </p:spPr>
      </p:pic>
      <p:sp>
        <p:nvSpPr>
          <p:cNvPr id="5" name="Footer Placeholder 1">
            <a:extLst>
              <a:ext uri="{FF2B5EF4-FFF2-40B4-BE49-F238E27FC236}">
                <a16:creationId xmlns:a16="http://schemas.microsoft.com/office/drawing/2014/main" id="{A4706A71-6A9C-4040-9177-4C176B9C463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9B67F53D-8255-4063-93EF-FAF5633DD8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25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Will it compile or not?</a:t>
            </a:r>
          </a:p>
        </p:txBody>
      </p:sp>
      <p:sp>
        <p:nvSpPr>
          <p:cNvPr id="3" name="Content Placeholder 2"/>
          <p:cNvSpPr>
            <a:spLocks noGrp="1"/>
          </p:cNvSpPr>
          <p:nvPr>
            <p:ph idx="1"/>
          </p:nvPr>
        </p:nvSpPr>
        <p:spPr>
          <a:xfrm>
            <a:off x="457200" y="914401"/>
            <a:ext cx="6019800" cy="5334000"/>
          </a:xfrm>
        </p:spPr>
        <p:txBody>
          <a:bodyPr>
            <a:normAutofit fontScale="55000" lnSpcReduction="20000"/>
          </a:bodyPr>
          <a:lstStyle/>
          <a:p>
            <a:pPr marL="0" indent="0">
              <a:buNone/>
            </a:pPr>
            <a:r>
              <a:rPr lang="en-US" dirty="0">
                <a:solidFill>
                  <a:schemeClr val="accent6">
                    <a:lumMod val="50000"/>
                  </a:schemeClr>
                </a:solidFill>
              </a:rPr>
              <a:t>Interface Item{</a:t>
            </a:r>
          </a:p>
          <a:p>
            <a:pPr marL="0" indent="0">
              <a:buNone/>
            </a:pPr>
            <a:r>
              <a:rPr lang="en-US" dirty="0">
                <a:solidFill>
                  <a:schemeClr val="accent6">
                    <a:lumMod val="50000"/>
                  </a:schemeClr>
                </a:solidFill>
              </a:rPr>
              <a:t>	void m1();</a:t>
            </a:r>
          </a:p>
          <a:p>
            <a:pPr marL="0" indent="0">
              <a:buNone/>
            </a:pPr>
            <a:r>
              <a:rPr lang="en-US" dirty="0">
                <a:solidFill>
                  <a:schemeClr val="accent6">
                    <a:lumMod val="50000"/>
                  </a:schemeClr>
                </a:solidFill>
              </a:rPr>
              <a:t>	void m2();</a:t>
            </a:r>
          </a:p>
          <a:p>
            <a:pPr marL="0" indent="0">
              <a:buNone/>
            </a:pPr>
            <a:r>
              <a:rPr lang="en-US" dirty="0">
                <a:solidFill>
                  <a:schemeClr val="accent6">
                    <a:lumMod val="50000"/>
                  </a:schemeClr>
                </a:solidFill>
              </a:rPr>
              <a:t>	void m3();</a:t>
            </a:r>
          </a:p>
          <a:p>
            <a:pPr marL="0" indent="0">
              <a:buNone/>
            </a:pPr>
            <a:r>
              <a:rPr lang="en-US" dirty="0">
                <a:solidFill>
                  <a:schemeClr val="accent6">
                    <a:lumMod val="50000"/>
                  </a:schemeClr>
                </a:solidFill>
              </a:rPr>
              <a:t>}</a:t>
            </a:r>
          </a:p>
          <a:p>
            <a:pPr marL="0" indent="0">
              <a:buNone/>
            </a:pPr>
            <a:r>
              <a:rPr lang="en-US" dirty="0">
                <a:solidFill>
                  <a:srgbClr val="7030A0"/>
                </a:solidFill>
              </a:rPr>
              <a:t>class Test1 implements Item{</a:t>
            </a:r>
          </a:p>
          <a:p>
            <a:pPr marL="0" indent="0">
              <a:buNone/>
            </a:pPr>
            <a:r>
              <a:rPr lang="en-US" dirty="0">
                <a:solidFill>
                  <a:srgbClr val="7030A0"/>
                </a:solidFill>
              </a:rPr>
              <a:t>	void m1()  { S.O.P.(“M1 method”);}</a:t>
            </a:r>
          </a:p>
          <a:p>
            <a:pPr marL="0" indent="0">
              <a:buNone/>
            </a:pPr>
            <a:r>
              <a:rPr lang="en-US" dirty="0">
                <a:solidFill>
                  <a:srgbClr val="7030A0"/>
                </a:solidFill>
              </a:rPr>
              <a:t>}</a:t>
            </a:r>
          </a:p>
          <a:p>
            <a:pPr marL="0" indent="0">
              <a:buNone/>
            </a:pPr>
            <a:r>
              <a:rPr lang="en-US" dirty="0">
                <a:solidFill>
                  <a:srgbClr val="7030A0"/>
                </a:solidFill>
              </a:rPr>
              <a:t>class Test2 extends Test2{ 	</a:t>
            </a:r>
          </a:p>
          <a:p>
            <a:pPr marL="0" indent="0">
              <a:buNone/>
            </a:pPr>
            <a:r>
              <a:rPr lang="en-US" dirty="0">
                <a:solidFill>
                  <a:srgbClr val="7030A0"/>
                </a:solidFill>
              </a:rPr>
              <a:t>            void m2()   {  S.O.P.(“M2 method”);}</a:t>
            </a:r>
          </a:p>
          <a:p>
            <a:pPr marL="0" indent="0">
              <a:buNone/>
            </a:pPr>
            <a:r>
              <a:rPr lang="en-US" dirty="0">
                <a:solidFill>
                  <a:srgbClr val="7030A0"/>
                </a:solidFill>
              </a:rPr>
              <a:t>}</a:t>
            </a:r>
          </a:p>
          <a:p>
            <a:pPr marL="0" indent="0">
              <a:buNone/>
            </a:pPr>
            <a:r>
              <a:rPr lang="en-US" dirty="0">
                <a:solidFill>
                  <a:srgbClr val="7030A0"/>
                </a:solidFill>
              </a:rPr>
              <a:t>class Test3 extends Test2{ 	</a:t>
            </a:r>
          </a:p>
          <a:p>
            <a:pPr marL="0" indent="0">
              <a:buNone/>
            </a:pPr>
            <a:r>
              <a:rPr lang="en-US" dirty="0">
                <a:solidFill>
                  <a:srgbClr val="7030A0"/>
                </a:solidFill>
              </a:rPr>
              <a:t>	void m3()   { S.O.P.(“M3 method”);}</a:t>
            </a:r>
          </a:p>
          <a:p>
            <a:pPr marL="0" indent="0">
              <a:buNone/>
            </a:pPr>
            <a:r>
              <a:rPr lang="en-US" dirty="0">
                <a:solidFill>
                  <a:srgbClr val="7030A0"/>
                </a:solidFill>
              </a:rPr>
              <a:t>	P.S.V.M(String[] </a:t>
            </a:r>
            <a:r>
              <a:rPr lang="en-US" dirty="0" err="1">
                <a:solidFill>
                  <a:srgbClr val="7030A0"/>
                </a:solidFill>
              </a:rPr>
              <a:t>args</a:t>
            </a:r>
            <a:r>
              <a:rPr lang="en-US" dirty="0">
                <a:solidFill>
                  <a:srgbClr val="7030A0"/>
                </a:solidFill>
              </a:rPr>
              <a:t>){</a:t>
            </a:r>
          </a:p>
          <a:p>
            <a:pPr marL="0" indent="0">
              <a:buNone/>
            </a:pPr>
            <a:r>
              <a:rPr lang="en-US" dirty="0">
                <a:solidFill>
                  <a:srgbClr val="7030A0"/>
                </a:solidFill>
              </a:rPr>
              <a:t>		Test3  t = new Test3();</a:t>
            </a:r>
          </a:p>
          <a:p>
            <a:pPr marL="0" indent="0">
              <a:buNone/>
            </a:pPr>
            <a:r>
              <a:rPr lang="en-US" dirty="0">
                <a:solidFill>
                  <a:srgbClr val="7030A0"/>
                </a:solidFill>
              </a:rPr>
              <a:t>		t.m1();</a:t>
            </a:r>
          </a:p>
          <a:p>
            <a:pPr marL="0" indent="0">
              <a:buNone/>
            </a:pPr>
            <a:r>
              <a:rPr lang="en-US" dirty="0">
                <a:solidFill>
                  <a:srgbClr val="7030A0"/>
                </a:solidFill>
              </a:rPr>
              <a:t>		t.m2();</a:t>
            </a:r>
          </a:p>
          <a:p>
            <a:pPr marL="0" indent="0">
              <a:buNone/>
            </a:pPr>
            <a:r>
              <a:rPr lang="en-US" dirty="0">
                <a:solidFill>
                  <a:srgbClr val="7030A0"/>
                </a:solidFill>
              </a:rPr>
              <a:t>		t.m3();</a:t>
            </a:r>
          </a:p>
          <a:p>
            <a:pPr marL="0" indent="0">
              <a:buNone/>
            </a:pPr>
            <a:r>
              <a:rPr lang="en-US" dirty="0">
                <a:solidFill>
                  <a:srgbClr val="7030A0"/>
                </a:solidFill>
              </a:rPr>
              <a:t>}}</a:t>
            </a:r>
            <a:endParaRPr lang="en-US" dirty="0"/>
          </a:p>
        </p:txBody>
      </p:sp>
      <p:sp>
        <p:nvSpPr>
          <p:cNvPr id="4" name="TextBox 3"/>
          <p:cNvSpPr txBox="1"/>
          <p:nvPr/>
        </p:nvSpPr>
        <p:spPr>
          <a:xfrm>
            <a:off x="6705600" y="4419600"/>
            <a:ext cx="2133600" cy="1477328"/>
          </a:xfrm>
          <a:prstGeom prst="rect">
            <a:avLst/>
          </a:prstGeom>
          <a:noFill/>
        </p:spPr>
        <p:txBody>
          <a:bodyPr wrap="square" rtlCol="0">
            <a:spAutoFit/>
          </a:bodyPr>
          <a:lstStyle/>
          <a:p>
            <a:r>
              <a:rPr lang="en-US" b="1" dirty="0"/>
              <a:t>Compiler error:</a:t>
            </a:r>
          </a:p>
          <a:p>
            <a:endParaRPr lang="en-US" dirty="0"/>
          </a:p>
          <a:p>
            <a:r>
              <a:rPr lang="en-US" dirty="0"/>
              <a:t>Solution-</a:t>
            </a:r>
          </a:p>
          <a:p>
            <a:r>
              <a:rPr lang="en-US" dirty="0"/>
              <a:t>Declare class as </a:t>
            </a:r>
          </a:p>
          <a:p>
            <a:r>
              <a:rPr lang="en-US" dirty="0"/>
              <a:t>abstract class</a:t>
            </a:r>
          </a:p>
        </p:txBody>
      </p:sp>
      <p:sp>
        <p:nvSpPr>
          <p:cNvPr id="5" name="Footer Placeholder 1">
            <a:extLst>
              <a:ext uri="{FF2B5EF4-FFF2-40B4-BE49-F238E27FC236}">
                <a16:creationId xmlns:a16="http://schemas.microsoft.com/office/drawing/2014/main" id="{441E594B-36B3-4FA9-9221-1EFE5AF0D08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C1E3F194-55BD-4184-A292-CEC97A2D9C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762000"/>
            <a:ext cx="7402175" cy="4577556"/>
          </a:xfrm>
          <a:prstGeom prst="rect">
            <a:avLst/>
          </a:prstGeom>
        </p:spPr>
      </p:pic>
      <p:sp>
        <p:nvSpPr>
          <p:cNvPr id="3" name="Footer Placeholder 1">
            <a:extLst>
              <a:ext uri="{FF2B5EF4-FFF2-40B4-BE49-F238E27FC236}">
                <a16:creationId xmlns:a16="http://schemas.microsoft.com/office/drawing/2014/main" id="{A00FE195-8E2E-4659-A23F-B1AB7AED81C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0EA2DD0-FF94-4E6E-A6EE-94FEAFFEA2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00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685800"/>
            <a:ext cx="7553016" cy="3815556"/>
          </a:xfrm>
          <a:prstGeom prst="rect">
            <a:avLst/>
          </a:prstGeom>
        </p:spPr>
      </p:pic>
      <p:sp>
        <p:nvSpPr>
          <p:cNvPr id="3" name="Footer Placeholder 1">
            <a:extLst>
              <a:ext uri="{FF2B5EF4-FFF2-40B4-BE49-F238E27FC236}">
                <a16:creationId xmlns:a16="http://schemas.microsoft.com/office/drawing/2014/main" id="{1B617EB3-CF7D-4EED-AB3A-21F49170CD1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5" name="Picture 3">
            <a:extLst>
              <a:ext uri="{FF2B5EF4-FFF2-40B4-BE49-F238E27FC236}">
                <a16:creationId xmlns:a16="http://schemas.microsoft.com/office/drawing/2014/main" id="{8AF466AC-4A1E-42DE-9F3B-711DF9FC68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6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458200" cy="1143000"/>
          </a:xfrm>
        </p:spPr>
        <p:txBody>
          <a:bodyPr>
            <a:normAutofit fontScale="90000"/>
          </a:bodyPr>
          <a:lstStyle/>
          <a:p>
            <a:r>
              <a:rPr lang="en-US" dirty="0"/>
              <a:t>How many ways to achieve abstraction?</a:t>
            </a:r>
            <a:br>
              <a:rPr lang="en-US" dirty="0"/>
            </a:br>
            <a:endParaRPr lang="en-US" dirty="0"/>
          </a:p>
        </p:txBody>
      </p:sp>
      <p:sp>
        <p:nvSpPr>
          <p:cNvPr id="3" name="Content Placeholder 2"/>
          <p:cNvSpPr>
            <a:spLocks noGrp="1"/>
          </p:cNvSpPr>
          <p:nvPr>
            <p:ph idx="1"/>
          </p:nvPr>
        </p:nvSpPr>
        <p:spPr>
          <a:xfrm>
            <a:off x="457200" y="2514600"/>
            <a:ext cx="8229600" cy="3611563"/>
          </a:xfrm>
        </p:spPr>
        <p:txBody>
          <a:bodyPr/>
          <a:lstStyle/>
          <a:p>
            <a:pPr marL="0" indent="0">
              <a:buNone/>
            </a:pPr>
            <a:r>
              <a:rPr lang="en-US" dirty="0"/>
              <a:t>There are two ways to achieve abstraction in java</a:t>
            </a:r>
          </a:p>
          <a:p>
            <a:pPr marL="0" indent="0">
              <a:buNone/>
            </a:pPr>
            <a:endParaRPr lang="en-US" dirty="0"/>
          </a:p>
          <a:p>
            <a:r>
              <a:rPr lang="en-US" dirty="0"/>
              <a:t>Abstract class (0 to 100%)</a:t>
            </a:r>
          </a:p>
          <a:p>
            <a:r>
              <a:rPr lang="en-US" dirty="0"/>
              <a:t>Interface (100%)</a:t>
            </a:r>
          </a:p>
          <a:p>
            <a:endParaRPr lang="en-US" dirty="0"/>
          </a:p>
        </p:txBody>
      </p:sp>
      <p:sp>
        <p:nvSpPr>
          <p:cNvPr id="4" name="Footer Placeholder 1">
            <a:extLst>
              <a:ext uri="{FF2B5EF4-FFF2-40B4-BE49-F238E27FC236}">
                <a16:creationId xmlns:a16="http://schemas.microsoft.com/office/drawing/2014/main" id="{7A8F9084-DEF9-4961-9D20-75FA19E1F70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5EC7215-8BDE-49D2-A2F9-4F9C4A8975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82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output here?</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0" indent="0">
              <a:buNone/>
            </a:pPr>
            <a:r>
              <a:rPr lang="en-US" dirty="0">
                <a:solidFill>
                  <a:srgbClr val="7030A0"/>
                </a:solidFill>
              </a:rPr>
              <a:t>interface printable{  </a:t>
            </a:r>
          </a:p>
          <a:p>
            <a:pPr marL="0" indent="0">
              <a:buNone/>
            </a:pPr>
            <a:r>
              <a:rPr lang="en-US" dirty="0">
                <a:solidFill>
                  <a:srgbClr val="7030A0"/>
                </a:solidFill>
              </a:rPr>
              <a:t>	void print();  </a:t>
            </a:r>
          </a:p>
          <a:p>
            <a:pPr marL="0" indent="0">
              <a:buNone/>
            </a:pPr>
            <a:r>
              <a:rPr lang="en-US" dirty="0">
                <a:solidFill>
                  <a:srgbClr val="7030A0"/>
                </a:solidFill>
              </a:rPr>
              <a:t>} </a:t>
            </a:r>
            <a:r>
              <a:rPr lang="en-US" dirty="0"/>
              <a:t> </a:t>
            </a:r>
          </a:p>
          <a:p>
            <a:pPr marL="0" indent="0">
              <a:buNone/>
            </a:pPr>
            <a:r>
              <a:rPr lang="en-US" dirty="0">
                <a:solidFill>
                  <a:schemeClr val="accent6">
                    <a:lumMod val="50000"/>
                  </a:schemeClr>
                </a:solidFill>
              </a:rPr>
              <a:t>class CEIT </a:t>
            </a:r>
            <a:r>
              <a:rPr lang="en-US" b="1" dirty="0">
                <a:solidFill>
                  <a:schemeClr val="accent6">
                    <a:lumMod val="50000"/>
                  </a:schemeClr>
                </a:solidFill>
              </a:rPr>
              <a:t>implements</a:t>
            </a:r>
            <a:r>
              <a:rPr lang="en-US" dirty="0">
                <a:solidFill>
                  <a:schemeClr val="accent6">
                    <a:lumMod val="50000"/>
                  </a:schemeClr>
                </a:solidFill>
              </a:rPr>
              <a:t> printable{  </a:t>
            </a:r>
          </a:p>
          <a:p>
            <a:pPr marL="0" indent="0">
              <a:buNone/>
            </a:pPr>
            <a:r>
              <a:rPr lang="en-US" dirty="0">
                <a:solidFill>
                  <a:schemeClr val="accent6">
                    <a:lumMod val="50000"/>
                  </a:schemeClr>
                </a:solidFill>
              </a:rPr>
              <a:t>	public void print(){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("Hello Interface");</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CEIT </a:t>
            </a:r>
            <a:r>
              <a:rPr lang="en-US" dirty="0" err="1">
                <a:solidFill>
                  <a:schemeClr val="accent6">
                    <a:lumMod val="50000"/>
                  </a:schemeClr>
                </a:solidFill>
              </a:rPr>
              <a:t>obj</a:t>
            </a:r>
            <a:r>
              <a:rPr lang="en-US" dirty="0">
                <a:solidFill>
                  <a:schemeClr val="accent6">
                    <a:lumMod val="50000"/>
                  </a:schemeClr>
                </a:solidFill>
              </a:rPr>
              <a:t> = new CEIT();  </a:t>
            </a:r>
          </a:p>
          <a:p>
            <a:pPr marL="0" indent="0">
              <a:buNone/>
            </a:pPr>
            <a:r>
              <a:rPr lang="en-US" dirty="0">
                <a:solidFill>
                  <a:schemeClr val="accent6">
                    <a:lumMod val="50000"/>
                  </a:schemeClr>
                </a:solidFill>
              </a:rPr>
              <a:t>	</a:t>
            </a:r>
            <a:r>
              <a:rPr lang="en-US" dirty="0" err="1">
                <a:solidFill>
                  <a:schemeClr val="accent6">
                    <a:lumMod val="50000"/>
                  </a:schemeClr>
                </a:solidFill>
              </a:rPr>
              <a:t>obj.print</a:t>
            </a:r>
            <a:r>
              <a:rPr lang="en-US" dirty="0">
                <a:solidFill>
                  <a:schemeClr val="accent6">
                    <a:lumMod val="50000"/>
                  </a:schemeClr>
                </a:solidFill>
              </a:rPr>
              <a:t>();  </a:t>
            </a:r>
          </a:p>
          <a:p>
            <a:pPr marL="0" indent="0">
              <a:buNone/>
            </a:pPr>
            <a:r>
              <a:rPr lang="en-US" dirty="0">
                <a:solidFill>
                  <a:schemeClr val="accent6">
                    <a:lumMod val="50000"/>
                  </a:schemeClr>
                </a:solidFill>
              </a:rPr>
              <a:t> 	}  </a:t>
            </a:r>
          </a:p>
          <a:p>
            <a:pPr marL="0" indent="0">
              <a:buNone/>
            </a:pPr>
            <a:r>
              <a:rPr lang="en-US" dirty="0">
                <a:solidFill>
                  <a:schemeClr val="accent6">
                    <a:lumMod val="50000"/>
                  </a:schemeClr>
                </a:solidFill>
              </a:rPr>
              <a:t>} </a:t>
            </a:r>
          </a:p>
        </p:txBody>
      </p:sp>
      <p:sp>
        <p:nvSpPr>
          <p:cNvPr id="4" name="Footer Placeholder 1">
            <a:extLst>
              <a:ext uri="{FF2B5EF4-FFF2-40B4-BE49-F238E27FC236}">
                <a16:creationId xmlns:a16="http://schemas.microsoft.com/office/drawing/2014/main" id="{382CD343-C4C1-41C3-8DC7-9539BED382A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3988027A-3287-497F-A05A-B99F6A4387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822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What is the output here?</a:t>
            </a:r>
          </a:p>
        </p:txBody>
      </p:sp>
      <p:sp>
        <p:nvSpPr>
          <p:cNvPr id="3" name="Content Placeholder 2"/>
          <p:cNvSpPr>
            <a:spLocks noGrp="1"/>
          </p:cNvSpPr>
          <p:nvPr>
            <p:ph idx="1"/>
          </p:nvPr>
        </p:nvSpPr>
        <p:spPr>
          <a:xfrm>
            <a:off x="457200" y="838200"/>
            <a:ext cx="8229600" cy="5486400"/>
          </a:xfrm>
        </p:spPr>
        <p:txBody>
          <a:bodyPr>
            <a:normAutofit fontScale="77500" lnSpcReduction="20000"/>
          </a:bodyPr>
          <a:lstStyle/>
          <a:p>
            <a:pPr marL="0" indent="0">
              <a:buNone/>
            </a:pPr>
            <a:r>
              <a:rPr lang="en-US" dirty="0">
                <a:solidFill>
                  <a:srgbClr val="7030A0"/>
                </a:solidFill>
              </a:rPr>
              <a:t>interface Bank{  </a:t>
            </a:r>
          </a:p>
          <a:p>
            <a:pPr marL="0" indent="0">
              <a:buNone/>
            </a:pPr>
            <a:r>
              <a:rPr lang="en-US" dirty="0">
                <a:solidFill>
                  <a:srgbClr val="7030A0"/>
                </a:solidFill>
              </a:rPr>
              <a:t>	float </a:t>
            </a:r>
            <a:r>
              <a:rPr lang="en-US" dirty="0" err="1">
                <a:solidFill>
                  <a:srgbClr val="7030A0"/>
                </a:solidFill>
              </a:rPr>
              <a:t>rateOfInterest</a:t>
            </a:r>
            <a:r>
              <a:rPr lang="en-US" dirty="0">
                <a:solidFill>
                  <a:srgbClr val="7030A0"/>
                </a:solidFill>
              </a:rPr>
              <a:t>();  </a:t>
            </a:r>
          </a:p>
          <a:p>
            <a:pPr marL="0" indent="0">
              <a:buNone/>
            </a:pPr>
            <a:r>
              <a:rPr lang="en-US" dirty="0">
                <a:solidFill>
                  <a:srgbClr val="7030A0"/>
                </a:solidFill>
              </a:rPr>
              <a:t>}  </a:t>
            </a:r>
          </a:p>
          <a:p>
            <a:pPr marL="0" indent="0">
              <a:buNone/>
            </a:pPr>
            <a:r>
              <a:rPr lang="en-US" dirty="0">
                <a:solidFill>
                  <a:srgbClr val="0070C0"/>
                </a:solidFill>
              </a:rPr>
              <a:t>class SBI implements Bank{  </a:t>
            </a:r>
          </a:p>
          <a:p>
            <a:pPr marL="0" indent="0">
              <a:buNone/>
            </a:pPr>
            <a:r>
              <a:rPr lang="en-US" dirty="0">
                <a:solidFill>
                  <a:srgbClr val="0070C0"/>
                </a:solidFill>
              </a:rPr>
              <a:t>	public float </a:t>
            </a:r>
            <a:r>
              <a:rPr lang="en-US" dirty="0" err="1">
                <a:solidFill>
                  <a:srgbClr val="0070C0"/>
                </a:solidFill>
              </a:rPr>
              <a:t>rateOfInterest</a:t>
            </a:r>
            <a:r>
              <a:rPr lang="en-US" dirty="0">
                <a:solidFill>
                  <a:srgbClr val="0070C0"/>
                </a:solidFill>
              </a:rPr>
              <a:t>(){	return 9.15f;}  </a:t>
            </a:r>
          </a:p>
          <a:p>
            <a:pPr marL="0" indent="0">
              <a:buNone/>
            </a:pPr>
            <a:r>
              <a:rPr lang="en-US" dirty="0">
                <a:solidFill>
                  <a:srgbClr val="0070C0"/>
                </a:solidFill>
              </a:rPr>
              <a:t>}  </a:t>
            </a:r>
          </a:p>
          <a:p>
            <a:pPr marL="0" indent="0">
              <a:buNone/>
            </a:pPr>
            <a:r>
              <a:rPr lang="en-US" dirty="0">
                <a:solidFill>
                  <a:srgbClr val="00B050"/>
                </a:solidFill>
              </a:rPr>
              <a:t>class PNB implements Bank{  </a:t>
            </a:r>
          </a:p>
          <a:p>
            <a:pPr marL="0" indent="0">
              <a:buNone/>
            </a:pPr>
            <a:r>
              <a:rPr lang="en-US" dirty="0">
                <a:solidFill>
                  <a:srgbClr val="00B050"/>
                </a:solidFill>
              </a:rPr>
              <a:t>	public float </a:t>
            </a:r>
            <a:r>
              <a:rPr lang="en-US" dirty="0" err="1">
                <a:solidFill>
                  <a:srgbClr val="00B050"/>
                </a:solidFill>
              </a:rPr>
              <a:t>rateOfInterest</a:t>
            </a:r>
            <a:r>
              <a:rPr lang="en-US" dirty="0">
                <a:solidFill>
                  <a:srgbClr val="00B050"/>
                </a:solidFill>
              </a:rPr>
              <a:t>(){	return 9.7f;}  </a:t>
            </a:r>
          </a:p>
          <a:p>
            <a:pPr marL="0" indent="0">
              <a:buNone/>
            </a:pPr>
            <a:r>
              <a:rPr lang="en-US" dirty="0">
                <a:solidFill>
                  <a:srgbClr val="00B050"/>
                </a:solidFill>
              </a:rPr>
              <a:t>}  </a:t>
            </a:r>
          </a:p>
          <a:p>
            <a:pPr marL="0" indent="0">
              <a:buNone/>
            </a:pPr>
            <a:r>
              <a:rPr lang="en-US" dirty="0">
                <a:solidFill>
                  <a:srgbClr val="C00000"/>
                </a:solidFill>
              </a:rPr>
              <a:t>class </a:t>
            </a:r>
            <a:r>
              <a:rPr lang="en-US" dirty="0" err="1">
                <a:solidFill>
                  <a:srgbClr val="C00000"/>
                </a:solidFill>
              </a:rPr>
              <a:t>TestInterface</a:t>
            </a:r>
            <a:r>
              <a:rPr lang="en-US" dirty="0">
                <a:solidFill>
                  <a:srgbClr val="C00000"/>
                </a:solidFill>
              </a:rPr>
              <a:t>{  </a:t>
            </a:r>
          </a:p>
          <a:p>
            <a:pPr marL="0" indent="0">
              <a:buNone/>
            </a:pPr>
            <a:r>
              <a:rPr lang="en-US" dirty="0">
                <a:solidFill>
                  <a:srgbClr val="C00000"/>
                </a:solidFill>
              </a:rPr>
              <a:t>	public static void main(String[] </a:t>
            </a:r>
            <a:r>
              <a:rPr lang="en-US" dirty="0" err="1">
                <a:solidFill>
                  <a:srgbClr val="C00000"/>
                </a:solidFill>
              </a:rPr>
              <a:t>args</a:t>
            </a:r>
            <a:r>
              <a:rPr lang="en-US" dirty="0">
                <a:solidFill>
                  <a:srgbClr val="C00000"/>
                </a:solidFill>
              </a:rPr>
              <a:t>){  </a:t>
            </a:r>
          </a:p>
          <a:p>
            <a:pPr marL="0" indent="0">
              <a:buNone/>
            </a:pPr>
            <a:r>
              <a:rPr lang="en-US" dirty="0">
                <a:solidFill>
                  <a:srgbClr val="C00000"/>
                </a:solidFill>
              </a:rPr>
              <a:t>	</a:t>
            </a:r>
            <a:r>
              <a:rPr lang="en-US" b="1" dirty="0">
                <a:solidFill>
                  <a:srgbClr val="C00000"/>
                </a:solidFill>
              </a:rPr>
              <a:t>Bank b=new SBI();  </a:t>
            </a:r>
          </a:p>
          <a:p>
            <a:pPr marL="0" indent="0">
              <a:buNone/>
            </a:pPr>
            <a:r>
              <a:rPr lang="en-US" dirty="0">
                <a:solidFill>
                  <a:srgbClr val="C00000"/>
                </a:solidFill>
              </a:rPr>
              <a:t>	</a:t>
            </a:r>
            <a:r>
              <a:rPr lang="en-US" dirty="0" err="1">
                <a:solidFill>
                  <a:srgbClr val="C00000"/>
                </a:solidFill>
              </a:rPr>
              <a:t>System.out.println</a:t>
            </a:r>
            <a:r>
              <a:rPr lang="en-US" dirty="0">
                <a:solidFill>
                  <a:srgbClr val="C00000"/>
                </a:solidFill>
              </a:rPr>
              <a:t>("ROI: "+</a:t>
            </a:r>
            <a:r>
              <a:rPr lang="en-US" dirty="0" err="1">
                <a:solidFill>
                  <a:srgbClr val="C00000"/>
                </a:solidFill>
              </a:rPr>
              <a:t>b.rateOfInterest</a:t>
            </a:r>
            <a:r>
              <a:rPr lang="en-US" dirty="0">
                <a:solidFill>
                  <a:srgbClr val="C00000"/>
                </a:solidFill>
              </a:rPr>
              <a:t>());  </a:t>
            </a:r>
          </a:p>
          <a:p>
            <a:pPr marL="0" indent="0">
              <a:buNone/>
            </a:pPr>
            <a:r>
              <a:rPr lang="en-US" dirty="0">
                <a:solidFill>
                  <a:srgbClr val="C00000"/>
                </a:solidFill>
              </a:rPr>
              <a:t>}} </a:t>
            </a:r>
          </a:p>
        </p:txBody>
      </p:sp>
      <p:sp>
        <p:nvSpPr>
          <p:cNvPr id="4" name="TextBox 3"/>
          <p:cNvSpPr txBox="1"/>
          <p:nvPr/>
        </p:nvSpPr>
        <p:spPr>
          <a:xfrm>
            <a:off x="6781800" y="6046857"/>
            <a:ext cx="2209800" cy="707886"/>
          </a:xfrm>
          <a:prstGeom prst="rect">
            <a:avLst/>
          </a:prstGeom>
          <a:noFill/>
        </p:spPr>
        <p:txBody>
          <a:bodyPr wrap="square" rtlCol="0">
            <a:spAutoFit/>
          </a:bodyPr>
          <a:lstStyle/>
          <a:p>
            <a:r>
              <a:rPr lang="en-US" sz="4000" dirty="0">
                <a:solidFill>
                  <a:schemeClr val="accent6">
                    <a:lumMod val="75000"/>
                  </a:schemeClr>
                </a:solidFill>
              </a:rPr>
              <a:t>YES</a:t>
            </a:r>
          </a:p>
        </p:txBody>
      </p:sp>
      <p:sp>
        <p:nvSpPr>
          <p:cNvPr id="5" name="Footer Placeholder 1">
            <a:extLst>
              <a:ext uri="{FF2B5EF4-FFF2-40B4-BE49-F238E27FC236}">
                <a16:creationId xmlns:a16="http://schemas.microsoft.com/office/drawing/2014/main" id="{6F2B964C-D93D-4AD9-976A-7EB051CC924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20C66D3B-56E1-47B4-A5FB-482C9A9918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39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marL="0" indent="0">
              <a:buNone/>
            </a:pPr>
            <a:r>
              <a:rPr lang="en-US" dirty="0"/>
              <a:t>//Interface declaration: by first user  </a:t>
            </a:r>
          </a:p>
          <a:p>
            <a:pPr marL="0" indent="0">
              <a:buNone/>
            </a:pPr>
            <a:r>
              <a:rPr lang="en-US" dirty="0"/>
              <a:t>interface </a:t>
            </a:r>
            <a:r>
              <a:rPr lang="en-US" dirty="0" err="1"/>
              <a:t>Drawable</a:t>
            </a:r>
            <a:r>
              <a:rPr lang="en-US" dirty="0"/>
              <a:t>{  </a:t>
            </a:r>
          </a:p>
          <a:p>
            <a:pPr marL="0" indent="0">
              <a:buNone/>
            </a:pPr>
            <a:r>
              <a:rPr lang="en-US" dirty="0"/>
              <a:t>void draw();  </a:t>
            </a:r>
          </a:p>
          <a:p>
            <a:pPr marL="0" indent="0">
              <a:buNone/>
            </a:pPr>
            <a:r>
              <a:rPr lang="en-US" dirty="0"/>
              <a:t>}  </a:t>
            </a:r>
          </a:p>
          <a:p>
            <a:pPr marL="0" indent="0">
              <a:buNone/>
            </a:pPr>
            <a:r>
              <a:rPr lang="en-US" dirty="0"/>
              <a:t>//Implementation: by second user  </a:t>
            </a:r>
          </a:p>
          <a:p>
            <a:pPr marL="0" indent="0">
              <a:buNone/>
            </a:pPr>
            <a:r>
              <a:rPr lang="en-US" dirty="0"/>
              <a:t>class Rectangle implements </a:t>
            </a:r>
            <a:r>
              <a:rPr lang="en-US" dirty="0" err="1"/>
              <a:t>Drawable</a:t>
            </a:r>
            <a:r>
              <a:rPr lang="en-US" dirty="0"/>
              <a:t>{  </a:t>
            </a:r>
          </a:p>
          <a:p>
            <a:pPr marL="0" indent="0">
              <a:buNone/>
            </a:pPr>
            <a:r>
              <a:rPr lang="en-US" dirty="0"/>
              <a:t>public void draw(){</a:t>
            </a:r>
            <a:r>
              <a:rPr lang="en-US" dirty="0" err="1"/>
              <a:t>System.out.println</a:t>
            </a:r>
            <a:r>
              <a:rPr lang="en-US" dirty="0"/>
              <a:t>("drawing rectangle");}  </a:t>
            </a:r>
          </a:p>
          <a:p>
            <a:pPr marL="0" indent="0">
              <a:buNone/>
            </a:pPr>
            <a:r>
              <a:rPr lang="en-US" dirty="0"/>
              <a:t>}  </a:t>
            </a:r>
          </a:p>
          <a:p>
            <a:pPr marL="0" indent="0">
              <a:buNone/>
            </a:pPr>
            <a:r>
              <a:rPr lang="en-US" dirty="0"/>
              <a:t>class Circle implements </a:t>
            </a:r>
            <a:r>
              <a:rPr lang="en-US" dirty="0" err="1"/>
              <a:t>Drawable</a:t>
            </a:r>
            <a:r>
              <a:rPr lang="en-US" dirty="0"/>
              <a:t>{  </a:t>
            </a:r>
          </a:p>
          <a:p>
            <a:pPr marL="0" indent="0">
              <a:buNone/>
            </a:pPr>
            <a:r>
              <a:rPr lang="en-US" dirty="0"/>
              <a:t>public void draw(){</a:t>
            </a:r>
            <a:r>
              <a:rPr lang="en-US" dirty="0" err="1"/>
              <a:t>System.out.println</a:t>
            </a:r>
            <a:r>
              <a:rPr lang="en-US" dirty="0"/>
              <a:t>("drawing circle");}  </a:t>
            </a:r>
          </a:p>
          <a:p>
            <a:pPr marL="0" indent="0">
              <a:buNone/>
            </a:pPr>
            <a:r>
              <a:rPr lang="en-US" dirty="0"/>
              <a:t>}  </a:t>
            </a:r>
          </a:p>
          <a:p>
            <a:pPr marL="0" indent="0">
              <a:buNone/>
            </a:pPr>
            <a:r>
              <a:rPr lang="en-US" dirty="0"/>
              <a:t>//Using interface: by third user  </a:t>
            </a:r>
          </a:p>
          <a:p>
            <a:pPr marL="0" indent="0">
              <a:buNone/>
            </a:pPr>
            <a:r>
              <a:rPr lang="en-US" dirty="0"/>
              <a:t>class </a:t>
            </a:r>
            <a:r>
              <a:rPr lang="en-US" dirty="0" err="1"/>
              <a:t>TestInterface</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Drawable</a:t>
            </a:r>
            <a:r>
              <a:rPr lang="en-US" dirty="0"/>
              <a:t> d=new Circle();</a:t>
            </a:r>
          </a:p>
          <a:p>
            <a:pPr marL="0" indent="0">
              <a:buNone/>
            </a:pPr>
            <a:r>
              <a:rPr lang="en-US" dirty="0" err="1"/>
              <a:t>d.draw</a:t>
            </a:r>
            <a:r>
              <a:rPr lang="en-US" dirty="0"/>
              <a:t>();  </a:t>
            </a:r>
          </a:p>
          <a:p>
            <a:pPr marL="0" indent="0">
              <a:buNone/>
            </a:pPr>
            <a:r>
              <a:rPr lang="en-US" dirty="0"/>
              <a:t>}} </a:t>
            </a:r>
          </a:p>
        </p:txBody>
      </p:sp>
      <p:sp>
        <p:nvSpPr>
          <p:cNvPr id="4" name="Footer Placeholder 1">
            <a:extLst>
              <a:ext uri="{FF2B5EF4-FFF2-40B4-BE49-F238E27FC236}">
                <a16:creationId xmlns:a16="http://schemas.microsoft.com/office/drawing/2014/main" id="{030316E9-F8AD-446A-9901-C5F69A0C5FF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B0847D5-4519-4654-8135-44CB5A5B9C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9875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838200"/>
            <a:ext cx="7655148" cy="4343400"/>
          </a:xfrm>
          <a:prstGeom prst="rect">
            <a:avLst/>
          </a:prstGeom>
        </p:spPr>
      </p:pic>
      <p:sp>
        <p:nvSpPr>
          <p:cNvPr id="3" name="Footer Placeholder 1">
            <a:extLst>
              <a:ext uri="{FF2B5EF4-FFF2-40B4-BE49-F238E27FC236}">
                <a16:creationId xmlns:a16="http://schemas.microsoft.com/office/drawing/2014/main" id="{35FFCD0F-8D71-4524-B40F-3715B1B3D30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5CA36F0E-8501-4AA5-B928-ABE64FAF92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732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143000"/>
          </a:xfrm>
        </p:spPr>
        <p:txBody>
          <a:bodyPr>
            <a:normAutofit fontScale="90000"/>
          </a:bodyPr>
          <a:lstStyle/>
          <a:p>
            <a:r>
              <a:rPr lang="en-US" dirty="0"/>
              <a:t>How to achieve </a:t>
            </a:r>
            <a:r>
              <a:rPr lang="en-US" b="1" dirty="0"/>
              <a:t>Multiple inheritance</a:t>
            </a:r>
            <a:r>
              <a:rPr lang="en-US" dirty="0"/>
              <a:t> in Java by interface?</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942" y="3276600"/>
            <a:ext cx="68961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1">
            <a:extLst>
              <a:ext uri="{FF2B5EF4-FFF2-40B4-BE49-F238E27FC236}">
                <a16:creationId xmlns:a16="http://schemas.microsoft.com/office/drawing/2014/main" id="{A88DAD76-309D-4C7F-9EB8-2B5770773E8E}"/>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B47F9E0-D204-4D59-B975-EC9D19E69C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51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endParaRPr lang="en-US" dirty="0"/>
          </a:p>
          <a:p>
            <a:pPr marL="0" indent="0" algn="ctr">
              <a:buNone/>
            </a:pPr>
            <a:r>
              <a:rPr lang="en-US" sz="7300" dirty="0"/>
              <a:t>What is the output here?</a:t>
            </a:r>
          </a:p>
          <a:p>
            <a:pPr marL="0" indent="0">
              <a:buNone/>
            </a:pPr>
            <a:endParaRPr lang="en-US" dirty="0"/>
          </a:p>
          <a:p>
            <a:pPr marL="0" indent="0">
              <a:buNone/>
            </a:pPr>
            <a:r>
              <a:rPr lang="en-US" dirty="0"/>
              <a:t>interface Printable{  </a:t>
            </a:r>
          </a:p>
          <a:p>
            <a:pPr marL="0" indent="0">
              <a:buNone/>
            </a:pPr>
            <a:r>
              <a:rPr lang="en-US" dirty="0"/>
              <a:t>void print();  </a:t>
            </a:r>
          </a:p>
          <a:p>
            <a:pPr marL="0" indent="0">
              <a:buNone/>
            </a:pPr>
            <a:r>
              <a:rPr lang="en-US" dirty="0"/>
              <a:t>}  </a:t>
            </a:r>
          </a:p>
          <a:p>
            <a:pPr marL="0" indent="0">
              <a:buNone/>
            </a:pPr>
            <a:r>
              <a:rPr lang="en-US" dirty="0"/>
              <a:t>interface Showable{  </a:t>
            </a:r>
          </a:p>
          <a:p>
            <a:pPr marL="0" indent="0">
              <a:buNone/>
            </a:pPr>
            <a:r>
              <a:rPr lang="en-US" dirty="0"/>
              <a:t>void show();  </a:t>
            </a:r>
          </a:p>
          <a:p>
            <a:pPr marL="0" indent="0">
              <a:buNone/>
            </a:pPr>
            <a:r>
              <a:rPr lang="en-US" dirty="0"/>
              <a:t>}  </a:t>
            </a:r>
          </a:p>
          <a:p>
            <a:pPr marL="0" indent="0">
              <a:buNone/>
            </a:pPr>
            <a:r>
              <a:rPr lang="en-US" dirty="0"/>
              <a:t>class A7 implements </a:t>
            </a:r>
            <a:r>
              <a:rPr lang="en-US" dirty="0" err="1"/>
              <a:t>Printable,Showable</a:t>
            </a:r>
            <a:r>
              <a:rPr lang="en-US" dirty="0"/>
              <a:t>{  </a:t>
            </a:r>
          </a:p>
          <a:p>
            <a:pPr marL="0" indent="0">
              <a:buNone/>
            </a:pPr>
            <a:r>
              <a:rPr lang="en-US" dirty="0"/>
              <a:t>public void print(){</a:t>
            </a:r>
            <a:r>
              <a:rPr lang="en-US" dirty="0" err="1"/>
              <a:t>System.out.println</a:t>
            </a:r>
            <a:r>
              <a:rPr lang="en-US" dirty="0"/>
              <a:t>("Hello");}  </a:t>
            </a:r>
          </a:p>
          <a:p>
            <a:pPr marL="0" indent="0">
              <a:buNone/>
            </a:pPr>
            <a:r>
              <a:rPr lang="en-US" dirty="0"/>
              <a:t>public void show(){</a:t>
            </a:r>
            <a:r>
              <a:rPr lang="en-US" dirty="0" err="1"/>
              <a:t>System.out.println</a:t>
            </a:r>
            <a:r>
              <a:rPr lang="en-US" dirty="0"/>
              <a:t>("Welcome");}  </a:t>
            </a:r>
          </a:p>
          <a:p>
            <a:pPr marL="0" indent="0">
              <a:buNone/>
            </a:pPr>
            <a:r>
              <a:rPr lang="en-US" dirty="0"/>
              <a:t>  </a:t>
            </a:r>
          </a:p>
          <a:p>
            <a:pPr marL="0" indent="0">
              <a:buNone/>
            </a:pPr>
            <a:r>
              <a:rPr lang="en-US" dirty="0"/>
              <a:t>public static void main(String </a:t>
            </a:r>
            <a:r>
              <a:rPr lang="en-US" dirty="0" err="1"/>
              <a:t>args</a:t>
            </a:r>
            <a:r>
              <a:rPr lang="en-US" dirty="0"/>
              <a:t>[]){  </a:t>
            </a:r>
          </a:p>
          <a:p>
            <a:pPr marL="0" indent="0">
              <a:buNone/>
            </a:pPr>
            <a:r>
              <a:rPr lang="en-US" dirty="0"/>
              <a:t>A7 </a:t>
            </a:r>
            <a:r>
              <a:rPr lang="en-US" dirty="0" err="1"/>
              <a:t>obj</a:t>
            </a:r>
            <a:r>
              <a:rPr lang="en-US" dirty="0"/>
              <a:t> = new A7();  </a:t>
            </a:r>
          </a:p>
          <a:p>
            <a:pPr marL="0" indent="0">
              <a:buNone/>
            </a:pPr>
            <a:r>
              <a:rPr lang="en-US" dirty="0" err="1"/>
              <a:t>obj.print</a:t>
            </a:r>
            <a:r>
              <a:rPr lang="en-US" dirty="0"/>
              <a:t>();  </a:t>
            </a:r>
          </a:p>
          <a:p>
            <a:pPr marL="0" indent="0">
              <a:buNone/>
            </a:pPr>
            <a:r>
              <a:rPr lang="en-US" dirty="0" err="1"/>
              <a:t>obj.show</a:t>
            </a:r>
            <a:r>
              <a:rPr lang="en-US" dirty="0"/>
              <a:t>();  </a:t>
            </a:r>
          </a:p>
          <a:p>
            <a:pPr marL="0" indent="0">
              <a:buNone/>
            </a:pPr>
            <a:r>
              <a:rPr lang="en-US" dirty="0"/>
              <a:t> }  </a:t>
            </a:r>
          </a:p>
          <a:p>
            <a:pPr marL="0" indent="0">
              <a:buNone/>
            </a:pPr>
            <a:r>
              <a:rPr lang="en-US" dirty="0"/>
              <a:t>} </a:t>
            </a:r>
          </a:p>
        </p:txBody>
      </p:sp>
      <p:sp>
        <p:nvSpPr>
          <p:cNvPr id="4" name="Footer Placeholder 1">
            <a:extLst>
              <a:ext uri="{FF2B5EF4-FFF2-40B4-BE49-F238E27FC236}">
                <a16:creationId xmlns:a16="http://schemas.microsoft.com/office/drawing/2014/main" id="{45E001B8-41E5-430A-A6A9-1BE793B33E5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0194A0EE-4CAE-4D61-80AF-F31965FC32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875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9846" y="838200"/>
            <a:ext cx="7504307" cy="4705350"/>
          </a:xfrm>
          <a:prstGeom prst="rect">
            <a:avLst/>
          </a:prstGeom>
        </p:spPr>
      </p:pic>
      <p:sp>
        <p:nvSpPr>
          <p:cNvPr id="3" name="Footer Placeholder 1">
            <a:extLst>
              <a:ext uri="{FF2B5EF4-FFF2-40B4-BE49-F238E27FC236}">
                <a16:creationId xmlns:a16="http://schemas.microsoft.com/office/drawing/2014/main" id="{29BE8806-A021-4F26-9A82-AED19ADC7D7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DA0F6C09-8135-4644-82AB-EC94B3D213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3428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Will it compile or not?</a:t>
            </a:r>
          </a:p>
        </p:txBody>
      </p:sp>
      <p:sp>
        <p:nvSpPr>
          <p:cNvPr id="3" name="Content Placeholder 2"/>
          <p:cNvSpPr>
            <a:spLocks noGrp="1"/>
          </p:cNvSpPr>
          <p:nvPr>
            <p:ph idx="1"/>
          </p:nvPr>
        </p:nvSpPr>
        <p:spPr>
          <a:xfrm>
            <a:off x="457200" y="990600"/>
            <a:ext cx="8229600" cy="5791200"/>
          </a:xfrm>
        </p:spPr>
        <p:txBody>
          <a:bodyPr>
            <a:normAutofit fontScale="85000" lnSpcReduction="20000"/>
          </a:bodyPr>
          <a:lstStyle/>
          <a:p>
            <a:pPr marL="0" indent="0">
              <a:buNone/>
            </a:pPr>
            <a:r>
              <a:rPr lang="en-US" dirty="0">
                <a:solidFill>
                  <a:srgbClr val="0070C0"/>
                </a:solidFill>
              </a:rPr>
              <a:t>interface Printable{  </a:t>
            </a:r>
          </a:p>
          <a:p>
            <a:pPr marL="0" indent="0">
              <a:buNone/>
            </a:pPr>
            <a:r>
              <a:rPr lang="en-US" dirty="0">
                <a:solidFill>
                  <a:srgbClr val="0070C0"/>
                </a:solidFill>
              </a:rPr>
              <a:t>	void print();  </a:t>
            </a:r>
          </a:p>
          <a:p>
            <a:pPr marL="0" indent="0">
              <a:buNone/>
            </a:pPr>
            <a:r>
              <a:rPr lang="en-US" dirty="0">
                <a:solidFill>
                  <a:srgbClr val="0070C0"/>
                </a:solidFill>
              </a:rPr>
              <a:t>}  </a:t>
            </a:r>
          </a:p>
          <a:p>
            <a:pPr marL="0" indent="0">
              <a:buNone/>
            </a:pPr>
            <a:r>
              <a:rPr lang="en-US" dirty="0">
                <a:solidFill>
                  <a:schemeClr val="accent6">
                    <a:lumMod val="50000"/>
                  </a:schemeClr>
                </a:solidFill>
              </a:rPr>
              <a:t>interface Showable{  </a:t>
            </a:r>
          </a:p>
          <a:p>
            <a:pPr marL="0" indent="0">
              <a:buNone/>
            </a:pPr>
            <a:r>
              <a:rPr lang="en-US" dirty="0">
                <a:solidFill>
                  <a:schemeClr val="accent6">
                    <a:lumMod val="50000"/>
                  </a:schemeClr>
                </a:solidFill>
              </a:rPr>
              <a:t>	void print();  </a:t>
            </a:r>
          </a:p>
          <a:p>
            <a:pPr marL="0" indent="0">
              <a:buNone/>
            </a:pPr>
            <a:r>
              <a:rPr lang="en-US" dirty="0">
                <a:solidFill>
                  <a:schemeClr val="accent6">
                    <a:lumMod val="50000"/>
                  </a:schemeClr>
                </a:solidFill>
              </a:rPr>
              <a:t>}  </a:t>
            </a:r>
          </a:p>
          <a:p>
            <a:pPr marL="0" indent="0">
              <a:buNone/>
            </a:pPr>
            <a:r>
              <a:rPr lang="en-US" dirty="0"/>
              <a:t> </a:t>
            </a:r>
          </a:p>
          <a:p>
            <a:pPr marL="0" indent="0">
              <a:buNone/>
            </a:pPr>
            <a:r>
              <a:rPr lang="en-US" dirty="0">
                <a:solidFill>
                  <a:srgbClr val="7030A0"/>
                </a:solidFill>
              </a:rPr>
              <a:t>class </a:t>
            </a:r>
            <a:r>
              <a:rPr lang="en-US" dirty="0" err="1">
                <a:solidFill>
                  <a:srgbClr val="7030A0"/>
                </a:solidFill>
              </a:rPr>
              <a:t>TestMultiInterface</a:t>
            </a:r>
            <a:r>
              <a:rPr lang="en-US" dirty="0">
                <a:solidFill>
                  <a:srgbClr val="7030A0"/>
                </a:solidFill>
              </a:rPr>
              <a:t> implements Printable, Showable{  </a:t>
            </a:r>
          </a:p>
          <a:p>
            <a:pPr marL="0" indent="0">
              <a:buNone/>
            </a:pPr>
            <a:r>
              <a:rPr lang="en-US" dirty="0">
                <a:solidFill>
                  <a:srgbClr val="7030A0"/>
                </a:solidFill>
              </a:rPr>
              <a:t>	public void print(){</a:t>
            </a:r>
            <a:r>
              <a:rPr lang="en-US" dirty="0" err="1">
                <a:solidFill>
                  <a:srgbClr val="7030A0"/>
                </a:solidFill>
              </a:rPr>
              <a:t>System.out.println</a:t>
            </a:r>
            <a:r>
              <a:rPr lang="en-US" dirty="0">
                <a:solidFill>
                  <a:srgbClr val="7030A0"/>
                </a:solidFill>
              </a:rPr>
              <a:t>("Hello");}  </a:t>
            </a:r>
          </a:p>
          <a:p>
            <a:pPr marL="0" indent="0">
              <a:buNone/>
            </a:pPr>
            <a:r>
              <a:rPr lang="en-US" dirty="0">
                <a:solidFill>
                  <a:srgbClr val="7030A0"/>
                </a:solidFill>
              </a:rPr>
              <a:t>	</a:t>
            </a:r>
          </a:p>
          <a:p>
            <a:pPr marL="0" indent="0">
              <a:buNone/>
            </a:pPr>
            <a:r>
              <a:rPr lang="en-US" dirty="0">
                <a:solidFill>
                  <a:srgbClr val="7030A0"/>
                </a:solidFill>
              </a:rPr>
              <a:t>	public static void main(String </a:t>
            </a:r>
            <a:r>
              <a:rPr lang="en-US" dirty="0" err="1">
                <a:solidFill>
                  <a:srgbClr val="7030A0"/>
                </a:solidFill>
              </a:rPr>
              <a:t>args</a:t>
            </a:r>
            <a:r>
              <a:rPr lang="en-US" dirty="0">
                <a:solidFill>
                  <a:srgbClr val="7030A0"/>
                </a:solidFill>
              </a:rPr>
              <a:t>[]){  </a:t>
            </a:r>
          </a:p>
          <a:p>
            <a:pPr marL="0" indent="0">
              <a:buNone/>
            </a:pPr>
            <a:r>
              <a:rPr lang="en-US" dirty="0">
                <a:solidFill>
                  <a:srgbClr val="7030A0"/>
                </a:solidFill>
              </a:rPr>
              <a:t>	</a:t>
            </a:r>
            <a:r>
              <a:rPr lang="en-US" dirty="0" err="1">
                <a:solidFill>
                  <a:srgbClr val="7030A0"/>
                </a:solidFill>
              </a:rPr>
              <a:t>TestMultiInterface</a:t>
            </a:r>
            <a:r>
              <a:rPr lang="en-US" dirty="0">
                <a:solidFill>
                  <a:srgbClr val="7030A0"/>
                </a:solidFill>
              </a:rPr>
              <a:t> </a:t>
            </a:r>
            <a:r>
              <a:rPr lang="en-US" dirty="0" err="1">
                <a:solidFill>
                  <a:srgbClr val="7030A0"/>
                </a:solidFill>
              </a:rPr>
              <a:t>obj</a:t>
            </a:r>
            <a:r>
              <a:rPr lang="en-US" dirty="0">
                <a:solidFill>
                  <a:srgbClr val="7030A0"/>
                </a:solidFill>
              </a:rPr>
              <a:t> = new </a:t>
            </a:r>
            <a:r>
              <a:rPr lang="en-US" dirty="0" err="1">
                <a:solidFill>
                  <a:srgbClr val="7030A0"/>
                </a:solidFill>
              </a:rPr>
              <a:t>TestMultiInterface</a:t>
            </a:r>
            <a:r>
              <a:rPr lang="en-US" dirty="0">
                <a:solidFill>
                  <a:srgbClr val="7030A0"/>
                </a:solidFill>
              </a:rPr>
              <a:t>();  </a:t>
            </a:r>
          </a:p>
          <a:p>
            <a:pPr marL="0" indent="0">
              <a:buNone/>
            </a:pPr>
            <a:r>
              <a:rPr lang="en-US" dirty="0">
                <a:solidFill>
                  <a:srgbClr val="7030A0"/>
                </a:solidFill>
              </a:rPr>
              <a:t>	</a:t>
            </a:r>
            <a:r>
              <a:rPr lang="en-US" dirty="0" err="1">
                <a:solidFill>
                  <a:srgbClr val="7030A0"/>
                </a:solidFill>
              </a:rPr>
              <a:t>obj.print</a:t>
            </a:r>
            <a:r>
              <a:rPr lang="en-US" dirty="0">
                <a:solidFill>
                  <a:srgbClr val="7030A0"/>
                </a:solidFill>
              </a:rPr>
              <a:t>();  </a:t>
            </a:r>
          </a:p>
          <a:p>
            <a:pPr marL="0" indent="0">
              <a:buNone/>
            </a:pPr>
            <a:r>
              <a:rPr lang="en-US" dirty="0">
                <a:solidFill>
                  <a:srgbClr val="7030A0"/>
                </a:solidFill>
              </a:rPr>
              <a:t> } } </a:t>
            </a:r>
          </a:p>
        </p:txBody>
      </p:sp>
      <p:sp>
        <p:nvSpPr>
          <p:cNvPr id="4" name="Footer Placeholder 1">
            <a:extLst>
              <a:ext uri="{FF2B5EF4-FFF2-40B4-BE49-F238E27FC236}">
                <a16:creationId xmlns:a16="http://schemas.microsoft.com/office/drawing/2014/main" id="{C4F20D2B-D46A-4915-8E60-9E3187C7836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AE466650-0429-46A5-A12B-6983DC1067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2480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normAutofit fontScale="90000"/>
          </a:bodyPr>
          <a:lstStyle/>
          <a:p>
            <a:r>
              <a:rPr lang="en-US" dirty="0"/>
              <a:t>Is there any ambiguity in previous code?</a:t>
            </a:r>
          </a:p>
        </p:txBody>
      </p:sp>
      <p:sp>
        <p:nvSpPr>
          <p:cNvPr id="3" name="Content Placeholder 2"/>
          <p:cNvSpPr>
            <a:spLocks noGrp="1"/>
          </p:cNvSpPr>
          <p:nvPr>
            <p:ph idx="1"/>
          </p:nvPr>
        </p:nvSpPr>
        <p:spPr>
          <a:xfrm>
            <a:off x="457200" y="3505200"/>
            <a:ext cx="8229600" cy="2620963"/>
          </a:xfrm>
        </p:spPr>
        <p:txBody>
          <a:bodyPr/>
          <a:lstStyle/>
          <a:p>
            <a:pPr marL="0" indent="0">
              <a:buNone/>
            </a:pPr>
            <a:r>
              <a:rPr lang="en-US" b="1" dirty="0"/>
              <a:t>Printable</a:t>
            </a:r>
            <a:r>
              <a:rPr lang="en-US" dirty="0"/>
              <a:t> and </a:t>
            </a:r>
            <a:r>
              <a:rPr lang="en-US" b="1" dirty="0"/>
              <a:t>Showable</a:t>
            </a:r>
            <a:r>
              <a:rPr lang="en-US" dirty="0"/>
              <a:t> interface have same methods but its implementation is provided by class </a:t>
            </a:r>
            <a:r>
              <a:rPr lang="en-US" b="1" dirty="0" err="1"/>
              <a:t>TestMultiInterface</a:t>
            </a:r>
            <a:r>
              <a:rPr lang="en-US" dirty="0"/>
              <a:t>, so there is </a:t>
            </a:r>
          </a:p>
          <a:p>
            <a:pPr marL="0" indent="0">
              <a:buNone/>
            </a:pPr>
            <a:r>
              <a:rPr lang="en-US" dirty="0"/>
              <a:t>                                 </a:t>
            </a:r>
            <a:r>
              <a:rPr lang="en-US" b="1" dirty="0"/>
              <a:t>no ambiguity.</a:t>
            </a:r>
          </a:p>
        </p:txBody>
      </p:sp>
      <p:sp>
        <p:nvSpPr>
          <p:cNvPr id="4" name="Footer Placeholder 1">
            <a:extLst>
              <a:ext uri="{FF2B5EF4-FFF2-40B4-BE49-F238E27FC236}">
                <a16:creationId xmlns:a16="http://schemas.microsoft.com/office/drawing/2014/main" id="{061549A8-FCDC-4E81-B3D7-A7890EDE565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F2C026D0-2670-48C6-9A62-6F39E75CA1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3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dirty="0"/>
            </a:br>
            <a:br>
              <a:rPr lang="en-US" sz="3100" dirty="0"/>
            </a:br>
            <a:r>
              <a:rPr lang="en-US" sz="3100" dirty="0">
                <a:solidFill>
                  <a:srgbClr val="FF0000"/>
                </a:solidFill>
              </a:rPr>
              <a:t>Multiple inheritance is not supported through class in java, but it is possible by an interface, why?</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multiple inheritance is not supported in the case of class because of ambiguity. However, it is supported in case of an interface because there is no ambiguity. It is because its implementation is provided by the implementation class</a:t>
            </a:r>
          </a:p>
        </p:txBody>
      </p:sp>
      <p:sp>
        <p:nvSpPr>
          <p:cNvPr id="4" name="Footer Placeholder 1">
            <a:extLst>
              <a:ext uri="{FF2B5EF4-FFF2-40B4-BE49-F238E27FC236}">
                <a16:creationId xmlns:a16="http://schemas.microsoft.com/office/drawing/2014/main" id="{1ED41F99-55F8-4C32-ADF3-90CDA6A5F397}"/>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Polymorphism</a:t>
            </a:r>
          </a:p>
        </p:txBody>
      </p:sp>
      <p:pic>
        <p:nvPicPr>
          <p:cNvPr id="5" name="Picture 3">
            <a:extLst>
              <a:ext uri="{FF2B5EF4-FFF2-40B4-BE49-F238E27FC236}">
                <a16:creationId xmlns:a16="http://schemas.microsoft.com/office/drawing/2014/main" id="{4FA533AA-B076-4BB4-8C06-3CF006569D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43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Abstract class</a:t>
            </a:r>
          </a:p>
        </p:txBody>
      </p:sp>
      <p:sp>
        <p:nvSpPr>
          <p:cNvPr id="3" name="Content Placeholder 2"/>
          <p:cNvSpPr>
            <a:spLocks noGrp="1"/>
          </p:cNvSpPr>
          <p:nvPr>
            <p:ph idx="1"/>
          </p:nvPr>
        </p:nvSpPr>
        <p:spPr>
          <a:xfrm>
            <a:off x="457200" y="2209800"/>
            <a:ext cx="8229600" cy="3916363"/>
          </a:xfrm>
        </p:spPr>
        <p:txBody>
          <a:bodyPr/>
          <a:lstStyle/>
          <a:p>
            <a:r>
              <a:rPr lang="en-US" dirty="0"/>
              <a:t>A class that is declared with </a:t>
            </a:r>
            <a:r>
              <a:rPr lang="en-US" b="1" dirty="0">
                <a:solidFill>
                  <a:srgbClr val="FF0000"/>
                </a:solidFill>
              </a:rPr>
              <a:t>abstract</a:t>
            </a:r>
            <a:r>
              <a:rPr lang="en-US" dirty="0"/>
              <a:t> keyword, is known as abstract class in java. </a:t>
            </a:r>
          </a:p>
          <a:p>
            <a:r>
              <a:rPr lang="en-US" dirty="0"/>
              <a:t>It can have abstract and non-abstract methods (method with body).</a:t>
            </a:r>
          </a:p>
        </p:txBody>
      </p:sp>
      <p:sp>
        <p:nvSpPr>
          <p:cNvPr id="4" name="Footer Placeholder 1">
            <a:extLst>
              <a:ext uri="{FF2B5EF4-FFF2-40B4-BE49-F238E27FC236}">
                <a16:creationId xmlns:a16="http://schemas.microsoft.com/office/drawing/2014/main" id="{808407E7-805B-4647-BA7A-AAB06AC3C62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0DE02581-452B-44B4-88F8-7F28FF7A55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47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a:t>Can we inherit interface?</a:t>
            </a:r>
          </a:p>
        </p:txBody>
      </p:sp>
      <p:sp>
        <p:nvSpPr>
          <p:cNvPr id="3" name="Content Placeholder 2"/>
          <p:cNvSpPr>
            <a:spLocks noGrp="1"/>
          </p:cNvSpPr>
          <p:nvPr>
            <p:ph idx="1"/>
          </p:nvPr>
        </p:nvSpPr>
        <p:spPr>
          <a:xfrm>
            <a:off x="457200" y="3581400"/>
            <a:ext cx="8229600" cy="2544763"/>
          </a:xfrm>
        </p:spPr>
        <p:txBody>
          <a:bodyPr/>
          <a:lstStyle/>
          <a:p>
            <a:pPr marL="0" indent="0">
              <a:buNone/>
            </a:pPr>
            <a:r>
              <a:rPr lang="en-US" dirty="0"/>
              <a:t>       one interface </a:t>
            </a:r>
            <a:r>
              <a:rPr lang="en-US" b="1" dirty="0"/>
              <a:t>extends</a:t>
            </a:r>
            <a:r>
              <a:rPr lang="en-US" dirty="0"/>
              <a:t> another interface</a:t>
            </a:r>
          </a:p>
        </p:txBody>
      </p:sp>
      <p:sp>
        <p:nvSpPr>
          <p:cNvPr id="4" name="TextBox 3"/>
          <p:cNvSpPr txBox="1"/>
          <p:nvPr/>
        </p:nvSpPr>
        <p:spPr>
          <a:xfrm>
            <a:off x="6172200" y="5218331"/>
            <a:ext cx="2209800" cy="646331"/>
          </a:xfrm>
          <a:prstGeom prst="rect">
            <a:avLst/>
          </a:prstGeom>
          <a:noFill/>
        </p:spPr>
        <p:txBody>
          <a:bodyPr wrap="square" rtlCol="0">
            <a:spAutoFit/>
          </a:bodyPr>
          <a:lstStyle/>
          <a:p>
            <a:r>
              <a:rPr lang="en-US" sz="3600" dirty="0">
                <a:solidFill>
                  <a:srgbClr val="7030A0"/>
                </a:solidFill>
              </a:rPr>
              <a:t>YES</a:t>
            </a:r>
          </a:p>
        </p:txBody>
      </p:sp>
      <p:sp>
        <p:nvSpPr>
          <p:cNvPr id="5" name="Footer Placeholder 1">
            <a:extLst>
              <a:ext uri="{FF2B5EF4-FFF2-40B4-BE49-F238E27FC236}">
                <a16:creationId xmlns:a16="http://schemas.microsoft.com/office/drawing/2014/main" id="{3A550E5D-3112-4039-B41A-350B1316613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3DD7470E-2304-42E5-9AD9-816601421C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r>
              <a:rPr lang="en-US" dirty="0"/>
              <a:t>Example</a:t>
            </a:r>
          </a:p>
        </p:txBody>
      </p:sp>
      <p:sp>
        <p:nvSpPr>
          <p:cNvPr id="3" name="Content Placeholder 2"/>
          <p:cNvSpPr>
            <a:spLocks noGrp="1"/>
          </p:cNvSpPr>
          <p:nvPr>
            <p:ph idx="1"/>
          </p:nvPr>
        </p:nvSpPr>
        <p:spPr>
          <a:xfrm>
            <a:off x="457200" y="838200"/>
            <a:ext cx="8229600" cy="5791200"/>
          </a:xfrm>
        </p:spPr>
        <p:txBody>
          <a:bodyPr>
            <a:normAutofit fontScale="70000" lnSpcReduction="20000"/>
          </a:bodyPr>
          <a:lstStyle/>
          <a:p>
            <a:pPr marL="0" indent="0">
              <a:buNone/>
            </a:pPr>
            <a:r>
              <a:rPr lang="en-US" dirty="0">
                <a:solidFill>
                  <a:srgbClr val="0070C0"/>
                </a:solidFill>
              </a:rPr>
              <a:t>interface Printable{  </a:t>
            </a:r>
          </a:p>
          <a:p>
            <a:pPr marL="0" indent="0">
              <a:buNone/>
            </a:pPr>
            <a:r>
              <a:rPr lang="en-US" dirty="0">
                <a:solidFill>
                  <a:srgbClr val="0070C0"/>
                </a:solidFill>
              </a:rPr>
              <a:t>	void print();  </a:t>
            </a:r>
          </a:p>
          <a:p>
            <a:pPr marL="0" indent="0">
              <a:buNone/>
            </a:pPr>
            <a:r>
              <a:rPr lang="en-US" dirty="0">
                <a:solidFill>
                  <a:srgbClr val="0070C0"/>
                </a:solidFill>
              </a:rPr>
              <a:t>}  </a:t>
            </a:r>
          </a:p>
          <a:p>
            <a:pPr marL="0" indent="0">
              <a:buNone/>
            </a:pPr>
            <a:r>
              <a:rPr lang="en-US" dirty="0">
                <a:solidFill>
                  <a:srgbClr val="7030A0"/>
                </a:solidFill>
              </a:rPr>
              <a:t>interface Showable </a:t>
            </a:r>
            <a:r>
              <a:rPr lang="en-US" b="1" dirty="0">
                <a:solidFill>
                  <a:srgbClr val="7030A0"/>
                </a:solidFill>
              </a:rPr>
              <a:t>extends</a:t>
            </a:r>
            <a:r>
              <a:rPr lang="en-US" dirty="0">
                <a:solidFill>
                  <a:srgbClr val="7030A0"/>
                </a:solidFill>
              </a:rPr>
              <a:t> Printable{  </a:t>
            </a:r>
          </a:p>
          <a:p>
            <a:pPr marL="0" indent="0">
              <a:buNone/>
            </a:pPr>
            <a:r>
              <a:rPr lang="en-US" dirty="0">
                <a:solidFill>
                  <a:srgbClr val="7030A0"/>
                </a:solidFill>
              </a:rPr>
              <a:t>	void show();  </a:t>
            </a:r>
          </a:p>
          <a:p>
            <a:pPr marL="0" indent="0">
              <a:buNone/>
            </a:pPr>
            <a:r>
              <a:rPr lang="en-US" dirty="0">
                <a:solidFill>
                  <a:srgbClr val="7030A0"/>
                </a:solidFill>
              </a:rPr>
              <a:t>} </a:t>
            </a:r>
            <a:r>
              <a:rPr lang="en-US" dirty="0"/>
              <a:t> </a:t>
            </a:r>
          </a:p>
          <a:p>
            <a:pPr marL="0" indent="0">
              <a:buNone/>
            </a:pPr>
            <a:r>
              <a:rPr lang="en-US" dirty="0">
                <a:solidFill>
                  <a:schemeClr val="accent6">
                    <a:lumMod val="50000"/>
                  </a:schemeClr>
                </a:solidFill>
              </a:rPr>
              <a:t>class </a:t>
            </a:r>
            <a:r>
              <a:rPr lang="en-US" dirty="0" err="1">
                <a:solidFill>
                  <a:schemeClr val="accent6">
                    <a:lumMod val="50000"/>
                  </a:schemeClr>
                </a:solidFill>
              </a:rPr>
              <a:t>ExtendInterface</a:t>
            </a:r>
            <a:r>
              <a:rPr lang="en-US" dirty="0">
                <a:solidFill>
                  <a:schemeClr val="accent6">
                    <a:lumMod val="50000"/>
                  </a:schemeClr>
                </a:solidFill>
              </a:rPr>
              <a:t> </a:t>
            </a:r>
            <a:r>
              <a:rPr lang="en-US" b="1" dirty="0">
                <a:solidFill>
                  <a:schemeClr val="accent6">
                    <a:lumMod val="50000"/>
                  </a:schemeClr>
                </a:solidFill>
              </a:rPr>
              <a:t>implements</a:t>
            </a:r>
            <a:r>
              <a:rPr lang="en-US" dirty="0">
                <a:solidFill>
                  <a:schemeClr val="accent6">
                    <a:lumMod val="50000"/>
                  </a:schemeClr>
                </a:solidFill>
              </a:rPr>
              <a:t> Showable{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public void print(){	</a:t>
            </a:r>
            <a:r>
              <a:rPr lang="en-US" dirty="0" err="1">
                <a:solidFill>
                  <a:schemeClr val="accent6">
                    <a:lumMod val="50000"/>
                  </a:schemeClr>
                </a:solidFill>
              </a:rPr>
              <a:t>System.out.println</a:t>
            </a:r>
            <a:r>
              <a:rPr lang="en-US" dirty="0">
                <a:solidFill>
                  <a:schemeClr val="accent6">
                    <a:lumMod val="50000"/>
                  </a:schemeClr>
                </a:solidFill>
              </a:rPr>
              <a:t>("Hello");}  </a:t>
            </a:r>
          </a:p>
          <a:p>
            <a:pPr marL="0" indent="0">
              <a:buNone/>
            </a:pPr>
            <a:r>
              <a:rPr lang="en-US" dirty="0">
                <a:solidFill>
                  <a:schemeClr val="accent6">
                    <a:lumMod val="50000"/>
                  </a:schemeClr>
                </a:solidFill>
              </a:rPr>
              <a:t>	public void show(){	</a:t>
            </a:r>
            <a:r>
              <a:rPr lang="en-US" dirty="0" err="1">
                <a:solidFill>
                  <a:schemeClr val="accent6">
                    <a:lumMod val="50000"/>
                  </a:schemeClr>
                </a:solidFill>
              </a:rPr>
              <a:t>System.out.println</a:t>
            </a:r>
            <a:r>
              <a:rPr lang="en-US" dirty="0">
                <a:solidFill>
                  <a:schemeClr val="accent6">
                    <a:lumMod val="50000"/>
                  </a:schemeClr>
                </a:solidFill>
              </a:rPr>
              <a:t>("Welcome");}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ExtendInterface</a:t>
            </a:r>
            <a:r>
              <a:rPr lang="en-US" dirty="0">
                <a:solidFill>
                  <a:schemeClr val="accent6">
                    <a:lumMod val="50000"/>
                  </a:schemeClr>
                </a:solidFill>
              </a:rPr>
              <a:t> </a:t>
            </a:r>
            <a:r>
              <a:rPr lang="en-US" dirty="0" err="1">
                <a:solidFill>
                  <a:schemeClr val="accent6">
                    <a:lumMod val="50000"/>
                  </a:schemeClr>
                </a:solidFill>
              </a:rPr>
              <a:t>obj</a:t>
            </a:r>
            <a:r>
              <a:rPr lang="en-US" dirty="0">
                <a:solidFill>
                  <a:schemeClr val="accent6">
                    <a:lumMod val="50000"/>
                  </a:schemeClr>
                </a:solidFill>
              </a:rPr>
              <a:t> = new </a:t>
            </a:r>
            <a:r>
              <a:rPr lang="en-US" dirty="0" err="1">
                <a:solidFill>
                  <a:schemeClr val="accent6">
                    <a:lumMod val="50000"/>
                  </a:schemeClr>
                </a:solidFill>
              </a:rPr>
              <a:t>ExtendInterface</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obj.print</a:t>
            </a: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obj.show</a:t>
            </a:r>
            <a:r>
              <a:rPr lang="en-US" dirty="0">
                <a:solidFill>
                  <a:schemeClr val="accent6">
                    <a:lumMod val="50000"/>
                  </a:schemeClr>
                </a:solidFill>
              </a:rPr>
              <a:t>();  </a:t>
            </a:r>
          </a:p>
          <a:p>
            <a:pPr marL="0" indent="0">
              <a:buNone/>
            </a:pPr>
            <a:r>
              <a:rPr lang="en-US" dirty="0">
                <a:solidFill>
                  <a:schemeClr val="accent6">
                    <a:lumMod val="50000"/>
                  </a:schemeClr>
                </a:solidFill>
              </a:rPr>
              <a:t> }  } </a:t>
            </a:r>
          </a:p>
        </p:txBody>
      </p:sp>
      <p:sp>
        <p:nvSpPr>
          <p:cNvPr id="4" name="Footer Placeholder 1">
            <a:extLst>
              <a:ext uri="{FF2B5EF4-FFF2-40B4-BE49-F238E27FC236}">
                <a16:creationId xmlns:a16="http://schemas.microsoft.com/office/drawing/2014/main" id="{5D2F24CF-E06A-4693-BD43-E8D94BB92E3F}"/>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F92E45C7-FFE4-45A5-A726-C1DF917E34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89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304800"/>
            <a:ext cx="9061419" cy="4577556"/>
          </a:xfrm>
          <a:prstGeom prst="rect">
            <a:avLst/>
          </a:prstGeom>
        </p:spPr>
      </p:pic>
      <p:sp>
        <p:nvSpPr>
          <p:cNvPr id="3" name="Footer Placeholder 1">
            <a:extLst>
              <a:ext uri="{FF2B5EF4-FFF2-40B4-BE49-F238E27FC236}">
                <a16:creationId xmlns:a16="http://schemas.microsoft.com/office/drawing/2014/main" id="{63F0D9C1-85CC-4F99-9911-4C8FEA8754DD}"/>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8295665-0163-40F9-9CA8-06A369127A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7873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normAutofit fontScale="90000"/>
          </a:bodyPr>
          <a:lstStyle/>
          <a:p>
            <a:r>
              <a:rPr lang="en-US" dirty="0"/>
              <a:t>Java 8: Default Method in Interface</a:t>
            </a:r>
            <a:br>
              <a:rPr lang="en-US" dirty="0"/>
            </a:br>
            <a:endParaRPr lang="en-US" dirty="0"/>
          </a:p>
        </p:txBody>
      </p:sp>
      <p:sp>
        <p:nvSpPr>
          <p:cNvPr id="3" name="Content Placeholder 2"/>
          <p:cNvSpPr>
            <a:spLocks noGrp="1"/>
          </p:cNvSpPr>
          <p:nvPr>
            <p:ph idx="1"/>
          </p:nvPr>
        </p:nvSpPr>
        <p:spPr>
          <a:xfrm>
            <a:off x="762000" y="2971800"/>
            <a:ext cx="8229600" cy="2544763"/>
          </a:xfrm>
        </p:spPr>
        <p:txBody>
          <a:bodyPr/>
          <a:lstStyle/>
          <a:p>
            <a:pPr marL="0" indent="0">
              <a:buNone/>
            </a:pPr>
            <a:r>
              <a:rPr lang="en-US" dirty="0"/>
              <a:t>Since Java 8, we can have </a:t>
            </a:r>
            <a:r>
              <a:rPr lang="en-US" b="1" dirty="0"/>
              <a:t>method body </a:t>
            </a:r>
            <a:r>
              <a:rPr lang="en-US" dirty="0"/>
              <a:t>in interface. But we need to make it </a:t>
            </a:r>
            <a:r>
              <a:rPr lang="en-US" b="1" dirty="0"/>
              <a:t>default</a:t>
            </a:r>
            <a:r>
              <a:rPr lang="en-US" dirty="0"/>
              <a:t> method.</a:t>
            </a:r>
          </a:p>
        </p:txBody>
      </p:sp>
      <p:sp>
        <p:nvSpPr>
          <p:cNvPr id="4" name="Footer Placeholder 1">
            <a:extLst>
              <a:ext uri="{FF2B5EF4-FFF2-40B4-BE49-F238E27FC236}">
                <a16:creationId xmlns:a16="http://schemas.microsoft.com/office/drawing/2014/main" id="{5C70E2DC-C736-470D-85C5-2ADF0810BD8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EAACC827-C58B-43C1-849D-AC109F6771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1819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a:t>
            </a:r>
          </a:p>
        </p:txBody>
      </p:sp>
      <p:sp>
        <p:nvSpPr>
          <p:cNvPr id="3" name="Content Placeholder 2"/>
          <p:cNvSpPr>
            <a:spLocks noGrp="1"/>
          </p:cNvSpPr>
          <p:nvPr>
            <p:ph idx="1"/>
          </p:nvPr>
        </p:nvSpPr>
        <p:spPr>
          <a:xfrm>
            <a:off x="457200" y="990600"/>
            <a:ext cx="8229600" cy="5791200"/>
          </a:xfrm>
        </p:spPr>
        <p:txBody>
          <a:bodyPr>
            <a:normAutofit fontScale="55000" lnSpcReduction="20000"/>
          </a:bodyPr>
          <a:lstStyle/>
          <a:p>
            <a:pPr marL="0" indent="0">
              <a:buNone/>
            </a:pPr>
            <a:r>
              <a:rPr lang="en-US" dirty="0">
                <a:solidFill>
                  <a:schemeClr val="accent6">
                    <a:lumMod val="50000"/>
                  </a:schemeClr>
                </a:solidFill>
              </a:rPr>
              <a:t>interface </a:t>
            </a:r>
            <a:r>
              <a:rPr lang="en-US" dirty="0" err="1">
                <a:solidFill>
                  <a:schemeClr val="accent6">
                    <a:lumMod val="50000"/>
                  </a:schemeClr>
                </a:solidFill>
              </a:rPr>
              <a:t>Drawable</a:t>
            </a:r>
            <a:r>
              <a:rPr lang="en-US" dirty="0">
                <a:solidFill>
                  <a:schemeClr val="accent6">
                    <a:lumMod val="50000"/>
                  </a:schemeClr>
                </a:solidFill>
              </a:rPr>
              <a:t>{  </a:t>
            </a:r>
          </a:p>
          <a:p>
            <a:pPr marL="0" indent="0">
              <a:buNone/>
            </a:pPr>
            <a:r>
              <a:rPr lang="en-US" dirty="0">
                <a:solidFill>
                  <a:schemeClr val="accent6">
                    <a:lumMod val="50000"/>
                  </a:schemeClr>
                </a:solidFill>
              </a:rPr>
              <a:t>void draw();  </a:t>
            </a:r>
          </a:p>
          <a:p>
            <a:pPr marL="0" indent="0">
              <a:buNone/>
            </a:pPr>
            <a:r>
              <a:rPr lang="en-US" dirty="0">
                <a:solidFill>
                  <a:schemeClr val="accent6">
                    <a:lumMod val="50000"/>
                  </a:schemeClr>
                </a:solidFill>
              </a:rPr>
              <a:t>default void </a:t>
            </a:r>
            <a:r>
              <a:rPr lang="en-US" dirty="0" err="1">
                <a:solidFill>
                  <a:schemeClr val="accent6">
                    <a:lumMod val="50000"/>
                  </a:schemeClr>
                </a:solidFill>
              </a:rPr>
              <a:t>msg</a:t>
            </a:r>
            <a:r>
              <a:rPr lang="en-US" dirty="0">
                <a:solidFill>
                  <a:schemeClr val="accent6">
                    <a:lumMod val="50000"/>
                  </a:schemeClr>
                </a:solidFill>
              </a:rPr>
              <a:t>(){</a:t>
            </a:r>
            <a:r>
              <a:rPr lang="en-US" dirty="0" err="1">
                <a:solidFill>
                  <a:schemeClr val="accent6">
                    <a:lumMod val="50000"/>
                  </a:schemeClr>
                </a:solidFill>
              </a:rPr>
              <a:t>System.out.println</a:t>
            </a:r>
            <a:r>
              <a:rPr lang="en-US" dirty="0">
                <a:solidFill>
                  <a:schemeClr val="accent6">
                    <a:lumMod val="50000"/>
                  </a:schemeClr>
                </a:solidFill>
              </a:rPr>
              <a:t>("default method");}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class Rectangle implements </a:t>
            </a:r>
            <a:r>
              <a:rPr lang="en-US" dirty="0" err="1">
                <a:solidFill>
                  <a:schemeClr val="accent6">
                    <a:lumMod val="50000"/>
                  </a:schemeClr>
                </a:solidFill>
              </a:rPr>
              <a:t>Drawable</a:t>
            </a:r>
            <a:r>
              <a:rPr lang="en-US" dirty="0">
                <a:solidFill>
                  <a:schemeClr val="accent6">
                    <a:lumMod val="50000"/>
                  </a:schemeClr>
                </a:solidFill>
              </a:rPr>
              <a:t>{  </a:t>
            </a:r>
          </a:p>
          <a:p>
            <a:pPr marL="0" indent="0">
              <a:buNone/>
            </a:pPr>
            <a:r>
              <a:rPr lang="en-US" dirty="0">
                <a:solidFill>
                  <a:schemeClr val="accent6">
                    <a:lumMod val="50000"/>
                  </a:schemeClr>
                </a:solidFill>
              </a:rPr>
              <a:t>public void draw(){</a:t>
            </a:r>
            <a:r>
              <a:rPr lang="en-US" dirty="0" err="1">
                <a:solidFill>
                  <a:schemeClr val="accent6">
                    <a:lumMod val="50000"/>
                  </a:schemeClr>
                </a:solidFill>
              </a:rPr>
              <a:t>System.out.println</a:t>
            </a:r>
            <a:r>
              <a:rPr lang="en-US" dirty="0">
                <a:solidFill>
                  <a:schemeClr val="accent6">
                    <a:lumMod val="50000"/>
                  </a:schemeClr>
                </a:solidFill>
              </a:rPr>
              <a:t>("drawing rectangle");}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class </a:t>
            </a:r>
            <a:r>
              <a:rPr lang="en-US" dirty="0" err="1">
                <a:solidFill>
                  <a:schemeClr val="accent6">
                    <a:lumMod val="50000"/>
                  </a:schemeClr>
                </a:solidFill>
              </a:rPr>
              <a:t>TestInterfaceDefault</a:t>
            </a:r>
            <a:r>
              <a:rPr lang="en-US" dirty="0">
                <a:solidFill>
                  <a:schemeClr val="accent6">
                    <a:lumMod val="50000"/>
                  </a:schemeClr>
                </a:solidFill>
              </a:rPr>
              <a:t>{  </a:t>
            </a:r>
          </a:p>
          <a:p>
            <a:pPr marL="0" indent="0">
              <a:buNone/>
            </a:pPr>
            <a:r>
              <a:rPr lang="en-US" dirty="0">
                <a:solidFill>
                  <a:schemeClr val="accent6">
                    <a:lumMod val="50000"/>
                  </a:schemeClr>
                </a:solidFill>
              </a:rPr>
              <a:t>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a:t>
            </a:r>
            <a:r>
              <a:rPr lang="en-US" dirty="0" err="1">
                <a:solidFill>
                  <a:schemeClr val="accent6">
                    <a:lumMod val="50000"/>
                  </a:schemeClr>
                </a:solidFill>
              </a:rPr>
              <a:t>Drawable</a:t>
            </a:r>
            <a:r>
              <a:rPr lang="en-US" dirty="0">
                <a:solidFill>
                  <a:schemeClr val="accent6">
                    <a:lumMod val="50000"/>
                  </a:schemeClr>
                </a:solidFill>
              </a:rPr>
              <a:t> d=new Rectangle();  </a:t>
            </a:r>
          </a:p>
          <a:p>
            <a:pPr marL="0" indent="0">
              <a:buNone/>
            </a:pPr>
            <a:r>
              <a:rPr lang="en-US" dirty="0">
                <a:solidFill>
                  <a:schemeClr val="accent6">
                    <a:lumMod val="50000"/>
                  </a:schemeClr>
                </a:solidFill>
              </a:rPr>
              <a:t>//</a:t>
            </a:r>
            <a:r>
              <a:rPr lang="en-US" dirty="0" err="1">
                <a:solidFill>
                  <a:schemeClr val="accent6">
                    <a:lumMod val="50000"/>
                  </a:schemeClr>
                </a:solidFill>
              </a:rPr>
              <a:t>d.draw</a:t>
            </a:r>
            <a:r>
              <a:rPr lang="en-US" dirty="0">
                <a:solidFill>
                  <a:schemeClr val="accent6">
                    <a:lumMod val="50000"/>
                  </a:schemeClr>
                </a:solidFill>
              </a:rPr>
              <a:t>(); </a:t>
            </a:r>
          </a:p>
          <a:p>
            <a:pPr marL="0" indent="0">
              <a:buNone/>
            </a:pPr>
            <a:r>
              <a:rPr lang="en-US" dirty="0">
                <a:solidFill>
                  <a:schemeClr val="accent6">
                    <a:lumMod val="50000"/>
                  </a:schemeClr>
                </a:solidFill>
              </a:rPr>
              <a:t>//d.msg(); </a:t>
            </a:r>
          </a:p>
          <a:p>
            <a:pPr marL="0" indent="0">
              <a:buNone/>
            </a:pPr>
            <a:r>
              <a:rPr lang="en-US" dirty="0">
                <a:solidFill>
                  <a:schemeClr val="accent6">
                    <a:lumMod val="50000"/>
                  </a:schemeClr>
                </a:solidFill>
              </a:rPr>
              <a:t>Rectangle r=new Rectangle(); </a:t>
            </a:r>
          </a:p>
          <a:p>
            <a:pPr marL="0" indent="0">
              <a:buNone/>
            </a:pPr>
            <a:r>
              <a:rPr lang="en-US" dirty="0">
                <a:solidFill>
                  <a:srgbClr val="00B050"/>
                </a:solidFill>
              </a:rPr>
              <a:t>// Rectangle r=new </a:t>
            </a:r>
            <a:r>
              <a:rPr lang="en-US" dirty="0" err="1">
                <a:solidFill>
                  <a:srgbClr val="00B050"/>
                </a:solidFill>
              </a:rPr>
              <a:t>Drawable</a:t>
            </a:r>
            <a:r>
              <a:rPr lang="en-US" dirty="0">
                <a:solidFill>
                  <a:srgbClr val="00B050"/>
                </a:solidFill>
              </a:rPr>
              <a:t>();</a:t>
            </a:r>
          </a:p>
          <a:p>
            <a:pPr marL="0" indent="0">
              <a:buNone/>
            </a:pPr>
            <a:r>
              <a:rPr lang="en-US" dirty="0" err="1">
                <a:solidFill>
                  <a:schemeClr val="accent6">
                    <a:lumMod val="50000"/>
                  </a:schemeClr>
                </a:solidFill>
              </a:rPr>
              <a:t>r.draw</a:t>
            </a:r>
            <a:r>
              <a:rPr lang="en-US" dirty="0">
                <a:solidFill>
                  <a:schemeClr val="accent6">
                    <a:lumMod val="50000"/>
                  </a:schemeClr>
                </a:solidFill>
              </a:rPr>
              <a:t>();  </a:t>
            </a:r>
          </a:p>
          <a:p>
            <a:pPr marL="0" indent="0">
              <a:buNone/>
            </a:pPr>
            <a:r>
              <a:rPr lang="en-US" dirty="0">
                <a:solidFill>
                  <a:schemeClr val="accent6">
                    <a:lumMod val="50000"/>
                  </a:schemeClr>
                </a:solidFill>
              </a:rPr>
              <a:t>r.msg();</a:t>
            </a:r>
          </a:p>
          <a:p>
            <a:pPr marL="0" indent="0">
              <a:buNone/>
            </a:pPr>
            <a:endParaRPr lang="en-US" dirty="0">
              <a:solidFill>
                <a:schemeClr val="accent6">
                  <a:lumMod val="50000"/>
                </a:schemeClr>
              </a:solidFill>
            </a:endParaRPr>
          </a:p>
          <a:p>
            <a:pPr marL="0" indent="0">
              <a:buNone/>
            </a:pPr>
            <a:endParaRPr lang="en-US" dirty="0">
              <a:solidFill>
                <a:schemeClr val="accent6">
                  <a:lumMod val="50000"/>
                </a:schemeClr>
              </a:solidFill>
            </a:endParaRPr>
          </a:p>
          <a:p>
            <a:pPr marL="0" indent="0">
              <a:buNone/>
            </a:pPr>
            <a:r>
              <a:rPr lang="en-US" dirty="0">
                <a:solidFill>
                  <a:schemeClr val="accent6">
                    <a:lumMod val="50000"/>
                  </a:schemeClr>
                </a:solidFill>
              </a:rPr>
              <a:t>}} </a:t>
            </a:r>
            <a:endParaRPr lang="en-US" dirty="0">
              <a:solidFill>
                <a:schemeClr val="accent2"/>
              </a:solidFill>
            </a:endParaRPr>
          </a:p>
        </p:txBody>
      </p:sp>
      <p:sp>
        <p:nvSpPr>
          <p:cNvPr id="4" name="Footer Placeholder 1">
            <a:extLst>
              <a:ext uri="{FF2B5EF4-FFF2-40B4-BE49-F238E27FC236}">
                <a16:creationId xmlns:a16="http://schemas.microsoft.com/office/drawing/2014/main" id="{A1A7885B-1CE0-4517-93E6-3DF447C1B8E4}"/>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2D611FAF-5BBD-4044-995D-253CD779B7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9504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457200"/>
            <a:ext cx="8156377" cy="4120356"/>
          </a:xfrm>
          <a:prstGeom prst="rect">
            <a:avLst/>
          </a:prstGeom>
        </p:spPr>
      </p:pic>
      <p:sp>
        <p:nvSpPr>
          <p:cNvPr id="3" name="Footer Placeholder 1">
            <a:extLst>
              <a:ext uri="{FF2B5EF4-FFF2-40B4-BE49-F238E27FC236}">
                <a16:creationId xmlns:a16="http://schemas.microsoft.com/office/drawing/2014/main" id="{1E35AE31-D294-4C33-8570-B4ADE23601B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F366EB6-FA10-4B17-99C0-3C9D0DB692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342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rPr>
              <a:t>The reason</a:t>
            </a:r>
            <a:r>
              <a:rPr lang="en-US" dirty="0"/>
              <a:t> </a:t>
            </a:r>
            <a:r>
              <a:rPr lang="en-US" b="1" dirty="0"/>
              <a:t>we have default methods in interfaces is</a:t>
            </a:r>
            <a:r>
              <a:rPr lang="en-US" dirty="0"/>
              <a:t> to allow the developers to add new </a:t>
            </a:r>
            <a:r>
              <a:rPr lang="en-US" b="1" dirty="0"/>
              <a:t>methods</a:t>
            </a:r>
            <a:r>
              <a:rPr lang="en-US" dirty="0"/>
              <a:t> to the </a:t>
            </a:r>
            <a:r>
              <a:rPr lang="en-US" b="1" dirty="0"/>
              <a:t>interfaces</a:t>
            </a:r>
            <a:r>
              <a:rPr lang="en-US" dirty="0"/>
              <a:t> without affecting the classes that implements these </a:t>
            </a:r>
            <a:r>
              <a:rPr lang="en-US" b="1" dirty="0"/>
              <a:t>interfaces</a:t>
            </a:r>
            <a:r>
              <a:rPr lang="en-US" dirty="0"/>
              <a:t>.</a:t>
            </a:r>
          </a:p>
        </p:txBody>
      </p:sp>
      <p:sp>
        <p:nvSpPr>
          <p:cNvPr id="4" name="Footer Placeholder 1">
            <a:extLst>
              <a:ext uri="{FF2B5EF4-FFF2-40B4-BE49-F238E27FC236}">
                <a16:creationId xmlns:a16="http://schemas.microsoft.com/office/drawing/2014/main" id="{E4150792-EF27-4647-9F58-86DA3F6C690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4362A735-617D-4B01-A60E-220A88AAF6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759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t>Java 8: Static Method in Interface</a:t>
            </a:r>
          </a:p>
        </p:txBody>
      </p:sp>
      <p:sp>
        <p:nvSpPr>
          <p:cNvPr id="3" name="Content Placeholder 2"/>
          <p:cNvSpPr>
            <a:spLocks noGrp="1"/>
          </p:cNvSpPr>
          <p:nvPr>
            <p:ph idx="1"/>
          </p:nvPr>
        </p:nvSpPr>
        <p:spPr/>
        <p:txBody>
          <a:bodyPr/>
          <a:lstStyle/>
          <a:p>
            <a:r>
              <a:rPr lang="en-US" dirty="0"/>
              <a:t>These static method will act as helper methods.</a:t>
            </a:r>
          </a:p>
          <a:p>
            <a:r>
              <a:rPr lang="en-US" dirty="0"/>
              <a:t>These methods are the parts of interface not belongs to implementation class objects.</a:t>
            </a:r>
          </a:p>
          <a:p>
            <a:endParaRPr lang="en-US" dirty="0"/>
          </a:p>
        </p:txBody>
      </p:sp>
      <p:sp>
        <p:nvSpPr>
          <p:cNvPr id="4" name="Footer Placeholder 1">
            <a:extLst>
              <a:ext uri="{FF2B5EF4-FFF2-40B4-BE49-F238E27FC236}">
                <a16:creationId xmlns:a16="http://schemas.microsoft.com/office/drawing/2014/main" id="{FF452C0F-9805-47FC-94A7-6EF189E5E33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8790F94-4126-4C88-9723-A102DDE9B3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0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dirty="0"/>
              <a:t>interface </a:t>
            </a:r>
            <a:r>
              <a:rPr lang="en-US" dirty="0" err="1"/>
              <a:t>Drawable</a:t>
            </a:r>
            <a:r>
              <a:rPr lang="en-US" dirty="0"/>
              <a:t>{  </a:t>
            </a:r>
          </a:p>
          <a:p>
            <a:pPr marL="0" indent="0">
              <a:buNone/>
            </a:pPr>
            <a:r>
              <a:rPr lang="en-US" dirty="0"/>
              <a:t>void draw();  </a:t>
            </a:r>
          </a:p>
          <a:p>
            <a:pPr marL="0" indent="0">
              <a:buNone/>
            </a:pPr>
            <a:r>
              <a:rPr lang="en-US" dirty="0"/>
              <a:t>static </a:t>
            </a:r>
            <a:r>
              <a:rPr lang="en-US" dirty="0" err="1"/>
              <a:t>int</a:t>
            </a:r>
            <a:r>
              <a:rPr lang="en-US" dirty="0"/>
              <a:t> cube(</a:t>
            </a:r>
            <a:r>
              <a:rPr lang="en-US" dirty="0" err="1"/>
              <a:t>int</a:t>
            </a:r>
            <a:r>
              <a:rPr lang="en-US" dirty="0"/>
              <a:t> x){return x*x*x;}  </a:t>
            </a:r>
          </a:p>
          <a:p>
            <a:pPr marL="0" indent="0">
              <a:buNone/>
            </a:pPr>
            <a:r>
              <a:rPr lang="en-US" dirty="0"/>
              <a:t>}  </a:t>
            </a:r>
          </a:p>
          <a:p>
            <a:pPr marL="0" indent="0">
              <a:buNone/>
            </a:pPr>
            <a:r>
              <a:rPr lang="en-US" dirty="0"/>
              <a:t>class Rectangle implements </a:t>
            </a:r>
            <a:r>
              <a:rPr lang="en-US" dirty="0" err="1"/>
              <a:t>Drawable</a:t>
            </a:r>
            <a:r>
              <a:rPr lang="en-US" dirty="0"/>
              <a:t>{  </a:t>
            </a:r>
          </a:p>
          <a:p>
            <a:pPr marL="0" indent="0">
              <a:buNone/>
            </a:pPr>
            <a:r>
              <a:rPr lang="en-US" dirty="0"/>
              <a:t>public void draw(){</a:t>
            </a:r>
            <a:r>
              <a:rPr lang="en-US" dirty="0" err="1"/>
              <a:t>System.out.println</a:t>
            </a:r>
            <a:r>
              <a:rPr lang="en-US" dirty="0"/>
              <a:t>("drawing rectangle");}  </a:t>
            </a:r>
          </a:p>
          <a:p>
            <a:pPr marL="0" indent="0">
              <a:buNone/>
            </a:pPr>
            <a:r>
              <a:rPr lang="en-US" dirty="0"/>
              <a:t>}  </a:t>
            </a:r>
          </a:p>
          <a:p>
            <a:pPr marL="0" indent="0">
              <a:buNone/>
            </a:pPr>
            <a:r>
              <a:rPr lang="en-US" dirty="0"/>
              <a:t>  </a:t>
            </a:r>
          </a:p>
          <a:p>
            <a:pPr marL="0" indent="0">
              <a:buNone/>
            </a:pPr>
            <a:r>
              <a:rPr lang="en-US" dirty="0"/>
              <a:t>class </a:t>
            </a:r>
            <a:r>
              <a:rPr lang="en-US" dirty="0" err="1"/>
              <a:t>TestInterfaceStatic</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Drawable</a:t>
            </a:r>
            <a:r>
              <a:rPr lang="en-US" dirty="0"/>
              <a:t> d=new Rectangle();  </a:t>
            </a:r>
          </a:p>
          <a:p>
            <a:pPr marL="0" indent="0">
              <a:buNone/>
            </a:pPr>
            <a:r>
              <a:rPr lang="en-US" dirty="0" err="1"/>
              <a:t>d.draw</a:t>
            </a:r>
            <a:r>
              <a:rPr lang="en-US" dirty="0"/>
              <a:t>();  </a:t>
            </a:r>
          </a:p>
          <a:p>
            <a:pPr marL="0" indent="0">
              <a:buNone/>
            </a:pPr>
            <a:r>
              <a:rPr lang="en-US" dirty="0" err="1"/>
              <a:t>System.out.println</a:t>
            </a:r>
            <a:r>
              <a:rPr lang="en-US" dirty="0"/>
              <a:t>(</a:t>
            </a:r>
            <a:r>
              <a:rPr lang="en-US" dirty="0" err="1"/>
              <a:t>Drawable.cube</a:t>
            </a:r>
            <a:r>
              <a:rPr lang="en-US" dirty="0"/>
              <a:t>(3));  </a:t>
            </a:r>
          </a:p>
          <a:p>
            <a:pPr marL="0" indent="0">
              <a:buNone/>
            </a:pPr>
            <a:r>
              <a:rPr lang="en-US" dirty="0"/>
              <a:t>}} </a:t>
            </a:r>
          </a:p>
        </p:txBody>
      </p:sp>
      <p:sp>
        <p:nvSpPr>
          <p:cNvPr id="4" name="Footer Placeholder 1">
            <a:extLst>
              <a:ext uri="{FF2B5EF4-FFF2-40B4-BE49-F238E27FC236}">
                <a16:creationId xmlns:a16="http://schemas.microsoft.com/office/drawing/2014/main" id="{BF96DD3D-AE83-45F0-846E-B819E2153A8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D940AA8-A6CC-4E3F-BCF6-BA0C0E56A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5229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762000"/>
            <a:ext cx="7251335" cy="4653756"/>
          </a:xfrm>
          <a:prstGeom prst="rect">
            <a:avLst/>
          </a:prstGeom>
        </p:spPr>
      </p:pic>
      <p:sp>
        <p:nvSpPr>
          <p:cNvPr id="3" name="Footer Placeholder 1">
            <a:extLst>
              <a:ext uri="{FF2B5EF4-FFF2-40B4-BE49-F238E27FC236}">
                <a16:creationId xmlns:a16="http://schemas.microsoft.com/office/drawing/2014/main" id="{52E9D971-5BFB-46FE-A21B-77FBF9C7923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62039FB-6620-4B35-9349-E917BD959C2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90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will discuss all 5 element for abstract class</a:t>
            </a:r>
          </a:p>
        </p:txBody>
      </p:sp>
      <p:sp>
        <p:nvSpPr>
          <p:cNvPr id="3" name="Content Placeholder 2"/>
          <p:cNvSpPr>
            <a:spLocks noGrp="1"/>
          </p:cNvSpPr>
          <p:nvPr>
            <p:ph idx="1"/>
          </p:nvPr>
        </p:nvSpPr>
        <p:spPr>
          <a:xfrm>
            <a:off x="457200" y="2304328"/>
            <a:ext cx="8229600" cy="4525963"/>
          </a:xfrm>
        </p:spPr>
        <p:txBody>
          <a:bodyPr/>
          <a:lstStyle/>
          <a:p>
            <a:pPr marL="514350" indent="-514350">
              <a:buAutoNum type="arabicPeriod"/>
            </a:pPr>
            <a:r>
              <a:rPr lang="en-US" dirty="0"/>
              <a:t>Instance variable possible</a:t>
            </a:r>
          </a:p>
          <a:p>
            <a:pPr marL="514350" indent="-514350">
              <a:buAutoNum type="arabicPeriod"/>
            </a:pPr>
            <a:r>
              <a:rPr lang="en-US" dirty="0"/>
              <a:t>Method can be abstract</a:t>
            </a:r>
          </a:p>
          <a:p>
            <a:pPr marL="514350" indent="-514350">
              <a:buAutoNum type="arabicPeriod"/>
            </a:pPr>
            <a:r>
              <a:rPr lang="en-US" dirty="0"/>
              <a:t>Constructor is possible for abstract class</a:t>
            </a:r>
          </a:p>
          <a:p>
            <a:pPr marL="514350" indent="-514350">
              <a:buAutoNum type="arabicPeriod"/>
            </a:pPr>
            <a:r>
              <a:rPr lang="en-US" dirty="0"/>
              <a:t>Instance block is also possible</a:t>
            </a:r>
          </a:p>
          <a:p>
            <a:pPr marL="514350" indent="-514350">
              <a:buAutoNum type="arabicPeriod"/>
            </a:pPr>
            <a:r>
              <a:rPr lang="en-US" dirty="0"/>
              <a:t>Static block is possible too</a:t>
            </a:r>
          </a:p>
        </p:txBody>
      </p:sp>
      <p:sp>
        <p:nvSpPr>
          <p:cNvPr id="4" name="Footer Placeholder 1">
            <a:extLst>
              <a:ext uri="{FF2B5EF4-FFF2-40B4-BE49-F238E27FC236}">
                <a16:creationId xmlns:a16="http://schemas.microsoft.com/office/drawing/2014/main" id="{8F95B1AD-CB05-48F6-ACCC-EB7FE0D17D5B}"/>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FEAE4EC7-6A8A-4D6D-B074-244596D1C4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9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a:t>
            </a:r>
          </a:p>
        </p:txBody>
      </p:sp>
      <p:sp>
        <p:nvSpPr>
          <p:cNvPr id="3" name="Content Placeholder 2"/>
          <p:cNvSpPr>
            <a:spLocks noGrp="1"/>
          </p:cNvSpPr>
          <p:nvPr>
            <p:ph idx="1"/>
          </p:nvPr>
        </p:nvSpPr>
        <p:spPr>
          <a:xfrm>
            <a:off x="152400" y="1066801"/>
            <a:ext cx="8991600" cy="2666999"/>
          </a:xfrm>
        </p:spPr>
        <p:txBody>
          <a:bodyPr>
            <a:normAutofit fontScale="92500" lnSpcReduction="10000"/>
          </a:bodyPr>
          <a:lstStyle/>
          <a:p>
            <a:pPr marL="0" indent="0">
              <a:buNone/>
            </a:pPr>
            <a:r>
              <a:rPr lang="en-US" dirty="0">
                <a:solidFill>
                  <a:srgbClr val="7030A0"/>
                </a:solidFill>
              </a:rPr>
              <a:t>interface </a:t>
            </a:r>
            <a:r>
              <a:rPr lang="en-US" dirty="0" err="1">
                <a:solidFill>
                  <a:srgbClr val="7030A0"/>
                </a:solidFill>
              </a:rPr>
              <a:t>StaticInterface</a:t>
            </a:r>
            <a:r>
              <a:rPr lang="en-US" dirty="0">
                <a:solidFill>
                  <a:srgbClr val="7030A0"/>
                </a:solidFill>
              </a:rPr>
              <a:t>{</a:t>
            </a:r>
          </a:p>
          <a:p>
            <a:pPr marL="0" indent="0">
              <a:buNone/>
            </a:pPr>
            <a:r>
              <a:rPr lang="en-US" dirty="0">
                <a:solidFill>
                  <a:srgbClr val="7030A0"/>
                </a:solidFill>
              </a:rPr>
              <a:t> static void print(String </a:t>
            </a:r>
            <a:r>
              <a:rPr lang="en-US" dirty="0" err="1">
                <a:solidFill>
                  <a:srgbClr val="7030A0"/>
                </a:solidFill>
              </a:rPr>
              <a:t>str</a:t>
            </a:r>
            <a:r>
              <a:rPr lang="en-US" dirty="0">
                <a:solidFill>
                  <a:srgbClr val="7030A0"/>
                </a:solidFill>
              </a:rPr>
              <a:t>){</a:t>
            </a:r>
          </a:p>
          <a:p>
            <a:pPr marL="0" indent="0">
              <a:buNone/>
            </a:pPr>
            <a:r>
              <a:rPr lang="en-US" dirty="0">
                <a:solidFill>
                  <a:srgbClr val="7030A0"/>
                </a:solidFill>
              </a:rPr>
              <a:t> </a:t>
            </a:r>
            <a:r>
              <a:rPr lang="en-US" dirty="0" err="1">
                <a:solidFill>
                  <a:srgbClr val="7030A0"/>
                </a:solidFill>
              </a:rPr>
              <a:t>System.out.println</a:t>
            </a:r>
            <a:r>
              <a:rPr lang="en-US" dirty="0">
                <a:solidFill>
                  <a:srgbClr val="7030A0"/>
                </a:solidFill>
              </a:rPr>
              <a:t>("Static method of interface:"+</a:t>
            </a:r>
            <a:r>
              <a:rPr lang="en-US" dirty="0" err="1">
                <a:solidFill>
                  <a:srgbClr val="7030A0"/>
                </a:solidFill>
              </a:rPr>
              <a:t>str</a:t>
            </a:r>
            <a:r>
              <a:rPr lang="en-US" dirty="0">
                <a:solidFill>
                  <a:srgbClr val="7030A0"/>
                </a:solidFill>
              </a:rPr>
              <a:t>);</a:t>
            </a:r>
          </a:p>
          <a:p>
            <a:pPr marL="0" indent="0">
              <a:buNone/>
            </a:pPr>
            <a:r>
              <a:rPr lang="en-US" dirty="0">
                <a:solidFill>
                  <a:srgbClr val="7030A0"/>
                </a:solidFill>
              </a:rPr>
              <a:t> }</a:t>
            </a:r>
          </a:p>
          <a:p>
            <a:pPr marL="0" indent="0">
              <a:buNone/>
            </a:pPr>
            <a:r>
              <a:rPr lang="en-US" dirty="0">
                <a:solidFill>
                  <a:srgbClr val="7030A0"/>
                </a:solidFill>
              </a:rPr>
              <a:t>}</a:t>
            </a:r>
          </a:p>
        </p:txBody>
      </p:sp>
      <p:sp>
        <p:nvSpPr>
          <p:cNvPr id="4" name="Content Placeholder 2"/>
          <p:cNvSpPr txBox="1">
            <a:spLocks/>
          </p:cNvSpPr>
          <p:nvPr/>
        </p:nvSpPr>
        <p:spPr>
          <a:xfrm>
            <a:off x="1524000" y="3505201"/>
            <a:ext cx="7391400" cy="3041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chemeClr val="accent6">
                    <a:lumMod val="50000"/>
                  </a:schemeClr>
                </a:solidFill>
              </a:rPr>
              <a:t>class Demo implements </a:t>
            </a:r>
            <a:r>
              <a:rPr lang="en-US" sz="2800" dirty="0" err="1">
                <a:solidFill>
                  <a:schemeClr val="accent6">
                    <a:lumMod val="50000"/>
                  </a:schemeClr>
                </a:solidFill>
              </a:rPr>
              <a:t>StaticInterface</a:t>
            </a:r>
            <a:r>
              <a:rPr lang="en-US" sz="2800" dirty="0">
                <a:solidFill>
                  <a:schemeClr val="accent6">
                    <a:lumMod val="50000"/>
                  </a:schemeClr>
                </a:solidFill>
              </a:rPr>
              <a:t>{</a:t>
            </a:r>
          </a:p>
          <a:p>
            <a:pPr marL="0" indent="0">
              <a:buNone/>
            </a:pPr>
            <a:r>
              <a:rPr lang="en-US" sz="2800" dirty="0">
                <a:solidFill>
                  <a:schemeClr val="accent6">
                    <a:lumMod val="50000"/>
                  </a:schemeClr>
                </a:solidFill>
              </a:rPr>
              <a:t> public static void main(String[] </a:t>
            </a:r>
            <a:r>
              <a:rPr lang="en-US" sz="2800" dirty="0" err="1">
                <a:solidFill>
                  <a:schemeClr val="accent6">
                    <a:lumMod val="50000"/>
                  </a:schemeClr>
                </a:solidFill>
              </a:rPr>
              <a:t>args</a:t>
            </a:r>
            <a:r>
              <a:rPr lang="en-US" sz="2800" dirty="0">
                <a:solidFill>
                  <a:schemeClr val="accent6">
                    <a:lumMod val="50000"/>
                  </a:schemeClr>
                </a:solidFill>
              </a:rPr>
              <a:t>){</a:t>
            </a:r>
          </a:p>
          <a:p>
            <a:pPr marL="0" indent="0">
              <a:buNone/>
            </a:pPr>
            <a:r>
              <a:rPr lang="en-US" sz="2800" dirty="0">
                <a:solidFill>
                  <a:schemeClr val="accent6">
                    <a:lumMod val="50000"/>
                  </a:schemeClr>
                </a:solidFill>
              </a:rPr>
              <a:t>   </a:t>
            </a:r>
            <a:r>
              <a:rPr lang="en-US" sz="2800" dirty="0" err="1">
                <a:solidFill>
                  <a:schemeClr val="accent6">
                    <a:lumMod val="50000"/>
                  </a:schemeClr>
                </a:solidFill>
              </a:rPr>
              <a:t>StaticInterface.print</a:t>
            </a:r>
            <a:r>
              <a:rPr lang="en-US" sz="2800" dirty="0">
                <a:solidFill>
                  <a:schemeClr val="accent6">
                    <a:lumMod val="50000"/>
                  </a:schemeClr>
                </a:solidFill>
              </a:rPr>
              <a:t>("Java 8")</a:t>
            </a:r>
          </a:p>
          <a:p>
            <a:pPr marL="0" indent="0">
              <a:buNone/>
            </a:pPr>
            <a:r>
              <a:rPr lang="en-US" sz="2800" dirty="0">
                <a:solidFill>
                  <a:schemeClr val="accent6">
                    <a:lumMod val="50000"/>
                  </a:schemeClr>
                </a:solidFill>
              </a:rPr>
              <a:t> }</a:t>
            </a:r>
          </a:p>
          <a:p>
            <a:pPr marL="0" indent="0">
              <a:buNone/>
            </a:pPr>
            <a:r>
              <a:rPr lang="en-US" sz="2800" dirty="0">
                <a:solidFill>
                  <a:schemeClr val="accent6">
                    <a:lumMod val="50000"/>
                  </a:schemeClr>
                </a:solidFill>
              </a:rPr>
              <a:t> }</a:t>
            </a:r>
          </a:p>
        </p:txBody>
      </p:sp>
      <p:sp>
        <p:nvSpPr>
          <p:cNvPr id="5" name="Footer Placeholder 1">
            <a:extLst>
              <a:ext uri="{FF2B5EF4-FFF2-40B4-BE49-F238E27FC236}">
                <a16:creationId xmlns:a16="http://schemas.microsoft.com/office/drawing/2014/main" id="{5D24DFDB-A225-437D-940F-43EDC0061FA0}"/>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BC2FB83C-15A0-4B7A-8C16-0976EF41DD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19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90599" y="228601"/>
          <a:ext cx="6629400" cy="6400798"/>
        </p:xfrm>
        <a:graphic>
          <a:graphicData uri="http://schemas.openxmlformats.org/drawingml/2006/table">
            <a:tbl>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48501">
                <a:tc>
                  <a:txBody>
                    <a:bodyPr/>
                    <a:lstStyle/>
                    <a:p>
                      <a:pPr algn="l" fontAlgn="t"/>
                      <a:r>
                        <a:rPr lang="en-US" sz="900" dirty="0">
                          <a:solidFill>
                            <a:srgbClr val="000000"/>
                          </a:solidFill>
                          <a:effectLst/>
                          <a:latin typeface="times new roman" panose="02020603050405020304" pitchFamily="18" charset="0"/>
                        </a:rPr>
                        <a:t>Abstract class</a:t>
                      </a:r>
                    </a:p>
                  </a:txBody>
                  <a:tcPr marL="55738" marR="55738" marT="55738" marB="55738">
                    <a:lnL w="9525" cap="flat" cmpd="sng" algn="ctr">
                      <a:solidFill>
                        <a:srgbClr val="A0C6BB"/>
                      </a:solidFill>
                      <a:prstDash val="solid"/>
                      <a:round/>
                      <a:headEnd type="none" w="med" len="med"/>
                      <a:tailEnd type="none" w="med" len="med"/>
                    </a:lnL>
                    <a:lnR w="9525" cap="flat" cmpd="sng" algn="ctr">
                      <a:solidFill>
                        <a:srgbClr val="A0C6BB"/>
                      </a:solidFill>
                      <a:prstDash val="solid"/>
                      <a:round/>
                      <a:headEnd type="none" w="med" len="med"/>
                      <a:tailEnd type="none" w="med" len="med"/>
                    </a:lnR>
                    <a:lnT w="9525" cap="flat" cmpd="sng" algn="ctr">
                      <a:solidFill>
                        <a:srgbClr val="A0C6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panose="02020603050405020304" pitchFamily="18" charset="0"/>
                        </a:rPr>
                        <a:t>Interface</a:t>
                      </a:r>
                    </a:p>
                  </a:txBody>
                  <a:tcPr marL="55738" marR="55738" marT="55738" marB="55738">
                    <a:lnL w="9525" cap="flat" cmpd="sng" algn="ctr">
                      <a:solidFill>
                        <a:srgbClr val="A0C6BB"/>
                      </a:solidFill>
                      <a:prstDash val="solid"/>
                      <a:round/>
                      <a:headEnd type="none" w="med" len="med"/>
                      <a:tailEnd type="none" w="med" len="med"/>
                    </a:lnL>
                    <a:lnR w="9525" cap="flat" cmpd="sng" algn="ctr">
                      <a:solidFill>
                        <a:srgbClr val="A0C6BB"/>
                      </a:solidFill>
                      <a:prstDash val="solid"/>
                      <a:round/>
                      <a:headEnd type="none" w="med" len="med"/>
                      <a:tailEnd type="none" w="med" len="med"/>
                    </a:lnR>
                    <a:lnT w="9525" cap="flat" cmpd="sng" algn="ctr">
                      <a:solidFill>
                        <a:srgbClr val="A0C6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54176">
                <a:tc>
                  <a:txBody>
                    <a:bodyPr/>
                    <a:lstStyle/>
                    <a:p>
                      <a:pPr algn="l" fontAlgn="t"/>
                      <a:r>
                        <a:rPr lang="en-US" sz="900">
                          <a:solidFill>
                            <a:srgbClr val="000000"/>
                          </a:solidFill>
                          <a:effectLst/>
                          <a:latin typeface="verdana" panose="020B0604030504040204" pitchFamily="34" charset="0"/>
                        </a:rPr>
                        <a:t>1) Abstract class can </a:t>
                      </a:r>
                      <a:r>
                        <a:rPr lang="en-US" sz="900" b="1">
                          <a:solidFill>
                            <a:srgbClr val="000000"/>
                          </a:solidFill>
                          <a:effectLst/>
                          <a:latin typeface="verdana" panose="020B0604030504040204" pitchFamily="34" charset="0"/>
                        </a:rPr>
                        <a:t>have abstract and non-abstract</a:t>
                      </a:r>
                      <a:r>
                        <a:rPr lang="en-US" sz="900">
                          <a:solidFill>
                            <a:srgbClr val="000000"/>
                          </a:solidFill>
                          <a:effectLst/>
                          <a:latin typeface="verdana" panose="020B0604030504040204" pitchFamily="34" charset="0"/>
                        </a:rPr>
                        <a:t>methods.</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Interface can have </a:t>
                      </a:r>
                      <a:r>
                        <a:rPr lang="en-US" sz="900" b="1">
                          <a:solidFill>
                            <a:srgbClr val="000000"/>
                          </a:solidFill>
                          <a:effectLst/>
                          <a:latin typeface="verdana" panose="020B0604030504040204" pitchFamily="34" charset="0"/>
                        </a:rPr>
                        <a:t>only abstract</a:t>
                      </a:r>
                      <a:r>
                        <a:rPr lang="en-US" sz="900">
                          <a:solidFill>
                            <a:srgbClr val="000000"/>
                          </a:solidFill>
                          <a:effectLst/>
                          <a:latin typeface="verdana" panose="020B0604030504040204" pitchFamily="34" charset="0"/>
                        </a:rPr>
                        <a:t> methods. Since Java 8, it can have </a:t>
                      </a:r>
                      <a:r>
                        <a:rPr lang="en-US" sz="900" b="1">
                          <a:solidFill>
                            <a:srgbClr val="000000"/>
                          </a:solidFill>
                          <a:effectLst/>
                          <a:latin typeface="verdana" panose="020B0604030504040204" pitchFamily="34" charset="0"/>
                        </a:rPr>
                        <a:t>default and static methods</a:t>
                      </a:r>
                      <a:r>
                        <a:rPr lang="en-US" sz="900">
                          <a:solidFill>
                            <a:srgbClr val="000000"/>
                          </a:solidFill>
                          <a:effectLst/>
                          <a:latin typeface="verdana" panose="020B0604030504040204" pitchFamily="34" charset="0"/>
                        </a:rPr>
                        <a:t> also.</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8668">
                <a:tc>
                  <a:txBody>
                    <a:bodyPr/>
                    <a:lstStyle/>
                    <a:p>
                      <a:pPr algn="l" fontAlgn="t"/>
                      <a:r>
                        <a:rPr lang="en-US" sz="900" dirty="0">
                          <a:solidFill>
                            <a:srgbClr val="000000"/>
                          </a:solidFill>
                          <a:effectLst/>
                          <a:latin typeface="verdana" panose="020B0604030504040204" pitchFamily="34" charset="0"/>
                        </a:rPr>
                        <a:t>2) Abstract class </a:t>
                      </a:r>
                      <a:r>
                        <a:rPr lang="en-US" sz="900" b="1" dirty="0">
                          <a:solidFill>
                            <a:srgbClr val="000000"/>
                          </a:solidFill>
                          <a:effectLst/>
                          <a:latin typeface="verdana" panose="020B0604030504040204" pitchFamily="34" charset="0"/>
                        </a:rPr>
                        <a:t>doesn't support multiple inheritance</a:t>
                      </a:r>
                      <a:r>
                        <a:rPr lang="en-US" sz="900" dirty="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Interface </a:t>
                      </a:r>
                      <a:r>
                        <a:rPr lang="en-US" sz="900" b="1">
                          <a:solidFill>
                            <a:srgbClr val="000000"/>
                          </a:solidFill>
                          <a:effectLst/>
                          <a:latin typeface="verdana" panose="020B0604030504040204" pitchFamily="34" charset="0"/>
                        </a:rPr>
                        <a:t>supports multiple inheritance</a:t>
                      </a:r>
                      <a:r>
                        <a:rPr lang="en-US" sz="90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66674">
                <a:tc>
                  <a:txBody>
                    <a:bodyPr/>
                    <a:lstStyle/>
                    <a:p>
                      <a:pPr algn="l" fontAlgn="t"/>
                      <a:r>
                        <a:rPr lang="en-US" sz="900" dirty="0">
                          <a:solidFill>
                            <a:srgbClr val="000000"/>
                          </a:solidFill>
                          <a:effectLst/>
                          <a:latin typeface="verdana" panose="020B0604030504040204" pitchFamily="34" charset="0"/>
                        </a:rPr>
                        <a:t>3) Abstract class </a:t>
                      </a:r>
                      <a:r>
                        <a:rPr lang="en-US" sz="900" b="1" dirty="0">
                          <a:solidFill>
                            <a:srgbClr val="000000"/>
                          </a:solidFill>
                          <a:effectLst/>
                          <a:latin typeface="verdana" panose="020B0604030504040204" pitchFamily="34" charset="0"/>
                        </a:rPr>
                        <a:t>can have final, non-final, static and non-static variables</a:t>
                      </a:r>
                      <a:r>
                        <a:rPr lang="en-US" sz="900" dirty="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Interface has </a:t>
                      </a:r>
                      <a:r>
                        <a:rPr lang="en-US" sz="900" b="1">
                          <a:solidFill>
                            <a:srgbClr val="000000"/>
                          </a:solidFill>
                          <a:effectLst/>
                          <a:latin typeface="verdana" panose="020B0604030504040204" pitchFamily="34" charset="0"/>
                        </a:rPr>
                        <a:t>only static and final variables</a:t>
                      </a:r>
                      <a:r>
                        <a:rPr lang="en-US" sz="90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66674">
                <a:tc>
                  <a:txBody>
                    <a:bodyPr/>
                    <a:lstStyle/>
                    <a:p>
                      <a:pPr algn="l" fontAlgn="t"/>
                      <a:r>
                        <a:rPr lang="en-US" sz="900">
                          <a:solidFill>
                            <a:srgbClr val="000000"/>
                          </a:solidFill>
                          <a:effectLst/>
                          <a:latin typeface="verdana" panose="020B0604030504040204" pitchFamily="34" charset="0"/>
                        </a:rPr>
                        <a:t>4) Abstract class </a:t>
                      </a:r>
                      <a:r>
                        <a:rPr lang="en-US" sz="900" b="1">
                          <a:solidFill>
                            <a:srgbClr val="000000"/>
                          </a:solidFill>
                          <a:effectLst/>
                          <a:latin typeface="verdana" panose="020B0604030504040204" pitchFamily="34" charset="0"/>
                        </a:rPr>
                        <a:t>can provide the implementation of interface</a:t>
                      </a:r>
                      <a:r>
                        <a:rPr lang="en-US" sz="90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Interface </a:t>
                      </a:r>
                      <a:r>
                        <a:rPr lang="en-US" sz="900" b="1" dirty="0">
                          <a:solidFill>
                            <a:srgbClr val="000000"/>
                          </a:solidFill>
                          <a:effectLst/>
                          <a:latin typeface="verdana" panose="020B0604030504040204" pitchFamily="34" charset="0"/>
                        </a:rPr>
                        <a:t>can't provide the implementation of abstract class</a:t>
                      </a:r>
                      <a:r>
                        <a:rPr lang="en-US" sz="900" dirty="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88668">
                <a:tc>
                  <a:txBody>
                    <a:bodyPr/>
                    <a:lstStyle/>
                    <a:p>
                      <a:pPr algn="l" fontAlgn="t"/>
                      <a:r>
                        <a:rPr lang="en-US" sz="900" dirty="0">
                          <a:solidFill>
                            <a:srgbClr val="000000"/>
                          </a:solidFill>
                          <a:effectLst/>
                          <a:latin typeface="verdana" panose="020B0604030504040204" pitchFamily="34" charset="0"/>
                        </a:rPr>
                        <a:t>5) The </a:t>
                      </a:r>
                      <a:r>
                        <a:rPr lang="en-US" sz="900" b="1" dirty="0">
                          <a:solidFill>
                            <a:srgbClr val="000000"/>
                          </a:solidFill>
                          <a:effectLst/>
                          <a:latin typeface="verdana" panose="020B0604030504040204" pitchFamily="34" charset="0"/>
                        </a:rPr>
                        <a:t>abstract keyword</a:t>
                      </a:r>
                      <a:r>
                        <a:rPr lang="en-US" sz="900" dirty="0">
                          <a:solidFill>
                            <a:srgbClr val="000000"/>
                          </a:solidFill>
                          <a:effectLst/>
                          <a:latin typeface="verdana" panose="020B0604030504040204" pitchFamily="34" charset="0"/>
                        </a:rPr>
                        <a:t> is used to declare abstract class.</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The </a:t>
                      </a:r>
                      <a:r>
                        <a:rPr lang="en-US" sz="900" b="1">
                          <a:solidFill>
                            <a:srgbClr val="000000"/>
                          </a:solidFill>
                          <a:effectLst/>
                          <a:latin typeface="verdana" panose="020B0604030504040204" pitchFamily="34" charset="0"/>
                        </a:rPr>
                        <a:t>interface keyword</a:t>
                      </a:r>
                      <a:r>
                        <a:rPr lang="en-US" sz="900">
                          <a:solidFill>
                            <a:srgbClr val="000000"/>
                          </a:solidFill>
                          <a:effectLst/>
                          <a:latin typeface="verdana" panose="020B0604030504040204" pitchFamily="34" charset="0"/>
                        </a:rPr>
                        <a:t> is used to declare interface.</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80919">
                <a:tc>
                  <a:txBody>
                    <a:bodyPr/>
                    <a:lstStyle/>
                    <a:p>
                      <a:pPr algn="l" fontAlgn="t"/>
                      <a:r>
                        <a:rPr lang="en-US" sz="900" dirty="0">
                          <a:solidFill>
                            <a:srgbClr val="000000"/>
                          </a:solidFill>
                          <a:effectLst/>
                          <a:latin typeface="verdana" panose="020B0604030504040204" pitchFamily="34" charset="0"/>
                        </a:rPr>
                        <a:t>6) An </a:t>
                      </a:r>
                      <a:r>
                        <a:rPr lang="en-US" sz="900" b="1" dirty="0">
                          <a:solidFill>
                            <a:srgbClr val="000000"/>
                          </a:solidFill>
                          <a:effectLst/>
                          <a:latin typeface="verdana" panose="020B0604030504040204" pitchFamily="34" charset="0"/>
                        </a:rPr>
                        <a:t>abstract class</a:t>
                      </a:r>
                      <a:r>
                        <a:rPr lang="en-US" sz="900" dirty="0">
                          <a:solidFill>
                            <a:srgbClr val="000000"/>
                          </a:solidFill>
                          <a:effectLst/>
                          <a:latin typeface="verdana" panose="020B0604030504040204" pitchFamily="34" charset="0"/>
                        </a:rPr>
                        <a:t> can extend another Java class and implement multiple Java interfaces.</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An </a:t>
                      </a:r>
                      <a:r>
                        <a:rPr lang="en-US" sz="900" b="1">
                          <a:solidFill>
                            <a:srgbClr val="000000"/>
                          </a:solidFill>
                          <a:effectLst/>
                          <a:latin typeface="verdana" panose="020B0604030504040204" pitchFamily="34" charset="0"/>
                        </a:rPr>
                        <a:t>interface</a:t>
                      </a:r>
                      <a:r>
                        <a:rPr lang="en-US" sz="900">
                          <a:solidFill>
                            <a:srgbClr val="000000"/>
                          </a:solidFill>
                          <a:effectLst/>
                          <a:latin typeface="verdana" panose="020B0604030504040204" pitchFamily="34" charset="0"/>
                        </a:rPr>
                        <a:t> can extend another Java interface only.</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666674">
                <a:tc>
                  <a:txBody>
                    <a:bodyPr/>
                    <a:lstStyle/>
                    <a:p>
                      <a:pPr algn="l" fontAlgn="t"/>
                      <a:r>
                        <a:rPr lang="en-US" sz="900" dirty="0">
                          <a:solidFill>
                            <a:srgbClr val="000000"/>
                          </a:solidFill>
                          <a:effectLst/>
                          <a:latin typeface="verdana" panose="020B0604030504040204" pitchFamily="34" charset="0"/>
                        </a:rPr>
                        <a:t>7) An </a:t>
                      </a:r>
                      <a:r>
                        <a:rPr lang="en-US" sz="900" b="1" dirty="0">
                          <a:solidFill>
                            <a:srgbClr val="000000"/>
                          </a:solidFill>
                          <a:effectLst/>
                          <a:latin typeface="verdana" panose="020B0604030504040204" pitchFamily="34" charset="0"/>
                        </a:rPr>
                        <a:t>abstract class</a:t>
                      </a:r>
                      <a:r>
                        <a:rPr lang="en-US" sz="900" dirty="0">
                          <a:solidFill>
                            <a:srgbClr val="000000"/>
                          </a:solidFill>
                          <a:effectLst/>
                          <a:latin typeface="verdana" panose="020B0604030504040204" pitchFamily="34" charset="0"/>
                        </a:rPr>
                        <a:t> can be extended using keyword "extends".</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An </a:t>
                      </a:r>
                      <a:r>
                        <a:rPr lang="en-US" sz="900" b="1">
                          <a:solidFill>
                            <a:srgbClr val="000000"/>
                          </a:solidFill>
                          <a:effectLst/>
                          <a:latin typeface="verdana" panose="020B0604030504040204" pitchFamily="34" charset="0"/>
                        </a:rPr>
                        <a:t>interface</a:t>
                      </a:r>
                      <a:r>
                        <a:rPr lang="en-US" sz="900">
                          <a:solidFill>
                            <a:srgbClr val="000000"/>
                          </a:solidFill>
                          <a:effectLst/>
                          <a:latin typeface="verdana" panose="020B0604030504040204" pitchFamily="34" charset="0"/>
                        </a:rPr>
                        <a:t> can be implemented using keyword "implements".</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66674">
                <a:tc>
                  <a:txBody>
                    <a:bodyPr/>
                    <a:lstStyle/>
                    <a:p>
                      <a:pPr algn="l" fontAlgn="t"/>
                      <a:r>
                        <a:rPr lang="en-US" sz="900" dirty="0">
                          <a:solidFill>
                            <a:srgbClr val="000000"/>
                          </a:solidFill>
                          <a:effectLst/>
                          <a:latin typeface="verdana" panose="020B0604030504040204" pitchFamily="34" charset="0"/>
                        </a:rPr>
                        <a:t>8) A Java </a:t>
                      </a:r>
                      <a:r>
                        <a:rPr lang="en-US" sz="900" b="1" dirty="0">
                          <a:solidFill>
                            <a:srgbClr val="000000"/>
                          </a:solidFill>
                          <a:effectLst/>
                          <a:latin typeface="verdana" panose="020B0604030504040204" pitchFamily="34" charset="0"/>
                        </a:rPr>
                        <a:t>abstract class</a:t>
                      </a:r>
                      <a:r>
                        <a:rPr lang="en-US" sz="900" dirty="0">
                          <a:solidFill>
                            <a:srgbClr val="000000"/>
                          </a:solidFill>
                          <a:effectLst/>
                          <a:latin typeface="verdana" panose="020B0604030504040204" pitchFamily="34" charset="0"/>
                        </a:rPr>
                        <a:t> can have class members like private, protected, etc.</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Members of a Java interface are public by default.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873170">
                <a:tc>
                  <a:txBody>
                    <a:bodyPr/>
                    <a:lstStyle/>
                    <a:p>
                      <a:pPr algn="l" fontAlgn="t"/>
                      <a:r>
                        <a:rPr lang="en-US" sz="900">
                          <a:solidFill>
                            <a:srgbClr val="000000"/>
                          </a:solidFill>
                          <a:effectLst/>
                          <a:latin typeface="verdana" panose="020B0604030504040204" pitchFamily="34" charset="0"/>
                        </a:rPr>
                        <a:t>9)</a:t>
                      </a:r>
                      <a:r>
                        <a:rPr lang="en-US" sz="900" b="1">
                          <a:solidFill>
                            <a:srgbClr val="000000"/>
                          </a:solidFill>
                          <a:effectLst/>
                          <a:latin typeface="verdana" panose="020B0604030504040204" pitchFamily="34" charset="0"/>
                        </a:rPr>
                        <a:t>Example:</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public abstract class Shape{</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public abstract void draw();</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b="1" dirty="0">
                          <a:solidFill>
                            <a:srgbClr val="000000"/>
                          </a:solidFill>
                          <a:effectLst/>
                          <a:latin typeface="verdana" panose="020B0604030504040204" pitchFamily="34" charset="0"/>
                        </a:rPr>
                        <a:t>Example:</a:t>
                      </a:r>
                      <a:br>
                        <a:rPr lang="en-US" sz="900" dirty="0">
                          <a:solidFill>
                            <a:srgbClr val="000000"/>
                          </a:solidFill>
                          <a:effectLst/>
                          <a:latin typeface="verdana" panose="020B0604030504040204" pitchFamily="34" charset="0"/>
                        </a:rPr>
                      </a:br>
                      <a:r>
                        <a:rPr lang="en-US" sz="900" dirty="0">
                          <a:solidFill>
                            <a:srgbClr val="000000"/>
                          </a:solidFill>
                          <a:effectLst/>
                          <a:latin typeface="verdana" panose="020B0604030504040204" pitchFamily="34" charset="0"/>
                        </a:rPr>
                        <a:t>public interface </a:t>
                      </a:r>
                      <a:r>
                        <a:rPr lang="en-US" sz="900" dirty="0" err="1">
                          <a:solidFill>
                            <a:srgbClr val="000000"/>
                          </a:solidFill>
                          <a:effectLst/>
                          <a:latin typeface="verdana" panose="020B0604030504040204" pitchFamily="34" charset="0"/>
                        </a:rPr>
                        <a:t>Drawable</a:t>
                      </a:r>
                      <a:r>
                        <a:rPr lang="en-US" sz="900" dirty="0">
                          <a:solidFill>
                            <a:srgbClr val="000000"/>
                          </a:solidFill>
                          <a:effectLst/>
                          <a:latin typeface="verdana" panose="020B0604030504040204" pitchFamily="34" charset="0"/>
                        </a:rPr>
                        <a:t>{</a:t>
                      </a:r>
                      <a:br>
                        <a:rPr lang="en-US" sz="900" dirty="0">
                          <a:solidFill>
                            <a:srgbClr val="000000"/>
                          </a:solidFill>
                          <a:effectLst/>
                          <a:latin typeface="verdana" panose="020B0604030504040204" pitchFamily="34" charset="0"/>
                        </a:rPr>
                      </a:br>
                      <a:r>
                        <a:rPr lang="en-US" sz="900" dirty="0">
                          <a:solidFill>
                            <a:srgbClr val="000000"/>
                          </a:solidFill>
                          <a:effectLst/>
                          <a:latin typeface="verdana" panose="020B0604030504040204" pitchFamily="34" charset="0"/>
                        </a:rPr>
                        <a:t>void draw();</a:t>
                      </a:r>
                      <a:br>
                        <a:rPr lang="en-US" sz="900" dirty="0">
                          <a:solidFill>
                            <a:srgbClr val="000000"/>
                          </a:solidFill>
                          <a:effectLst/>
                          <a:latin typeface="verdana" panose="020B0604030504040204" pitchFamily="34" charset="0"/>
                        </a:rPr>
                      </a:br>
                      <a:r>
                        <a:rPr lang="en-US" sz="900" dirty="0">
                          <a:solidFill>
                            <a:srgbClr val="000000"/>
                          </a:solidFill>
                          <a:effectLst/>
                          <a:latin typeface="verdana" panose="020B0604030504040204" pitchFamily="34" charset="0"/>
                        </a:rPr>
                        <a:t>}</a:t>
                      </a:r>
                    </a:p>
                  </a:txBody>
                  <a:tcPr marL="37159" marR="37159" marT="37159" marB="37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3" name="Footer Placeholder 1">
            <a:extLst>
              <a:ext uri="{FF2B5EF4-FFF2-40B4-BE49-F238E27FC236}">
                <a16:creationId xmlns:a16="http://schemas.microsoft.com/office/drawing/2014/main" id="{4B6D68AA-8B89-4667-8615-52FD1D296852}"/>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765D21E7-266D-4E74-94E6-4425EE3A38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8479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32500" lnSpcReduction="20000"/>
          </a:bodyPr>
          <a:lstStyle/>
          <a:p>
            <a:r>
              <a:rPr lang="en-US" sz="4300" dirty="0"/>
              <a:t>//Creating interface that has 4 methods  </a:t>
            </a:r>
          </a:p>
          <a:p>
            <a:r>
              <a:rPr lang="en-US" sz="4300" b="1" dirty="0"/>
              <a:t>interface</a:t>
            </a:r>
            <a:r>
              <a:rPr lang="en-US" sz="4300" dirty="0"/>
              <a:t> A{  </a:t>
            </a:r>
          </a:p>
          <a:p>
            <a:r>
              <a:rPr lang="en-US" sz="4300" b="1" dirty="0"/>
              <a:t>void</a:t>
            </a:r>
            <a:r>
              <a:rPr lang="en-US" sz="4300" dirty="0"/>
              <a:t> a();//</a:t>
            </a:r>
            <a:r>
              <a:rPr lang="en-US" sz="4300" dirty="0" err="1"/>
              <a:t>bydefault</a:t>
            </a:r>
            <a:r>
              <a:rPr lang="en-US" sz="4300" dirty="0"/>
              <a:t>, public and abstract  </a:t>
            </a:r>
          </a:p>
          <a:p>
            <a:r>
              <a:rPr lang="en-US" sz="4300" b="1" dirty="0"/>
              <a:t>void</a:t>
            </a:r>
            <a:r>
              <a:rPr lang="en-US" sz="4300" dirty="0"/>
              <a:t> b();  </a:t>
            </a:r>
          </a:p>
          <a:p>
            <a:r>
              <a:rPr lang="en-US" sz="4300" b="1" dirty="0"/>
              <a:t>void</a:t>
            </a:r>
            <a:r>
              <a:rPr lang="en-US" sz="4300" dirty="0"/>
              <a:t> c();  </a:t>
            </a:r>
          </a:p>
          <a:p>
            <a:r>
              <a:rPr lang="en-US" sz="4300" b="1" dirty="0"/>
              <a:t>void</a:t>
            </a:r>
            <a:r>
              <a:rPr lang="en-US" sz="4300" dirty="0"/>
              <a:t> d();  </a:t>
            </a:r>
          </a:p>
          <a:p>
            <a:r>
              <a:rPr lang="en-US" sz="4300" dirty="0"/>
              <a:t>}  </a:t>
            </a:r>
          </a:p>
          <a:p>
            <a:r>
              <a:rPr lang="en-US" sz="4300" dirty="0"/>
              <a:t>  //Creating abstract class that provides the implementation of one method of A interface  </a:t>
            </a:r>
          </a:p>
          <a:p>
            <a:r>
              <a:rPr lang="en-US" sz="4300" b="1" dirty="0"/>
              <a:t>abstract</a:t>
            </a:r>
            <a:r>
              <a:rPr lang="en-US" sz="4300" dirty="0"/>
              <a:t> </a:t>
            </a:r>
            <a:r>
              <a:rPr lang="en-US" sz="4300" b="1" dirty="0"/>
              <a:t>class</a:t>
            </a:r>
            <a:r>
              <a:rPr lang="en-US" sz="4300" dirty="0"/>
              <a:t> B </a:t>
            </a:r>
            <a:r>
              <a:rPr lang="en-US" sz="4300" b="1" dirty="0"/>
              <a:t>implements</a:t>
            </a:r>
            <a:r>
              <a:rPr lang="en-US" sz="4300" dirty="0"/>
              <a:t> A{  </a:t>
            </a:r>
          </a:p>
          <a:p>
            <a:r>
              <a:rPr lang="en-US" sz="4300" b="1" dirty="0"/>
              <a:t>public</a:t>
            </a:r>
            <a:r>
              <a:rPr lang="en-US" sz="4300" dirty="0"/>
              <a:t> </a:t>
            </a:r>
            <a:r>
              <a:rPr lang="en-US" sz="4300" b="1" dirty="0"/>
              <a:t>void</a:t>
            </a:r>
            <a:r>
              <a:rPr lang="en-US" sz="4300" dirty="0"/>
              <a:t> c(){</a:t>
            </a:r>
            <a:r>
              <a:rPr lang="en-US" sz="4300" dirty="0" err="1"/>
              <a:t>System.out.println</a:t>
            </a:r>
            <a:r>
              <a:rPr lang="en-US" sz="4300" dirty="0"/>
              <a:t>("I am C");}  </a:t>
            </a:r>
          </a:p>
          <a:p>
            <a:r>
              <a:rPr lang="en-US" sz="4300" dirty="0"/>
              <a:t>}  </a:t>
            </a:r>
          </a:p>
          <a:p>
            <a:r>
              <a:rPr lang="en-US" sz="4300" dirty="0"/>
              <a:t>  </a:t>
            </a:r>
          </a:p>
          <a:p>
            <a:r>
              <a:rPr lang="en-US" sz="4300" dirty="0"/>
              <a:t>//Creating subclass of abstract class, now we need to provide the implementation of rest of the methods  </a:t>
            </a:r>
          </a:p>
          <a:p>
            <a:r>
              <a:rPr lang="en-US" sz="4300" b="1" dirty="0"/>
              <a:t>class</a:t>
            </a:r>
            <a:r>
              <a:rPr lang="en-US" sz="4300" dirty="0"/>
              <a:t> M </a:t>
            </a:r>
            <a:r>
              <a:rPr lang="en-US" sz="4300" b="1" dirty="0"/>
              <a:t>extends</a:t>
            </a:r>
            <a:r>
              <a:rPr lang="en-US" sz="4300" dirty="0"/>
              <a:t> B{  </a:t>
            </a:r>
          </a:p>
          <a:p>
            <a:r>
              <a:rPr lang="en-US" sz="4300" b="1" dirty="0"/>
              <a:t>public</a:t>
            </a:r>
            <a:r>
              <a:rPr lang="en-US" sz="4300" dirty="0"/>
              <a:t> </a:t>
            </a:r>
            <a:r>
              <a:rPr lang="en-US" sz="4300" b="1" dirty="0"/>
              <a:t>void</a:t>
            </a:r>
            <a:r>
              <a:rPr lang="en-US" sz="4300" dirty="0"/>
              <a:t> a(){</a:t>
            </a:r>
            <a:r>
              <a:rPr lang="en-US" sz="4300" dirty="0" err="1"/>
              <a:t>System.out.println</a:t>
            </a:r>
            <a:r>
              <a:rPr lang="en-US" sz="4300" dirty="0"/>
              <a:t>("I am a");}  </a:t>
            </a:r>
          </a:p>
          <a:p>
            <a:r>
              <a:rPr lang="en-US" sz="4300" b="1" dirty="0"/>
              <a:t>public</a:t>
            </a:r>
            <a:r>
              <a:rPr lang="en-US" sz="4300" dirty="0"/>
              <a:t> </a:t>
            </a:r>
            <a:r>
              <a:rPr lang="en-US" sz="4300" b="1" dirty="0"/>
              <a:t>void</a:t>
            </a:r>
            <a:r>
              <a:rPr lang="en-US" sz="4300" dirty="0"/>
              <a:t> b(){</a:t>
            </a:r>
            <a:r>
              <a:rPr lang="en-US" sz="4300" dirty="0" err="1"/>
              <a:t>System.out.println</a:t>
            </a:r>
            <a:r>
              <a:rPr lang="en-US" sz="4300" dirty="0"/>
              <a:t>("I am b");}  </a:t>
            </a:r>
          </a:p>
          <a:p>
            <a:r>
              <a:rPr lang="en-US" sz="4300" b="1" dirty="0"/>
              <a:t>public</a:t>
            </a:r>
            <a:r>
              <a:rPr lang="en-US" sz="4300" dirty="0"/>
              <a:t> </a:t>
            </a:r>
            <a:r>
              <a:rPr lang="en-US" sz="4300" b="1" dirty="0"/>
              <a:t>void</a:t>
            </a:r>
            <a:r>
              <a:rPr lang="en-US" sz="4300" dirty="0"/>
              <a:t> d(){</a:t>
            </a:r>
            <a:r>
              <a:rPr lang="en-US" sz="4300" dirty="0" err="1"/>
              <a:t>System.out.println</a:t>
            </a:r>
            <a:r>
              <a:rPr lang="en-US" sz="4300" dirty="0"/>
              <a:t>("I am d");}  </a:t>
            </a:r>
          </a:p>
          <a:p>
            <a:r>
              <a:rPr lang="en-US" sz="4300" dirty="0"/>
              <a:t>}  </a:t>
            </a:r>
          </a:p>
          <a:p>
            <a:r>
              <a:rPr lang="en-US" sz="4300" dirty="0"/>
              <a:t>  </a:t>
            </a:r>
          </a:p>
          <a:p>
            <a:r>
              <a:rPr lang="en-US" sz="4300" dirty="0"/>
              <a:t>//Creating a test class that calls the methods of A interface  </a:t>
            </a:r>
          </a:p>
          <a:p>
            <a:r>
              <a:rPr lang="en-US" sz="4300" b="1" dirty="0"/>
              <a:t>class</a:t>
            </a:r>
            <a:r>
              <a:rPr lang="en-US" sz="4300" dirty="0"/>
              <a:t> Test5{  </a:t>
            </a:r>
          </a:p>
          <a:p>
            <a:r>
              <a:rPr lang="en-US" sz="4300" b="1" dirty="0"/>
              <a:t>public</a:t>
            </a:r>
            <a:r>
              <a:rPr lang="en-US" sz="4300" dirty="0"/>
              <a:t> </a:t>
            </a:r>
            <a:r>
              <a:rPr lang="en-US" sz="4300" b="1" dirty="0"/>
              <a:t>static</a:t>
            </a:r>
            <a:r>
              <a:rPr lang="en-US" sz="4300" dirty="0"/>
              <a:t> </a:t>
            </a:r>
            <a:r>
              <a:rPr lang="en-US" sz="4300" b="1" dirty="0"/>
              <a:t>void</a:t>
            </a:r>
            <a:r>
              <a:rPr lang="en-US" sz="4300" dirty="0"/>
              <a:t> main(String </a:t>
            </a:r>
            <a:r>
              <a:rPr lang="en-US" sz="4300" dirty="0" err="1"/>
              <a:t>args</a:t>
            </a:r>
            <a:r>
              <a:rPr lang="en-US" sz="4300" dirty="0"/>
              <a:t>[]){  </a:t>
            </a:r>
          </a:p>
          <a:p>
            <a:r>
              <a:rPr lang="en-US" sz="4300" dirty="0"/>
              <a:t>A a=</a:t>
            </a:r>
            <a:r>
              <a:rPr lang="en-US" sz="4300" b="1" dirty="0"/>
              <a:t>new</a:t>
            </a:r>
            <a:r>
              <a:rPr lang="en-US" sz="4300" dirty="0"/>
              <a:t> M();  </a:t>
            </a:r>
          </a:p>
          <a:p>
            <a:r>
              <a:rPr lang="en-US" sz="4300" dirty="0" err="1"/>
              <a:t>a.a</a:t>
            </a:r>
            <a:r>
              <a:rPr lang="en-US" sz="4300" dirty="0"/>
              <a:t>();  </a:t>
            </a:r>
          </a:p>
          <a:p>
            <a:r>
              <a:rPr lang="en-US" sz="4300" dirty="0" err="1"/>
              <a:t>a.b</a:t>
            </a:r>
            <a:r>
              <a:rPr lang="en-US" sz="4300" dirty="0"/>
              <a:t>();  </a:t>
            </a:r>
          </a:p>
          <a:p>
            <a:r>
              <a:rPr lang="en-US" sz="4300" dirty="0" err="1"/>
              <a:t>a.c</a:t>
            </a:r>
            <a:r>
              <a:rPr lang="en-US" sz="4300" dirty="0"/>
              <a:t>();  </a:t>
            </a:r>
          </a:p>
          <a:p>
            <a:r>
              <a:rPr lang="en-US" sz="4300" dirty="0" err="1"/>
              <a:t>a.d</a:t>
            </a:r>
            <a:r>
              <a:rPr lang="en-US" sz="4300" dirty="0"/>
              <a:t>();  </a:t>
            </a:r>
          </a:p>
          <a:p>
            <a:r>
              <a:rPr lang="en-US" sz="4300" dirty="0"/>
              <a:t>}}  </a:t>
            </a:r>
          </a:p>
          <a:p>
            <a:pPr marL="0" indent="0">
              <a:buNone/>
            </a:pPr>
            <a:endParaRPr lang="en-US" dirty="0"/>
          </a:p>
        </p:txBody>
      </p:sp>
      <p:sp>
        <p:nvSpPr>
          <p:cNvPr id="4" name="Footer Placeholder 1">
            <a:extLst>
              <a:ext uri="{FF2B5EF4-FFF2-40B4-BE49-F238E27FC236}">
                <a16:creationId xmlns:a16="http://schemas.microsoft.com/office/drawing/2014/main" id="{EE9FF326-ED3E-423B-9BC4-79AFD1FA9068}"/>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609F44DB-B0ED-4458-A214-DD35AA8C1B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7244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1619" y="762000"/>
            <a:ext cx="8759739" cy="4425156"/>
          </a:xfrm>
          <a:prstGeom prst="rect">
            <a:avLst/>
          </a:prstGeom>
        </p:spPr>
      </p:pic>
      <p:sp>
        <p:nvSpPr>
          <p:cNvPr id="3" name="Footer Placeholder 1">
            <a:extLst>
              <a:ext uri="{FF2B5EF4-FFF2-40B4-BE49-F238E27FC236}">
                <a16:creationId xmlns:a16="http://schemas.microsoft.com/office/drawing/2014/main" id="{39740706-3E6D-4D98-8CA8-7D5234D5CAB1}"/>
              </a:ext>
            </a:extLst>
          </p:cNvPr>
          <p:cNvSpPr txBox="1">
            <a:spLocks/>
          </p:cNvSpPr>
          <p:nvPr/>
        </p:nvSpPr>
        <p:spPr>
          <a:xfrm>
            <a:off x="0" y="6564621"/>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CC633010-1E45-4B0C-AED4-53403A9680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2065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t>loose coupling and tight coupling definition</a:t>
            </a:r>
            <a:br>
              <a:rPr lang="en-US" sz="2400" dirty="0"/>
            </a:br>
            <a:r>
              <a:rPr lang="en-US" sz="2400" i="1" dirty="0"/>
              <a:t>Loose coupling means </a:t>
            </a:r>
            <a:r>
              <a:rPr lang="en-US" sz="2400" i="1" dirty="0">
                <a:solidFill>
                  <a:srgbClr val="FF0000"/>
                </a:solidFill>
              </a:rPr>
              <a:t>reducing dependencies </a:t>
            </a:r>
            <a:r>
              <a:rPr lang="en-US" sz="2400" i="1" dirty="0"/>
              <a:t>of a class that use different class directly. Tight coupling means </a:t>
            </a:r>
            <a:r>
              <a:rPr lang="en-US" sz="2400" i="1" dirty="0">
                <a:solidFill>
                  <a:srgbClr val="FF0000"/>
                </a:solidFill>
              </a:rPr>
              <a:t>classes and objects are dependent on one another.</a:t>
            </a:r>
          </a:p>
          <a:p>
            <a:endParaRPr lang="en-US" sz="2400" i="1" dirty="0">
              <a:solidFill>
                <a:srgbClr val="FF0000"/>
              </a:solidFill>
            </a:endParaRPr>
          </a:p>
          <a:p>
            <a:r>
              <a:rPr lang="en-US" sz="2400" dirty="0">
                <a:hlinkClick r:id="rId2"/>
              </a:rPr>
              <a:t>https://www.interviewsansar.com/2018/03/24/loose-coupling-and-tight-coupling-in-java/</a:t>
            </a:r>
            <a:endParaRPr lang="en-US" sz="2400" dirty="0">
              <a:solidFill>
                <a:srgbClr val="FF0000"/>
              </a:solidFill>
            </a:endParaRPr>
          </a:p>
        </p:txBody>
      </p:sp>
      <p:sp>
        <p:nvSpPr>
          <p:cNvPr id="4" name="Footer Placeholder 1">
            <a:extLst>
              <a:ext uri="{FF2B5EF4-FFF2-40B4-BE49-F238E27FC236}">
                <a16:creationId xmlns:a16="http://schemas.microsoft.com/office/drawing/2014/main" id="{75D30834-2AF2-48F2-B541-8F69641FD603}"/>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95DE3A8D-71FC-458A-89FB-4EE50408E5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3568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en-US" dirty="0"/>
              <a:t>Inner Class or nested inner class</a:t>
            </a:r>
          </a:p>
        </p:txBody>
      </p:sp>
      <p:sp>
        <p:nvSpPr>
          <p:cNvPr id="3" name="Footer Placeholder 1">
            <a:extLst>
              <a:ext uri="{FF2B5EF4-FFF2-40B4-BE49-F238E27FC236}">
                <a16:creationId xmlns:a16="http://schemas.microsoft.com/office/drawing/2014/main" id="{4F8D4B86-A13D-499C-80EF-786168618B96}"/>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A7A66B96-58AF-4C9E-91AD-A1A8A0D21C5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1607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 (nested inner class)</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buNone/>
            </a:pPr>
            <a:r>
              <a:rPr lang="en-US" dirty="0">
                <a:solidFill>
                  <a:schemeClr val="accent2"/>
                </a:solidFill>
              </a:rPr>
              <a:t>class Outer {</a:t>
            </a:r>
          </a:p>
          <a:p>
            <a:pPr marL="0" indent="0">
              <a:buNone/>
            </a:pPr>
            <a:r>
              <a:rPr lang="en-US" dirty="0">
                <a:solidFill>
                  <a:schemeClr val="accent2"/>
                </a:solidFill>
              </a:rPr>
              <a:t>	class Inner {</a:t>
            </a:r>
          </a:p>
          <a:p>
            <a:pPr marL="0" indent="0">
              <a:buNone/>
            </a:pPr>
            <a:r>
              <a:rPr lang="en-US" dirty="0">
                <a:solidFill>
                  <a:schemeClr val="accent2"/>
                </a:solidFill>
              </a:rPr>
              <a:t>      	public void show() {</a:t>
            </a:r>
          </a:p>
          <a:p>
            <a:pPr marL="0" indent="0">
              <a:buNone/>
            </a:pPr>
            <a:r>
              <a:rPr lang="en-US" dirty="0">
                <a:solidFill>
                  <a:schemeClr val="accent2"/>
                </a:solidFill>
              </a:rPr>
              <a:t>           		</a:t>
            </a:r>
            <a:r>
              <a:rPr lang="en-US" dirty="0" err="1">
                <a:solidFill>
                  <a:schemeClr val="accent2"/>
                </a:solidFill>
              </a:rPr>
              <a:t>System.out.println</a:t>
            </a:r>
            <a:r>
              <a:rPr lang="en-US" dirty="0">
                <a:solidFill>
                  <a:schemeClr val="accent2"/>
                </a:solidFill>
              </a:rPr>
              <a:t>("In a nested class method");</a:t>
            </a:r>
          </a:p>
          <a:p>
            <a:pPr marL="0" indent="0">
              <a:buNone/>
            </a:pPr>
            <a:r>
              <a:rPr lang="en-US" dirty="0">
                <a:solidFill>
                  <a:schemeClr val="accent2"/>
                </a:solidFill>
              </a:rPr>
              <a:t>      }</a:t>
            </a:r>
          </a:p>
          <a:p>
            <a:pPr marL="0" indent="0">
              <a:buNone/>
            </a:pPr>
            <a:r>
              <a:rPr lang="en-US" dirty="0">
                <a:solidFill>
                  <a:schemeClr val="accent2"/>
                </a:solidFill>
              </a:rPr>
              <a:t>   }</a:t>
            </a:r>
          </a:p>
          <a:p>
            <a:pPr marL="0" indent="0">
              <a:buNone/>
            </a:pPr>
            <a:r>
              <a:rPr lang="en-US" dirty="0">
                <a:solidFill>
                  <a:schemeClr val="accent2"/>
                </a:solidFill>
              </a:rPr>
              <a:t>}</a:t>
            </a:r>
          </a:p>
          <a:p>
            <a:pPr marL="0" indent="0">
              <a:buNone/>
            </a:pPr>
            <a:r>
              <a:rPr lang="en-US" dirty="0">
                <a:solidFill>
                  <a:srgbClr val="002060"/>
                </a:solidFill>
              </a:rPr>
              <a:t>class Main {</a:t>
            </a:r>
          </a:p>
          <a:p>
            <a:pPr marL="0" indent="0">
              <a:buNone/>
            </a:pPr>
            <a:r>
              <a:rPr lang="en-US" dirty="0">
                <a:solidFill>
                  <a:srgbClr val="002060"/>
                </a:solidFill>
              </a:rPr>
              <a:t>   	public static void main(String[] </a:t>
            </a:r>
            <a:r>
              <a:rPr lang="en-US" dirty="0" err="1">
                <a:solidFill>
                  <a:srgbClr val="002060"/>
                </a:solidFill>
              </a:rPr>
              <a:t>args</a:t>
            </a:r>
            <a:r>
              <a:rPr lang="en-US" dirty="0">
                <a:solidFill>
                  <a:srgbClr val="002060"/>
                </a:solidFill>
              </a:rPr>
              <a:t>) {</a:t>
            </a:r>
          </a:p>
          <a:p>
            <a:pPr marL="0" indent="0">
              <a:buNone/>
            </a:pPr>
            <a:r>
              <a:rPr lang="en-US" b="1" dirty="0">
                <a:solidFill>
                  <a:srgbClr val="002060"/>
                </a:solidFill>
              </a:rPr>
              <a:t>      	</a:t>
            </a:r>
            <a:r>
              <a:rPr lang="en-US" b="1" dirty="0" err="1">
                <a:solidFill>
                  <a:srgbClr val="002060"/>
                </a:solidFill>
              </a:rPr>
              <a:t>Outer.Inner</a:t>
            </a:r>
            <a:r>
              <a:rPr lang="en-US" b="1" dirty="0">
                <a:solidFill>
                  <a:srgbClr val="002060"/>
                </a:solidFill>
              </a:rPr>
              <a:t> in = new Outer().new Inner();</a:t>
            </a:r>
          </a:p>
          <a:p>
            <a:pPr marL="0" indent="0">
              <a:buNone/>
            </a:pPr>
            <a:r>
              <a:rPr lang="en-US" dirty="0">
                <a:solidFill>
                  <a:srgbClr val="002060"/>
                </a:solidFill>
              </a:rPr>
              <a:t>       	</a:t>
            </a:r>
            <a:r>
              <a:rPr lang="en-US" dirty="0" err="1">
                <a:solidFill>
                  <a:srgbClr val="002060"/>
                </a:solidFill>
              </a:rPr>
              <a:t>in.show</a:t>
            </a:r>
            <a:r>
              <a:rPr lang="en-US" dirty="0">
                <a:solidFill>
                  <a:srgbClr val="002060"/>
                </a:solidFill>
              </a:rPr>
              <a:t>();</a:t>
            </a:r>
          </a:p>
          <a:p>
            <a:pPr marL="0" indent="0">
              <a:buNone/>
            </a:pPr>
            <a:r>
              <a:rPr lang="en-US" dirty="0">
                <a:solidFill>
                  <a:srgbClr val="002060"/>
                </a:solidFill>
              </a:rPr>
              <a:t>   }</a:t>
            </a:r>
          </a:p>
          <a:p>
            <a:pPr marL="0" indent="0">
              <a:buNone/>
            </a:pPr>
            <a:r>
              <a:rPr lang="en-US" dirty="0">
                <a:solidFill>
                  <a:srgbClr val="002060"/>
                </a:solidFill>
              </a:rPr>
              <a:t>}</a:t>
            </a:r>
          </a:p>
        </p:txBody>
      </p:sp>
      <p:sp>
        <p:nvSpPr>
          <p:cNvPr id="4" name="Footer Placeholder 1">
            <a:extLst>
              <a:ext uri="{FF2B5EF4-FFF2-40B4-BE49-F238E27FC236}">
                <a16:creationId xmlns:a16="http://schemas.microsoft.com/office/drawing/2014/main" id="{86D4BF87-2BCC-487D-B956-602B105FB79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BB64166C-E26F-4E52-B414-B4AC8BA47E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2316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Will it compile or not?</a:t>
            </a:r>
          </a:p>
        </p:txBody>
      </p:sp>
      <p:sp>
        <p:nvSpPr>
          <p:cNvPr id="3" name="Content Placeholder 2"/>
          <p:cNvSpPr>
            <a:spLocks noGrp="1"/>
          </p:cNvSpPr>
          <p:nvPr>
            <p:ph idx="1"/>
          </p:nvPr>
        </p:nvSpPr>
        <p:spPr>
          <a:xfrm>
            <a:off x="381000" y="1066801"/>
            <a:ext cx="8229600" cy="4191000"/>
          </a:xfrm>
        </p:spPr>
        <p:txBody>
          <a:bodyPr>
            <a:normAutofit fontScale="85000" lnSpcReduction="20000"/>
          </a:bodyPr>
          <a:lstStyle/>
          <a:p>
            <a:pPr marL="0" indent="0">
              <a:buNone/>
            </a:pPr>
            <a:r>
              <a:rPr lang="en-US" dirty="0">
                <a:solidFill>
                  <a:srgbClr val="002060"/>
                </a:solidFill>
              </a:rPr>
              <a:t>class Outer {</a:t>
            </a:r>
          </a:p>
          <a:p>
            <a:pPr marL="0" indent="0">
              <a:buNone/>
            </a:pPr>
            <a:r>
              <a:rPr lang="en-US" dirty="0">
                <a:solidFill>
                  <a:srgbClr val="002060"/>
                </a:solidFill>
              </a:rPr>
              <a:t>   void </a:t>
            </a:r>
            <a:r>
              <a:rPr lang="en-US" dirty="0" err="1">
                <a:solidFill>
                  <a:srgbClr val="002060"/>
                </a:solidFill>
              </a:rPr>
              <a:t>outerMethod</a:t>
            </a:r>
            <a:r>
              <a:rPr lang="en-US" dirty="0">
                <a:solidFill>
                  <a:srgbClr val="002060"/>
                </a:solidFill>
              </a:rPr>
              <a:t>() {</a:t>
            </a:r>
          </a:p>
          <a:p>
            <a:pPr marL="0" indent="0">
              <a:buNone/>
            </a:pPr>
            <a:r>
              <a:rPr lang="en-US" dirty="0">
                <a:solidFill>
                  <a:srgbClr val="002060"/>
                </a:solidFill>
              </a:rPr>
              <a:t>      </a:t>
            </a:r>
            <a:r>
              <a:rPr lang="en-US" dirty="0" err="1">
                <a:solidFill>
                  <a:srgbClr val="002060"/>
                </a:solidFill>
              </a:rPr>
              <a:t>System.out.println</a:t>
            </a:r>
            <a:r>
              <a:rPr lang="en-US" dirty="0">
                <a:solidFill>
                  <a:srgbClr val="002060"/>
                </a:solidFill>
              </a:rPr>
              <a:t>("inside </a:t>
            </a:r>
            <a:r>
              <a:rPr lang="en-US" dirty="0" err="1">
                <a:solidFill>
                  <a:srgbClr val="002060"/>
                </a:solidFill>
              </a:rPr>
              <a:t>outerMethod</a:t>
            </a:r>
            <a:r>
              <a:rPr lang="en-US" dirty="0">
                <a:solidFill>
                  <a:srgbClr val="002060"/>
                </a:solidFill>
              </a:rPr>
              <a:t>");</a:t>
            </a:r>
          </a:p>
          <a:p>
            <a:pPr marL="0" indent="0">
              <a:buNone/>
            </a:pPr>
            <a:r>
              <a:rPr lang="en-US" dirty="0">
                <a:solidFill>
                  <a:srgbClr val="002060"/>
                </a:solidFill>
              </a:rPr>
              <a:t>   }</a:t>
            </a:r>
          </a:p>
          <a:p>
            <a:pPr marL="0" indent="0">
              <a:buNone/>
            </a:pPr>
            <a:r>
              <a:rPr lang="en-US" dirty="0"/>
              <a:t>   </a:t>
            </a:r>
            <a:r>
              <a:rPr lang="en-US" dirty="0">
                <a:solidFill>
                  <a:srgbClr val="0070C0"/>
                </a:solidFill>
              </a:rPr>
              <a:t>class Inner {</a:t>
            </a:r>
          </a:p>
          <a:p>
            <a:pPr marL="0" indent="0">
              <a:buNone/>
            </a:pPr>
            <a:r>
              <a:rPr lang="en-US" dirty="0">
                <a:solidFill>
                  <a:srgbClr val="0070C0"/>
                </a:solidFill>
              </a:rPr>
              <a:t>      </a:t>
            </a:r>
            <a:r>
              <a:rPr lang="en-US" b="1" dirty="0">
                <a:solidFill>
                  <a:srgbClr val="0070C0"/>
                </a:solidFill>
              </a:rPr>
              <a:t>public static void main</a:t>
            </a:r>
            <a:r>
              <a:rPr lang="en-US" dirty="0">
                <a:solidFill>
                  <a:srgbClr val="0070C0"/>
                </a:solidFill>
              </a:rPr>
              <a:t>(String[] </a:t>
            </a:r>
            <a:r>
              <a:rPr lang="en-US" dirty="0" err="1">
                <a:solidFill>
                  <a:srgbClr val="0070C0"/>
                </a:solidFill>
              </a:rPr>
              <a:t>args</a:t>
            </a:r>
            <a:r>
              <a:rPr lang="en-US" dirty="0">
                <a:solidFill>
                  <a:srgbClr val="0070C0"/>
                </a:solidFill>
              </a:rPr>
              <a:t>){</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("inside inner class Method");</a:t>
            </a:r>
          </a:p>
          <a:p>
            <a:pPr marL="0" indent="0">
              <a:buNone/>
            </a:pPr>
            <a:r>
              <a:rPr lang="en-US" dirty="0">
                <a:solidFill>
                  <a:srgbClr val="0070C0"/>
                </a:solidFill>
              </a:rPr>
              <a:t>      }</a:t>
            </a:r>
          </a:p>
          <a:p>
            <a:pPr marL="0" indent="0">
              <a:buNone/>
            </a:pPr>
            <a:r>
              <a:rPr lang="en-US" dirty="0">
                <a:solidFill>
                  <a:srgbClr val="0070C0"/>
                </a:solidFill>
              </a:rPr>
              <a:t>   }</a:t>
            </a:r>
          </a:p>
          <a:p>
            <a:pPr marL="0" indent="0">
              <a:buNone/>
            </a:pPr>
            <a:r>
              <a:rPr lang="en-US" dirty="0">
                <a:solidFill>
                  <a:srgbClr val="0070C0"/>
                </a:solidFill>
              </a:rPr>
              <a:t>}</a:t>
            </a:r>
          </a:p>
        </p:txBody>
      </p:sp>
      <p:sp>
        <p:nvSpPr>
          <p:cNvPr id="4" name="TextBox 3"/>
          <p:cNvSpPr txBox="1"/>
          <p:nvPr/>
        </p:nvSpPr>
        <p:spPr>
          <a:xfrm>
            <a:off x="2895600" y="4876800"/>
            <a:ext cx="5715000" cy="1569660"/>
          </a:xfrm>
          <a:prstGeom prst="rect">
            <a:avLst/>
          </a:prstGeom>
          <a:noFill/>
        </p:spPr>
        <p:txBody>
          <a:bodyPr wrap="square" rtlCol="0">
            <a:spAutoFit/>
          </a:bodyPr>
          <a:lstStyle/>
          <a:p>
            <a:r>
              <a:rPr lang="en-US" sz="2400" dirty="0">
                <a:solidFill>
                  <a:srgbClr val="FF0000"/>
                </a:solidFill>
              </a:rPr>
              <a:t>Error illegal static declaration in inner class </a:t>
            </a:r>
            <a:r>
              <a:rPr lang="en-US" sz="2400" dirty="0" err="1">
                <a:solidFill>
                  <a:srgbClr val="FF0000"/>
                </a:solidFill>
              </a:rPr>
              <a:t>Outer.Inner</a:t>
            </a:r>
            <a:r>
              <a:rPr lang="en-US" sz="2400" dirty="0">
                <a:solidFill>
                  <a:srgbClr val="FF0000"/>
                </a:solidFill>
              </a:rPr>
              <a:t> public static void main(String[] </a:t>
            </a:r>
            <a:r>
              <a:rPr lang="en-US" sz="2400" dirty="0" err="1">
                <a:solidFill>
                  <a:srgbClr val="FF0000"/>
                </a:solidFill>
              </a:rPr>
              <a:t>args</a:t>
            </a:r>
            <a:r>
              <a:rPr lang="en-US" sz="2400" dirty="0">
                <a:solidFill>
                  <a:srgbClr val="FF0000"/>
                </a:solidFill>
              </a:rPr>
              <a:t>) modifier ‘static’ is only allowed in constant variable declaration</a:t>
            </a:r>
          </a:p>
        </p:txBody>
      </p:sp>
      <p:sp>
        <p:nvSpPr>
          <p:cNvPr id="5" name="Footer Placeholder 1">
            <a:extLst>
              <a:ext uri="{FF2B5EF4-FFF2-40B4-BE49-F238E27FC236}">
                <a16:creationId xmlns:a16="http://schemas.microsoft.com/office/drawing/2014/main" id="{26B21D58-B2D9-4996-B611-924876019E7C}"/>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B912B6D5-A6FA-4660-828F-83FC1C2E8E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30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057400"/>
            <a:ext cx="8229600" cy="1676400"/>
          </a:xfrm>
        </p:spPr>
        <p:txBody>
          <a:bodyPr>
            <a:normAutofit fontScale="90000"/>
          </a:bodyPr>
          <a:lstStyle/>
          <a:p>
            <a:r>
              <a:rPr lang="en-US" dirty="0"/>
              <a:t>So we can’t have </a:t>
            </a:r>
            <a:r>
              <a:rPr lang="en-US" b="1" dirty="0"/>
              <a:t>static method </a:t>
            </a:r>
            <a:r>
              <a:rPr lang="en-US" dirty="0"/>
              <a:t>in a </a:t>
            </a:r>
            <a:r>
              <a:rPr lang="en-US" b="1" dirty="0"/>
              <a:t>nested inner class </a:t>
            </a:r>
            <a:br>
              <a:rPr lang="en-US" b="1" dirty="0"/>
            </a:br>
            <a:endParaRPr lang="en-US" dirty="0"/>
          </a:p>
        </p:txBody>
      </p:sp>
      <p:sp>
        <p:nvSpPr>
          <p:cNvPr id="4" name="TextBox 3"/>
          <p:cNvSpPr txBox="1"/>
          <p:nvPr/>
        </p:nvSpPr>
        <p:spPr>
          <a:xfrm>
            <a:off x="609600" y="3886200"/>
            <a:ext cx="7848600" cy="1477328"/>
          </a:xfrm>
          <a:prstGeom prst="rect">
            <a:avLst/>
          </a:prstGeom>
          <a:noFill/>
        </p:spPr>
        <p:txBody>
          <a:bodyPr wrap="square" rtlCol="0">
            <a:spAutoFit/>
          </a:bodyPr>
          <a:lstStyle/>
          <a:p>
            <a:r>
              <a:rPr lang="en-US" sz="3000" dirty="0"/>
              <a:t>because an </a:t>
            </a:r>
            <a:r>
              <a:rPr lang="en-US" sz="3000" b="1" dirty="0"/>
              <a:t>inner class </a:t>
            </a:r>
            <a:r>
              <a:rPr lang="en-US" sz="3000" dirty="0"/>
              <a:t>is implicitly associated with an object of its </a:t>
            </a:r>
            <a:r>
              <a:rPr lang="en-US" sz="3000" b="1" dirty="0"/>
              <a:t>outer class </a:t>
            </a:r>
            <a:r>
              <a:rPr lang="en-US" sz="3000" dirty="0"/>
              <a:t>so it cannot define any </a:t>
            </a:r>
            <a:r>
              <a:rPr lang="en-US" sz="3000" b="1" dirty="0"/>
              <a:t>static method </a:t>
            </a:r>
            <a:r>
              <a:rPr lang="en-US" sz="3000" dirty="0"/>
              <a:t>for itself. </a:t>
            </a:r>
          </a:p>
        </p:txBody>
      </p:sp>
      <p:sp>
        <p:nvSpPr>
          <p:cNvPr id="5" name="Footer Placeholder 1">
            <a:extLst>
              <a:ext uri="{FF2B5EF4-FFF2-40B4-BE49-F238E27FC236}">
                <a16:creationId xmlns:a16="http://schemas.microsoft.com/office/drawing/2014/main" id="{062006EC-27C8-4E51-8761-AF92430E9CEA}"/>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6" name="Picture 3">
            <a:extLst>
              <a:ext uri="{FF2B5EF4-FFF2-40B4-BE49-F238E27FC236}">
                <a16:creationId xmlns:a16="http://schemas.microsoft.com/office/drawing/2014/main" id="{EE1B5C52-53CE-4E40-AE8F-069CB5281B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85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endParaRPr lang="en-US" dirty="0"/>
          </a:p>
        </p:txBody>
      </p:sp>
      <p:sp>
        <p:nvSpPr>
          <p:cNvPr id="3" name="Content Placeholder 2"/>
          <p:cNvSpPr>
            <a:spLocks noGrp="1"/>
          </p:cNvSpPr>
          <p:nvPr>
            <p:ph idx="1"/>
          </p:nvPr>
        </p:nvSpPr>
        <p:spPr>
          <a:xfrm>
            <a:off x="457200" y="1905000"/>
            <a:ext cx="8229600" cy="4525963"/>
          </a:xfrm>
        </p:spPr>
        <p:txBody>
          <a:bodyPr/>
          <a:lstStyle/>
          <a:p>
            <a:pPr marL="0" indent="0">
              <a:buNone/>
            </a:pPr>
            <a:r>
              <a:rPr lang="en-US" dirty="0"/>
              <a:t>Explore three other type of inner classes by your own</a:t>
            </a:r>
          </a:p>
          <a:p>
            <a:pPr marL="0" indent="0">
              <a:buNone/>
            </a:pPr>
            <a:endParaRPr lang="en-US" dirty="0"/>
          </a:p>
          <a:p>
            <a:pPr marL="0" indent="0">
              <a:buNone/>
            </a:pPr>
            <a:r>
              <a:rPr lang="en-US" dirty="0"/>
              <a:t>2) Method Local inner classes</a:t>
            </a:r>
            <a:br>
              <a:rPr lang="en-US" dirty="0"/>
            </a:br>
            <a:r>
              <a:rPr lang="en-US" dirty="0"/>
              <a:t>3) Anonymous inner classes</a:t>
            </a:r>
            <a:br>
              <a:rPr lang="en-US" dirty="0"/>
            </a:br>
            <a:r>
              <a:rPr lang="en-US" dirty="0"/>
              <a:t>4) Static nested classes</a:t>
            </a:r>
          </a:p>
        </p:txBody>
      </p:sp>
      <p:sp>
        <p:nvSpPr>
          <p:cNvPr id="4" name="Footer Placeholder 1">
            <a:extLst>
              <a:ext uri="{FF2B5EF4-FFF2-40B4-BE49-F238E27FC236}">
                <a16:creationId xmlns:a16="http://schemas.microsoft.com/office/drawing/2014/main" id="{A400BA5D-8516-4701-8B4C-879905ACB3C9}"/>
              </a:ext>
            </a:extLst>
          </p:cNvPr>
          <p:cNvSpPr txBox="1">
            <a:spLocks/>
          </p:cNvSpPr>
          <p:nvPr/>
        </p:nvSpPr>
        <p:spPr>
          <a:xfrm>
            <a:off x="25400" y="6554788"/>
            <a:ext cx="9144000" cy="300037"/>
          </a:xfrm>
          <a:prstGeom prst="rect">
            <a:avLst/>
          </a:prstGeom>
          <a:solidFill>
            <a:srgbClr val="0070C0"/>
          </a:solidFill>
        </p:spPr>
        <p:txBody>
          <a:bodyPr/>
          <a:lstStyle>
            <a:defPPr>
              <a:defRPr lang="en-US"/>
            </a:defPPr>
            <a:lvl1pPr marL="0" algn="l" defTabSz="914400" rtl="0" eaLnBrk="1" latinLnBrk="0" hangingPunct="1">
              <a:defRPr sz="2400" b="1"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b="1"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b="1"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b="1"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b="1"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anose="02020603050405020304" pitchFamily="18" charset="0"/>
                <a:ea typeface="+mn-ea"/>
                <a:cs typeface="+mn-cs"/>
              </a:defRPr>
            </a:lvl9pPr>
          </a:lstStyle>
          <a:p>
            <a:pPr algn="ctr"/>
            <a:r>
              <a:rPr lang="en-US" altLang="en-US" sz="1400" dirty="0">
                <a:solidFill>
                  <a:schemeClr val="bg1"/>
                </a:solidFill>
                <a:latin typeface="Cambria" panose="02040503050406030204" pitchFamily="18" charset="0"/>
              </a:rPr>
              <a:t>OOPS </a:t>
            </a:r>
            <a:r>
              <a:rPr lang="en-US" altLang="en-US" sz="1400" dirty="0" err="1">
                <a:solidFill>
                  <a:schemeClr val="bg1"/>
                </a:solidFill>
                <a:latin typeface="Cambria" panose="02040503050406030204" pitchFamily="18" charset="0"/>
              </a:rPr>
              <a:t>Abstratcion</a:t>
            </a:r>
            <a:endParaRPr lang="en-US" altLang="en-US" sz="1400" dirty="0">
              <a:solidFill>
                <a:schemeClr val="bg1"/>
              </a:solidFill>
              <a:latin typeface="Cambria" panose="02040503050406030204" pitchFamily="18" charset="0"/>
            </a:endParaRPr>
          </a:p>
          <a:p>
            <a:pPr algn="ctr"/>
            <a:endParaRPr lang="en-US" altLang="en-US" sz="1400" dirty="0">
              <a:solidFill>
                <a:schemeClr val="bg1"/>
              </a:solidFill>
              <a:latin typeface="Cambria" panose="02040503050406030204" pitchFamily="18" charset="0"/>
            </a:endParaRPr>
          </a:p>
        </p:txBody>
      </p:sp>
      <p:pic>
        <p:nvPicPr>
          <p:cNvPr id="5" name="Picture 3">
            <a:extLst>
              <a:ext uri="{FF2B5EF4-FFF2-40B4-BE49-F238E27FC236}">
                <a16:creationId xmlns:a16="http://schemas.microsoft.com/office/drawing/2014/main" id="{ACDBE328-C8A8-49BF-8750-8A51577FF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88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6259</Words>
  <Application>Microsoft Office PowerPoint</Application>
  <PresentationFormat>On-screen Show (4:3)</PresentationFormat>
  <Paragraphs>1217</Paragraphs>
  <Slides>138</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138</vt:i4>
      </vt:variant>
    </vt:vector>
  </HeadingPairs>
  <TitlesOfParts>
    <vt:vector size="151" baseType="lpstr">
      <vt:lpstr>Arial</vt:lpstr>
      <vt:lpstr>Arial</vt:lpstr>
      <vt:lpstr>Calibri</vt:lpstr>
      <vt:lpstr>Cambria</vt:lpstr>
      <vt:lpstr>Consolas</vt:lpstr>
      <vt:lpstr>McGrawHill-Italic</vt:lpstr>
      <vt:lpstr>Tahoma</vt:lpstr>
      <vt:lpstr>Times New Roman</vt:lpstr>
      <vt:lpstr>Times New Roman</vt:lpstr>
      <vt:lpstr>verdana</vt:lpstr>
      <vt:lpstr>Wingdings</vt:lpstr>
      <vt:lpstr>Office Theme</vt:lpstr>
      <vt:lpstr>Blends</vt:lpstr>
      <vt:lpstr>PowerPoint Presentation</vt:lpstr>
      <vt:lpstr>So far we have covered </vt:lpstr>
      <vt:lpstr>What is abstraction in Java? </vt:lpstr>
      <vt:lpstr>Any real time example of abstraction?</vt:lpstr>
      <vt:lpstr>What is the difference between Abstraction &amp; Encapsulation? </vt:lpstr>
      <vt:lpstr>PowerPoint Presentation</vt:lpstr>
      <vt:lpstr>How many ways to achieve abstraction? </vt:lpstr>
      <vt:lpstr>Abstract class</vt:lpstr>
      <vt:lpstr>We will discuss all 5 element for abstract class</vt:lpstr>
      <vt:lpstr>Interview questions?</vt:lpstr>
      <vt:lpstr>PowerPoint Presentation</vt:lpstr>
      <vt:lpstr>1. Abstract class instance variable  We will discuss it with the abstract class constructor</vt:lpstr>
      <vt:lpstr>2. Abstract class method </vt:lpstr>
      <vt:lpstr> </vt:lpstr>
      <vt:lpstr>How normal method different from abstract method?</vt:lpstr>
      <vt:lpstr>If class contain at least one abstract method then class called abstract class</vt:lpstr>
      <vt:lpstr>What is the difference between normal class &amp; abstract class?</vt:lpstr>
      <vt:lpstr>Example</vt:lpstr>
      <vt:lpstr>Complete definition of abstract class</vt:lpstr>
      <vt:lpstr>Example-1</vt:lpstr>
      <vt:lpstr>PowerPoint Presentation</vt:lpstr>
      <vt:lpstr>Example-2</vt:lpstr>
      <vt:lpstr>PowerPoint Presentation</vt:lpstr>
      <vt:lpstr>Example-3</vt:lpstr>
      <vt:lpstr>PowerPoint Presentation</vt:lpstr>
      <vt:lpstr>What changes we required to make previous code executable?</vt:lpstr>
      <vt:lpstr>Example-3</vt:lpstr>
      <vt:lpstr>Is it possible to declare main method in abstract class?</vt:lpstr>
      <vt:lpstr>PowerPoint Presentation</vt:lpstr>
      <vt:lpstr>Can abstract class have constructor?</vt:lpstr>
      <vt:lpstr>Inside the abstract class, constructor declaration is possible or not?</vt:lpstr>
      <vt:lpstr>PowerPoint Presentation</vt:lpstr>
      <vt:lpstr>PowerPoint Presentation</vt:lpstr>
      <vt:lpstr>Inside the abstract class, constructor declaration is possible or not?</vt:lpstr>
      <vt:lpstr>PowerPoint Presentation</vt:lpstr>
      <vt:lpstr>How to execute the abstract class constructor without object creation?</vt:lpstr>
      <vt:lpstr>PowerPoint Presentation</vt:lpstr>
      <vt:lpstr>Conclusion</vt:lpstr>
      <vt:lpstr>Abstract class instance variable example</vt:lpstr>
      <vt:lpstr>PowerPoint Presentation</vt:lpstr>
      <vt:lpstr>4. Instance &amp; static block for abstract class</vt:lpstr>
      <vt:lpstr>Example</vt:lpstr>
      <vt:lpstr>PowerPoint Presentation</vt:lpstr>
      <vt:lpstr>Can we inherit abstract class to another abstract class?</vt:lpstr>
      <vt:lpstr>Example</vt:lpstr>
      <vt:lpstr>Duplicate abstract method Example</vt:lpstr>
      <vt:lpstr>What is the output here</vt:lpstr>
      <vt:lpstr>PowerPoint Presentation</vt:lpstr>
      <vt:lpstr>What is the output here</vt:lpstr>
      <vt:lpstr>PowerPoint Presentation</vt:lpstr>
      <vt:lpstr>What is the output here</vt:lpstr>
      <vt:lpstr>PowerPoint Presentation</vt:lpstr>
      <vt:lpstr>Very Important concept</vt:lpstr>
      <vt:lpstr>Conclusion</vt:lpstr>
      <vt:lpstr>What is Interface in java?</vt:lpstr>
      <vt:lpstr>What is the purpose of Interface?</vt:lpstr>
      <vt:lpstr>How to declare interface</vt:lpstr>
      <vt:lpstr>How do we use interface in program?</vt:lpstr>
      <vt:lpstr>What is the conclusion here?</vt:lpstr>
      <vt:lpstr>How to create relationship between classes and interfaces? </vt:lpstr>
      <vt:lpstr>Example1</vt:lpstr>
      <vt:lpstr>PowerPoint Presentation</vt:lpstr>
      <vt:lpstr>Will it compile or not?</vt:lpstr>
      <vt:lpstr>PowerPoint Presentation</vt:lpstr>
      <vt:lpstr>Will it compile or not?</vt:lpstr>
      <vt:lpstr>PowerPoint Presentation</vt:lpstr>
      <vt:lpstr>Will it compile or not?</vt:lpstr>
      <vt:lpstr>PowerPoint Presentation</vt:lpstr>
      <vt:lpstr>PowerPoint Presentation</vt:lpstr>
      <vt:lpstr>What is the output here?</vt:lpstr>
      <vt:lpstr>What is the output here?</vt:lpstr>
      <vt:lpstr>PowerPoint Presentation</vt:lpstr>
      <vt:lpstr>PowerPoint Presentation</vt:lpstr>
      <vt:lpstr>How to achieve Multiple inheritance in Java by interface? </vt:lpstr>
      <vt:lpstr>PowerPoint Presentation</vt:lpstr>
      <vt:lpstr>PowerPoint Presentation</vt:lpstr>
      <vt:lpstr>Will it compile or not?</vt:lpstr>
      <vt:lpstr>Is there any ambiguity in previous code?</vt:lpstr>
      <vt:lpstr>  Multiple inheritance is not supported through class in java, but it is possible by an interface, why? </vt:lpstr>
      <vt:lpstr>Can we inherit interface?</vt:lpstr>
      <vt:lpstr>Example</vt:lpstr>
      <vt:lpstr>PowerPoint Presentation</vt:lpstr>
      <vt:lpstr>Java 8: Default Method in Interface </vt:lpstr>
      <vt:lpstr>Example</vt:lpstr>
      <vt:lpstr>PowerPoint Presentation</vt:lpstr>
      <vt:lpstr>PowerPoint Presentation</vt:lpstr>
      <vt:lpstr>Java 8: Static Method in Interface</vt:lpstr>
      <vt:lpstr>PowerPoint Presentation</vt:lpstr>
      <vt:lpstr>PowerPoint Presentation</vt:lpstr>
      <vt:lpstr>Example</vt:lpstr>
      <vt:lpstr>PowerPoint Presentation</vt:lpstr>
      <vt:lpstr>PowerPoint Presentation</vt:lpstr>
      <vt:lpstr>PowerPoint Presentation</vt:lpstr>
      <vt:lpstr>PowerPoint Presentation</vt:lpstr>
      <vt:lpstr>Inner Class or nested inner class</vt:lpstr>
      <vt:lpstr>Example (nested inner class)</vt:lpstr>
      <vt:lpstr>Will it compile or not?</vt:lpstr>
      <vt:lpstr>So we can’t have static method in a nested inner class  </vt:lpstr>
      <vt:lpstr>PowerPoint Presentation</vt:lpstr>
      <vt:lpstr>2. Method Local inner classes</vt:lpstr>
      <vt:lpstr>PowerPoint Presentation</vt:lpstr>
      <vt:lpstr>2. Method Local inner classes</vt:lpstr>
      <vt:lpstr>PowerPoint Presentation</vt:lpstr>
      <vt:lpstr>3. Anonymous inner classes</vt:lpstr>
      <vt:lpstr>PowerPoint Presentation</vt:lpstr>
      <vt:lpstr>PowerPoint Presentation</vt:lpstr>
      <vt:lpstr>Syntax</vt:lpstr>
      <vt:lpstr>PowerPoint Presentation</vt:lpstr>
      <vt:lpstr>PowerPoint Presentation</vt:lpstr>
      <vt:lpstr>Anonymous inner class example using abstract class </vt:lpstr>
      <vt:lpstr>PowerPoint Presentation</vt:lpstr>
      <vt:lpstr>PowerPoint Presentation</vt:lpstr>
      <vt:lpstr>PowerPoint Presentation</vt:lpstr>
      <vt:lpstr>How many class file will be generated after compilation?</vt:lpstr>
      <vt:lpstr>Internal working of given code </vt:lpstr>
      <vt:lpstr>Internal class generated by the compiler </vt:lpstr>
      <vt:lpstr>Conclusion</vt:lpstr>
      <vt:lpstr>Java anonymous inner class example using interface </vt:lpstr>
      <vt:lpstr>Nested Interface  </vt:lpstr>
      <vt:lpstr>Example</vt:lpstr>
      <vt:lpstr>PowerPoint Presentation</vt:lpstr>
      <vt:lpstr>How to call show() method in previous example? </vt:lpstr>
      <vt:lpstr>Solution</vt:lpstr>
      <vt:lpstr>PowerPoint Presentation</vt:lpstr>
      <vt:lpstr>Can we declared interface within the class?</vt:lpstr>
      <vt:lpstr>Example</vt:lpstr>
      <vt:lpstr>PowerPoint Presentation</vt:lpstr>
      <vt:lpstr>Is there any problem in Interface?</vt:lpstr>
      <vt:lpstr>Example</vt:lpstr>
      <vt:lpstr>Solution</vt:lpstr>
      <vt:lpstr>Example</vt:lpstr>
      <vt:lpstr>Can Interface have constructor?</vt:lpstr>
      <vt:lpstr>Example</vt:lpstr>
      <vt:lpstr>Reason</vt:lpstr>
      <vt:lpstr>Any Question???</vt:lpstr>
      <vt:lpstr>Q-1 What is the output for the below code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KHUSHI PATEL</cp:lastModifiedBy>
  <cp:revision>392</cp:revision>
  <cp:lastPrinted>2018-08-08T21:17:28Z</cp:lastPrinted>
  <dcterms:created xsi:type="dcterms:W3CDTF">2018-07-28T20:31:46Z</dcterms:created>
  <dcterms:modified xsi:type="dcterms:W3CDTF">2022-09-21T11:19:12Z</dcterms:modified>
</cp:coreProperties>
</file>