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8"/>
  </p:notesMasterIdLst>
  <p:handoutMasterIdLst>
    <p:handoutMasterId r:id="rId129"/>
  </p:handoutMasterIdLst>
  <p:sldIdLst>
    <p:sldId id="598" r:id="rId3"/>
    <p:sldId id="270" r:id="rId4"/>
    <p:sldId id="264" r:id="rId5"/>
    <p:sldId id="265" r:id="rId6"/>
    <p:sldId id="266" r:id="rId7"/>
    <p:sldId id="267" r:id="rId8"/>
    <p:sldId id="352" r:id="rId9"/>
    <p:sldId id="268" r:id="rId10"/>
    <p:sldId id="269" r:id="rId11"/>
    <p:sldId id="258" r:id="rId12"/>
    <p:sldId id="259" r:id="rId13"/>
    <p:sldId id="260" r:id="rId14"/>
    <p:sldId id="271" r:id="rId15"/>
    <p:sldId id="272" r:id="rId16"/>
    <p:sldId id="349" r:id="rId17"/>
    <p:sldId id="261" r:id="rId18"/>
    <p:sldId id="353" r:id="rId19"/>
    <p:sldId id="273" r:id="rId20"/>
    <p:sldId id="262" r:id="rId21"/>
    <p:sldId id="263" r:id="rId22"/>
    <p:sldId id="274" r:id="rId23"/>
    <p:sldId id="277" r:id="rId24"/>
    <p:sldId id="275" r:id="rId25"/>
    <p:sldId id="276" r:id="rId26"/>
    <p:sldId id="350" r:id="rId27"/>
    <p:sldId id="278" r:id="rId28"/>
    <p:sldId id="351" r:id="rId29"/>
    <p:sldId id="279" r:id="rId30"/>
    <p:sldId id="281" r:id="rId31"/>
    <p:sldId id="280" r:id="rId32"/>
    <p:sldId id="355" r:id="rId33"/>
    <p:sldId id="285" r:id="rId34"/>
    <p:sldId id="354" r:id="rId35"/>
    <p:sldId id="356" r:id="rId36"/>
    <p:sldId id="357" r:id="rId37"/>
    <p:sldId id="358" r:id="rId38"/>
    <p:sldId id="286" r:id="rId39"/>
    <p:sldId id="282" r:id="rId40"/>
    <p:sldId id="283" r:id="rId41"/>
    <p:sldId id="284" r:id="rId42"/>
    <p:sldId id="287" r:id="rId43"/>
    <p:sldId id="359" r:id="rId44"/>
    <p:sldId id="288" r:id="rId45"/>
    <p:sldId id="360" r:id="rId46"/>
    <p:sldId id="291" r:id="rId47"/>
    <p:sldId id="361" r:id="rId48"/>
    <p:sldId id="292" r:id="rId49"/>
    <p:sldId id="362" r:id="rId50"/>
    <p:sldId id="293" r:id="rId51"/>
    <p:sldId id="363" r:id="rId52"/>
    <p:sldId id="294" r:id="rId53"/>
    <p:sldId id="289" r:id="rId54"/>
    <p:sldId id="290" r:id="rId55"/>
    <p:sldId id="295" r:id="rId56"/>
    <p:sldId id="300" r:id="rId57"/>
    <p:sldId id="364" r:id="rId58"/>
    <p:sldId id="301" r:id="rId59"/>
    <p:sldId id="365" r:id="rId60"/>
    <p:sldId id="302" r:id="rId61"/>
    <p:sldId id="303" r:id="rId62"/>
    <p:sldId id="296" r:id="rId63"/>
    <p:sldId id="304" r:id="rId64"/>
    <p:sldId id="305" r:id="rId65"/>
    <p:sldId id="306" r:id="rId66"/>
    <p:sldId id="299" r:id="rId67"/>
    <p:sldId id="307" r:id="rId68"/>
    <p:sldId id="366" r:id="rId69"/>
    <p:sldId id="308" r:id="rId70"/>
    <p:sldId id="309" r:id="rId71"/>
    <p:sldId id="310" r:id="rId72"/>
    <p:sldId id="367" r:id="rId73"/>
    <p:sldId id="313" r:id="rId74"/>
    <p:sldId id="368" r:id="rId75"/>
    <p:sldId id="314" r:id="rId76"/>
    <p:sldId id="315" r:id="rId77"/>
    <p:sldId id="316" r:id="rId78"/>
    <p:sldId id="311" r:id="rId79"/>
    <p:sldId id="317" r:id="rId80"/>
    <p:sldId id="318" r:id="rId81"/>
    <p:sldId id="319" r:id="rId82"/>
    <p:sldId id="320" r:id="rId83"/>
    <p:sldId id="321" r:id="rId84"/>
    <p:sldId id="322" r:id="rId85"/>
    <p:sldId id="323" r:id="rId86"/>
    <p:sldId id="324" r:id="rId87"/>
    <p:sldId id="325" r:id="rId88"/>
    <p:sldId id="326" r:id="rId89"/>
    <p:sldId id="329" r:id="rId90"/>
    <p:sldId id="331" r:id="rId91"/>
    <p:sldId id="332" r:id="rId92"/>
    <p:sldId id="330" r:id="rId93"/>
    <p:sldId id="333" r:id="rId94"/>
    <p:sldId id="334" r:id="rId95"/>
    <p:sldId id="336" r:id="rId96"/>
    <p:sldId id="337" r:id="rId97"/>
    <p:sldId id="338" r:id="rId98"/>
    <p:sldId id="340" r:id="rId99"/>
    <p:sldId id="339" r:id="rId100"/>
    <p:sldId id="369" r:id="rId101"/>
    <p:sldId id="341" r:id="rId102"/>
    <p:sldId id="328" r:id="rId103"/>
    <p:sldId id="378" r:id="rId104"/>
    <p:sldId id="343" r:id="rId105"/>
    <p:sldId id="370" r:id="rId106"/>
    <p:sldId id="342" r:id="rId107"/>
    <p:sldId id="372" r:id="rId108"/>
    <p:sldId id="345" r:id="rId109"/>
    <p:sldId id="347" r:id="rId110"/>
    <p:sldId id="346" r:id="rId111"/>
    <p:sldId id="348" r:id="rId112"/>
    <p:sldId id="373" r:id="rId113"/>
    <p:sldId id="374" r:id="rId114"/>
    <p:sldId id="375" r:id="rId115"/>
    <p:sldId id="376" r:id="rId116"/>
    <p:sldId id="377" r:id="rId117"/>
    <p:sldId id="379" r:id="rId118"/>
    <p:sldId id="380" r:id="rId119"/>
    <p:sldId id="381" r:id="rId120"/>
    <p:sldId id="382" r:id="rId121"/>
    <p:sldId id="383" r:id="rId122"/>
    <p:sldId id="385" r:id="rId123"/>
    <p:sldId id="387" r:id="rId124"/>
    <p:sldId id="386" r:id="rId125"/>
    <p:sldId id="384" r:id="rId126"/>
    <p:sldId id="388" r:id="rId1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F1C1621-D044-4B8F-9126-E27F5CFE5DAB}" type="datetimeFigureOut">
              <a:rPr lang="en-US" smtClean="0"/>
              <a:t>6/5/2020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C88B221-D447-449C-9028-CE55D43B8680}" type="slidenum">
              <a:rPr lang="en-US" smtClean="0"/>
              <a:t>‹#›</a:t>
            </a:fld>
            <a:endParaRPr lang="en-US"/>
          </a:p>
        </p:txBody>
      </p:sp>
    </p:spTree>
    <p:extLst>
      <p:ext uri="{BB962C8B-B14F-4D97-AF65-F5344CB8AC3E}">
        <p14:creationId xmlns:p14="http://schemas.microsoft.com/office/powerpoint/2010/main" val="2150971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48090E9-7709-4CC4-A671-D2D3349447AE}" type="datetimeFigureOut">
              <a:rPr lang="en-US" smtClean="0"/>
              <a:t>6/5/2020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D6B59DB-4C06-4FE7-B252-F3D007C0F00A}" type="slidenum">
              <a:rPr lang="en-US" smtClean="0"/>
              <a:t>‹#›</a:t>
            </a:fld>
            <a:endParaRPr lang="en-US"/>
          </a:p>
        </p:txBody>
      </p:sp>
    </p:spTree>
    <p:extLst>
      <p:ext uri="{BB962C8B-B14F-4D97-AF65-F5344CB8AC3E}">
        <p14:creationId xmlns:p14="http://schemas.microsoft.com/office/powerpoint/2010/main" val="135614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6B59DB-4C06-4FE7-B252-F3D007C0F00A}" type="slidenum">
              <a:rPr lang="en-US" smtClean="0"/>
              <a:t>2</a:t>
            </a:fld>
            <a:endParaRPr lang="en-US"/>
          </a:p>
        </p:txBody>
      </p:sp>
    </p:spTree>
    <p:extLst>
      <p:ext uri="{BB962C8B-B14F-4D97-AF65-F5344CB8AC3E}">
        <p14:creationId xmlns:p14="http://schemas.microsoft.com/office/powerpoint/2010/main" val="278156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B59DB-4C06-4FE7-B252-F3D007C0F00A}" type="slidenum">
              <a:rPr lang="en-US" smtClean="0"/>
              <a:t>111</a:t>
            </a:fld>
            <a:endParaRPr lang="en-US"/>
          </a:p>
        </p:txBody>
      </p:sp>
    </p:spTree>
    <p:extLst>
      <p:ext uri="{BB962C8B-B14F-4D97-AF65-F5344CB8AC3E}">
        <p14:creationId xmlns:p14="http://schemas.microsoft.com/office/powerpoint/2010/main" val="203154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699F38-D2E3-4430-B1B8-7A18D87B84D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0635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99F38-D2E3-4430-B1B8-7A18D87B84D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8893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99F38-D2E3-4430-B1B8-7A18D87B84D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133537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D5501E6-0E65-470C-AFBB-84307B1129D9}"/>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CC9C2CAF-F301-499E-BBFB-480F62391B05}"/>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A17BDCAE-BA99-4A98-9ADC-5909F90F0E19}"/>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a:extLst>
                  <a:ext uri="{FF2B5EF4-FFF2-40B4-BE49-F238E27FC236}">
                    <a16:creationId xmlns:a16="http://schemas.microsoft.com/office/drawing/2014/main" id="{41269D63-9DE5-4705-A8A9-568997A692D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a:extLst>
                <a:ext uri="{FF2B5EF4-FFF2-40B4-BE49-F238E27FC236}">
                  <a16:creationId xmlns:a16="http://schemas.microsoft.com/office/drawing/2014/main" id="{4A28FE68-8F9F-4DA2-A397-A62CF1B9E222}"/>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30B6E33-912E-44B6-94A0-367C7143744F}"/>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a:extLst>
                  <a:ext uri="{FF2B5EF4-FFF2-40B4-BE49-F238E27FC236}">
                    <a16:creationId xmlns:a16="http://schemas.microsoft.com/office/drawing/2014/main" id="{E6FA2AB8-46D6-47D6-AA64-75A82215C4B5}"/>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a:extLst>
                <a:ext uri="{FF2B5EF4-FFF2-40B4-BE49-F238E27FC236}">
                  <a16:creationId xmlns:a16="http://schemas.microsoft.com/office/drawing/2014/main" id="{E98315FC-A865-4002-9F7D-65C7B169AD5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a:extLst>
                <a:ext uri="{FF2B5EF4-FFF2-40B4-BE49-F238E27FC236}">
                  <a16:creationId xmlns:a16="http://schemas.microsoft.com/office/drawing/2014/main" id="{3C557D5C-B1F0-439C-ADE0-519BA5E44D1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a:extLst>
                <a:ext uri="{FF2B5EF4-FFF2-40B4-BE49-F238E27FC236}">
                  <a16:creationId xmlns:a16="http://schemas.microsoft.com/office/drawing/2014/main" id="{4921E127-97EE-4FED-A342-BBB9F5F75A1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a:extLst>
              <a:ext uri="{FF2B5EF4-FFF2-40B4-BE49-F238E27FC236}">
                <a16:creationId xmlns:a16="http://schemas.microsoft.com/office/drawing/2014/main" id="{0D8B7E13-7F4B-47E5-8430-F263BF7A397C}"/>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a:extLst>
              <a:ext uri="{FF2B5EF4-FFF2-40B4-BE49-F238E27FC236}">
                <a16:creationId xmlns:a16="http://schemas.microsoft.com/office/drawing/2014/main" id="{20BEC294-465F-4F13-A754-BFA279A6FF5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a:extLst>
              <a:ext uri="{FF2B5EF4-FFF2-40B4-BE49-F238E27FC236}">
                <a16:creationId xmlns:a16="http://schemas.microsoft.com/office/drawing/2014/main" id="{1576D9A0-4D16-4008-B175-DF87B065247D}"/>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a:extLst>
              <a:ext uri="{FF2B5EF4-FFF2-40B4-BE49-F238E27FC236}">
                <a16:creationId xmlns:a16="http://schemas.microsoft.com/office/drawing/2014/main" id="{FC37E780-7B67-4836-B953-A04160B2D3E1}"/>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Computer Science: A Structured Programming Approach Using C</a:t>
            </a:r>
          </a:p>
        </p:txBody>
      </p:sp>
      <p:sp>
        <p:nvSpPr>
          <p:cNvPr id="18" name="Rectangle 16">
            <a:extLst>
              <a:ext uri="{FF2B5EF4-FFF2-40B4-BE49-F238E27FC236}">
                <a16:creationId xmlns:a16="http://schemas.microsoft.com/office/drawing/2014/main" id="{5C160742-BB6B-4E82-B828-8EC0C23F0AFF}"/>
              </a:ext>
            </a:extLst>
          </p:cNvPr>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fld id="{A73A6709-C172-4AE8-A489-998F07B8BC6A}" type="slidenum">
              <a:rPr lang="en-US" altLang="en-US"/>
              <a:pPr/>
              <a:t>‹#›</a:t>
            </a:fld>
            <a:endParaRPr lang="en-US" altLang="en-US"/>
          </a:p>
        </p:txBody>
      </p:sp>
    </p:spTree>
    <p:extLst>
      <p:ext uri="{BB962C8B-B14F-4D97-AF65-F5344CB8AC3E}">
        <p14:creationId xmlns:p14="http://schemas.microsoft.com/office/powerpoint/2010/main" val="5689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168CA549-6A66-417A-8855-9C738A0983E9}"/>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E331D43A-E88A-4255-A0B7-063BDA4C21D9}"/>
              </a:ext>
            </a:extLst>
          </p:cNvPr>
          <p:cNvSpPr>
            <a:spLocks noGrp="1" noChangeArrowheads="1"/>
          </p:cNvSpPr>
          <p:nvPr>
            <p:ph type="sldNum" sz="quarter" idx="11"/>
          </p:nvPr>
        </p:nvSpPr>
        <p:spPr>
          <a:ln/>
        </p:spPr>
        <p:txBody>
          <a:bodyPr/>
          <a:lstStyle>
            <a:lvl1pPr>
              <a:defRPr/>
            </a:lvl1pPr>
          </a:lstStyle>
          <a:p>
            <a:fld id="{F74442A7-E207-419D-BF90-EE78295CFCF1}" type="slidenum">
              <a:rPr lang="en-US" altLang="en-US"/>
              <a:pPr/>
              <a:t>‹#›</a:t>
            </a:fld>
            <a:endParaRPr lang="en-US" altLang="en-US"/>
          </a:p>
        </p:txBody>
      </p:sp>
    </p:spTree>
    <p:extLst>
      <p:ext uri="{BB962C8B-B14F-4D97-AF65-F5344CB8AC3E}">
        <p14:creationId xmlns:p14="http://schemas.microsoft.com/office/powerpoint/2010/main" val="3085456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C5B9CE7D-CF1E-44B3-89A8-032064DBFADC}"/>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0A827613-FA16-42C7-8DCE-74E0DC14DA25}"/>
              </a:ext>
            </a:extLst>
          </p:cNvPr>
          <p:cNvSpPr>
            <a:spLocks noGrp="1" noChangeArrowheads="1"/>
          </p:cNvSpPr>
          <p:nvPr>
            <p:ph type="sldNum" sz="quarter" idx="11"/>
          </p:nvPr>
        </p:nvSpPr>
        <p:spPr>
          <a:ln/>
        </p:spPr>
        <p:txBody>
          <a:bodyPr/>
          <a:lstStyle>
            <a:lvl1pPr>
              <a:defRPr/>
            </a:lvl1pPr>
          </a:lstStyle>
          <a:p>
            <a:fld id="{607C02B3-757E-410D-9154-F8811010B0D9}" type="slidenum">
              <a:rPr lang="en-US" altLang="en-US"/>
              <a:pPr/>
              <a:t>‹#›</a:t>
            </a:fld>
            <a:endParaRPr lang="en-US" altLang="en-US"/>
          </a:p>
        </p:txBody>
      </p:sp>
    </p:spTree>
    <p:extLst>
      <p:ext uri="{BB962C8B-B14F-4D97-AF65-F5344CB8AC3E}">
        <p14:creationId xmlns:p14="http://schemas.microsoft.com/office/powerpoint/2010/main" val="305188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58A4CB52-C40A-46C4-A2BD-5970BFF6CC1B}"/>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32E8BC64-768C-45FE-A469-D3DD71B9C450}"/>
              </a:ext>
            </a:extLst>
          </p:cNvPr>
          <p:cNvSpPr>
            <a:spLocks noGrp="1" noChangeArrowheads="1"/>
          </p:cNvSpPr>
          <p:nvPr>
            <p:ph type="sldNum" sz="quarter" idx="11"/>
          </p:nvPr>
        </p:nvSpPr>
        <p:spPr>
          <a:ln/>
        </p:spPr>
        <p:txBody>
          <a:bodyPr/>
          <a:lstStyle>
            <a:lvl1pPr>
              <a:defRPr/>
            </a:lvl1pPr>
          </a:lstStyle>
          <a:p>
            <a:fld id="{0559DE85-4E64-4428-811A-358424CF85EA}" type="slidenum">
              <a:rPr lang="en-US" altLang="en-US"/>
              <a:pPr/>
              <a:t>‹#›</a:t>
            </a:fld>
            <a:endParaRPr lang="en-US" altLang="en-US"/>
          </a:p>
        </p:txBody>
      </p:sp>
    </p:spTree>
    <p:extLst>
      <p:ext uri="{BB962C8B-B14F-4D97-AF65-F5344CB8AC3E}">
        <p14:creationId xmlns:p14="http://schemas.microsoft.com/office/powerpoint/2010/main" val="397729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0720C166-0839-409F-808A-515B2732BE1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a:extLst>
              <a:ext uri="{FF2B5EF4-FFF2-40B4-BE49-F238E27FC236}">
                <a16:creationId xmlns:a16="http://schemas.microsoft.com/office/drawing/2014/main" id="{939E9CAB-5076-4B60-8913-1470F75E996F}"/>
              </a:ext>
            </a:extLst>
          </p:cNvPr>
          <p:cNvSpPr>
            <a:spLocks noGrp="1" noChangeArrowheads="1"/>
          </p:cNvSpPr>
          <p:nvPr>
            <p:ph type="sldNum" sz="quarter" idx="11"/>
          </p:nvPr>
        </p:nvSpPr>
        <p:spPr>
          <a:ln/>
        </p:spPr>
        <p:txBody>
          <a:bodyPr/>
          <a:lstStyle>
            <a:lvl1pPr>
              <a:defRPr/>
            </a:lvl1pPr>
          </a:lstStyle>
          <a:p>
            <a:fld id="{34BB8B63-426A-428D-BB74-8EDDCB9B543A}" type="slidenum">
              <a:rPr lang="en-US" altLang="en-US"/>
              <a:pPr/>
              <a:t>‹#›</a:t>
            </a:fld>
            <a:endParaRPr lang="en-US" altLang="en-US"/>
          </a:p>
        </p:txBody>
      </p:sp>
    </p:spTree>
    <p:extLst>
      <p:ext uri="{BB962C8B-B14F-4D97-AF65-F5344CB8AC3E}">
        <p14:creationId xmlns:p14="http://schemas.microsoft.com/office/powerpoint/2010/main" val="4224617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523E00BD-E338-43BA-A4BF-E12F94A2F9ED}"/>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a:extLst>
              <a:ext uri="{FF2B5EF4-FFF2-40B4-BE49-F238E27FC236}">
                <a16:creationId xmlns:a16="http://schemas.microsoft.com/office/drawing/2014/main" id="{E99A6E23-3972-484D-916B-B496F44C3D78}"/>
              </a:ext>
            </a:extLst>
          </p:cNvPr>
          <p:cNvSpPr>
            <a:spLocks noGrp="1" noChangeArrowheads="1"/>
          </p:cNvSpPr>
          <p:nvPr>
            <p:ph type="sldNum" sz="quarter" idx="11"/>
          </p:nvPr>
        </p:nvSpPr>
        <p:spPr>
          <a:ln/>
        </p:spPr>
        <p:txBody>
          <a:bodyPr/>
          <a:lstStyle>
            <a:lvl1pPr>
              <a:defRPr/>
            </a:lvl1pPr>
          </a:lstStyle>
          <a:p>
            <a:fld id="{94BC5422-2959-4F65-BF68-C1B3DCB3E5AF}" type="slidenum">
              <a:rPr lang="en-US" altLang="en-US"/>
              <a:pPr/>
              <a:t>‹#›</a:t>
            </a:fld>
            <a:endParaRPr lang="en-US" altLang="en-US"/>
          </a:p>
        </p:txBody>
      </p:sp>
    </p:spTree>
    <p:extLst>
      <p:ext uri="{BB962C8B-B14F-4D97-AF65-F5344CB8AC3E}">
        <p14:creationId xmlns:p14="http://schemas.microsoft.com/office/powerpoint/2010/main" val="678907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A0FFA062-3C27-48BF-9B65-3D010BFBA3C5}"/>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a:extLst>
              <a:ext uri="{FF2B5EF4-FFF2-40B4-BE49-F238E27FC236}">
                <a16:creationId xmlns:a16="http://schemas.microsoft.com/office/drawing/2014/main" id="{14B61F79-A141-40CC-8F6F-A813FE5C7911}"/>
              </a:ext>
            </a:extLst>
          </p:cNvPr>
          <p:cNvSpPr>
            <a:spLocks noGrp="1" noChangeArrowheads="1"/>
          </p:cNvSpPr>
          <p:nvPr>
            <p:ph type="sldNum" sz="quarter" idx="11"/>
          </p:nvPr>
        </p:nvSpPr>
        <p:spPr>
          <a:ln/>
        </p:spPr>
        <p:txBody>
          <a:bodyPr/>
          <a:lstStyle>
            <a:lvl1pPr>
              <a:defRPr/>
            </a:lvl1pPr>
          </a:lstStyle>
          <a:p>
            <a:fld id="{D7431C6A-9BD2-4C7C-A6CB-F18103F5753E}" type="slidenum">
              <a:rPr lang="en-US" altLang="en-US"/>
              <a:pPr/>
              <a:t>‹#›</a:t>
            </a:fld>
            <a:endParaRPr lang="en-US" altLang="en-US"/>
          </a:p>
        </p:txBody>
      </p:sp>
    </p:spTree>
    <p:extLst>
      <p:ext uri="{BB962C8B-B14F-4D97-AF65-F5344CB8AC3E}">
        <p14:creationId xmlns:p14="http://schemas.microsoft.com/office/powerpoint/2010/main" val="2862741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6B4128B1-C692-421B-92AF-5798900824B2}"/>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7A727F06-A5B3-4D67-A1D1-B2078035FEE7}"/>
              </a:ext>
            </a:extLst>
          </p:cNvPr>
          <p:cNvSpPr>
            <a:spLocks noGrp="1" noChangeArrowheads="1"/>
          </p:cNvSpPr>
          <p:nvPr>
            <p:ph type="sldNum" sz="quarter" idx="11"/>
          </p:nvPr>
        </p:nvSpPr>
        <p:spPr>
          <a:ln/>
        </p:spPr>
        <p:txBody>
          <a:bodyPr/>
          <a:lstStyle>
            <a:lvl1pPr>
              <a:defRPr/>
            </a:lvl1pPr>
          </a:lstStyle>
          <a:p>
            <a:fld id="{3EF98B52-0F54-44DA-A25B-D941952A6466}" type="slidenum">
              <a:rPr lang="en-US" altLang="en-US"/>
              <a:pPr/>
              <a:t>‹#›</a:t>
            </a:fld>
            <a:endParaRPr lang="en-US" altLang="en-US"/>
          </a:p>
        </p:txBody>
      </p:sp>
    </p:spTree>
    <p:extLst>
      <p:ext uri="{BB962C8B-B14F-4D97-AF65-F5344CB8AC3E}">
        <p14:creationId xmlns:p14="http://schemas.microsoft.com/office/powerpoint/2010/main" val="12291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99F38-D2E3-4430-B1B8-7A18D87B84D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843000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95E42B1B-19A9-47B6-9E24-5A08587DDE6B}"/>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39D201BA-EB60-4939-925F-0B4970D5A53F}"/>
              </a:ext>
            </a:extLst>
          </p:cNvPr>
          <p:cNvSpPr>
            <a:spLocks noGrp="1" noChangeArrowheads="1"/>
          </p:cNvSpPr>
          <p:nvPr>
            <p:ph type="sldNum" sz="quarter" idx="11"/>
          </p:nvPr>
        </p:nvSpPr>
        <p:spPr>
          <a:ln/>
        </p:spPr>
        <p:txBody>
          <a:bodyPr/>
          <a:lstStyle>
            <a:lvl1pPr>
              <a:defRPr/>
            </a:lvl1pPr>
          </a:lstStyle>
          <a:p>
            <a:fld id="{B44522E3-314A-453B-B5E3-B4E09EAB4858}" type="slidenum">
              <a:rPr lang="en-US" altLang="en-US"/>
              <a:pPr/>
              <a:t>‹#›</a:t>
            </a:fld>
            <a:endParaRPr lang="en-US" altLang="en-US"/>
          </a:p>
        </p:txBody>
      </p:sp>
    </p:spTree>
    <p:extLst>
      <p:ext uri="{BB962C8B-B14F-4D97-AF65-F5344CB8AC3E}">
        <p14:creationId xmlns:p14="http://schemas.microsoft.com/office/powerpoint/2010/main" val="2988932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58A600A1-F385-44DA-924B-03AD07F1AE31}"/>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1EDE8EAC-E6B3-40E2-922C-A8D475742823}"/>
              </a:ext>
            </a:extLst>
          </p:cNvPr>
          <p:cNvSpPr>
            <a:spLocks noGrp="1" noChangeArrowheads="1"/>
          </p:cNvSpPr>
          <p:nvPr>
            <p:ph type="sldNum" sz="quarter" idx="11"/>
          </p:nvPr>
        </p:nvSpPr>
        <p:spPr>
          <a:ln/>
        </p:spPr>
        <p:txBody>
          <a:bodyPr/>
          <a:lstStyle>
            <a:lvl1pPr>
              <a:defRPr/>
            </a:lvl1pPr>
          </a:lstStyle>
          <a:p>
            <a:fld id="{6C7C968B-82A3-43AA-A122-7183DD267172}" type="slidenum">
              <a:rPr lang="en-US" altLang="en-US"/>
              <a:pPr/>
              <a:t>‹#›</a:t>
            </a:fld>
            <a:endParaRPr lang="en-US" altLang="en-US"/>
          </a:p>
        </p:txBody>
      </p:sp>
    </p:spTree>
    <p:extLst>
      <p:ext uri="{BB962C8B-B14F-4D97-AF65-F5344CB8AC3E}">
        <p14:creationId xmlns:p14="http://schemas.microsoft.com/office/powerpoint/2010/main" val="3673013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6556B3F6-9F3A-4565-AD7D-6722D0A8437F}"/>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26B412FD-0E87-497A-BBF2-9394C663DC30}"/>
              </a:ext>
            </a:extLst>
          </p:cNvPr>
          <p:cNvSpPr>
            <a:spLocks noGrp="1" noChangeArrowheads="1"/>
          </p:cNvSpPr>
          <p:nvPr>
            <p:ph type="sldNum" sz="quarter" idx="11"/>
          </p:nvPr>
        </p:nvSpPr>
        <p:spPr>
          <a:ln/>
        </p:spPr>
        <p:txBody>
          <a:bodyPr/>
          <a:lstStyle>
            <a:lvl1pPr>
              <a:defRPr/>
            </a:lvl1pPr>
          </a:lstStyle>
          <a:p>
            <a:fld id="{2F5847CD-FEEB-4A23-84D0-2D2CDA3476C4}" type="slidenum">
              <a:rPr lang="en-US" altLang="en-US"/>
              <a:pPr/>
              <a:t>‹#›</a:t>
            </a:fld>
            <a:endParaRPr lang="en-US" altLang="en-US"/>
          </a:p>
        </p:txBody>
      </p:sp>
    </p:spTree>
    <p:extLst>
      <p:ext uri="{BB962C8B-B14F-4D97-AF65-F5344CB8AC3E}">
        <p14:creationId xmlns:p14="http://schemas.microsoft.com/office/powerpoint/2010/main" val="201159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99F38-D2E3-4430-B1B8-7A18D87B84D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403930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699F38-D2E3-4430-B1B8-7A18D87B84D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37293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699F38-D2E3-4430-B1B8-7A18D87B84DC}"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81102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699F38-D2E3-4430-B1B8-7A18D87B84DC}"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60215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99F38-D2E3-4430-B1B8-7A18D87B84DC}"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82241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99F38-D2E3-4430-B1B8-7A18D87B84D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78328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99F38-D2E3-4430-B1B8-7A18D87B84D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135370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99F38-D2E3-4430-B1B8-7A18D87B84DC}" type="datetimeFigureOut">
              <a:rPr lang="en-US" smtClean="0"/>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1973B-197C-40DF-AFD2-DE9F0487552E}" type="slidenum">
              <a:rPr lang="en-US" smtClean="0"/>
              <a:t>‹#›</a:t>
            </a:fld>
            <a:endParaRPr lang="en-US"/>
          </a:p>
        </p:txBody>
      </p:sp>
    </p:spTree>
    <p:extLst>
      <p:ext uri="{BB962C8B-B14F-4D97-AF65-F5344CB8AC3E}">
        <p14:creationId xmlns:p14="http://schemas.microsoft.com/office/powerpoint/2010/main" val="11913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AE8C686E-F197-4439-A1D4-D7ECDF4E1309}"/>
              </a:ext>
            </a:extLst>
          </p:cNvPr>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r>
              <a:rPr lang="en-US"/>
              <a:t>Computer Science: A Structured Programming Approach Using C</a:t>
            </a:r>
          </a:p>
        </p:txBody>
      </p:sp>
      <p:sp>
        <p:nvSpPr>
          <p:cNvPr id="209933" name="Rectangle 13">
            <a:extLst>
              <a:ext uri="{FF2B5EF4-FFF2-40B4-BE49-F238E27FC236}">
                <a16:creationId xmlns:a16="http://schemas.microsoft.com/office/drawing/2014/main" id="{F53797E7-6FDB-4648-BE36-987B091E074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fld id="{06A1A5C5-2FA1-49EC-84C6-B7E829071027}" type="slidenum">
              <a:rPr lang="en-US" altLang="en-US"/>
              <a:pPr/>
              <a:t>‹#›</a:t>
            </a:fld>
            <a:endParaRPr lang="en-US" altLang="en-US"/>
          </a:p>
        </p:txBody>
      </p:sp>
      <p:sp>
        <p:nvSpPr>
          <p:cNvPr id="1028" name="Text Box 15">
            <a:extLst>
              <a:ext uri="{FF2B5EF4-FFF2-40B4-BE49-F238E27FC236}">
                <a16:creationId xmlns:a16="http://schemas.microsoft.com/office/drawing/2014/main" id="{A6FAB639-CEDA-4730-A2ED-20E6345056D0}"/>
              </a:ext>
            </a:extLst>
          </p:cNvPr>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extLst>
      <p:ext uri="{BB962C8B-B14F-4D97-AF65-F5344CB8AC3E}">
        <p14:creationId xmlns:p14="http://schemas.microsoft.com/office/powerpoint/2010/main" val="1367199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aliensbrain.com/quiz_events/0"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10" Type="http://schemas.openxmlformats.org/officeDocument/2006/relationships/image" Target="../media/image3.jpeg"/><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sp>
        <p:nvSpPr>
          <p:cNvPr id="3074" name="Footer Placeholder 1">
            <a:extLst>
              <a:ext uri="{FF2B5EF4-FFF2-40B4-BE49-F238E27FC236}">
                <a16:creationId xmlns:a16="http://schemas.microsoft.com/office/drawing/2014/main" id="{69FBE39E-B830-459C-8156-87151B0A1671}"/>
              </a:ext>
            </a:extLst>
          </p:cNvPr>
          <p:cNvSpPr>
            <a:spLocks noGrp="1"/>
          </p:cNvSpPr>
          <p:nvPr>
            <p:ph type="ftr" sz="quarter" idx="10"/>
          </p:nvPr>
        </p:nvSpPr>
        <p:spPr>
          <a:xfrm>
            <a:off x="1344613" y="6157913"/>
            <a:ext cx="7777162" cy="407987"/>
          </a:xfrm>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1" i="0" u="none" strike="noStrike" kern="1200" cap="none" spc="0" normalizeH="0" baseline="0" noProof="0">
                <a:ln>
                  <a:noFill/>
                </a:ln>
                <a:solidFill>
                  <a:srgbClr val="000000"/>
                </a:solidFill>
                <a:effectLst/>
                <a:uLnTx/>
                <a:uFillTx/>
                <a:latin typeface="Cambria" panose="02040503050406030204" pitchFamily="18" charset="0"/>
                <a:ea typeface="+mn-ea"/>
                <a:cs typeface="+mn-cs"/>
              </a:rPr>
              <a:t>Devang Patel Institute of Advance Technology and Research</a:t>
            </a:r>
          </a:p>
        </p:txBody>
      </p:sp>
      <p:pic>
        <p:nvPicPr>
          <p:cNvPr id="3075" name="Picture 3">
            <a:extLst>
              <a:ext uri="{FF2B5EF4-FFF2-40B4-BE49-F238E27FC236}">
                <a16:creationId xmlns:a16="http://schemas.microsoft.com/office/drawing/2014/main" id="{EE071D54-4EF9-4389-BB9B-6EEC55E410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024563"/>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79EDBCAB-209F-468E-B5A5-2B93D26E38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5">
            <a:extLst>
              <a:ext uri="{FF2B5EF4-FFF2-40B4-BE49-F238E27FC236}">
                <a16:creationId xmlns:a16="http://schemas.microsoft.com/office/drawing/2014/main" id="{FBEB84A9-205D-4515-A993-18E3923CB10A}"/>
              </a:ext>
            </a:extLst>
          </p:cNvPr>
          <p:cNvSpPr txBox="1">
            <a:spLocks noChangeArrowheads="1"/>
          </p:cNvSpPr>
          <p:nvPr/>
        </p:nvSpPr>
        <p:spPr bwMode="auto">
          <a:xfrm>
            <a:off x="882650" y="1511300"/>
            <a:ext cx="78279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CE251: PROGRAMMING IN JAVA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July – November 2020-21</a:t>
            </a:r>
          </a:p>
        </p:txBody>
      </p:sp>
      <p:sp>
        <p:nvSpPr>
          <p:cNvPr id="3078" name="TextBox 6">
            <a:extLst>
              <a:ext uri="{FF2B5EF4-FFF2-40B4-BE49-F238E27FC236}">
                <a16:creationId xmlns:a16="http://schemas.microsoft.com/office/drawing/2014/main" id="{95FFD1AB-D550-4A94-A2EB-1C5F38B30773}"/>
              </a:ext>
            </a:extLst>
          </p:cNvPr>
          <p:cNvSpPr txBox="1">
            <a:spLocks noChangeArrowheads="1"/>
          </p:cNvSpPr>
          <p:nvPr/>
        </p:nvSpPr>
        <p:spPr bwMode="auto">
          <a:xfrm>
            <a:off x="1335881" y="2844225"/>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3200" dirty="0">
                <a:solidFill>
                  <a:srgbClr val="C00000"/>
                </a:solidFill>
                <a:latin typeface="Cambria" panose="02040503050406030204" pitchFamily="18" charset="0"/>
              </a:rPr>
              <a:t>JAVA Exception Handling</a:t>
            </a:r>
            <a:endParaRPr kumimoji="0" lang="en-US" altLang="en-US" sz="3200" b="1" i="0" u="none" strike="noStrike" kern="1200" cap="none" spc="0" normalizeH="0" baseline="0" noProof="0" dirty="0">
              <a:ln>
                <a:noFill/>
              </a:ln>
              <a:solidFill>
                <a:srgbClr val="C00000"/>
              </a:solidFill>
              <a:effectLst/>
              <a:uLnTx/>
              <a:uFillTx/>
              <a:latin typeface="Cambria" panose="02040503050406030204" pitchFamily="18" charset="0"/>
              <a:ea typeface="+mn-ea"/>
              <a:cs typeface="+mn-cs"/>
            </a:endParaRPr>
          </a:p>
        </p:txBody>
      </p:sp>
      <p:sp>
        <p:nvSpPr>
          <p:cNvPr id="8" name="TextBox 7">
            <a:extLst>
              <a:ext uri="{FF2B5EF4-FFF2-40B4-BE49-F238E27FC236}">
                <a16:creationId xmlns:a16="http://schemas.microsoft.com/office/drawing/2014/main" id="{87753C79-B103-4842-B857-9BFDE0F4B466}"/>
              </a:ext>
            </a:extLst>
          </p:cNvPr>
          <p:cNvSpPr txBox="1"/>
          <p:nvPr/>
        </p:nvSpPr>
        <p:spPr>
          <a:xfrm>
            <a:off x="1335881" y="4608513"/>
            <a:ext cx="6472237" cy="584775"/>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Prof. Rima Patel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Discuss Unchecked Exception</a:t>
            </a:r>
          </a:p>
        </p:txBody>
      </p:sp>
      <p:sp>
        <p:nvSpPr>
          <p:cNvPr id="3" name="Content Placeholder 2"/>
          <p:cNvSpPr>
            <a:spLocks noGrp="1"/>
          </p:cNvSpPr>
          <p:nvPr>
            <p:ph idx="1"/>
          </p:nvPr>
        </p:nvSpPr>
        <p:spPr>
          <a:xfrm>
            <a:off x="457200" y="1600200"/>
            <a:ext cx="4114800" cy="4525963"/>
          </a:xfrm>
        </p:spPr>
        <p:txBody>
          <a:bodyPr>
            <a:normAutofit fontScale="77500" lnSpcReduction="20000"/>
          </a:bodyPr>
          <a:lstStyle/>
          <a:p>
            <a:pPr marL="0" indent="0">
              <a:buNone/>
            </a:pPr>
            <a:r>
              <a:rPr lang="en-US" dirty="0"/>
              <a:t>class </a:t>
            </a:r>
            <a:r>
              <a:rPr lang="en-US" dirty="0" err="1"/>
              <a:t>UncheckedException</a:t>
            </a:r>
            <a:endParaRPr lang="en-US" dirty="0"/>
          </a:p>
          <a:p>
            <a:pPr marL="0" indent="0">
              <a:buNone/>
            </a:pPr>
            <a:r>
              <a:rPr lang="en-US" dirty="0"/>
              <a:t>{</a:t>
            </a:r>
          </a:p>
          <a:p>
            <a:pPr marL="0" indent="0">
              <a:buNone/>
            </a:pPr>
            <a:r>
              <a:rPr lang="en-US" dirty="0"/>
              <a:t>   P.S.V.M()</a:t>
            </a:r>
          </a:p>
          <a:p>
            <a:pPr marL="0" indent="0">
              <a:buNone/>
            </a:pPr>
            <a:r>
              <a:rPr lang="en-US" dirty="0"/>
              <a:t>   {</a:t>
            </a:r>
          </a:p>
          <a:p>
            <a:pPr marL="0" indent="0">
              <a:buNone/>
            </a:pPr>
            <a:r>
              <a:rPr lang="en-US" dirty="0"/>
              <a:t>	S.O.P(“Hello”);</a:t>
            </a:r>
          </a:p>
          <a:p>
            <a:pPr marL="0" indent="0">
              <a:buNone/>
            </a:pPr>
            <a:r>
              <a:rPr lang="en-US" dirty="0"/>
              <a:t>	S.O.P(“</a:t>
            </a:r>
            <a:r>
              <a:rPr lang="en-US" dirty="0" err="1"/>
              <a:t>Hiiiii</a:t>
            </a:r>
            <a:r>
              <a:rPr lang="en-US" dirty="0"/>
              <a:t>”);</a:t>
            </a:r>
          </a:p>
          <a:p>
            <a:pPr marL="0" indent="0">
              <a:buNone/>
            </a:pPr>
            <a:r>
              <a:rPr lang="en-US" dirty="0"/>
              <a:t>	S.O.P(10/0); </a:t>
            </a:r>
          </a:p>
          <a:p>
            <a:pPr marL="0" indent="0">
              <a:buNone/>
            </a:pPr>
            <a:r>
              <a:rPr lang="en-US" dirty="0"/>
              <a:t>	S.O.P(“Hello”);</a:t>
            </a:r>
          </a:p>
          <a:p>
            <a:pPr marL="0" indent="0">
              <a:buNone/>
            </a:pPr>
            <a:r>
              <a:rPr lang="en-US" dirty="0"/>
              <a:t>	S.O.P(“</a:t>
            </a:r>
            <a:r>
              <a:rPr lang="en-US" dirty="0" err="1"/>
              <a:t>Hiiiii</a:t>
            </a:r>
            <a:r>
              <a:rPr lang="en-US" dirty="0"/>
              <a:t>”);</a:t>
            </a:r>
          </a:p>
          <a:p>
            <a:pPr marL="0" indent="0">
              <a:buNone/>
            </a:pPr>
            <a:r>
              <a:rPr lang="en-US" dirty="0"/>
              <a:t>   }</a:t>
            </a:r>
          </a:p>
          <a:p>
            <a:pPr marL="0" indent="0">
              <a:buNone/>
            </a:pPr>
            <a:r>
              <a:rPr lang="en-US" dirty="0"/>
              <a:t>}</a:t>
            </a:r>
          </a:p>
        </p:txBody>
      </p:sp>
      <p:sp>
        <p:nvSpPr>
          <p:cNvPr id="4" name="TextBox 3"/>
          <p:cNvSpPr txBox="1"/>
          <p:nvPr/>
        </p:nvSpPr>
        <p:spPr>
          <a:xfrm>
            <a:off x="4114800" y="3810000"/>
            <a:ext cx="3733800" cy="461665"/>
          </a:xfrm>
          <a:prstGeom prst="rect">
            <a:avLst/>
          </a:prstGeom>
          <a:noFill/>
        </p:spPr>
        <p:txBody>
          <a:bodyPr wrap="square" rtlCol="0">
            <a:spAutoFit/>
          </a:bodyPr>
          <a:lstStyle/>
          <a:p>
            <a:r>
              <a:rPr lang="en-US" sz="2400" dirty="0">
                <a:solidFill>
                  <a:srgbClr val="C00000"/>
                </a:solidFill>
              </a:rPr>
              <a:t>// arithmetic exception</a:t>
            </a:r>
          </a:p>
        </p:txBody>
      </p:sp>
      <p:sp>
        <p:nvSpPr>
          <p:cNvPr id="5" name="TextBox 4"/>
          <p:cNvSpPr txBox="1"/>
          <p:nvPr/>
        </p:nvSpPr>
        <p:spPr>
          <a:xfrm>
            <a:off x="1752600" y="5562600"/>
            <a:ext cx="6705600" cy="523220"/>
          </a:xfrm>
          <a:prstGeom prst="rect">
            <a:avLst/>
          </a:prstGeom>
          <a:noFill/>
        </p:spPr>
        <p:txBody>
          <a:bodyPr wrap="square" rtlCol="0">
            <a:spAutoFit/>
          </a:bodyPr>
          <a:lstStyle/>
          <a:p>
            <a:r>
              <a:rPr lang="en-US" sz="2800" dirty="0">
                <a:solidFill>
                  <a:srgbClr val="C00000"/>
                </a:solidFill>
              </a:rPr>
              <a:t>Program will compile &amp; executed abnormally </a:t>
            </a:r>
          </a:p>
        </p:txBody>
      </p:sp>
      <p:sp>
        <p:nvSpPr>
          <p:cNvPr id="6" name="Footer Placeholder 1">
            <a:extLst>
              <a:ext uri="{FF2B5EF4-FFF2-40B4-BE49-F238E27FC236}">
                <a16:creationId xmlns:a16="http://schemas.microsoft.com/office/drawing/2014/main" id="{70B1D41D-4CB5-42C3-B60E-563DFFB4026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BCE7166D-25F1-4B86-B67C-F4C5FDC79C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2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Homework-1</a:t>
            </a:r>
          </a:p>
        </p:txBody>
      </p:sp>
      <p:sp>
        <p:nvSpPr>
          <p:cNvPr id="3" name="Content Placeholder 2"/>
          <p:cNvSpPr>
            <a:spLocks noGrp="1"/>
          </p:cNvSpPr>
          <p:nvPr>
            <p:ph idx="1"/>
          </p:nvPr>
        </p:nvSpPr>
        <p:spPr/>
        <p:txBody>
          <a:bodyPr/>
          <a:lstStyle/>
          <a:p>
            <a:pPr marL="0" indent="0">
              <a:buNone/>
            </a:pPr>
            <a:r>
              <a:rPr lang="en-US" dirty="0"/>
              <a:t>Design an </a:t>
            </a:r>
            <a:r>
              <a:rPr lang="en-US" dirty="0" err="1"/>
              <a:t>InvalidAgeException</a:t>
            </a:r>
            <a:r>
              <a:rPr lang="en-US" dirty="0"/>
              <a:t> class and throw the exception if age is less then 18.</a:t>
            </a:r>
          </a:p>
          <a:p>
            <a:pPr marL="0" indent="0">
              <a:buNone/>
            </a:pPr>
            <a:r>
              <a:rPr lang="en-US" dirty="0"/>
              <a:t>The exception will print the information </a:t>
            </a:r>
          </a:p>
          <a:p>
            <a:pPr marL="0" indent="0">
              <a:buNone/>
            </a:pPr>
            <a:r>
              <a:rPr lang="en-US" dirty="0"/>
              <a:t>         “not eligible for voting in 2019”</a:t>
            </a:r>
          </a:p>
        </p:txBody>
      </p:sp>
      <p:sp>
        <p:nvSpPr>
          <p:cNvPr id="4" name="Footer Placeholder 1">
            <a:extLst>
              <a:ext uri="{FF2B5EF4-FFF2-40B4-BE49-F238E27FC236}">
                <a16:creationId xmlns:a16="http://schemas.microsoft.com/office/drawing/2014/main" id="{F715655D-62C4-4846-AE03-98728133084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18772254-4648-4FD9-8878-2A512E695F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2026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228600"/>
            <a:ext cx="6019800" cy="2286000"/>
          </a:xfrm>
        </p:spPr>
        <p:txBody>
          <a:bodyPr>
            <a:noAutofit/>
          </a:bodyPr>
          <a:lstStyle/>
          <a:p>
            <a:pPr marL="0" indent="0">
              <a:buNone/>
            </a:pPr>
            <a:r>
              <a:rPr lang="en-US" sz="2000" dirty="0">
                <a:solidFill>
                  <a:srgbClr val="0070C0"/>
                </a:solidFill>
              </a:rPr>
              <a:t>class </a:t>
            </a:r>
            <a:r>
              <a:rPr lang="en-US" sz="2000" dirty="0" err="1">
                <a:solidFill>
                  <a:srgbClr val="0070C0"/>
                </a:solidFill>
              </a:rPr>
              <a:t>InvalidAgeException</a:t>
            </a:r>
            <a:r>
              <a:rPr lang="en-US" sz="2000" dirty="0">
                <a:solidFill>
                  <a:srgbClr val="0070C0"/>
                </a:solidFill>
              </a:rPr>
              <a:t> extends Exception{  </a:t>
            </a:r>
          </a:p>
          <a:p>
            <a:pPr marL="0" indent="0">
              <a:buNone/>
            </a:pPr>
            <a:r>
              <a:rPr lang="en-US" sz="2000" dirty="0">
                <a:solidFill>
                  <a:srgbClr val="0070C0"/>
                </a:solidFill>
              </a:rPr>
              <a:t> </a:t>
            </a:r>
            <a:r>
              <a:rPr lang="en-US" sz="2000" dirty="0" err="1">
                <a:solidFill>
                  <a:srgbClr val="0070C0"/>
                </a:solidFill>
              </a:rPr>
              <a:t>InvalidAgeException</a:t>
            </a:r>
            <a:r>
              <a:rPr lang="en-US" sz="2000" dirty="0">
                <a:solidFill>
                  <a:srgbClr val="0070C0"/>
                </a:solidFill>
              </a:rPr>
              <a:t>(String s){  </a:t>
            </a:r>
          </a:p>
          <a:p>
            <a:pPr marL="0" indent="0">
              <a:buNone/>
            </a:pPr>
            <a:r>
              <a:rPr lang="en-US" sz="2000" dirty="0">
                <a:solidFill>
                  <a:srgbClr val="0070C0"/>
                </a:solidFill>
              </a:rPr>
              <a:t>  super(s);  </a:t>
            </a:r>
          </a:p>
          <a:p>
            <a:pPr marL="0" indent="0">
              <a:buNone/>
            </a:pPr>
            <a:r>
              <a:rPr lang="en-US" sz="2000" dirty="0">
                <a:solidFill>
                  <a:srgbClr val="0070C0"/>
                </a:solidFill>
              </a:rPr>
              <a:t> }  </a:t>
            </a:r>
          </a:p>
          <a:p>
            <a:pPr marL="0" indent="0">
              <a:buNone/>
            </a:pPr>
            <a:r>
              <a:rPr lang="en-US" sz="2000" dirty="0">
                <a:solidFill>
                  <a:srgbClr val="0070C0"/>
                </a:solidFill>
              </a:rPr>
              <a:t>}  </a:t>
            </a:r>
          </a:p>
        </p:txBody>
      </p:sp>
      <p:sp>
        <p:nvSpPr>
          <p:cNvPr id="5" name="TextBox 4"/>
          <p:cNvSpPr txBox="1"/>
          <p:nvPr/>
        </p:nvSpPr>
        <p:spPr>
          <a:xfrm>
            <a:off x="4648200" y="762000"/>
            <a:ext cx="4648200" cy="5909310"/>
          </a:xfrm>
          <a:prstGeom prst="rect">
            <a:avLst/>
          </a:prstGeom>
          <a:noFill/>
        </p:spPr>
        <p:txBody>
          <a:bodyPr wrap="square" rtlCol="0">
            <a:spAutoFit/>
          </a:bodyPr>
          <a:lstStyle/>
          <a:p>
            <a:r>
              <a:rPr lang="en-US" dirty="0">
                <a:solidFill>
                  <a:srgbClr val="00B050"/>
                </a:solidFill>
              </a:rPr>
              <a:t>class custom{  </a:t>
            </a:r>
          </a:p>
          <a:p>
            <a:r>
              <a:rPr lang="en-US" dirty="0">
                <a:solidFill>
                  <a:srgbClr val="00B050"/>
                </a:solidFill>
              </a:rPr>
              <a:t>  </a:t>
            </a:r>
          </a:p>
          <a:p>
            <a:r>
              <a:rPr lang="en-US" dirty="0">
                <a:solidFill>
                  <a:srgbClr val="00B050"/>
                </a:solidFill>
              </a:rPr>
              <a:t>   static void validate(</a:t>
            </a:r>
            <a:r>
              <a:rPr lang="en-US" dirty="0" err="1">
                <a:solidFill>
                  <a:srgbClr val="00B050"/>
                </a:solidFill>
              </a:rPr>
              <a:t>int</a:t>
            </a:r>
            <a:r>
              <a:rPr lang="en-US" dirty="0">
                <a:solidFill>
                  <a:srgbClr val="00B050"/>
                </a:solidFill>
              </a:rPr>
              <a:t> age)throws </a:t>
            </a:r>
            <a:r>
              <a:rPr lang="en-US" dirty="0" err="1">
                <a:solidFill>
                  <a:srgbClr val="00B050"/>
                </a:solidFill>
              </a:rPr>
              <a:t>InvalidAgeException</a:t>
            </a:r>
            <a:r>
              <a:rPr lang="en-US" dirty="0">
                <a:solidFill>
                  <a:srgbClr val="00B050"/>
                </a:solidFill>
              </a:rPr>
              <a:t>{  </a:t>
            </a:r>
          </a:p>
          <a:p>
            <a:r>
              <a:rPr lang="en-US" dirty="0">
                <a:solidFill>
                  <a:srgbClr val="00B050"/>
                </a:solidFill>
              </a:rPr>
              <a:t>     if(age&lt;18)  </a:t>
            </a:r>
          </a:p>
          <a:p>
            <a:r>
              <a:rPr lang="en-US" dirty="0">
                <a:solidFill>
                  <a:srgbClr val="00B050"/>
                </a:solidFill>
              </a:rPr>
              <a:t>      throw new </a:t>
            </a:r>
            <a:r>
              <a:rPr lang="en-US" dirty="0" err="1">
                <a:solidFill>
                  <a:srgbClr val="00B050"/>
                </a:solidFill>
              </a:rPr>
              <a:t>InvalidAgeException</a:t>
            </a:r>
            <a:r>
              <a:rPr lang="en-US" dirty="0">
                <a:solidFill>
                  <a:srgbClr val="00B050"/>
                </a:solidFill>
              </a:rPr>
              <a:t>("not valid");  </a:t>
            </a:r>
          </a:p>
          <a:p>
            <a:r>
              <a:rPr lang="en-US" dirty="0">
                <a:solidFill>
                  <a:srgbClr val="00B050"/>
                </a:solidFill>
              </a:rPr>
              <a:t>     else  </a:t>
            </a:r>
          </a:p>
          <a:p>
            <a:r>
              <a:rPr lang="en-US" dirty="0">
                <a:solidFill>
                  <a:srgbClr val="00B050"/>
                </a:solidFill>
              </a:rPr>
              <a:t>      </a:t>
            </a:r>
            <a:r>
              <a:rPr lang="en-US" dirty="0" err="1">
                <a:solidFill>
                  <a:srgbClr val="00B050"/>
                </a:solidFill>
              </a:rPr>
              <a:t>System.out.println</a:t>
            </a:r>
            <a:r>
              <a:rPr lang="en-US" dirty="0">
                <a:solidFill>
                  <a:srgbClr val="00B050"/>
                </a:solidFill>
              </a:rPr>
              <a:t>("welcome to vote");  </a:t>
            </a:r>
          </a:p>
          <a:p>
            <a:r>
              <a:rPr lang="en-US" dirty="0">
                <a:solidFill>
                  <a:srgbClr val="00B050"/>
                </a:solidFill>
              </a:rPr>
              <a:t>   }  </a:t>
            </a:r>
          </a:p>
          <a:p>
            <a:r>
              <a:rPr lang="en-US" dirty="0">
                <a:solidFill>
                  <a:srgbClr val="00B050"/>
                </a:solidFill>
              </a:rPr>
              <a:t>     </a:t>
            </a:r>
          </a:p>
          <a:p>
            <a:r>
              <a:rPr lang="en-US" dirty="0">
                <a:solidFill>
                  <a:srgbClr val="00B050"/>
                </a:solidFill>
              </a:rPr>
              <a:t>   public static void main(String </a:t>
            </a:r>
            <a:r>
              <a:rPr lang="en-US" dirty="0" err="1">
                <a:solidFill>
                  <a:srgbClr val="00B050"/>
                </a:solidFill>
              </a:rPr>
              <a:t>args</a:t>
            </a:r>
            <a:r>
              <a:rPr lang="en-US" dirty="0">
                <a:solidFill>
                  <a:srgbClr val="00B050"/>
                </a:solidFill>
              </a:rPr>
              <a:t>[]){  </a:t>
            </a:r>
          </a:p>
          <a:p>
            <a:r>
              <a:rPr lang="en-US" dirty="0">
                <a:solidFill>
                  <a:srgbClr val="00B050"/>
                </a:solidFill>
              </a:rPr>
              <a:t>      try{  </a:t>
            </a:r>
          </a:p>
          <a:p>
            <a:r>
              <a:rPr lang="en-US" dirty="0">
                <a:solidFill>
                  <a:srgbClr val="00B050"/>
                </a:solidFill>
              </a:rPr>
              <a:t>      validate(13);  </a:t>
            </a:r>
          </a:p>
          <a:p>
            <a:r>
              <a:rPr lang="en-US" dirty="0">
                <a:solidFill>
                  <a:srgbClr val="00B050"/>
                </a:solidFill>
              </a:rPr>
              <a:t>      }catch(Exception m){</a:t>
            </a:r>
            <a:r>
              <a:rPr lang="en-US" dirty="0" err="1">
                <a:solidFill>
                  <a:srgbClr val="00B050"/>
                </a:solidFill>
              </a:rPr>
              <a:t>System.out.println</a:t>
            </a:r>
            <a:r>
              <a:rPr lang="en-US" dirty="0">
                <a:solidFill>
                  <a:srgbClr val="00B050"/>
                </a:solidFill>
              </a:rPr>
              <a:t>("Exception </a:t>
            </a:r>
            <a:r>
              <a:rPr lang="en-US" dirty="0" err="1">
                <a:solidFill>
                  <a:srgbClr val="00B050"/>
                </a:solidFill>
              </a:rPr>
              <a:t>occured</a:t>
            </a:r>
            <a:r>
              <a:rPr lang="en-US" dirty="0">
                <a:solidFill>
                  <a:srgbClr val="00B050"/>
                </a:solidFill>
              </a:rPr>
              <a:t>: "+m);}  </a:t>
            </a:r>
          </a:p>
          <a:p>
            <a:r>
              <a:rPr lang="en-US" dirty="0">
                <a:solidFill>
                  <a:srgbClr val="00B050"/>
                </a:solidFill>
              </a:rPr>
              <a:t>  </a:t>
            </a:r>
          </a:p>
          <a:p>
            <a:r>
              <a:rPr lang="en-US" dirty="0">
                <a:solidFill>
                  <a:srgbClr val="00B050"/>
                </a:solidFill>
              </a:rPr>
              <a:t>      </a:t>
            </a:r>
            <a:r>
              <a:rPr lang="en-US" dirty="0" err="1">
                <a:solidFill>
                  <a:srgbClr val="00B050"/>
                </a:solidFill>
              </a:rPr>
              <a:t>System.out.println</a:t>
            </a:r>
            <a:r>
              <a:rPr lang="en-US" dirty="0">
                <a:solidFill>
                  <a:srgbClr val="00B050"/>
                </a:solidFill>
              </a:rPr>
              <a:t>("rest of the code...");  </a:t>
            </a:r>
          </a:p>
          <a:p>
            <a:r>
              <a:rPr lang="en-US" dirty="0">
                <a:solidFill>
                  <a:srgbClr val="00B050"/>
                </a:solidFill>
              </a:rPr>
              <a:t>  }  </a:t>
            </a:r>
          </a:p>
          <a:p>
            <a:r>
              <a:rPr lang="en-US" dirty="0">
                <a:solidFill>
                  <a:srgbClr val="00B050"/>
                </a:solidFill>
              </a:rPr>
              <a:t>} </a:t>
            </a:r>
          </a:p>
          <a:p>
            <a:endParaRPr lang="en-US" dirty="0">
              <a:solidFill>
                <a:srgbClr val="00B050"/>
              </a:solidFill>
            </a:endParaRPr>
          </a:p>
        </p:txBody>
      </p:sp>
      <p:sp>
        <p:nvSpPr>
          <p:cNvPr id="6" name="Footer Placeholder 1">
            <a:extLst>
              <a:ext uri="{FF2B5EF4-FFF2-40B4-BE49-F238E27FC236}">
                <a16:creationId xmlns:a16="http://schemas.microsoft.com/office/drawing/2014/main" id="{C8C4F58C-B339-4A7F-A8D2-E4FDDD9DCDF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681A178F-108D-4029-B563-4333364CAD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6713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143000"/>
            <a:ext cx="7553016" cy="3815556"/>
          </a:xfrm>
          <a:prstGeom prst="rect">
            <a:avLst/>
          </a:prstGeom>
        </p:spPr>
      </p:pic>
      <p:sp>
        <p:nvSpPr>
          <p:cNvPr id="3" name="Footer Placeholder 1">
            <a:extLst>
              <a:ext uri="{FF2B5EF4-FFF2-40B4-BE49-F238E27FC236}">
                <a16:creationId xmlns:a16="http://schemas.microsoft.com/office/drawing/2014/main" id="{21FE346F-A748-4C21-A0B7-305D16F5671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F08FC6D-FC34-485E-AE3F-402AFD5BE74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0129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Homework-2</a:t>
            </a:r>
          </a:p>
        </p:txBody>
      </p:sp>
      <p:sp>
        <p:nvSpPr>
          <p:cNvPr id="3" name="Content Placeholder 2"/>
          <p:cNvSpPr>
            <a:spLocks noGrp="1"/>
          </p:cNvSpPr>
          <p:nvPr>
            <p:ph idx="1"/>
          </p:nvPr>
        </p:nvSpPr>
        <p:spPr/>
        <p:txBody>
          <a:bodyPr/>
          <a:lstStyle/>
          <a:p>
            <a:pPr marL="0" indent="0">
              <a:buNone/>
            </a:pPr>
            <a:r>
              <a:rPr lang="en-US" dirty="0"/>
              <a:t>create user defined unchecked exception by using default constructor &amp; parameterized approach</a:t>
            </a:r>
            <a:br>
              <a:rPr lang="en-US" dirty="0"/>
            </a:br>
            <a:endParaRPr lang="en-US" dirty="0"/>
          </a:p>
        </p:txBody>
      </p:sp>
      <p:sp>
        <p:nvSpPr>
          <p:cNvPr id="4" name="Footer Placeholder 1">
            <a:extLst>
              <a:ext uri="{FF2B5EF4-FFF2-40B4-BE49-F238E27FC236}">
                <a16:creationId xmlns:a16="http://schemas.microsoft.com/office/drawing/2014/main" id="{F5302D58-D70F-4807-8F0B-E3D627F3C53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B19D30A7-8E7D-4445-A204-B649ACB46F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049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class</a:t>
            </a:r>
            <a:r>
              <a:rPr lang="en-US" dirty="0"/>
              <a:t> </a:t>
            </a:r>
            <a:r>
              <a:rPr lang="en-US" dirty="0" err="1"/>
              <a:t>UserDefinedException</a:t>
            </a:r>
            <a:r>
              <a:rPr lang="en-US" dirty="0"/>
              <a:t> </a:t>
            </a:r>
            <a:r>
              <a:rPr lang="en-US" b="1" dirty="0"/>
              <a:t>extends </a:t>
            </a:r>
            <a:r>
              <a:rPr lang="en-US" b="1" dirty="0" err="1"/>
              <a:t>RuntimeException</a:t>
            </a:r>
            <a:r>
              <a:rPr lang="en-US" dirty="0"/>
              <a:t> {</a:t>
            </a:r>
          </a:p>
          <a:p>
            <a:pPr marL="0" indent="0">
              <a:buNone/>
            </a:pPr>
            <a:r>
              <a:rPr lang="en-US" dirty="0"/>
              <a:t>   </a:t>
            </a:r>
            <a:r>
              <a:rPr lang="en-US" dirty="0" err="1"/>
              <a:t>UserDefinedException</a:t>
            </a:r>
            <a:r>
              <a:rPr lang="en-US" dirty="0"/>
              <a:t>(String s) {</a:t>
            </a:r>
          </a:p>
          <a:p>
            <a:pPr marL="0" indent="0">
              <a:buNone/>
            </a:pPr>
            <a:r>
              <a:rPr lang="en-US" dirty="0"/>
              <a:t>          </a:t>
            </a:r>
            <a:r>
              <a:rPr lang="en-US" b="1" dirty="0"/>
              <a:t>super</a:t>
            </a:r>
            <a:r>
              <a:rPr lang="en-US" dirty="0"/>
              <a:t>(s);</a:t>
            </a:r>
          </a:p>
          <a:p>
            <a:pPr marL="0" indent="0">
              <a:buNone/>
            </a:pPr>
            <a:r>
              <a:rPr lang="en-US" dirty="0"/>
              <a:t>   }</a:t>
            </a:r>
          </a:p>
          <a:p>
            <a:pPr marL="0" indent="0">
              <a:buNone/>
            </a:pPr>
            <a:r>
              <a:rPr lang="en-US" dirty="0"/>
              <a:t>}</a:t>
            </a:r>
          </a:p>
          <a:p>
            <a:pPr marL="0" indent="0">
              <a:buNone/>
            </a:pPr>
            <a:endParaRPr lang="en-US" dirty="0"/>
          </a:p>
        </p:txBody>
      </p:sp>
      <p:sp>
        <p:nvSpPr>
          <p:cNvPr id="4" name="Footer Placeholder 1">
            <a:extLst>
              <a:ext uri="{FF2B5EF4-FFF2-40B4-BE49-F238E27FC236}">
                <a16:creationId xmlns:a16="http://schemas.microsoft.com/office/drawing/2014/main" id="{91BB1AB7-9D9E-4915-9FA4-03F003F203C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768EE8EE-0BD6-43CE-B99A-956B8E8640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8489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a:t>Any Question??</a:t>
            </a:r>
          </a:p>
        </p:txBody>
      </p:sp>
    </p:spTree>
    <p:extLst>
      <p:ext uri="{BB962C8B-B14F-4D97-AF65-F5344CB8AC3E}">
        <p14:creationId xmlns:p14="http://schemas.microsoft.com/office/powerpoint/2010/main" val="22571295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Q-01</a:t>
            </a:r>
          </a:p>
        </p:txBody>
      </p:sp>
      <p:sp>
        <p:nvSpPr>
          <p:cNvPr id="4" name="Rectangle 1"/>
          <p:cNvSpPr>
            <a:spLocks noGrp="1" noChangeArrowheads="1"/>
          </p:cNvSpPr>
          <p:nvPr>
            <p:ph idx="1"/>
          </p:nvPr>
        </p:nvSpPr>
        <p:spPr bwMode="auto">
          <a:xfrm>
            <a:off x="457200" y="1400969"/>
            <a:ext cx="5924699" cy="492442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cs typeface="Arial" panose="020B0604020202020204" pitchFamily="34" charset="0"/>
              </a:rPr>
              <a:t>What is the output of this program?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exception_handling</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0066"/>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main</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3399"/>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try</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"Hello"</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CC66CC"/>
                </a:solidFill>
                <a:effectLst/>
                <a:latin typeface="Consolas" panose="020B0609020204030204" pitchFamily="49" charset="0"/>
                <a:cs typeface="Consolas" panose="020B0609020204030204" pitchFamily="49" charset="0"/>
              </a:rPr>
              <a:t>1</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CC66CC"/>
                </a:solidFill>
                <a:effectLst/>
                <a:latin typeface="Consolas" panose="020B0609020204030204" pitchFamily="49" charset="0"/>
                <a:cs typeface="Consolas" panose="020B0609020204030204" pitchFamily="49" charset="0"/>
              </a:rPr>
              <a:t>0</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catch</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"World"</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5" name="Footer Placeholder 1">
            <a:extLst>
              <a:ext uri="{FF2B5EF4-FFF2-40B4-BE49-F238E27FC236}">
                <a16:creationId xmlns:a16="http://schemas.microsoft.com/office/drawing/2014/main" id="{FF8B4CC3-334D-4486-B819-A6F66978DB7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F4C94C73-06F4-4F61-8918-61241B5A23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3726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152400"/>
            <a:ext cx="1524000" cy="1143000"/>
          </a:xfrm>
        </p:spPr>
        <p:txBody>
          <a:bodyPr/>
          <a:lstStyle/>
          <a:p>
            <a:r>
              <a:rPr lang="en-US" dirty="0"/>
              <a:t>Q-02</a:t>
            </a:r>
          </a:p>
        </p:txBody>
      </p:sp>
      <p:sp>
        <p:nvSpPr>
          <p:cNvPr id="3" name="Content Placeholder 2"/>
          <p:cNvSpPr>
            <a:spLocks noGrp="1"/>
          </p:cNvSpPr>
          <p:nvPr>
            <p:ph idx="1"/>
          </p:nvPr>
        </p:nvSpPr>
        <p:spPr>
          <a:xfrm>
            <a:off x="609600" y="1066800"/>
            <a:ext cx="8229600" cy="2438400"/>
          </a:xfrm>
        </p:spPr>
        <p:txBody>
          <a:bodyPr/>
          <a:lstStyle/>
          <a:p>
            <a:pPr marL="0" indent="0">
              <a:buNone/>
            </a:pPr>
            <a:r>
              <a:rPr lang="en-US" dirty="0"/>
              <a:t>Given:</a:t>
            </a:r>
          </a:p>
          <a:p>
            <a:pPr marL="0" indent="0" algn="ctr">
              <a:buNone/>
            </a:pPr>
            <a:r>
              <a:rPr lang="en-US" dirty="0">
                <a:solidFill>
                  <a:srgbClr val="0070C0"/>
                </a:solidFill>
              </a:rPr>
              <a:t>try { </a:t>
            </a:r>
            <a:r>
              <a:rPr lang="en-US" dirty="0" err="1">
                <a:solidFill>
                  <a:srgbClr val="0070C0"/>
                </a:solidFill>
              </a:rPr>
              <a:t>int</a:t>
            </a:r>
            <a:r>
              <a:rPr lang="en-US" dirty="0">
                <a:solidFill>
                  <a:srgbClr val="0070C0"/>
                </a:solidFill>
              </a:rPr>
              <a:t> x = </a:t>
            </a:r>
            <a:r>
              <a:rPr lang="en-US" dirty="0" err="1">
                <a:solidFill>
                  <a:srgbClr val="0070C0"/>
                </a:solidFill>
              </a:rPr>
              <a:t>Integer.parseInt</a:t>
            </a:r>
            <a:r>
              <a:rPr lang="en-US" dirty="0">
                <a:solidFill>
                  <a:srgbClr val="0070C0"/>
                </a:solidFill>
              </a:rPr>
              <a:t>("two"); }</a:t>
            </a:r>
          </a:p>
          <a:p>
            <a:pPr marL="0" indent="0">
              <a:buNone/>
            </a:pPr>
            <a:r>
              <a:rPr lang="en-US" dirty="0"/>
              <a:t>Which could be used to create an appropriate catch block? (Choose all that apply.)</a:t>
            </a:r>
          </a:p>
        </p:txBody>
      </p:sp>
      <p:sp>
        <p:nvSpPr>
          <p:cNvPr id="4" name="TextBox 3"/>
          <p:cNvSpPr txBox="1"/>
          <p:nvPr/>
        </p:nvSpPr>
        <p:spPr>
          <a:xfrm>
            <a:off x="3941618" y="3657600"/>
            <a:ext cx="5146964" cy="2677656"/>
          </a:xfrm>
          <a:prstGeom prst="rect">
            <a:avLst/>
          </a:prstGeom>
          <a:noFill/>
        </p:spPr>
        <p:txBody>
          <a:bodyPr wrap="square" rtlCol="0">
            <a:spAutoFit/>
          </a:bodyPr>
          <a:lstStyle/>
          <a:p>
            <a:r>
              <a:rPr lang="en-US" sz="2400" dirty="0"/>
              <a:t>Options are-</a:t>
            </a:r>
          </a:p>
          <a:p>
            <a:r>
              <a:rPr lang="en-US" sz="2400" dirty="0"/>
              <a:t>A. </a:t>
            </a:r>
            <a:r>
              <a:rPr lang="en-US" sz="2400" dirty="0" err="1"/>
              <a:t>ClassCastException</a:t>
            </a:r>
            <a:endParaRPr lang="en-US" sz="2400" dirty="0"/>
          </a:p>
          <a:p>
            <a:r>
              <a:rPr lang="en-US" sz="2400" dirty="0"/>
              <a:t>B. </a:t>
            </a:r>
            <a:r>
              <a:rPr lang="en-US" sz="2400" dirty="0" err="1"/>
              <a:t>IllegalStateException</a:t>
            </a:r>
            <a:endParaRPr lang="en-US" sz="2400" dirty="0"/>
          </a:p>
          <a:p>
            <a:r>
              <a:rPr lang="en-US" sz="2400" dirty="0"/>
              <a:t>C. </a:t>
            </a:r>
            <a:r>
              <a:rPr lang="en-US" sz="2400" dirty="0" err="1"/>
              <a:t>NumberFormatException</a:t>
            </a:r>
            <a:endParaRPr lang="en-US" sz="2400" dirty="0"/>
          </a:p>
          <a:p>
            <a:r>
              <a:rPr lang="en-US" sz="2400" dirty="0"/>
              <a:t>D. </a:t>
            </a:r>
            <a:r>
              <a:rPr lang="en-US" sz="2400" dirty="0" err="1"/>
              <a:t>IllegalArgumentException</a:t>
            </a:r>
            <a:endParaRPr lang="en-US" sz="2400" dirty="0"/>
          </a:p>
          <a:p>
            <a:r>
              <a:rPr lang="en-US" sz="2400" dirty="0"/>
              <a:t>E. </a:t>
            </a:r>
            <a:r>
              <a:rPr lang="en-US" sz="2400" dirty="0" err="1"/>
              <a:t>ExceptionInInitializerError</a:t>
            </a:r>
            <a:endParaRPr lang="en-US" sz="2400" dirty="0"/>
          </a:p>
          <a:p>
            <a:r>
              <a:rPr lang="en-US" sz="2400" dirty="0"/>
              <a:t>F. </a:t>
            </a:r>
            <a:r>
              <a:rPr lang="en-US" sz="2400" dirty="0" err="1"/>
              <a:t>ArrayIndexOutOfBoundsException</a:t>
            </a:r>
            <a:endParaRPr lang="en-US" sz="2400" dirty="0"/>
          </a:p>
        </p:txBody>
      </p:sp>
      <p:sp>
        <p:nvSpPr>
          <p:cNvPr id="5" name="Footer Placeholder 1">
            <a:extLst>
              <a:ext uri="{FF2B5EF4-FFF2-40B4-BE49-F238E27FC236}">
                <a16:creationId xmlns:a16="http://schemas.microsoft.com/office/drawing/2014/main" id="{6C8761D4-F822-4FB0-9321-39996C08F32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015DB25C-791F-411C-A663-2C2AF2B902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7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4400" cy="876300"/>
          </a:xfrm>
        </p:spPr>
        <p:txBody>
          <a:bodyPr/>
          <a:lstStyle/>
          <a:p>
            <a:r>
              <a:rPr lang="en-US" dirty="0"/>
              <a:t>3</a:t>
            </a:r>
          </a:p>
        </p:txBody>
      </p:sp>
      <p:sp>
        <p:nvSpPr>
          <p:cNvPr id="5" name="Rectangle 4"/>
          <p:cNvSpPr/>
          <p:nvPr/>
        </p:nvSpPr>
        <p:spPr>
          <a:xfrm>
            <a:off x="917812" y="1676400"/>
            <a:ext cx="5257800" cy="2308324"/>
          </a:xfrm>
          <a:prstGeom prst="rect">
            <a:avLst/>
          </a:prstGeom>
        </p:spPr>
        <p:txBody>
          <a:bodyPr wrap="square">
            <a:spAutoFit/>
          </a:bodyPr>
          <a:lstStyle/>
          <a:p>
            <a:r>
              <a:rPr lang="en-US" sz="2400" dirty="0">
                <a:solidFill>
                  <a:srgbClr val="555555"/>
                </a:solidFill>
                <a:latin typeface="Arial" panose="020B0604020202020204" pitchFamily="34" charset="0"/>
              </a:rPr>
              <a:t> Which of these keywords is used to manually throw an exception?</a:t>
            </a:r>
            <a:br>
              <a:rPr lang="en-US" sz="2400" dirty="0"/>
            </a:br>
            <a:r>
              <a:rPr lang="en-US" sz="2400" dirty="0">
                <a:solidFill>
                  <a:srgbClr val="555555"/>
                </a:solidFill>
                <a:latin typeface="Arial" panose="020B0604020202020204" pitchFamily="34" charset="0"/>
              </a:rPr>
              <a:t>a) try</a:t>
            </a:r>
            <a:br>
              <a:rPr lang="en-US" sz="2400" dirty="0"/>
            </a:br>
            <a:r>
              <a:rPr lang="en-US" sz="2400" dirty="0">
                <a:solidFill>
                  <a:srgbClr val="555555"/>
                </a:solidFill>
                <a:latin typeface="Arial" panose="020B0604020202020204" pitchFamily="34" charset="0"/>
              </a:rPr>
              <a:t>b) finally</a:t>
            </a:r>
            <a:br>
              <a:rPr lang="en-US" sz="2400" dirty="0"/>
            </a:br>
            <a:r>
              <a:rPr lang="en-US" sz="2400" dirty="0">
                <a:solidFill>
                  <a:srgbClr val="555555"/>
                </a:solidFill>
                <a:latin typeface="Arial" panose="020B0604020202020204" pitchFamily="34" charset="0"/>
              </a:rPr>
              <a:t>c) throw</a:t>
            </a:r>
            <a:br>
              <a:rPr lang="en-US" sz="2400" dirty="0"/>
            </a:br>
            <a:r>
              <a:rPr lang="en-US" sz="2400" dirty="0">
                <a:solidFill>
                  <a:srgbClr val="555555"/>
                </a:solidFill>
                <a:latin typeface="Arial" panose="020B0604020202020204" pitchFamily="34" charset="0"/>
              </a:rPr>
              <a:t>d) catch</a:t>
            </a:r>
            <a:endParaRPr lang="en-US" sz="2400" dirty="0"/>
          </a:p>
        </p:txBody>
      </p:sp>
      <p:sp>
        <p:nvSpPr>
          <p:cNvPr id="4" name="Footer Placeholder 1">
            <a:extLst>
              <a:ext uri="{FF2B5EF4-FFF2-40B4-BE49-F238E27FC236}">
                <a16:creationId xmlns:a16="http://schemas.microsoft.com/office/drawing/2014/main" id="{EA9DCFBD-9612-4541-9365-189C7F6D795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38675C43-7C31-4708-99F8-C471BD8112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5751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28600"/>
            <a:ext cx="609600" cy="1143000"/>
          </a:xfrm>
        </p:spPr>
        <p:txBody>
          <a:bodyPr/>
          <a:lstStyle/>
          <a:p>
            <a:r>
              <a:rPr lang="en-US" dirty="0"/>
              <a:t>4</a:t>
            </a:r>
          </a:p>
        </p:txBody>
      </p:sp>
      <p:sp>
        <p:nvSpPr>
          <p:cNvPr id="5" name="Rectangle 1"/>
          <p:cNvSpPr>
            <a:spLocks noChangeArrowheads="1"/>
          </p:cNvSpPr>
          <p:nvPr/>
        </p:nvSpPr>
        <p:spPr bwMode="auto">
          <a:xfrm>
            <a:off x="1295400" y="457200"/>
            <a:ext cx="5783635" cy="584775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cs typeface="Arial" panose="020B0604020202020204" pitchFamily="34" charset="0"/>
              </a:rPr>
              <a:t>What is the output of this program?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exception_handling</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0066"/>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main</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3399"/>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try</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err="1">
                <a:ln>
                  <a:noFill/>
                </a:ln>
                <a:solidFill>
                  <a:srgbClr val="000066"/>
                </a:solidFill>
                <a:effectLst/>
                <a:latin typeface="Consolas" panose="020B0609020204030204" pitchFamily="49" charset="0"/>
                <a:cs typeface="Consolas" panose="020B0609020204030204" pitchFamily="49" charset="0"/>
              </a:rPr>
              <a:t>int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 b</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b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CC66CC"/>
                </a:solidFill>
                <a:effectLst/>
                <a:latin typeface="Consolas" panose="020B0609020204030204" pitchFamily="49" charset="0"/>
                <a:cs typeface="Consolas" panose="020B0609020204030204" pitchFamily="49" charset="0"/>
              </a:rPr>
              <a:t>0</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CC66CC"/>
                </a:solidFill>
                <a:effectLst/>
                <a:latin typeface="Consolas" panose="020B0609020204030204" pitchFamily="49" charset="0"/>
                <a:cs typeface="Consolas" panose="020B0609020204030204" pitchFamily="49" charset="0"/>
              </a:rPr>
              <a:t>5</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b</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20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catch</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2000" b="0" i="0" u="none" strike="noStrike" cap="none" normalizeH="0" baseline="0" dirty="0" err="1">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a:t>
            </a: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5"/>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6"/>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7"/>
              <a:tabLst/>
            </a:pPr>
            <a:r>
              <a:rPr kumimoji="0" lang="en-US" altLang="en-US" sz="2000" b="0" i="0" u="none" strike="noStrike" cap="none" normalizeH="0" baseline="0" dirty="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4" name="Footer Placeholder 1">
            <a:extLst>
              <a:ext uri="{FF2B5EF4-FFF2-40B4-BE49-F238E27FC236}">
                <a16:creationId xmlns:a16="http://schemas.microsoft.com/office/drawing/2014/main" id="{DC1A6DCF-AD33-4FC9-BCDA-7316C131E9D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5D5F5965-1839-4F6B-9335-F8C8A17B92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14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Unchecked Exception</a:t>
            </a:r>
          </a:p>
        </p:txBody>
      </p:sp>
      <p:sp>
        <p:nvSpPr>
          <p:cNvPr id="3" name="Content Placeholder 2"/>
          <p:cNvSpPr>
            <a:spLocks noGrp="1"/>
          </p:cNvSpPr>
          <p:nvPr>
            <p:ph idx="1"/>
          </p:nvPr>
        </p:nvSpPr>
        <p:spPr/>
        <p:txBody>
          <a:bodyPr/>
          <a:lstStyle/>
          <a:p>
            <a:pPr marL="0" indent="0">
              <a:buNone/>
            </a:pPr>
            <a:r>
              <a:rPr lang="en-US" dirty="0"/>
              <a:t>The exception which are not checked by compiler is called unchecked exception.</a:t>
            </a:r>
          </a:p>
          <a:p>
            <a:pPr marL="0" indent="0">
              <a:buNone/>
            </a:pPr>
            <a:endParaRPr lang="en-US" dirty="0"/>
          </a:p>
          <a:p>
            <a:pPr marL="0" indent="0">
              <a:buNone/>
            </a:pPr>
            <a:r>
              <a:rPr lang="en-US" dirty="0"/>
              <a:t>Application contain unchecked exception code is compiled but run time JVM show exception.</a:t>
            </a:r>
          </a:p>
          <a:p>
            <a:pPr marL="0" indent="0">
              <a:buNone/>
            </a:pPr>
            <a:endParaRPr lang="en-US" dirty="0"/>
          </a:p>
          <a:p>
            <a:pPr marL="0" indent="0">
              <a:buNone/>
            </a:pPr>
            <a:r>
              <a:rPr lang="en-US" dirty="0"/>
              <a:t>We can handle such type of exception using try-catch or throws keyword</a:t>
            </a:r>
          </a:p>
        </p:txBody>
      </p:sp>
      <p:sp>
        <p:nvSpPr>
          <p:cNvPr id="4" name="Footer Placeholder 1">
            <a:extLst>
              <a:ext uri="{FF2B5EF4-FFF2-40B4-BE49-F238E27FC236}">
                <a16:creationId xmlns:a16="http://schemas.microsoft.com/office/drawing/2014/main" id="{978809FA-4124-4B3E-AD4B-C03A96E94A8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9B499612-F480-4A1B-B1EF-B174C2952A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7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086600" cy="457200"/>
          </a:xfrm>
        </p:spPr>
        <p:txBody>
          <a:bodyPr>
            <a:normAutofit fontScale="90000"/>
          </a:bodyPr>
          <a:lstStyle/>
          <a:p>
            <a:r>
              <a:rPr lang="en-US" dirty="0"/>
              <a:t>5. What is the output here</a:t>
            </a:r>
          </a:p>
        </p:txBody>
      </p:sp>
      <p:sp>
        <p:nvSpPr>
          <p:cNvPr id="4" name="Rectangle 1"/>
          <p:cNvSpPr>
            <a:spLocks noGrp="1" noChangeArrowheads="1"/>
          </p:cNvSpPr>
          <p:nvPr>
            <p:ph idx="1"/>
          </p:nvPr>
        </p:nvSpPr>
        <p:spPr bwMode="auto">
          <a:xfrm>
            <a:off x="228600" y="834147"/>
            <a:ext cx="5420727" cy="637097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class</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exception_handling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public</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static</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a:ln>
                  <a:noFill/>
                </a:ln>
                <a:solidFill>
                  <a:srgbClr val="000066"/>
                </a:solidFill>
                <a:effectLst/>
                <a:latin typeface="Consolas" panose="020B0609020204030204" pitchFamily="49" charset="0"/>
                <a:cs typeface="Consolas" panose="020B0609020204030204" pitchFamily="49" charset="0"/>
              </a:rPr>
              <a:t>void</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main</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3399"/>
                </a:solidFill>
                <a:effectLst/>
                <a:latin typeface="Consolas" panose="020B0609020204030204" pitchFamily="49" charset="0"/>
                <a:cs typeface="Consolas" panose="020B0609020204030204" pitchFamily="49" charset="0"/>
              </a:rPr>
              <a:t>String</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args</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a:ln>
                  <a:noFill/>
                </a:ln>
                <a:solidFill>
                  <a:srgbClr val="000066"/>
                </a:solidFill>
                <a:effectLst/>
                <a:latin typeface="Consolas" panose="020B0609020204030204" pitchFamily="49" charset="0"/>
                <a:cs typeface="Consolas" panose="020B0609020204030204" pitchFamily="49" charset="0"/>
              </a:rPr>
              <a:t>int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 b</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b </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a:ln>
                  <a:noFill/>
                </a:ln>
                <a:solidFill>
                  <a:srgbClr val="CC66CC"/>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 </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a:ln>
                  <a:noFill/>
                </a:ln>
                <a:solidFill>
                  <a:srgbClr val="CC66CC"/>
                </a:solidFill>
                <a:effectLst/>
                <a:latin typeface="Consolas" panose="020B0609020204030204" pitchFamily="49" charset="0"/>
                <a:cs typeface="Consolas" panose="020B0609020204030204" pitchFamily="49" charset="0"/>
              </a:rPr>
              <a:t>5</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b</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"A"</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catch</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e</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1800" b="0" i="0" u="none" strike="noStrike" cap="none" normalizeH="0" baseline="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"B"</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5"/>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6"/>
              <a:tabLst/>
            </a:pPr>
            <a:r>
              <a:rPr kumimoji="0" lang="en-US" altLang="en-US" sz="1800" b="1" i="0" u="none" strike="noStrike" cap="none" normalizeH="0" baseline="0">
                <a:ln>
                  <a:noFill/>
                </a:ln>
                <a:solidFill>
                  <a:srgbClr val="000000"/>
                </a:solidFill>
                <a:effectLst/>
                <a:latin typeface="Consolas" panose="020B0609020204030204" pitchFamily="49" charset="0"/>
                <a:cs typeface="Consolas" panose="020B0609020204030204" pitchFamily="49" charset="0"/>
              </a:rPr>
              <a:t>finally</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7"/>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8"/>
              <a:tabLst/>
            </a:pPr>
            <a:r>
              <a:rPr kumimoji="0" lang="en-US" altLang="en-US" sz="1800" b="0" i="0" u="none" strike="noStrike" cap="none" normalizeH="0" baseline="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"C"</a:t>
            </a: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9"/>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0"/>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1"/>
              <a:tabLst/>
            </a:pPr>
            <a:r>
              <a:rPr kumimoji="0" lang="en-US" altLang="en-US" sz="1800" b="0" i="0" u="none" strike="noStrike" cap="none" normalizeH="0" baseline="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Footer Placeholder 1">
            <a:extLst>
              <a:ext uri="{FF2B5EF4-FFF2-40B4-BE49-F238E27FC236}">
                <a16:creationId xmlns:a16="http://schemas.microsoft.com/office/drawing/2014/main" id="{8D8B11B4-0F36-429B-AD0A-3852DD9F438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B3869428-4831-4491-8E36-9004E773B8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97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Q-06</a:t>
            </a:r>
          </a:p>
        </p:txBody>
      </p:sp>
      <p:sp>
        <p:nvSpPr>
          <p:cNvPr id="3" name="Content Placeholder 2"/>
          <p:cNvSpPr>
            <a:spLocks noGrp="1"/>
          </p:cNvSpPr>
          <p:nvPr>
            <p:ph idx="1"/>
          </p:nvPr>
        </p:nvSpPr>
        <p:spPr>
          <a:xfrm>
            <a:off x="457200" y="1143000"/>
            <a:ext cx="8229600" cy="4525963"/>
          </a:xfrm>
        </p:spPr>
        <p:txBody>
          <a:bodyPr>
            <a:normAutofit fontScale="47500" lnSpcReduction="20000"/>
          </a:bodyPr>
          <a:lstStyle/>
          <a:p>
            <a:pPr marL="0" indent="0">
              <a:buNone/>
            </a:pPr>
            <a:r>
              <a:rPr lang="en-US" dirty="0"/>
              <a:t>try </a:t>
            </a:r>
          </a:p>
          <a:p>
            <a:pPr marL="0" indent="0">
              <a:buNone/>
            </a:pPr>
            <a:r>
              <a:rPr lang="en-US" dirty="0"/>
              <a:t>{ </a:t>
            </a:r>
          </a:p>
          <a:p>
            <a:pPr marL="0" indent="0">
              <a:buNone/>
            </a:pPr>
            <a:r>
              <a:rPr lang="en-US" dirty="0"/>
              <a:t>    </a:t>
            </a:r>
            <a:r>
              <a:rPr lang="en-US" dirty="0" err="1"/>
              <a:t>int</a:t>
            </a:r>
            <a:r>
              <a:rPr lang="en-US" dirty="0"/>
              <a:t> x = 0; </a:t>
            </a:r>
          </a:p>
          <a:p>
            <a:pPr marL="0" indent="0">
              <a:buNone/>
            </a:pPr>
            <a:r>
              <a:rPr lang="en-US" dirty="0"/>
              <a:t>    </a:t>
            </a:r>
            <a:r>
              <a:rPr lang="en-US" dirty="0" err="1"/>
              <a:t>int</a:t>
            </a:r>
            <a:r>
              <a:rPr lang="en-US" dirty="0"/>
              <a:t> y = 5 / x; </a:t>
            </a:r>
          </a:p>
          <a:p>
            <a:pPr marL="0" indent="0">
              <a:buNone/>
            </a:pPr>
            <a:r>
              <a:rPr lang="en-US" dirty="0"/>
              <a:t>} </a:t>
            </a:r>
          </a:p>
          <a:p>
            <a:pPr marL="0" indent="0">
              <a:buNone/>
            </a:pPr>
            <a:r>
              <a:rPr lang="en-US" dirty="0"/>
              <a:t>catch (Exception e) </a:t>
            </a:r>
          </a:p>
          <a:p>
            <a:pPr marL="0" indent="0">
              <a:buNone/>
            </a:pPr>
            <a:r>
              <a:rPr lang="en-US" dirty="0"/>
              <a:t>{</a:t>
            </a:r>
          </a:p>
          <a:p>
            <a:pPr marL="0" indent="0">
              <a:buNone/>
            </a:pPr>
            <a:r>
              <a:rPr lang="en-US" dirty="0"/>
              <a:t>    </a:t>
            </a:r>
            <a:r>
              <a:rPr lang="en-US" dirty="0" err="1"/>
              <a:t>System.out.println</a:t>
            </a:r>
            <a:r>
              <a:rPr lang="en-US" dirty="0"/>
              <a:t>("Exception"); </a:t>
            </a:r>
          </a:p>
          <a:p>
            <a:pPr marL="0" indent="0">
              <a:buNone/>
            </a:pPr>
            <a:r>
              <a:rPr lang="en-US" dirty="0"/>
              <a:t>} </a:t>
            </a:r>
          </a:p>
          <a:p>
            <a:pPr marL="0" indent="0">
              <a:buNone/>
            </a:pPr>
            <a:r>
              <a:rPr lang="en-US" dirty="0"/>
              <a:t>catch (</a:t>
            </a:r>
            <a:r>
              <a:rPr lang="en-US" dirty="0" err="1"/>
              <a:t>ArithmeticException</a:t>
            </a:r>
            <a:r>
              <a:rPr lang="en-US" dirty="0"/>
              <a:t> </a:t>
            </a:r>
            <a:r>
              <a:rPr lang="en-US" dirty="0" err="1"/>
              <a:t>ae</a:t>
            </a:r>
            <a:r>
              <a:rPr lang="en-US" dirty="0"/>
              <a:t>) </a:t>
            </a:r>
          </a:p>
          <a:p>
            <a:pPr marL="0" indent="0">
              <a:buNone/>
            </a:pPr>
            <a:r>
              <a:rPr lang="en-US" dirty="0"/>
              <a:t>{</a:t>
            </a:r>
          </a:p>
          <a:p>
            <a:pPr marL="0" indent="0">
              <a:buNone/>
            </a:pPr>
            <a:r>
              <a:rPr lang="en-US" dirty="0"/>
              <a:t>    </a:t>
            </a:r>
            <a:r>
              <a:rPr lang="en-US" dirty="0" err="1"/>
              <a:t>System.out.println</a:t>
            </a:r>
            <a:r>
              <a:rPr lang="en-US" dirty="0"/>
              <a:t>(" Arithmetic Exception"); </a:t>
            </a:r>
          </a:p>
          <a:p>
            <a:pPr marL="0" indent="0">
              <a:buNone/>
            </a:pPr>
            <a:r>
              <a:rPr lang="en-US" dirty="0"/>
              <a:t>} </a:t>
            </a:r>
          </a:p>
          <a:p>
            <a:pPr marL="0" indent="0">
              <a:buNone/>
            </a:pPr>
            <a:r>
              <a:rPr lang="en-US" dirty="0" err="1"/>
              <a:t>System.out.println</a:t>
            </a:r>
            <a:r>
              <a:rPr lang="en-US" dirty="0"/>
              <a:t>("finished");</a:t>
            </a:r>
          </a:p>
          <a:p>
            <a:pPr marL="0" indent="0">
              <a:buNone/>
            </a:pPr>
            <a:endParaRPr lang="en-US" dirty="0"/>
          </a:p>
          <a:p>
            <a:pPr marL="0" indent="0">
              <a:buNone/>
            </a:pPr>
            <a:r>
              <a:rPr lang="en-US" dirty="0" err="1">
                <a:solidFill>
                  <a:srgbClr val="FF0000"/>
                </a:solidFill>
              </a:rPr>
              <a:t>A.Finished</a:t>
            </a:r>
            <a:endParaRPr lang="en-US" dirty="0">
              <a:solidFill>
                <a:srgbClr val="FF0000"/>
              </a:solidFill>
            </a:endParaRPr>
          </a:p>
          <a:p>
            <a:pPr marL="0" indent="0">
              <a:buNone/>
            </a:pPr>
            <a:r>
              <a:rPr lang="en-US" dirty="0">
                <a:solidFill>
                  <a:srgbClr val="FF0000"/>
                </a:solidFill>
              </a:rPr>
              <a:t>B. Exception</a:t>
            </a:r>
          </a:p>
          <a:p>
            <a:pPr marL="0" indent="0">
              <a:buNone/>
            </a:pPr>
            <a:r>
              <a:rPr lang="en-US" dirty="0">
                <a:solidFill>
                  <a:srgbClr val="FF0000"/>
                </a:solidFill>
              </a:rPr>
              <a:t>C. Compilation fails.</a:t>
            </a:r>
          </a:p>
          <a:p>
            <a:pPr marL="0" indent="0">
              <a:buNone/>
            </a:pPr>
            <a:r>
              <a:rPr lang="en-US" dirty="0">
                <a:solidFill>
                  <a:srgbClr val="FF0000"/>
                </a:solidFill>
              </a:rPr>
              <a:t>D. Arithmetic Exception</a:t>
            </a:r>
          </a:p>
          <a:p>
            <a:pPr marL="0" indent="0">
              <a:buNone/>
            </a:pPr>
            <a:endParaRPr lang="en-US" dirty="0"/>
          </a:p>
          <a:p>
            <a:pPr marL="0" indent="0">
              <a:buNone/>
            </a:pPr>
            <a:endParaRPr lang="en-US" dirty="0"/>
          </a:p>
          <a:p>
            <a:pPr marL="0" indent="0">
              <a:buNone/>
            </a:pPr>
            <a:endParaRPr lang="en-US" dirty="0"/>
          </a:p>
        </p:txBody>
      </p:sp>
      <p:sp>
        <p:nvSpPr>
          <p:cNvPr id="4" name="Footer Placeholder 1">
            <a:extLst>
              <a:ext uri="{FF2B5EF4-FFF2-40B4-BE49-F238E27FC236}">
                <a16:creationId xmlns:a16="http://schemas.microsoft.com/office/drawing/2014/main" id="{F18B4501-B794-4FE6-96EC-2ACF3A96EEB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89A533C-9131-48E0-B87D-F70DB3B5BE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3388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1400" dirty="0"/>
              <a:t>public class X </a:t>
            </a:r>
          </a:p>
          <a:p>
            <a:pPr marL="0" indent="0">
              <a:buNone/>
            </a:pPr>
            <a:r>
              <a:rPr lang="en-US" sz="1400" dirty="0"/>
              <a:t>{  </a:t>
            </a:r>
          </a:p>
          <a:p>
            <a:pPr marL="0" indent="0">
              <a:buNone/>
            </a:pPr>
            <a:r>
              <a:rPr lang="en-US" sz="1400" dirty="0"/>
              <a:t>    public static void main(String [] </a:t>
            </a:r>
            <a:r>
              <a:rPr lang="en-US" sz="1400" dirty="0" err="1"/>
              <a:t>args</a:t>
            </a:r>
            <a:r>
              <a:rPr lang="en-US" sz="1400" dirty="0"/>
              <a:t>) </a:t>
            </a:r>
          </a:p>
          <a:p>
            <a:pPr marL="0" indent="0">
              <a:buNone/>
            </a:pPr>
            <a:r>
              <a:rPr lang="en-US" sz="1400" dirty="0"/>
              <a:t>    {</a:t>
            </a:r>
          </a:p>
          <a:p>
            <a:pPr marL="0" indent="0">
              <a:buNone/>
            </a:pPr>
            <a:r>
              <a:rPr lang="en-US" sz="1400" dirty="0"/>
              <a:t>        try </a:t>
            </a:r>
          </a:p>
          <a:p>
            <a:pPr marL="0" indent="0">
              <a:buNone/>
            </a:pPr>
            <a:r>
              <a:rPr lang="en-US" sz="1400" dirty="0"/>
              <a:t>        {</a:t>
            </a:r>
          </a:p>
          <a:p>
            <a:pPr marL="0" indent="0">
              <a:buNone/>
            </a:pPr>
            <a:r>
              <a:rPr lang="en-US" sz="1400" dirty="0"/>
              <a:t>           </a:t>
            </a:r>
            <a:r>
              <a:rPr lang="en-US" sz="1400" dirty="0" err="1"/>
              <a:t>badMethod</a:t>
            </a:r>
            <a:r>
              <a:rPr lang="en-US" sz="1400" dirty="0"/>
              <a:t>();  </a:t>
            </a:r>
          </a:p>
          <a:p>
            <a:pPr marL="0" indent="0">
              <a:buNone/>
            </a:pPr>
            <a:r>
              <a:rPr lang="en-US" sz="1400" dirty="0"/>
              <a:t>            </a:t>
            </a:r>
            <a:r>
              <a:rPr lang="en-US" sz="1400" dirty="0" err="1"/>
              <a:t>System.out.print</a:t>
            </a:r>
            <a:r>
              <a:rPr lang="en-US" sz="1400" dirty="0"/>
              <a:t>("A"); </a:t>
            </a:r>
          </a:p>
          <a:p>
            <a:pPr marL="0" indent="0">
              <a:buNone/>
            </a:pPr>
            <a:r>
              <a:rPr lang="en-US" sz="1400" dirty="0"/>
              <a:t>        }  </a:t>
            </a:r>
          </a:p>
          <a:p>
            <a:pPr marL="0" indent="0">
              <a:buNone/>
            </a:pPr>
            <a:r>
              <a:rPr lang="en-US" sz="1400" dirty="0"/>
              <a:t>       catch (Exception ex) </a:t>
            </a:r>
          </a:p>
          <a:p>
            <a:pPr marL="0" indent="0">
              <a:buNone/>
            </a:pPr>
            <a:r>
              <a:rPr lang="en-US" sz="1400" dirty="0"/>
              <a:t>        {</a:t>
            </a:r>
          </a:p>
          <a:p>
            <a:pPr marL="0" indent="0">
              <a:buNone/>
            </a:pPr>
            <a:r>
              <a:rPr lang="en-US" sz="1400" dirty="0"/>
              <a:t>            </a:t>
            </a:r>
            <a:r>
              <a:rPr lang="en-US" sz="1400" dirty="0" err="1"/>
              <a:t>System.out.print</a:t>
            </a:r>
            <a:r>
              <a:rPr lang="en-US" sz="1400" dirty="0"/>
              <a:t>("B");  </a:t>
            </a:r>
          </a:p>
          <a:p>
            <a:pPr marL="0" indent="0">
              <a:buNone/>
            </a:pPr>
            <a:r>
              <a:rPr lang="en-US" sz="1400" dirty="0"/>
              <a:t>        } </a:t>
            </a:r>
          </a:p>
          <a:p>
            <a:pPr marL="0" indent="0">
              <a:buNone/>
            </a:pPr>
            <a:r>
              <a:rPr lang="en-US" sz="1400" dirty="0"/>
              <a:t>        finally </a:t>
            </a:r>
          </a:p>
          <a:p>
            <a:pPr marL="0" indent="0">
              <a:buNone/>
            </a:pPr>
            <a:r>
              <a:rPr lang="en-US" sz="1400" dirty="0"/>
              <a:t>        {</a:t>
            </a:r>
          </a:p>
          <a:p>
            <a:pPr marL="0" indent="0">
              <a:buNone/>
            </a:pPr>
            <a:r>
              <a:rPr lang="en-US" sz="1400" dirty="0"/>
              <a:t>            </a:t>
            </a:r>
            <a:r>
              <a:rPr lang="en-US" sz="1400" dirty="0" err="1"/>
              <a:t>System.out.print</a:t>
            </a:r>
            <a:r>
              <a:rPr lang="en-US" sz="1400" dirty="0"/>
              <a:t>("C"); </a:t>
            </a:r>
          </a:p>
          <a:p>
            <a:pPr marL="0" indent="0">
              <a:buNone/>
            </a:pPr>
            <a:r>
              <a:rPr lang="en-US" sz="1400" dirty="0"/>
              <a:t>        } </a:t>
            </a:r>
          </a:p>
          <a:p>
            <a:pPr marL="0" indent="0">
              <a:buNone/>
            </a:pPr>
            <a:r>
              <a:rPr lang="en-US" sz="1400" dirty="0"/>
              <a:t>        </a:t>
            </a:r>
            <a:r>
              <a:rPr lang="en-US" sz="1400" dirty="0" err="1"/>
              <a:t>System.out.print</a:t>
            </a:r>
            <a:r>
              <a:rPr lang="en-US" sz="1400" dirty="0"/>
              <a:t>("D"); </a:t>
            </a:r>
          </a:p>
          <a:p>
            <a:pPr marL="0" indent="0">
              <a:buNone/>
            </a:pPr>
            <a:r>
              <a:rPr lang="en-US" sz="1400" dirty="0"/>
              <a:t>   }  </a:t>
            </a:r>
          </a:p>
          <a:p>
            <a:pPr marL="0" indent="0">
              <a:buNone/>
            </a:pPr>
            <a:r>
              <a:rPr lang="en-US" sz="1400" dirty="0"/>
              <a:t>    public static void </a:t>
            </a:r>
            <a:r>
              <a:rPr lang="en-US" sz="1400" dirty="0" err="1"/>
              <a:t>badMethod</a:t>
            </a:r>
            <a:r>
              <a:rPr lang="en-US" sz="1400" dirty="0"/>
              <a:t>() </a:t>
            </a:r>
          </a:p>
          <a:p>
            <a:pPr marL="0" indent="0">
              <a:buNone/>
            </a:pPr>
            <a:r>
              <a:rPr lang="en-US" sz="1400" dirty="0"/>
              <a:t>    {</a:t>
            </a:r>
          </a:p>
          <a:p>
            <a:pPr marL="0" indent="0">
              <a:buNone/>
            </a:pPr>
            <a:r>
              <a:rPr lang="en-US" sz="1400" dirty="0"/>
              <a:t>        throw new Error(); /* Line 22 */</a:t>
            </a:r>
          </a:p>
          <a:p>
            <a:pPr marL="0" indent="0">
              <a:buNone/>
            </a:pPr>
            <a:r>
              <a:rPr lang="en-US" sz="1400" dirty="0"/>
              <a:t>    } </a:t>
            </a:r>
          </a:p>
          <a:p>
            <a:pPr marL="0" indent="0">
              <a:buNone/>
            </a:pPr>
            <a:r>
              <a:rPr lang="en-US" sz="1400" dirty="0"/>
              <a:t>}</a:t>
            </a:r>
          </a:p>
        </p:txBody>
      </p:sp>
      <p:sp>
        <p:nvSpPr>
          <p:cNvPr id="4" name="Footer Placeholder 1">
            <a:extLst>
              <a:ext uri="{FF2B5EF4-FFF2-40B4-BE49-F238E27FC236}">
                <a16:creationId xmlns:a16="http://schemas.microsoft.com/office/drawing/2014/main" id="{9147AEB5-731C-466F-9F6C-8A0568F931C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7562268D-A719-4C55-AF4C-E003A8C734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3281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ABCD</a:t>
            </a:r>
          </a:p>
          <a:p>
            <a:r>
              <a:rPr lang="en-US" dirty="0"/>
              <a:t>Compilation fails.</a:t>
            </a:r>
          </a:p>
          <a:p>
            <a:r>
              <a:rPr lang="en-US" dirty="0">
                <a:latin typeface="arial" panose="020B0604020202020204" pitchFamily="34" charset="0"/>
              </a:rPr>
              <a:t>C is printed before exiting with an error message.</a:t>
            </a:r>
          </a:p>
          <a:p>
            <a:r>
              <a:rPr lang="en-US" dirty="0"/>
              <a:t>BC is printed before exiting with an error message.</a:t>
            </a:r>
            <a:endParaRPr lang="en-US" dirty="0">
              <a:latin typeface="arial" panose="020B0604020202020204" pitchFamily="34" charset="0"/>
            </a:endParaRPr>
          </a:p>
          <a:p>
            <a:endParaRPr lang="en-US" dirty="0"/>
          </a:p>
          <a:p>
            <a:endParaRPr lang="en-US" dirty="0"/>
          </a:p>
          <a:p>
            <a:endParaRPr lang="en-US" dirty="0"/>
          </a:p>
        </p:txBody>
      </p:sp>
      <p:sp>
        <p:nvSpPr>
          <p:cNvPr id="4" name="Footer Placeholder 1">
            <a:extLst>
              <a:ext uri="{FF2B5EF4-FFF2-40B4-BE49-F238E27FC236}">
                <a16:creationId xmlns:a16="http://schemas.microsoft.com/office/drawing/2014/main" id="{44C84E5F-B61A-47FE-A8A9-70A22FD3EC0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FC7AE292-A0C8-4588-9545-F8E24204A3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9078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noAutofit/>
          </a:bodyPr>
          <a:lstStyle/>
          <a:p>
            <a:pPr marL="0" indent="0">
              <a:buNone/>
            </a:pPr>
            <a:r>
              <a:rPr lang="en-US" sz="1600" dirty="0"/>
              <a:t>public class X { </a:t>
            </a:r>
          </a:p>
          <a:p>
            <a:pPr marL="0" indent="0">
              <a:buNone/>
            </a:pPr>
            <a:r>
              <a:rPr lang="en-US" sz="1600" dirty="0"/>
              <a:t>public static void main(String [] </a:t>
            </a:r>
            <a:r>
              <a:rPr lang="en-US" sz="1600" dirty="0" err="1"/>
              <a:t>args</a:t>
            </a:r>
            <a:r>
              <a:rPr lang="en-US" sz="1600" dirty="0"/>
              <a:t>) </a:t>
            </a:r>
          </a:p>
          <a:p>
            <a:pPr marL="0" indent="0">
              <a:buNone/>
            </a:pPr>
            <a:r>
              <a:rPr lang="en-US" sz="1600" dirty="0"/>
              <a:t>{ try </a:t>
            </a:r>
          </a:p>
          <a:p>
            <a:pPr marL="0" indent="0">
              <a:buNone/>
            </a:pPr>
            <a:r>
              <a:rPr lang="en-US" sz="1600" dirty="0"/>
              <a:t>{ </a:t>
            </a:r>
            <a:r>
              <a:rPr lang="en-US" sz="1600" dirty="0" err="1"/>
              <a:t>badMethod</a:t>
            </a:r>
            <a:r>
              <a:rPr lang="en-US" sz="1600" dirty="0"/>
              <a:t>(); </a:t>
            </a:r>
          </a:p>
          <a:p>
            <a:pPr marL="0" indent="0">
              <a:buNone/>
            </a:pPr>
            <a:r>
              <a:rPr lang="en-US" sz="1600" dirty="0" err="1"/>
              <a:t>System.out.print</a:t>
            </a:r>
            <a:r>
              <a:rPr lang="en-US" sz="1600" dirty="0"/>
              <a:t>("A");</a:t>
            </a:r>
          </a:p>
          <a:p>
            <a:pPr marL="0" indent="0">
              <a:buNone/>
            </a:pPr>
            <a:r>
              <a:rPr lang="en-US" sz="1600" dirty="0"/>
              <a:t> } </a:t>
            </a:r>
          </a:p>
          <a:p>
            <a:pPr marL="0" indent="0">
              <a:buNone/>
            </a:pPr>
            <a:r>
              <a:rPr lang="en-US" sz="1600" dirty="0"/>
              <a:t>catch (</a:t>
            </a:r>
            <a:r>
              <a:rPr lang="en-US" sz="1600" dirty="0" err="1"/>
              <a:t>RuntimeException</a:t>
            </a:r>
            <a:r>
              <a:rPr lang="en-US" sz="1600" dirty="0"/>
              <a:t> ex) /* Line 10 */ </a:t>
            </a:r>
          </a:p>
          <a:p>
            <a:pPr marL="0" indent="0">
              <a:buNone/>
            </a:pPr>
            <a:r>
              <a:rPr lang="en-US" sz="1600" dirty="0"/>
              <a:t>{ </a:t>
            </a:r>
            <a:r>
              <a:rPr lang="en-US" sz="1600" dirty="0" err="1"/>
              <a:t>System.out.print</a:t>
            </a:r>
            <a:r>
              <a:rPr lang="en-US" sz="1600" dirty="0"/>
              <a:t>("B"); </a:t>
            </a:r>
          </a:p>
          <a:p>
            <a:pPr marL="0" indent="0">
              <a:buNone/>
            </a:pPr>
            <a:r>
              <a:rPr lang="en-US" sz="1600" dirty="0"/>
              <a:t>} </a:t>
            </a:r>
          </a:p>
          <a:p>
            <a:pPr marL="0" indent="0">
              <a:buNone/>
            </a:pPr>
            <a:r>
              <a:rPr lang="en-US" sz="1600" dirty="0"/>
              <a:t>catch (Exception ex1) </a:t>
            </a:r>
          </a:p>
          <a:p>
            <a:pPr marL="0" indent="0">
              <a:buNone/>
            </a:pPr>
            <a:r>
              <a:rPr lang="en-US" sz="1600" dirty="0"/>
              <a:t>{ </a:t>
            </a:r>
          </a:p>
          <a:p>
            <a:pPr marL="0" indent="0">
              <a:buNone/>
            </a:pPr>
            <a:r>
              <a:rPr lang="en-US" sz="1600" dirty="0" err="1"/>
              <a:t>System.out.print</a:t>
            </a:r>
            <a:r>
              <a:rPr lang="en-US" sz="1600" dirty="0"/>
              <a:t>("C");</a:t>
            </a:r>
          </a:p>
          <a:p>
            <a:pPr marL="0" indent="0">
              <a:buNone/>
            </a:pPr>
            <a:r>
              <a:rPr lang="en-US" sz="1600" dirty="0"/>
              <a:t> } </a:t>
            </a:r>
          </a:p>
          <a:p>
            <a:pPr marL="0" indent="0">
              <a:buNone/>
            </a:pPr>
            <a:r>
              <a:rPr lang="en-US" sz="1600" dirty="0"/>
              <a:t>finally { </a:t>
            </a:r>
          </a:p>
          <a:p>
            <a:pPr marL="0" indent="0">
              <a:buNone/>
            </a:pPr>
            <a:r>
              <a:rPr lang="en-US" sz="1600" dirty="0" err="1"/>
              <a:t>System.out.print</a:t>
            </a:r>
            <a:r>
              <a:rPr lang="en-US" sz="1600" dirty="0"/>
              <a:t>("D");</a:t>
            </a:r>
          </a:p>
          <a:p>
            <a:pPr marL="0" indent="0">
              <a:buNone/>
            </a:pPr>
            <a:r>
              <a:rPr lang="en-US" sz="1600" dirty="0"/>
              <a:t> } </a:t>
            </a:r>
          </a:p>
          <a:p>
            <a:pPr marL="0" indent="0">
              <a:buNone/>
            </a:pPr>
            <a:r>
              <a:rPr lang="en-US" sz="1600" dirty="0" err="1"/>
              <a:t>System.out.print</a:t>
            </a:r>
            <a:r>
              <a:rPr lang="en-US" sz="1600" dirty="0"/>
              <a:t>("E"); </a:t>
            </a:r>
          </a:p>
          <a:p>
            <a:pPr marL="0" indent="0">
              <a:buNone/>
            </a:pPr>
            <a:r>
              <a:rPr lang="en-US" sz="1600" dirty="0"/>
              <a:t>} </a:t>
            </a:r>
          </a:p>
          <a:p>
            <a:pPr marL="0" indent="0">
              <a:buNone/>
            </a:pPr>
            <a:r>
              <a:rPr lang="en-US" sz="1600" dirty="0"/>
              <a:t>public static void </a:t>
            </a:r>
            <a:r>
              <a:rPr lang="en-US" sz="1600" dirty="0" err="1"/>
              <a:t>badMethod</a:t>
            </a:r>
            <a:r>
              <a:rPr lang="en-US" sz="1600" dirty="0"/>
              <a:t>()</a:t>
            </a:r>
          </a:p>
          <a:p>
            <a:pPr marL="0" indent="0">
              <a:buNone/>
            </a:pPr>
            <a:r>
              <a:rPr lang="en-US" sz="1600" dirty="0"/>
              <a:t> { </a:t>
            </a:r>
          </a:p>
          <a:p>
            <a:pPr marL="0" indent="0">
              <a:buNone/>
            </a:pPr>
            <a:r>
              <a:rPr lang="en-US" sz="1600" dirty="0"/>
              <a:t>throw new </a:t>
            </a:r>
            <a:r>
              <a:rPr lang="en-US" sz="1600" dirty="0" err="1"/>
              <a:t>RuntimeException</a:t>
            </a:r>
            <a:r>
              <a:rPr lang="en-US" sz="1600" dirty="0"/>
              <a:t>(); </a:t>
            </a:r>
          </a:p>
          <a:p>
            <a:pPr marL="0" indent="0">
              <a:buNone/>
            </a:pPr>
            <a:r>
              <a:rPr lang="en-US" sz="1600" dirty="0"/>
              <a:t>} }</a:t>
            </a:r>
          </a:p>
        </p:txBody>
      </p:sp>
      <p:sp>
        <p:nvSpPr>
          <p:cNvPr id="3" name="Footer Placeholder 1">
            <a:extLst>
              <a:ext uri="{FF2B5EF4-FFF2-40B4-BE49-F238E27FC236}">
                <a16:creationId xmlns:a16="http://schemas.microsoft.com/office/drawing/2014/main" id="{5ECADC70-C29F-4F95-9F8A-F3DC737F601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0DC5C5BE-B9AA-4207-B2BB-AE993DA672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1855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BD</a:t>
            </a:r>
          </a:p>
          <a:p>
            <a:r>
              <a:rPr lang="en-US" dirty="0"/>
              <a:t>BCD</a:t>
            </a:r>
          </a:p>
          <a:p>
            <a:r>
              <a:rPr lang="en-US" dirty="0"/>
              <a:t>BDE</a:t>
            </a:r>
          </a:p>
          <a:p>
            <a:r>
              <a:rPr lang="en-US" dirty="0"/>
              <a:t>BCDE</a:t>
            </a:r>
          </a:p>
        </p:txBody>
      </p:sp>
      <p:sp>
        <p:nvSpPr>
          <p:cNvPr id="4" name="Footer Placeholder 1">
            <a:extLst>
              <a:ext uri="{FF2B5EF4-FFF2-40B4-BE49-F238E27FC236}">
                <a16:creationId xmlns:a16="http://schemas.microsoft.com/office/drawing/2014/main" id="{ACCCA000-8044-4AC5-9DFE-474971DFD15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0DB64333-130F-43FC-B590-32DB9F4857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697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a:rPr>
              <a:t>https://www.aliensbrain.com/quiz_events/0</a:t>
            </a:r>
            <a:endParaRPr lang="en-US" dirty="0"/>
          </a:p>
        </p:txBody>
      </p:sp>
      <p:sp>
        <p:nvSpPr>
          <p:cNvPr id="4" name="Footer Placeholder 1">
            <a:extLst>
              <a:ext uri="{FF2B5EF4-FFF2-40B4-BE49-F238E27FC236}">
                <a16:creationId xmlns:a16="http://schemas.microsoft.com/office/drawing/2014/main" id="{AE08DA70-3CB3-4BB6-82EF-086EDAC1D05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F347D15-3E9C-4317-B37B-71B867A5F9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1542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wrapper class in Java</a:t>
            </a:r>
            <a:r>
              <a:rPr lang="en-US" dirty="0"/>
              <a:t> provides the mechanism </a:t>
            </a:r>
            <a:r>
              <a:rPr lang="en-US" i="1" dirty="0"/>
              <a:t>to convert primitive into object and object into primitive</a:t>
            </a:r>
            <a:r>
              <a:rPr lang="en-US" dirty="0"/>
              <a:t>.</a:t>
            </a:r>
          </a:p>
          <a:p>
            <a:r>
              <a:rPr lang="en-US" dirty="0"/>
              <a:t>Following are the features used for this:</a:t>
            </a:r>
          </a:p>
          <a:p>
            <a:r>
              <a:rPr lang="en-US" b="1" dirty="0" err="1"/>
              <a:t>Autoboxing</a:t>
            </a:r>
            <a:endParaRPr lang="en-US" b="1" dirty="0"/>
          </a:p>
          <a:p>
            <a:r>
              <a:rPr lang="en-US" dirty="0"/>
              <a:t> </a:t>
            </a:r>
            <a:r>
              <a:rPr lang="en-US" b="1" dirty="0"/>
              <a:t>unboxing</a:t>
            </a:r>
          </a:p>
          <a:p>
            <a:r>
              <a:rPr lang="en-US" dirty="0"/>
              <a:t> The </a:t>
            </a:r>
            <a:r>
              <a:rPr lang="en-US" dirty="0">
                <a:solidFill>
                  <a:srgbClr val="FF0000"/>
                </a:solidFill>
              </a:rPr>
              <a:t>automatic</a:t>
            </a:r>
            <a:r>
              <a:rPr lang="en-US" dirty="0"/>
              <a:t> conversion </a:t>
            </a:r>
            <a:r>
              <a:rPr lang="en-US" dirty="0">
                <a:solidFill>
                  <a:srgbClr val="FF0000"/>
                </a:solidFill>
              </a:rPr>
              <a:t>of primitive into an object</a:t>
            </a:r>
            <a:r>
              <a:rPr lang="en-US" dirty="0"/>
              <a:t> is known as </a:t>
            </a:r>
            <a:r>
              <a:rPr lang="en-US" dirty="0" err="1"/>
              <a:t>autoboxing</a:t>
            </a:r>
            <a:r>
              <a:rPr lang="en-US" dirty="0"/>
              <a:t> and vice-versa unboxing.</a:t>
            </a:r>
          </a:p>
        </p:txBody>
      </p:sp>
      <p:sp>
        <p:nvSpPr>
          <p:cNvPr id="4" name="Footer Placeholder 1">
            <a:extLst>
              <a:ext uri="{FF2B5EF4-FFF2-40B4-BE49-F238E27FC236}">
                <a16:creationId xmlns:a16="http://schemas.microsoft.com/office/drawing/2014/main" id="{9DCD6F37-4054-460E-BCDF-FD73C8240D4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06B53455-B520-4004-835D-67B2F7645F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2810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of Wrapper classes in Java</a:t>
            </a:r>
            <a:br>
              <a:rPr lang="en-US" dirty="0"/>
            </a:br>
            <a:endParaRPr lang="en-US" dirty="0"/>
          </a:p>
        </p:txBody>
      </p:sp>
      <p:sp>
        <p:nvSpPr>
          <p:cNvPr id="3" name="Content Placeholder 2"/>
          <p:cNvSpPr>
            <a:spLocks noGrp="1"/>
          </p:cNvSpPr>
          <p:nvPr>
            <p:ph idx="1"/>
          </p:nvPr>
        </p:nvSpPr>
        <p:spPr/>
        <p:txBody>
          <a:bodyPr/>
          <a:lstStyle/>
          <a:p>
            <a:r>
              <a:rPr lang="en-US" dirty="0"/>
              <a:t>Java is an object-oriented programming language, so we need to deal with objects many times like in Collections, Serialization, Synchronization, etc. </a:t>
            </a:r>
          </a:p>
        </p:txBody>
      </p:sp>
      <p:sp>
        <p:nvSpPr>
          <p:cNvPr id="4" name="Footer Placeholder 1">
            <a:extLst>
              <a:ext uri="{FF2B5EF4-FFF2-40B4-BE49-F238E27FC236}">
                <a16:creationId xmlns:a16="http://schemas.microsoft.com/office/drawing/2014/main" id="{3C37E0F8-25B1-4531-8FC0-CE86DA4E775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3A9C388-1ABF-48E7-8800-411D6A6968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8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800" b="1" dirty="0"/>
              <a:t>Change the value in Method:</a:t>
            </a:r>
            <a:r>
              <a:rPr lang="en-US" sz="1800" dirty="0"/>
              <a:t> Java supports only call by value. So, if we pass a primitive value, it will not change the original value. But, if we convert the primitive value in an object, it will change the original value.</a:t>
            </a:r>
          </a:p>
          <a:p>
            <a:endParaRPr lang="en-US" sz="1800" dirty="0"/>
          </a:p>
          <a:p>
            <a:r>
              <a:rPr lang="en-US" sz="1800" b="1" dirty="0"/>
              <a:t>Synchronization:</a:t>
            </a:r>
            <a:r>
              <a:rPr lang="en-US" sz="1800" dirty="0"/>
              <a:t> Java synchronization works with objects in Multithreading.</a:t>
            </a:r>
          </a:p>
          <a:p>
            <a:endParaRPr lang="en-US" sz="1800" dirty="0"/>
          </a:p>
          <a:p>
            <a:endParaRPr lang="en-US" sz="1800" dirty="0"/>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312936438"/>
              </p:ext>
            </p:extLst>
          </p:nvPr>
        </p:nvGraphicFramePr>
        <p:xfrm>
          <a:off x="457200" y="1909003"/>
          <a:ext cx="8229600" cy="390835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0026">
                <a:tc>
                  <a:txBody>
                    <a:bodyPr/>
                    <a:lstStyle/>
                    <a:p>
                      <a:pPr algn="l" fontAlgn="t"/>
                      <a:r>
                        <a:rPr lang="en-US" sz="1800">
                          <a:solidFill>
                            <a:srgbClr val="000000"/>
                          </a:solidFill>
                          <a:effectLst/>
                          <a:latin typeface="times new roman" panose="02020603050405020304" pitchFamily="18" charset="0"/>
                        </a:rPr>
                        <a:t>Primitive Type</a:t>
                      </a:r>
                    </a:p>
                  </a:txBody>
                  <a:tcPr marL="113642" marR="113642" marT="113642" marB="113642">
                    <a:lnL w="9525" cap="flat" cmpd="sng" algn="ctr">
                      <a:solidFill>
                        <a:srgbClr val="003A30"/>
                      </a:solidFill>
                      <a:prstDash val="solid"/>
                      <a:round/>
                      <a:headEnd type="none" w="med" len="med"/>
                      <a:tailEnd type="none" w="med" len="med"/>
                    </a:lnL>
                    <a:lnR w="9525" cap="flat" cmpd="sng" algn="ctr">
                      <a:solidFill>
                        <a:srgbClr val="003A30"/>
                      </a:solidFill>
                      <a:prstDash val="solid"/>
                      <a:round/>
                      <a:headEnd type="none" w="med" len="med"/>
                      <a:tailEnd type="none" w="med" len="med"/>
                    </a:lnR>
                    <a:lnT w="9525" cap="flat" cmpd="sng" algn="ctr">
                      <a:solidFill>
                        <a:srgbClr val="003A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Wrapper class</a:t>
                      </a:r>
                    </a:p>
                  </a:txBody>
                  <a:tcPr marL="113642" marR="113642" marT="113642" marB="113642">
                    <a:lnL w="9525" cap="flat" cmpd="sng" algn="ctr">
                      <a:solidFill>
                        <a:srgbClr val="003A30"/>
                      </a:solidFill>
                      <a:prstDash val="solid"/>
                      <a:round/>
                      <a:headEnd type="none" w="med" len="med"/>
                      <a:tailEnd type="none" w="med" len="med"/>
                    </a:lnL>
                    <a:lnR w="9525" cap="flat" cmpd="sng" algn="ctr">
                      <a:solidFill>
                        <a:srgbClr val="003A30"/>
                      </a:solidFill>
                      <a:prstDash val="solid"/>
                      <a:round/>
                      <a:headEnd type="none" w="med" len="med"/>
                      <a:tailEnd type="none" w="med" len="med"/>
                    </a:lnR>
                    <a:lnT w="9525" cap="flat" cmpd="sng" algn="ctr">
                      <a:solidFill>
                        <a:srgbClr val="003A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265">
                <a:tc>
                  <a:txBody>
                    <a:bodyPr/>
                    <a:lstStyle/>
                    <a:p>
                      <a:pPr algn="l" fontAlgn="t"/>
                      <a:r>
                        <a:rPr lang="en-US" sz="1800" dirty="0" err="1">
                          <a:solidFill>
                            <a:srgbClr val="000000"/>
                          </a:solidFill>
                          <a:effectLst/>
                          <a:latin typeface="verdana" panose="020B0604030504040204" pitchFamily="34" charset="0"/>
                        </a:rPr>
                        <a:t>boolean</a:t>
                      </a:r>
                      <a:endParaRPr lang="en-US" sz="1800" dirty="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2"/>
                        </a:rPr>
                        <a:t>Boolean</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265">
                <a:tc>
                  <a:txBody>
                    <a:bodyPr/>
                    <a:lstStyle/>
                    <a:p>
                      <a:pPr algn="l" fontAlgn="t"/>
                      <a:r>
                        <a:rPr lang="en-US" sz="1800">
                          <a:solidFill>
                            <a:srgbClr val="000000"/>
                          </a:solidFill>
                          <a:effectLst/>
                          <a:latin typeface="verdana" panose="020B0604030504040204" pitchFamily="34" charset="0"/>
                        </a:rPr>
                        <a:t>char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3"/>
                        </a:rPr>
                        <a:t>Character</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265">
                <a:tc>
                  <a:txBody>
                    <a:bodyPr/>
                    <a:lstStyle/>
                    <a:p>
                      <a:pPr algn="l" fontAlgn="t"/>
                      <a:r>
                        <a:rPr lang="en-US" sz="1800">
                          <a:solidFill>
                            <a:srgbClr val="000000"/>
                          </a:solidFill>
                          <a:effectLst/>
                          <a:latin typeface="verdana" panose="020B0604030504040204" pitchFamily="34" charset="0"/>
                        </a:rPr>
                        <a:t>byte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4"/>
                        </a:rPr>
                        <a:t>Byte</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265">
                <a:tc>
                  <a:txBody>
                    <a:bodyPr/>
                    <a:lstStyle/>
                    <a:p>
                      <a:pPr algn="l" fontAlgn="t"/>
                      <a:r>
                        <a:rPr lang="en-US" sz="1800">
                          <a:solidFill>
                            <a:srgbClr val="000000"/>
                          </a:solidFill>
                          <a:effectLst/>
                          <a:latin typeface="verdana" panose="020B0604030504040204" pitchFamily="34" charset="0"/>
                        </a:rPr>
                        <a:t>short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5"/>
                        </a:rPr>
                        <a:t>Short</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24265">
                <a:tc>
                  <a:txBody>
                    <a:bodyPr/>
                    <a:lstStyle/>
                    <a:p>
                      <a:pPr algn="l" fontAlgn="t"/>
                      <a:r>
                        <a:rPr lang="en-US" sz="1800">
                          <a:solidFill>
                            <a:srgbClr val="000000"/>
                          </a:solidFill>
                          <a:effectLst/>
                          <a:latin typeface="verdana" panose="020B0604030504040204" pitchFamily="34" charset="0"/>
                        </a:rPr>
                        <a:t>int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6"/>
                        </a:rPr>
                        <a:t>Integer</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4265">
                <a:tc>
                  <a:txBody>
                    <a:bodyPr/>
                    <a:lstStyle/>
                    <a:p>
                      <a:pPr algn="l" fontAlgn="t"/>
                      <a:r>
                        <a:rPr lang="en-US" sz="1800">
                          <a:solidFill>
                            <a:srgbClr val="000000"/>
                          </a:solidFill>
                          <a:effectLst/>
                          <a:latin typeface="verdana" panose="020B0604030504040204" pitchFamily="34" charset="0"/>
                        </a:rPr>
                        <a:t>long</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7"/>
                        </a:rPr>
                        <a:t>Long</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24265">
                <a:tc>
                  <a:txBody>
                    <a:bodyPr/>
                    <a:lstStyle/>
                    <a:p>
                      <a:pPr algn="l" fontAlgn="t"/>
                      <a:r>
                        <a:rPr lang="en-US" sz="1800">
                          <a:solidFill>
                            <a:srgbClr val="000000"/>
                          </a:solidFill>
                          <a:effectLst/>
                          <a:latin typeface="verdana" panose="020B0604030504040204" pitchFamily="34" charset="0"/>
                        </a:rPr>
                        <a:t>float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8"/>
                        </a:rPr>
                        <a:t>Float</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4265">
                <a:tc>
                  <a:txBody>
                    <a:bodyPr/>
                    <a:lstStyle/>
                    <a:p>
                      <a:pPr algn="l" fontAlgn="t"/>
                      <a:r>
                        <a:rPr lang="en-US" sz="1800">
                          <a:solidFill>
                            <a:srgbClr val="000000"/>
                          </a:solidFill>
                          <a:effectLst/>
                          <a:latin typeface="verdana" panose="020B0604030504040204" pitchFamily="34" charset="0"/>
                        </a:rPr>
                        <a:t>double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US" sz="1800" kern="1200" dirty="0">
                          <a:solidFill>
                            <a:srgbClr val="000000"/>
                          </a:solidFill>
                          <a:effectLst/>
                          <a:latin typeface="verdana" panose="020B0604030504040204" pitchFamily="34" charset="0"/>
                          <a:ea typeface="+mn-ea"/>
                          <a:cs typeface="+mn-cs"/>
                          <a:hlinkClick r:id="rId9"/>
                        </a:rPr>
                        <a:t>Double</a:t>
                      </a:r>
                      <a:endParaRPr lang="en-US" sz="1800" kern="1200" dirty="0">
                        <a:solidFill>
                          <a:srgbClr val="000000"/>
                        </a:solidFill>
                        <a:effectLst/>
                        <a:latin typeface="verdana" panose="020B0604030504040204" pitchFamily="34" charset="0"/>
                        <a:ea typeface="+mn-ea"/>
                        <a:cs typeface="+mn-cs"/>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
        <p:nvSpPr>
          <p:cNvPr id="5" name="Footer Placeholder 1">
            <a:extLst>
              <a:ext uri="{FF2B5EF4-FFF2-40B4-BE49-F238E27FC236}">
                <a16:creationId xmlns:a16="http://schemas.microsoft.com/office/drawing/2014/main" id="{97CE42CB-1A2C-4A72-A36B-27F564CA509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488E1FB9-4DD8-458A-AB4B-672068193CE5}"/>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77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class </a:t>
            </a:r>
            <a:r>
              <a:rPr lang="en-US" dirty="0" err="1"/>
              <a:t>UncheckedException</a:t>
            </a:r>
            <a:endParaRPr lang="en-US" dirty="0"/>
          </a:p>
          <a:p>
            <a:pPr marL="0" indent="0">
              <a:buNone/>
            </a:pPr>
            <a:r>
              <a:rPr lang="en-US" dirty="0"/>
              <a:t>{</a:t>
            </a:r>
          </a:p>
          <a:p>
            <a:pPr marL="0" indent="0">
              <a:buNone/>
            </a:pPr>
            <a:r>
              <a:rPr lang="en-US" dirty="0"/>
              <a:t>   P.S.V.M()</a:t>
            </a:r>
          </a:p>
          <a:p>
            <a:pPr marL="0" indent="0">
              <a:buNone/>
            </a:pPr>
            <a:r>
              <a:rPr lang="en-US" dirty="0"/>
              <a:t>   {</a:t>
            </a:r>
          </a:p>
          <a:p>
            <a:pPr marL="0" indent="0">
              <a:buNone/>
            </a:pPr>
            <a:r>
              <a:rPr lang="en-US" dirty="0"/>
              <a:t>	</a:t>
            </a:r>
            <a:r>
              <a:rPr lang="en-US" dirty="0" err="1"/>
              <a:t>int</a:t>
            </a:r>
            <a:r>
              <a:rPr lang="en-US" dirty="0"/>
              <a:t>[] a = {10,20,30,40};</a:t>
            </a:r>
          </a:p>
          <a:p>
            <a:pPr marL="0" indent="0">
              <a:buNone/>
            </a:pPr>
            <a:r>
              <a:rPr lang="en-US" dirty="0"/>
              <a:t>	S.O.P(a[0]);</a:t>
            </a:r>
          </a:p>
          <a:p>
            <a:pPr marL="0" indent="0">
              <a:buNone/>
            </a:pPr>
            <a:r>
              <a:rPr lang="en-US" dirty="0"/>
              <a:t>	S.O.P(a[10]);</a:t>
            </a:r>
          </a:p>
          <a:p>
            <a:pPr marL="0" indent="0">
              <a:buNone/>
            </a:pPr>
            <a:r>
              <a:rPr lang="en-US" dirty="0"/>
              <a:t>   }</a:t>
            </a:r>
          </a:p>
          <a:p>
            <a:pPr marL="0" indent="0">
              <a:buNone/>
            </a:pPr>
            <a:r>
              <a:rPr lang="en-US" dirty="0"/>
              <a:t>}</a:t>
            </a:r>
          </a:p>
          <a:p>
            <a:pPr marL="0" indent="0">
              <a:buNone/>
            </a:pPr>
            <a:endParaRPr lang="en-US" dirty="0"/>
          </a:p>
        </p:txBody>
      </p:sp>
      <p:sp>
        <p:nvSpPr>
          <p:cNvPr id="4" name="TextBox 3"/>
          <p:cNvSpPr txBox="1"/>
          <p:nvPr/>
        </p:nvSpPr>
        <p:spPr>
          <a:xfrm>
            <a:off x="5562600" y="4285520"/>
            <a:ext cx="3733800" cy="830997"/>
          </a:xfrm>
          <a:prstGeom prst="rect">
            <a:avLst/>
          </a:prstGeom>
          <a:noFill/>
        </p:spPr>
        <p:txBody>
          <a:bodyPr wrap="square" rtlCol="0">
            <a:spAutoFit/>
          </a:bodyPr>
          <a:lstStyle/>
          <a:p>
            <a:r>
              <a:rPr lang="en-US" sz="2400" dirty="0">
                <a:solidFill>
                  <a:srgbClr val="C00000"/>
                </a:solidFill>
              </a:rPr>
              <a:t>// array index out of bound exception</a:t>
            </a: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a:t>This is the type of unchecked exception</a:t>
            </a:r>
          </a:p>
        </p:txBody>
      </p:sp>
      <p:sp>
        <p:nvSpPr>
          <p:cNvPr id="6" name="Footer Placeholder 1">
            <a:extLst>
              <a:ext uri="{FF2B5EF4-FFF2-40B4-BE49-F238E27FC236}">
                <a16:creationId xmlns:a16="http://schemas.microsoft.com/office/drawing/2014/main" id="{C61CFA96-088A-4587-9457-F91D7E4ECCC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E6E78C97-FEC5-4793-BFFC-73A7760E53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32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87" y="228600"/>
            <a:ext cx="8229600" cy="1143000"/>
          </a:xfrm>
        </p:spPr>
        <p:txBody>
          <a:bodyPr>
            <a:normAutofit fontScale="90000"/>
          </a:bodyPr>
          <a:lstStyle/>
          <a:p>
            <a:r>
              <a:rPr lang="en-US" b="1" dirty="0" err="1"/>
              <a:t>Autoboxing</a:t>
            </a:r>
            <a:br>
              <a:rPr lang="en-US" b="1" dirty="0"/>
            </a:br>
            <a:endParaRPr lang="en-US" dirty="0"/>
          </a:p>
        </p:txBody>
      </p:sp>
      <p:sp>
        <p:nvSpPr>
          <p:cNvPr id="3" name="Content Placeholder 2"/>
          <p:cNvSpPr>
            <a:spLocks noGrp="1"/>
          </p:cNvSpPr>
          <p:nvPr>
            <p:ph idx="1"/>
          </p:nvPr>
        </p:nvSpPr>
        <p:spPr>
          <a:xfrm>
            <a:off x="609600" y="1371600"/>
            <a:ext cx="8229600" cy="4525963"/>
          </a:xfrm>
        </p:spPr>
        <p:txBody>
          <a:bodyPr>
            <a:normAutofit/>
          </a:bodyPr>
          <a:lstStyle/>
          <a:p>
            <a:r>
              <a:rPr lang="en-US" sz="2800" dirty="0"/>
              <a:t>The automatic conversion of primitive data type into its corresponding wrapper class is known as </a:t>
            </a:r>
            <a:r>
              <a:rPr lang="en-US" sz="2800" dirty="0" err="1"/>
              <a:t>autoboxing</a:t>
            </a:r>
            <a:r>
              <a:rPr lang="en-US" sz="2800" dirty="0"/>
              <a:t>, for example, byte to Byte, char to Character, </a:t>
            </a:r>
            <a:r>
              <a:rPr lang="en-US" sz="2800" dirty="0" err="1"/>
              <a:t>int</a:t>
            </a:r>
            <a:r>
              <a:rPr lang="en-US" sz="2800" dirty="0"/>
              <a:t> to Integer, long to Long, float to Float, </a:t>
            </a:r>
            <a:r>
              <a:rPr lang="en-US" sz="2800" dirty="0" err="1"/>
              <a:t>boolean</a:t>
            </a:r>
            <a:r>
              <a:rPr lang="en-US" sz="2800" dirty="0"/>
              <a:t> to Boolean, double to Double, and short to Short.</a:t>
            </a:r>
          </a:p>
        </p:txBody>
      </p:sp>
      <p:sp>
        <p:nvSpPr>
          <p:cNvPr id="4" name="Footer Placeholder 1">
            <a:extLst>
              <a:ext uri="{FF2B5EF4-FFF2-40B4-BE49-F238E27FC236}">
                <a16:creationId xmlns:a16="http://schemas.microsoft.com/office/drawing/2014/main" id="{C4581C39-BEC6-4DF0-97F6-2EB65AFAA00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F913800-4E89-4AE0-AB94-39B1799376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3781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dirty="0"/>
              <a:t>//Java program to convert primitive into objects  </a:t>
            </a:r>
          </a:p>
          <a:p>
            <a:pPr marL="0" indent="0">
              <a:buNone/>
            </a:pPr>
            <a:r>
              <a:rPr lang="en-US" sz="2400" dirty="0"/>
              <a:t>//</a:t>
            </a:r>
            <a:r>
              <a:rPr lang="en-US" sz="2400" dirty="0" err="1"/>
              <a:t>Autoboxing</a:t>
            </a:r>
            <a:r>
              <a:rPr lang="en-US" sz="2400" dirty="0"/>
              <a:t> example of </a:t>
            </a:r>
            <a:r>
              <a:rPr lang="en-US" sz="2400" dirty="0" err="1"/>
              <a:t>int</a:t>
            </a:r>
            <a:r>
              <a:rPr lang="en-US" sz="2400" dirty="0"/>
              <a:t> to Integer  </a:t>
            </a:r>
          </a:p>
          <a:p>
            <a:pPr marL="0" indent="0">
              <a:buNone/>
            </a:pPr>
            <a:r>
              <a:rPr lang="en-US" sz="2400" b="1" dirty="0"/>
              <a:t>public</a:t>
            </a:r>
            <a:r>
              <a:rPr lang="en-US" sz="2400" dirty="0"/>
              <a:t> </a:t>
            </a:r>
            <a:r>
              <a:rPr lang="en-US" sz="2400" b="1" dirty="0"/>
              <a:t>class</a:t>
            </a:r>
            <a:r>
              <a:rPr lang="en-US" sz="2400" dirty="0"/>
              <a:t> WrapperExample1{  </a:t>
            </a:r>
          </a:p>
          <a:p>
            <a:pPr marL="0" indent="0">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//Converting </a:t>
            </a:r>
            <a:r>
              <a:rPr lang="en-US" sz="2400" dirty="0" err="1"/>
              <a:t>int</a:t>
            </a:r>
            <a:r>
              <a:rPr lang="en-US" sz="2400" dirty="0"/>
              <a:t> into Integer  </a:t>
            </a:r>
          </a:p>
          <a:p>
            <a:pPr marL="0" indent="0">
              <a:buNone/>
            </a:pPr>
            <a:r>
              <a:rPr lang="en-US" sz="2400" b="1" dirty="0" err="1"/>
              <a:t>int</a:t>
            </a:r>
            <a:r>
              <a:rPr lang="en-US" sz="2400" dirty="0"/>
              <a:t> a=20;  </a:t>
            </a:r>
          </a:p>
          <a:p>
            <a:pPr marL="0" indent="0">
              <a:buNone/>
            </a:pPr>
            <a:r>
              <a:rPr lang="en-US" sz="2400" dirty="0"/>
              <a:t>Integer </a:t>
            </a:r>
            <a:r>
              <a:rPr lang="en-US" sz="2400" dirty="0" err="1"/>
              <a:t>i</a:t>
            </a:r>
            <a:r>
              <a:rPr lang="en-US" sz="2400" dirty="0"/>
              <a:t>=</a:t>
            </a:r>
            <a:r>
              <a:rPr lang="en-US" sz="2400" dirty="0" err="1"/>
              <a:t>Integer.valueOf</a:t>
            </a:r>
            <a:r>
              <a:rPr lang="en-US" sz="2400" dirty="0"/>
              <a:t>(a);//converting </a:t>
            </a:r>
            <a:r>
              <a:rPr lang="en-US" sz="2400" dirty="0" err="1"/>
              <a:t>int</a:t>
            </a:r>
            <a:r>
              <a:rPr lang="en-US" sz="2400" dirty="0"/>
              <a:t> into Integer explicitly  </a:t>
            </a:r>
          </a:p>
          <a:p>
            <a:pPr marL="0" indent="0">
              <a:buNone/>
            </a:pPr>
            <a:r>
              <a:rPr lang="en-US" sz="2400" dirty="0"/>
              <a:t>Integer j=a;//</a:t>
            </a:r>
            <a:r>
              <a:rPr lang="en-US" sz="2400" dirty="0" err="1"/>
              <a:t>autoboxing</a:t>
            </a:r>
            <a:r>
              <a:rPr lang="en-US" sz="2400" dirty="0"/>
              <a:t>, now compiler will write </a:t>
            </a:r>
            <a:r>
              <a:rPr lang="en-US" sz="2400" dirty="0" err="1"/>
              <a:t>Integer.valueOf</a:t>
            </a:r>
            <a:r>
              <a:rPr lang="en-US" sz="2400" dirty="0"/>
              <a:t>(a) internally  </a:t>
            </a:r>
          </a:p>
          <a:p>
            <a:pPr marL="0" indent="0">
              <a:buNone/>
            </a:pPr>
            <a:r>
              <a:rPr lang="en-US" sz="2400" dirty="0"/>
              <a:t> </a:t>
            </a:r>
            <a:r>
              <a:rPr lang="en-US" sz="2400" dirty="0" err="1"/>
              <a:t>System.out.println</a:t>
            </a:r>
            <a:r>
              <a:rPr lang="en-US" sz="2400" dirty="0"/>
              <a:t>(a+" "+</a:t>
            </a:r>
            <a:r>
              <a:rPr lang="en-US" sz="2400" dirty="0" err="1"/>
              <a:t>i</a:t>
            </a:r>
            <a:r>
              <a:rPr lang="en-US" sz="2400" dirty="0"/>
              <a:t>+" "+j);  </a:t>
            </a:r>
          </a:p>
          <a:p>
            <a:pPr marL="0" indent="0">
              <a:buNone/>
            </a:pPr>
            <a:r>
              <a:rPr lang="en-US" sz="2400" dirty="0"/>
              <a:t>}}  </a:t>
            </a:r>
          </a:p>
          <a:p>
            <a:pPr marL="0" indent="0">
              <a:buNone/>
            </a:pPr>
            <a:r>
              <a:rPr lang="en-US" sz="2400" dirty="0"/>
              <a:t>Output:20 20 20</a:t>
            </a:r>
          </a:p>
          <a:p>
            <a:endParaRPr lang="en-US" sz="2400" dirty="0"/>
          </a:p>
        </p:txBody>
      </p:sp>
      <p:sp>
        <p:nvSpPr>
          <p:cNvPr id="4" name="Footer Placeholder 1">
            <a:extLst>
              <a:ext uri="{FF2B5EF4-FFF2-40B4-BE49-F238E27FC236}">
                <a16:creationId xmlns:a16="http://schemas.microsoft.com/office/drawing/2014/main" id="{33A0AA40-C11A-4C22-9B3E-E788C9C1F4A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0575003-B6E4-4103-86B2-E1FB62C26E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3338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762000"/>
            <a:ext cx="8156377" cy="4120356"/>
          </a:xfrm>
          <a:prstGeom prst="rect">
            <a:avLst/>
          </a:prstGeom>
        </p:spPr>
      </p:pic>
      <p:sp>
        <p:nvSpPr>
          <p:cNvPr id="3" name="Footer Placeholder 1">
            <a:extLst>
              <a:ext uri="{FF2B5EF4-FFF2-40B4-BE49-F238E27FC236}">
                <a16:creationId xmlns:a16="http://schemas.microsoft.com/office/drawing/2014/main" id="{FC5A32DB-F9E8-4669-9CBE-E615A535125F}"/>
              </a:ext>
            </a:extLst>
          </p:cNvPr>
          <p:cNvSpPr txBox="1">
            <a:spLocks/>
          </p:cNvSpPr>
          <p:nvPr/>
        </p:nvSpPr>
        <p:spPr>
          <a:xfrm>
            <a:off x="25400" y="6634163"/>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F6CC4D96-BC46-41F0-8F89-BCF5CDCAD9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62781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2199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Unboxing</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automatic conversion of wrapper type into its corresponding primitive type is known as unboxing. It is the reverse process of </a:t>
            </a:r>
            <a:r>
              <a:rPr lang="en-US" sz="2400" dirty="0" err="1"/>
              <a:t>autoboxing</a:t>
            </a:r>
            <a:r>
              <a:rPr lang="en-US" sz="2400" dirty="0"/>
              <a:t>. Since Java 5, we do not need to use the </a:t>
            </a:r>
            <a:r>
              <a:rPr lang="en-US" sz="2400" dirty="0" err="1"/>
              <a:t>intValue</a:t>
            </a:r>
            <a:r>
              <a:rPr lang="en-US" sz="2400" dirty="0"/>
              <a:t>() method of wrapper classes to convert the wrapper type into primitives.</a:t>
            </a:r>
          </a:p>
          <a:p>
            <a:endParaRPr lang="en-US" sz="2400" dirty="0"/>
          </a:p>
        </p:txBody>
      </p:sp>
      <p:sp>
        <p:nvSpPr>
          <p:cNvPr id="4" name="Footer Placeholder 1">
            <a:extLst>
              <a:ext uri="{FF2B5EF4-FFF2-40B4-BE49-F238E27FC236}">
                <a16:creationId xmlns:a16="http://schemas.microsoft.com/office/drawing/2014/main" id="{449A7B65-C5F1-4956-A431-70B094C8EC4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B6041CF4-C82D-4318-86FA-0EDE04D3B9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2364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2400" dirty="0"/>
              <a:t>//Java program to convert object into primitives  </a:t>
            </a:r>
          </a:p>
          <a:p>
            <a:pPr marL="0" indent="0">
              <a:buNone/>
            </a:pPr>
            <a:r>
              <a:rPr lang="en-US" sz="2400" dirty="0"/>
              <a:t>//Unboxing example of Integer to </a:t>
            </a:r>
            <a:r>
              <a:rPr lang="en-US" sz="2400" dirty="0" err="1"/>
              <a:t>int</a:t>
            </a:r>
            <a:r>
              <a:rPr lang="en-US" sz="2400" dirty="0"/>
              <a:t>  </a:t>
            </a:r>
          </a:p>
          <a:p>
            <a:pPr marL="0" indent="0">
              <a:buNone/>
            </a:pPr>
            <a:r>
              <a:rPr lang="en-US" sz="2400" b="1" dirty="0"/>
              <a:t>public</a:t>
            </a:r>
            <a:r>
              <a:rPr lang="en-US" sz="2400" dirty="0"/>
              <a:t> </a:t>
            </a:r>
            <a:r>
              <a:rPr lang="en-US" sz="2400" b="1" dirty="0"/>
              <a:t>class</a:t>
            </a:r>
            <a:r>
              <a:rPr lang="en-US" sz="2400" dirty="0"/>
              <a:t> WrapperExample2{    </a:t>
            </a:r>
          </a:p>
          <a:p>
            <a:pPr marL="0" indent="0">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//Converting Integer to </a:t>
            </a:r>
            <a:r>
              <a:rPr lang="en-US" sz="2400" dirty="0" err="1"/>
              <a:t>int</a:t>
            </a:r>
            <a:r>
              <a:rPr lang="en-US" sz="2400" dirty="0"/>
              <a:t>    </a:t>
            </a:r>
          </a:p>
          <a:p>
            <a:pPr marL="0" indent="0">
              <a:buNone/>
            </a:pPr>
            <a:r>
              <a:rPr lang="en-US" sz="2400" dirty="0"/>
              <a:t>Integer a=</a:t>
            </a:r>
            <a:r>
              <a:rPr lang="en-US" sz="2400" b="1" dirty="0"/>
              <a:t>new</a:t>
            </a:r>
            <a:r>
              <a:rPr lang="en-US" sz="2400" dirty="0"/>
              <a:t> Integer(3);    </a:t>
            </a:r>
          </a:p>
          <a:p>
            <a:pPr marL="0" indent="0">
              <a:buNone/>
            </a:pPr>
            <a:r>
              <a:rPr lang="en-US" sz="2400" b="1" dirty="0" err="1"/>
              <a:t>int</a:t>
            </a:r>
            <a:r>
              <a:rPr lang="en-US" sz="2400" dirty="0"/>
              <a:t> </a:t>
            </a:r>
            <a:r>
              <a:rPr lang="en-US" sz="2400" dirty="0" err="1"/>
              <a:t>i</a:t>
            </a:r>
            <a:r>
              <a:rPr lang="en-US" sz="2400" dirty="0"/>
              <a:t>=</a:t>
            </a:r>
            <a:r>
              <a:rPr lang="en-US" sz="2400" dirty="0" err="1"/>
              <a:t>a.intValue</a:t>
            </a:r>
            <a:r>
              <a:rPr lang="en-US" sz="2400" dirty="0"/>
              <a:t>();//converting Integer to </a:t>
            </a:r>
            <a:r>
              <a:rPr lang="en-US" sz="2400" dirty="0" err="1"/>
              <a:t>int</a:t>
            </a:r>
            <a:r>
              <a:rPr lang="en-US" sz="2400" dirty="0"/>
              <a:t> explicitly  </a:t>
            </a:r>
          </a:p>
          <a:p>
            <a:pPr marL="0" indent="0">
              <a:buNone/>
            </a:pPr>
            <a:r>
              <a:rPr lang="en-US" sz="2400" b="1" dirty="0" err="1"/>
              <a:t>int</a:t>
            </a:r>
            <a:r>
              <a:rPr lang="en-US" sz="2400" dirty="0"/>
              <a:t> j=a;//unboxing, now compiler will write </a:t>
            </a:r>
            <a:r>
              <a:rPr lang="en-US" sz="2400" dirty="0" err="1"/>
              <a:t>a.intValue</a:t>
            </a:r>
            <a:r>
              <a:rPr lang="en-US" sz="2400" dirty="0"/>
              <a:t>() internally     </a:t>
            </a:r>
          </a:p>
          <a:p>
            <a:pPr marL="0" indent="0">
              <a:buNone/>
            </a:pPr>
            <a:r>
              <a:rPr lang="en-US" sz="2400" dirty="0"/>
              <a:t> </a:t>
            </a:r>
            <a:r>
              <a:rPr lang="en-US" sz="2400" dirty="0" err="1"/>
              <a:t>System.out.println</a:t>
            </a:r>
            <a:r>
              <a:rPr lang="en-US" sz="2400" dirty="0"/>
              <a:t>(a+" "+</a:t>
            </a:r>
            <a:r>
              <a:rPr lang="en-US" sz="2400" dirty="0" err="1"/>
              <a:t>i</a:t>
            </a:r>
            <a:r>
              <a:rPr lang="en-US" sz="2400" dirty="0"/>
              <a:t>+" "+j);    </a:t>
            </a:r>
          </a:p>
          <a:p>
            <a:pPr marL="0" indent="0">
              <a:buNone/>
            </a:pPr>
            <a:r>
              <a:rPr lang="en-US" sz="2400" dirty="0"/>
              <a:t>}}    </a:t>
            </a:r>
          </a:p>
          <a:p>
            <a:endParaRPr lang="en-US" sz="2400" dirty="0"/>
          </a:p>
        </p:txBody>
      </p:sp>
      <p:sp>
        <p:nvSpPr>
          <p:cNvPr id="4" name="Footer Placeholder 1">
            <a:extLst>
              <a:ext uri="{FF2B5EF4-FFF2-40B4-BE49-F238E27FC236}">
                <a16:creationId xmlns:a16="http://schemas.microsoft.com/office/drawing/2014/main" id="{784735A9-AA5D-41A4-BECA-6D1F0770E94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70E2F533-2110-49F4-838B-BD1249835D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9141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38200"/>
            <a:ext cx="7251335" cy="3663156"/>
          </a:xfrm>
          <a:prstGeom prst="rect">
            <a:avLst/>
          </a:prstGeom>
        </p:spPr>
      </p:pic>
      <p:sp>
        <p:nvSpPr>
          <p:cNvPr id="3" name="Footer Placeholder 1">
            <a:extLst>
              <a:ext uri="{FF2B5EF4-FFF2-40B4-BE49-F238E27FC236}">
                <a16:creationId xmlns:a16="http://schemas.microsoft.com/office/drawing/2014/main" id="{D85B85F5-FB19-49C6-820D-BAFE63F82EC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72D4B54-1D93-46DE-990B-D20BD9CF59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08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Example-3</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class </a:t>
            </a:r>
            <a:r>
              <a:rPr lang="en-US" dirty="0" err="1"/>
              <a:t>UncheckedException</a:t>
            </a:r>
            <a:endParaRPr lang="en-US" dirty="0"/>
          </a:p>
          <a:p>
            <a:pPr marL="0" indent="0">
              <a:buNone/>
            </a:pPr>
            <a:r>
              <a:rPr lang="en-US" dirty="0"/>
              <a:t>{</a:t>
            </a:r>
          </a:p>
          <a:p>
            <a:pPr marL="0" indent="0">
              <a:buNone/>
            </a:pPr>
            <a:r>
              <a:rPr lang="en-US" dirty="0"/>
              <a:t>   P.S.V.M()</a:t>
            </a:r>
          </a:p>
          <a:p>
            <a:pPr marL="0" indent="0">
              <a:buNone/>
            </a:pPr>
            <a:r>
              <a:rPr lang="en-US" dirty="0"/>
              <a:t>   {</a:t>
            </a:r>
          </a:p>
          <a:p>
            <a:pPr marL="0" indent="0">
              <a:buNone/>
            </a:pPr>
            <a:r>
              <a:rPr lang="en-US" dirty="0"/>
              <a:t>	String </a:t>
            </a:r>
            <a:r>
              <a:rPr lang="en-US" dirty="0" err="1"/>
              <a:t>str</a:t>
            </a:r>
            <a:r>
              <a:rPr lang="en-US" dirty="0"/>
              <a:t> = “</a:t>
            </a:r>
            <a:r>
              <a:rPr lang="en-US" dirty="0" err="1"/>
              <a:t>Charusat</a:t>
            </a:r>
            <a:r>
              <a:rPr lang="en-US" dirty="0"/>
              <a:t>”;</a:t>
            </a:r>
          </a:p>
          <a:p>
            <a:pPr marL="0" indent="0">
              <a:buNone/>
            </a:pPr>
            <a:r>
              <a:rPr lang="en-US" dirty="0"/>
              <a:t>	S.O.P(</a:t>
            </a:r>
            <a:r>
              <a:rPr lang="en-US" dirty="0" err="1"/>
              <a:t>str.chaAt</a:t>
            </a:r>
            <a:r>
              <a:rPr lang="en-US" dirty="0"/>
              <a:t>(2));</a:t>
            </a:r>
          </a:p>
          <a:p>
            <a:pPr marL="0" indent="0">
              <a:buNone/>
            </a:pPr>
            <a:r>
              <a:rPr lang="en-US" dirty="0"/>
              <a:t>	S.O.P(</a:t>
            </a:r>
            <a:r>
              <a:rPr lang="en-US" dirty="0" err="1"/>
              <a:t>str.chaAt</a:t>
            </a:r>
            <a:r>
              <a:rPr lang="en-US" dirty="0"/>
              <a:t>(20);</a:t>
            </a:r>
          </a:p>
          <a:p>
            <a:pPr marL="0" indent="0">
              <a:buNone/>
            </a:pPr>
            <a:r>
              <a:rPr lang="en-US" dirty="0"/>
              <a:t>   }</a:t>
            </a:r>
          </a:p>
          <a:p>
            <a:pPr marL="0" indent="0">
              <a:buNone/>
            </a:pPr>
            <a:r>
              <a:rPr lang="en-US" dirty="0"/>
              <a:t>}</a:t>
            </a:r>
          </a:p>
          <a:p>
            <a:pPr marL="0" indent="0">
              <a:buNone/>
            </a:pPr>
            <a:endParaRPr lang="en-US" dirty="0"/>
          </a:p>
        </p:txBody>
      </p:sp>
      <p:sp>
        <p:nvSpPr>
          <p:cNvPr id="4" name="TextBox 3"/>
          <p:cNvSpPr txBox="1"/>
          <p:nvPr/>
        </p:nvSpPr>
        <p:spPr>
          <a:xfrm>
            <a:off x="5562600" y="4285520"/>
            <a:ext cx="3733800" cy="830997"/>
          </a:xfrm>
          <a:prstGeom prst="rect">
            <a:avLst/>
          </a:prstGeom>
          <a:noFill/>
        </p:spPr>
        <p:txBody>
          <a:bodyPr wrap="square" rtlCol="0">
            <a:spAutoFit/>
          </a:bodyPr>
          <a:lstStyle/>
          <a:p>
            <a:r>
              <a:rPr lang="en-US" sz="2400" dirty="0">
                <a:solidFill>
                  <a:srgbClr val="C00000"/>
                </a:solidFill>
              </a:rPr>
              <a:t>// string index out of bound exception</a:t>
            </a: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a:t>This is the type of unchecked exception</a:t>
            </a:r>
          </a:p>
        </p:txBody>
      </p:sp>
      <p:sp>
        <p:nvSpPr>
          <p:cNvPr id="6" name="Footer Placeholder 1">
            <a:extLst>
              <a:ext uri="{FF2B5EF4-FFF2-40B4-BE49-F238E27FC236}">
                <a16:creationId xmlns:a16="http://schemas.microsoft.com/office/drawing/2014/main" id="{FEE6C110-3E74-4D6C-A268-FD9B9DF4FBF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12ED2CA7-7457-4A46-A3FC-3A2D613A56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7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Example-4</a:t>
            </a:r>
          </a:p>
        </p:txBody>
      </p:sp>
      <p:sp>
        <p:nvSpPr>
          <p:cNvPr id="3" name="Content Placeholder 2"/>
          <p:cNvSpPr>
            <a:spLocks noGrp="1"/>
          </p:cNvSpPr>
          <p:nvPr>
            <p:ph idx="1"/>
          </p:nvPr>
        </p:nvSpPr>
        <p:spPr>
          <a:xfrm>
            <a:off x="457200" y="1600200"/>
            <a:ext cx="4724400" cy="4525963"/>
          </a:xfrm>
        </p:spPr>
        <p:txBody>
          <a:bodyPr>
            <a:normAutofit lnSpcReduction="10000"/>
          </a:bodyPr>
          <a:lstStyle/>
          <a:p>
            <a:pPr marL="0" indent="0">
              <a:buNone/>
            </a:pPr>
            <a:r>
              <a:rPr lang="en-US" dirty="0"/>
              <a:t>class </a:t>
            </a:r>
            <a:r>
              <a:rPr lang="en-US" dirty="0" err="1"/>
              <a:t>UncheckedException</a:t>
            </a:r>
            <a:endParaRPr lang="en-US" dirty="0"/>
          </a:p>
          <a:p>
            <a:pPr marL="0" indent="0">
              <a:buNone/>
            </a:pPr>
            <a:r>
              <a:rPr lang="en-US" dirty="0"/>
              <a:t>{</a:t>
            </a:r>
          </a:p>
          <a:p>
            <a:pPr marL="0" indent="0">
              <a:buNone/>
            </a:pPr>
            <a:r>
              <a:rPr lang="en-US" dirty="0"/>
              <a:t>   P.S.V.M()</a:t>
            </a:r>
          </a:p>
          <a:p>
            <a:pPr marL="0" indent="0">
              <a:buNone/>
            </a:pPr>
            <a:r>
              <a:rPr lang="en-US" dirty="0"/>
              <a:t>   {</a:t>
            </a:r>
          </a:p>
          <a:p>
            <a:pPr marL="0" indent="0">
              <a:buNone/>
            </a:pPr>
            <a:r>
              <a:rPr lang="en-US" dirty="0"/>
              <a:t>	String </a:t>
            </a:r>
            <a:r>
              <a:rPr lang="en-US" dirty="0" err="1"/>
              <a:t>str</a:t>
            </a:r>
            <a:r>
              <a:rPr lang="en-US" dirty="0"/>
              <a:t> = null;</a:t>
            </a:r>
          </a:p>
          <a:p>
            <a:pPr marL="0" indent="0">
              <a:buNone/>
            </a:pPr>
            <a:r>
              <a:rPr lang="en-US" dirty="0"/>
              <a:t>	S.O.P(</a:t>
            </a:r>
            <a:r>
              <a:rPr lang="en-US" dirty="0" err="1"/>
              <a:t>str.length</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TextBox 3"/>
          <p:cNvSpPr txBox="1"/>
          <p:nvPr/>
        </p:nvSpPr>
        <p:spPr>
          <a:xfrm>
            <a:off x="5562600" y="4285520"/>
            <a:ext cx="3733800" cy="461665"/>
          </a:xfrm>
          <a:prstGeom prst="rect">
            <a:avLst/>
          </a:prstGeom>
          <a:noFill/>
        </p:spPr>
        <p:txBody>
          <a:bodyPr wrap="square" rtlCol="0">
            <a:spAutoFit/>
          </a:bodyPr>
          <a:lstStyle/>
          <a:p>
            <a:r>
              <a:rPr lang="en-US" sz="2400" dirty="0">
                <a:solidFill>
                  <a:srgbClr val="C00000"/>
                </a:solidFill>
              </a:rPr>
              <a:t>// Null pointer exception</a:t>
            </a: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a:t>This is the type of unchecked exception</a:t>
            </a:r>
          </a:p>
        </p:txBody>
      </p:sp>
      <p:sp>
        <p:nvSpPr>
          <p:cNvPr id="6" name="Footer Placeholder 1">
            <a:extLst>
              <a:ext uri="{FF2B5EF4-FFF2-40B4-BE49-F238E27FC236}">
                <a16:creationId xmlns:a16="http://schemas.microsoft.com/office/drawing/2014/main" id="{20B1C059-7BEC-4425-8ED5-82C9F82039D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16253196-291C-4B97-A6D5-544667000A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checked exception</a:t>
            </a:r>
          </a:p>
        </p:txBody>
      </p:sp>
      <p:sp>
        <p:nvSpPr>
          <p:cNvPr id="3" name="Content Placeholder 2"/>
          <p:cNvSpPr>
            <a:spLocks noGrp="1"/>
          </p:cNvSpPr>
          <p:nvPr>
            <p:ph idx="1"/>
          </p:nvPr>
        </p:nvSpPr>
        <p:spPr/>
        <p:txBody>
          <a:bodyPr>
            <a:noAutofit/>
          </a:bodyPr>
          <a:lstStyle/>
          <a:p>
            <a:pPr algn="just"/>
            <a:r>
              <a:rPr lang="en-US" sz="2800" dirty="0"/>
              <a:t>The classes which directly inherit </a:t>
            </a:r>
            <a:r>
              <a:rPr lang="en-US" sz="2800" dirty="0" err="1"/>
              <a:t>Throwable</a:t>
            </a:r>
            <a:r>
              <a:rPr lang="en-US" sz="2800" dirty="0"/>
              <a:t> class except </a:t>
            </a:r>
            <a:r>
              <a:rPr lang="en-US" sz="2800" dirty="0" err="1"/>
              <a:t>RuntimeException</a:t>
            </a:r>
            <a:r>
              <a:rPr lang="en-US" sz="2800" dirty="0"/>
              <a:t> and Error are known as checked exceptions e.g. </a:t>
            </a:r>
            <a:r>
              <a:rPr lang="en-US" sz="2800" dirty="0" err="1"/>
              <a:t>IOException</a:t>
            </a:r>
            <a:r>
              <a:rPr lang="en-US" sz="2800" dirty="0"/>
              <a:t>, </a:t>
            </a:r>
            <a:r>
              <a:rPr lang="en-US" sz="2800" dirty="0" err="1"/>
              <a:t>SQLException</a:t>
            </a:r>
            <a:r>
              <a:rPr lang="en-US" sz="2800" dirty="0"/>
              <a:t> etc. Checked exceptions are checked at compile-time.</a:t>
            </a:r>
          </a:p>
          <a:p>
            <a:pPr algn="just"/>
            <a:endParaRPr lang="en-US" sz="2800" dirty="0"/>
          </a:p>
          <a:p>
            <a:pPr algn="just"/>
            <a:r>
              <a:rPr lang="en-US" sz="2800" dirty="0"/>
              <a:t>Java forces you to handle these error scenarios in some manner in your application code. They will come immediately into your face, once you start compiling your program. </a:t>
            </a:r>
          </a:p>
        </p:txBody>
      </p:sp>
      <p:sp>
        <p:nvSpPr>
          <p:cNvPr id="4" name="Footer Placeholder 1">
            <a:extLst>
              <a:ext uri="{FF2B5EF4-FFF2-40B4-BE49-F238E27FC236}">
                <a16:creationId xmlns:a16="http://schemas.microsoft.com/office/drawing/2014/main" id="{2C7BF19D-1193-41E7-8284-395B4913CCB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0CED9D1B-B859-44B5-B25B-C99D4DFE37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07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checked exception</a:t>
            </a:r>
          </a:p>
        </p:txBody>
      </p:sp>
      <p:sp>
        <p:nvSpPr>
          <p:cNvPr id="4" name="TextBox 3"/>
          <p:cNvSpPr txBox="1"/>
          <p:nvPr/>
        </p:nvSpPr>
        <p:spPr>
          <a:xfrm>
            <a:off x="5486400" y="4038600"/>
            <a:ext cx="3733800" cy="461665"/>
          </a:xfrm>
          <a:prstGeom prst="rect">
            <a:avLst/>
          </a:prstGeom>
          <a:noFill/>
        </p:spPr>
        <p:txBody>
          <a:bodyPr wrap="square" rtlCol="0">
            <a:spAutoFit/>
          </a:bodyPr>
          <a:lstStyle/>
          <a:p>
            <a:r>
              <a:rPr lang="en-US" sz="2400" dirty="0">
                <a:solidFill>
                  <a:srgbClr val="C00000"/>
                </a:solidFill>
              </a:rPr>
              <a:t>//File not found exception</a:t>
            </a:r>
          </a:p>
        </p:txBody>
      </p:sp>
      <p:sp>
        <p:nvSpPr>
          <p:cNvPr id="5" name="TextBox 4"/>
          <p:cNvSpPr txBox="1"/>
          <p:nvPr/>
        </p:nvSpPr>
        <p:spPr>
          <a:xfrm>
            <a:off x="3200400" y="5341333"/>
            <a:ext cx="5943600" cy="830997"/>
          </a:xfrm>
          <a:prstGeom prst="rect">
            <a:avLst/>
          </a:prstGeom>
          <a:noFill/>
        </p:spPr>
        <p:txBody>
          <a:bodyPr wrap="square" rtlCol="0">
            <a:spAutoFit/>
          </a:bodyPr>
          <a:lstStyle/>
          <a:p>
            <a:r>
              <a:rPr lang="en-US" sz="2400" dirty="0"/>
              <a:t>Program will not compile, compiler check exception and write try-catch block.</a:t>
            </a:r>
          </a:p>
        </p:txBody>
      </p:sp>
      <p:sp>
        <p:nvSpPr>
          <p:cNvPr id="8" name="Rectangle 1"/>
          <p:cNvSpPr>
            <a:spLocks noGrp="1" noChangeArrowheads="1"/>
          </p:cNvSpPr>
          <p:nvPr>
            <p:ph idx="1"/>
          </p:nvPr>
        </p:nvSpPr>
        <p:spPr bwMode="auto">
          <a:xfrm>
            <a:off x="457200" y="2089819"/>
            <a:ext cx="7162800"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main(String[]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FileReader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file = </a:t>
            </a:r>
            <a:r>
              <a:rPr kumimoji="0" lang="en-US" altLang="en-US" sz="20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new</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FileReader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"somefile.txt"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chemeClr val="tx1"/>
              </a:solidFill>
              <a:effectLst/>
            </a:endParaRPr>
          </a:p>
        </p:txBody>
      </p:sp>
      <p:sp>
        <p:nvSpPr>
          <p:cNvPr id="6" name="Footer Placeholder 1">
            <a:extLst>
              <a:ext uri="{FF2B5EF4-FFF2-40B4-BE49-F238E27FC236}">
                <a16:creationId xmlns:a16="http://schemas.microsoft.com/office/drawing/2014/main" id="{ACCF976D-9809-499F-907B-689B2883101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C82F6F56-554D-43DF-B969-3C05BD9CB3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99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57200" y="2201188"/>
            <a:ext cx="7924800"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static</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void</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main(String[] </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try</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FileReader</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file = </a:t>
            </a: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new</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FileReader</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"somefile.txt"</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cs typeface="Consolas" panose="020B0609020204030204" pitchFamily="49" charset="0"/>
              </a:rPr>
              <a:t>catch</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FileNotFoundException</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e)</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cs typeface="Consolas" panose="020B0609020204030204" pitchFamily="49" charset="0"/>
              </a:rPr>
              <a:t>//Alternate logic</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e.printStackTrace</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endParaRPr>
          </a:p>
        </p:txBody>
      </p:sp>
      <p:sp>
        <p:nvSpPr>
          <p:cNvPr id="3" name="Footer Placeholder 1">
            <a:extLst>
              <a:ext uri="{FF2B5EF4-FFF2-40B4-BE49-F238E27FC236}">
                <a16:creationId xmlns:a16="http://schemas.microsoft.com/office/drawing/2014/main" id="{5BBB2BCA-6F26-444E-A1ED-B02B57F949E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81B6FB9-A92D-46FD-8174-000A53DE79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98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type of checked exception</a:t>
            </a:r>
          </a:p>
        </p:txBody>
      </p:sp>
      <p:sp>
        <p:nvSpPr>
          <p:cNvPr id="3" name="Content Placeholder 2"/>
          <p:cNvSpPr>
            <a:spLocks noGrp="1"/>
          </p:cNvSpPr>
          <p:nvPr>
            <p:ph idx="1"/>
          </p:nvPr>
        </p:nvSpPr>
        <p:spPr/>
        <p:txBody>
          <a:bodyPr/>
          <a:lstStyle/>
          <a:p>
            <a:r>
              <a:rPr lang="en-US" dirty="0"/>
              <a:t>checked exceptions e.g. </a:t>
            </a:r>
            <a:r>
              <a:rPr lang="en-US" dirty="0" err="1"/>
              <a:t>IOException</a:t>
            </a:r>
            <a:r>
              <a:rPr lang="en-US" dirty="0"/>
              <a:t>, </a:t>
            </a:r>
            <a:r>
              <a:rPr lang="en-US" dirty="0" err="1"/>
              <a:t>SQLException</a:t>
            </a:r>
            <a:r>
              <a:rPr lang="en-US" dirty="0"/>
              <a:t> etc. </a:t>
            </a:r>
          </a:p>
          <a:p>
            <a:r>
              <a:rPr lang="en-US" dirty="0"/>
              <a:t>Checked exceptions are checked at compile-time.</a:t>
            </a:r>
          </a:p>
        </p:txBody>
      </p:sp>
      <p:sp>
        <p:nvSpPr>
          <p:cNvPr id="4" name="Footer Placeholder 1">
            <a:extLst>
              <a:ext uri="{FF2B5EF4-FFF2-40B4-BE49-F238E27FC236}">
                <a16:creationId xmlns:a16="http://schemas.microsoft.com/office/drawing/2014/main" id="{37362CCC-B975-4995-AF17-456CEE79E0E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79CEFF93-3433-4AB6-BCFF-E8FD2911CF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5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sp>
        <p:nvSpPr>
          <p:cNvPr id="3" name="Content Placeholder 2"/>
          <p:cNvSpPr>
            <a:spLocks noGrp="1"/>
          </p:cNvSpPr>
          <p:nvPr>
            <p:ph idx="1"/>
          </p:nvPr>
        </p:nvSpPr>
        <p:spPr/>
        <p:txBody>
          <a:bodyPr/>
          <a:lstStyle/>
          <a:p>
            <a:r>
              <a:rPr lang="en-US" dirty="0"/>
              <a:t>An error is considered as the unchecked exception.</a:t>
            </a:r>
          </a:p>
          <a:p>
            <a:r>
              <a:rPr lang="en-US" dirty="0"/>
              <a:t>Error is irrecoverable </a:t>
            </a:r>
          </a:p>
          <a:p>
            <a:r>
              <a:rPr lang="en-US" dirty="0"/>
              <a:t>e.g. </a:t>
            </a:r>
            <a:r>
              <a:rPr lang="en-US" dirty="0" err="1"/>
              <a:t>OutOfMemoryError</a:t>
            </a:r>
            <a:r>
              <a:rPr lang="en-US" dirty="0"/>
              <a:t>, </a:t>
            </a:r>
            <a:r>
              <a:rPr lang="en-US" dirty="0" err="1"/>
              <a:t>VirtualMachineError</a:t>
            </a:r>
            <a:r>
              <a:rPr lang="en-US" dirty="0"/>
              <a:t>, </a:t>
            </a:r>
            <a:r>
              <a:rPr lang="en-US" dirty="0" err="1"/>
              <a:t>AssertionError</a:t>
            </a:r>
            <a:r>
              <a:rPr lang="en-US" dirty="0"/>
              <a:t> etc.</a:t>
            </a:r>
          </a:p>
        </p:txBody>
      </p:sp>
      <p:sp>
        <p:nvSpPr>
          <p:cNvPr id="4" name="Footer Placeholder 1">
            <a:extLst>
              <a:ext uri="{FF2B5EF4-FFF2-40B4-BE49-F238E27FC236}">
                <a16:creationId xmlns:a16="http://schemas.microsoft.com/office/drawing/2014/main" id="{41A170B6-D7B5-4ECE-95FF-A49C8CB62D0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6A031A94-A149-4A96-B015-8773CBA95C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keywords</a:t>
            </a:r>
          </a:p>
        </p:txBody>
      </p:sp>
      <p:sp>
        <p:nvSpPr>
          <p:cNvPr id="3" name="Content Placeholder 2"/>
          <p:cNvSpPr>
            <a:spLocks noGrp="1"/>
          </p:cNvSpPr>
          <p:nvPr>
            <p:ph idx="1"/>
          </p:nvPr>
        </p:nvSpPr>
        <p:spPr/>
        <p:txBody>
          <a:bodyPr/>
          <a:lstStyle/>
          <a:p>
            <a:pPr marL="514350" indent="-514350">
              <a:buAutoNum type="arabicPeriod"/>
            </a:pPr>
            <a:r>
              <a:rPr lang="en-US" dirty="0"/>
              <a:t>Try block</a:t>
            </a:r>
          </a:p>
          <a:p>
            <a:pPr marL="514350" indent="-514350">
              <a:buAutoNum type="arabicPeriod"/>
            </a:pPr>
            <a:r>
              <a:rPr lang="en-US" dirty="0"/>
              <a:t>Catch block</a:t>
            </a:r>
          </a:p>
          <a:p>
            <a:pPr marL="514350" indent="-514350">
              <a:buAutoNum type="arabicPeriod"/>
            </a:pPr>
            <a:r>
              <a:rPr lang="en-US" dirty="0"/>
              <a:t>Finally block</a:t>
            </a:r>
          </a:p>
          <a:p>
            <a:pPr marL="514350" indent="-514350">
              <a:buAutoNum type="arabicPeriod"/>
            </a:pPr>
            <a:r>
              <a:rPr lang="en-US" dirty="0"/>
              <a:t>Throw</a:t>
            </a:r>
          </a:p>
          <a:p>
            <a:pPr marL="514350" indent="-514350">
              <a:buAutoNum type="arabicPeriod"/>
            </a:pPr>
            <a:r>
              <a:rPr lang="en-US" dirty="0"/>
              <a:t>Throws </a:t>
            </a:r>
          </a:p>
        </p:txBody>
      </p:sp>
      <p:sp>
        <p:nvSpPr>
          <p:cNvPr id="4" name="Footer Placeholder 1">
            <a:extLst>
              <a:ext uri="{FF2B5EF4-FFF2-40B4-BE49-F238E27FC236}">
                <a16:creationId xmlns:a16="http://schemas.microsoft.com/office/drawing/2014/main" id="{85A46057-8801-4338-A1CD-9E1766DCF66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8160D60-980E-4465-B326-FB090FDC93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85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 block</a:t>
            </a:r>
          </a:p>
        </p:txBody>
      </p:sp>
      <p:sp>
        <p:nvSpPr>
          <p:cNvPr id="3" name="Content Placeholder 2"/>
          <p:cNvSpPr>
            <a:spLocks noGrp="1"/>
          </p:cNvSpPr>
          <p:nvPr>
            <p:ph idx="1"/>
          </p:nvPr>
        </p:nvSpPr>
        <p:spPr/>
        <p:txBody>
          <a:bodyPr/>
          <a:lstStyle/>
          <a:p>
            <a:r>
              <a:rPr lang="en-US" dirty="0"/>
              <a:t>Try block is used to enclose the code that might throw an exception</a:t>
            </a:r>
          </a:p>
          <a:p>
            <a:r>
              <a:rPr lang="en-US" dirty="0"/>
              <a:t>Try block must be used within the method</a:t>
            </a:r>
          </a:p>
          <a:p>
            <a:r>
              <a:rPr lang="en-US" dirty="0"/>
              <a:t>Java try block must be followed by either catch or finally block.</a:t>
            </a:r>
          </a:p>
        </p:txBody>
      </p:sp>
      <p:sp>
        <p:nvSpPr>
          <p:cNvPr id="4" name="Footer Placeholder 1">
            <a:extLst>
              <a:ext uri="{FF2B5EF4-FFF2-40B4-BE49-F238E27FC236}">
                <a16:creationId xmlns:a16="http://schemas.microsoft.com/office/drawing/2014/main" id="{0F9CC69E-87E7-4C50-8564-43AE52DCF6B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FBAB5DF-9F80-4221-BB02-26CF101AC2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4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java try-catch</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try</a:t>
            </a:r>
            <a:r>
              <a:rPr lang="en-US" dirty="0"/>
              <a:t>{  </a:t>
            </a:r>
          </a:p>
          <a:p>
            <a:pPr marL="0" indent="0">
              <a:buNone/>
            </a:pPr>
            <a:r>
              <a:rPr lang="en-US" dirty="0"/>
              <a:t>//code that may throw exception  </a:t>
            </a:r>
          </a:p>
          <a:p>
            <a:pPr marL="0" indent="0">
              <a:buNone/>
            </a:pPr>
            <a:r>
              <a:rPr lang="en-US" dirty="0"/>
              <a:t>}</a:t>
            </a:r>
          </a:p>
          <a:p>
            <a:pPr marL="0" indent="0">
              <a:buNone/>
            </a:pPr>
            <a:r>
              <a:rPr lang="en-US" b="1" dirty="0"/>
              <a:t>catch</a:t>
            </a:r>
            <a:r>
              <a:rPr lang="en-US" dirty="0"/>
              <a:t>(</a:t>
            </a:r>
            <a:r>
              <a:rPr lang="en-US" dirty="0" err="1"/>
              <a:t>Exception_class_Name</a:t>
            </a:r>
            <a:r>
              <a:rPr lang="en-US" dirty="0"/>
              <a:t> ref){</a:t>
            </a:r>
          </a:p>
          <a:p>
            <a:pPr marL="0" indent="0">
              <a:buNone/>
            </a:pPr>
            <a:r>
              <a:rPr lang="en-US" dirty="0"/>
              <a:t>} </a:t>
            </a:r>
          </a:p>
        </p:txBody>
      </p:sp>
      <p:sp>
        <p:nvSpPr>
          <p:cNvPr id="4" name="Footer Placeholder 1">
            <a:extLst>
              <a:ext uri="{FF2B5EF4-FFF2-40B4-BE49-F238E27FC236}">
                <a16:creationId xmlns:a16="http://schemas.microsoft.com/office/drawing/2014/main" id="{422CA1F8-1B2E-4DA9-9FAF-52D93D1CBC4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9A101554-F101-498E-9D3E-595D8D8FD8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7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try-finally block</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try</a:t>
            </a:r>
            <a:r>
              <a:rPr lang="en-US" dirty="0"/>
              <a:t>{  </a:t>
            </a:r>
          </a:p>
          <a:p>
            <a:pPr marL="0" indent="0">
              <a:buNone/>
            </a:pPr>
            <a:r>
              <a:rPr lang="en-US" dirty="0"/>
              <a:t>//code that may throw exception  </a:t>
            </a:r>
          </a:p>
          <a:p>
            <a:pPr marL="0" indent="0">
              <a:buNone/>
            </a:pPr>
            <a:r>
              <a:rPr lang="en-US" dirty="0"/>
              <a:t>}</a:t>
            </a:r>
          </a:p>
          <a:p>
            <a:pPr marL="0" indent="0">
              <a:buNone/>
            </a:pPr>
            <a:r>
              <a:rPr lang="en-US" b="1" dirty="0"/>
              <a:t>finally</a:t>
            </a:r>
            <a:r>
              <a:rPr lang="en-US" dirty="0"/>
              <a:t>{</a:t>
            </a:r>
          </a:p>
          <a:p>
            <a:pPr marL="0" indent="0">
              <a:buNone/>
            </a:pPr>
            <a:r>
              <a:rPr lang="en-US" dirty="0"/>
              <a:t>} </a:t>
            </a:r>
          </a:p>
        </p:txBody>
      </p:sp>
      <p:sp>
        <p:nvSpPr>
          <p:cNvPr id="4" name="Footer Placeholder 1">
            <a:extLst>
              <a:ext uri="{FF2B5EF4-FFF2-40B4-BE49-F238E27FC236}">
                <a16:creationId xmlns:a16="http://schemas.microsoft.com/office/drawing/2014/main" id="{2008798F-81A0-45DD-9271-A6275937AF3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376A996-B185-43DD-9D72-D8ACBCC1F2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08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catch block</a:t>
            </a:r>
            <a:br>
              <a:rPr lang="en-US" dirty="0"/>
            </a:br>
            <a:endParaRPr lang="en-US" dirty="0"/>
          </a:p>
        </p:txBody>
      </p:sp>
      <p:sp>
        <p:nvSpPr>
          <p:cNvPr id="3" name="Content Placeholder 2"/>
          <p:cNvSpPr>
            <a:spLocks noGrp="1"/>
          </p:cNvSpPr>
          <p:nvPr>
            <p:ph idx="1"/>
          </p:nvPr>
        </p:nvSpPr>
        <p:spPr/>
        <p:txBody>
          <a:bodyPr/>
          <a:lstStyle/>
          <a:p>
            <a:r>
              <a:rPr lang="en-US" dirty="0"/>
              <a:t>Java catch block is used to handle the Exception. </a:t>
            </a:r>
          </a:p>
          <a:p>
            <a:r>
              <a:rPr lang="en-US" dirty="0"/>
              <a:t>It must be used after the try block only.</a:t>
            </a:r>
          </a:p>
          <a:p>
            <a:r>
              <a:rPr lang="en-US" dirty="0"/>
              <a:t>You can use multiple catch block with a single try.</a:t>
            </a:r>
          </a:p>
          <a:p>
            <a:endParaRPr lang="en-US" dirty="0"/>
          </a:p>
        </p:txBody>
      </p:sp>
      <p:sp>
        <p:nvSpPr>
          <p:cNvPr id="4" name="Footer Placeholder 1">
            <a:extLst>
              <a:ext uri="{FF2B5EF4-FFF2-40B4-BE49-F238E27FC236}">
                <a16:creationId xmlns:a16="http://schemas.microsoft.com/office/drawing/2014/main" id="{D4876C80-DBE4-4B90-97C0-3E9E14D7001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C19181C-769C-45A8-86BB-A4CA376CB1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Example-1</a:t>
            </a:r>
          </a:p>
        </p:txBody>
      </p:sp>
      <p:sp>
        <p:nvSpPr>
          <p:cNvPr id="3" name="Content Placeholder 2"/>
          <p:cNvSpPr>
            <a:spLocks noGrp="1"/>
          </p:cNvSpPr>
          <p:nvPr>
            <p:ph idx="1"/>
          </p:nvPr>
        </p:nvSpPr>
        <p:spPr>
          <a:xfrm>
            <a:off x="457200" y="1600201"/>
            <a:ext cx="8229600" cy="3810000"/>
          </a:xfrm>
        </p:spPr>
        <p:txBody>
          <a:bodyPr/>
          <a:lstStyle/>
          <a:p>
            <a:pPr marL="0" indent="0">
              <a:buNone/>
            </a:pPr>
            <a:r>
              <a:rPr lang="en-US" dirty="0"/>
              <a:t>public class </a:t>
            </a:r>
            <a:r>
              <a:rPr lang="en-US" dirty="0" err="1"/>
              <a:t>TestTryCatch</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data=10/0; </a:t>
            </a:r>
          </a:p>
          <a:p>
            <a:pPr marL="0" indent="0">
              <a:buNone/>
            </a:pPr>
            <a:r>
              <a:rPr lang="en-US" dirty="0"/>
              <a:t>      </a:t>
            </a:r>
            <a:r>
              <a:rPr lang="en-US" dirty="0" err="1"/>
              <a:t>System.out.println</a:t>
            </a:r>
            <a:r>
              <a:rPr lang="en-US" dirty="0"/>
              <a:t>("rest of the code...");  </a:t>
            </a:r>
          </a:p>
          <a:p>
            <a:pPr marL="0" indent="0">
              <a:buNone/>
            </a:pPr>
            <a:r>
              <a:rPr lang="en-US" dirty="0"/>
              <a:t>}  </a:t>
            </a:r>
          </a:p>
          <a:p>
            <a:pPr marL="0" indent="0">
              <a:buNone/>
            </a:pPr>
            <a:r>
              <a:rPr lang="en-US" dirty="0"/>
              <a:t>} </a:t>
            </a:r>
          </a:p>
        </p:txBody>
      </p:sp>
      <p:sp>
        <p:nvSpPr>
          <p:cNvPr id="4" name="TextBox 3"/>
          <p:cNvSpPr txBox="1"/>
          <p:nvPr/>
        </p:nvSpPr>
        <p:spPr>
          <a:xfrm>
            <a:off x="2209800" y="4724400"/>
            <a:ext cx="7239000" cy="1569660"/>
          </a:xfrm>
          <a:prstGeom prst="rect">
            <a:avLst/>
          </a:prstGeom>
          <a:noFill/>
        </p:spPr>
        <p:txBody>
          <a:bodyPr wrap="square" rtlCol="0">
            <a:spAutoFit/>
          </a:bodyPr>
          <a:lstStyle/>
          <a:p>
            <a:r>
              <a:rPr lang="en-US" sz="3200" dirty="0">
                <a:solidFill>
                  <a:srgbClr val="FF0000"/>
                </a:solidFill>
              </a:rPr>
              <a:t>It will throw an exception- </a:t>
            </a:r>
          </a:p>
          <a:p>
            <a:r>
              <a:rPr lang="en-US" sz="3200" dirty="0">
                <a:solidFill>
                  <a:srgbClr val="FF0000"/>
                </a:solidFill>
              </a:rPr>
              <a:t>Exception in thread main </a:t>
            </a:r>
            <a:r>
              <a:rPr lang="en-US" sz="3200" dirty="0" err="1">
                <a:solidFill>
                  <a:srgbClr val="FF0000"/>
                </a:solidFill>
              </a:rPr>
              <a:t>java.lang.ArithmeticException</a:t>
            </a:r>
            <a:r>
              <a:rPr lang="en-US" sz="3200" dirty="0">
                <a:solidFill>
                  <a:srgbClr val="FF0000"/>
                </a:solidFill>
              </a:rPr>
              <a:t>:/ by zero</a:t>
            </a:r>
          </a:p>
        </p:txBody>
      </p:sp>
      <p:sp>
        <p:nvSpPr>
          <p:cNvPr id="5" name="Footer Placeholder 1">
            <a:extLst>
              <a:ext uri="{FF2B5EF4-FFF2-40B4-BE49-F238E27FC236}">
                <a16:creationId xmlns:a16="http://schemas.microsoft.com/office/drawing/2014/main" id="{D38F771E-C87C-4F75-AC11-EBE788C418E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9C4A42BF-38DA-41CC-B50E-23836C557B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8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4651" y="914400"/>
            <a:ext cx="7854697" cy="4806156"/>
          </a:xfrm>
          <a:prstGeom prst="rect">
            <a:avLst/>
          </a:prstGeom>
        </p:spPr>
      </p:pic>
      <p:sp>
        <p:nvSpPr>
          <p:cNvPr id="3" name="Footer Placeholder 1">
            <a:extLst>
              <a:ext uri="{FF2B5EF4-FFF2-40B4-BE49-F238E27FC236}">
                <a16:creationId xmlns:a16="http://schemas.microsoft.com/office/drawing/2014/main" id="{B0A73018-6869-404B-9115-09F61E54F4D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AE07EAC-1A98-4B35-A65B-DE58179556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967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try-catch block</a:t>
            </a:r>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marL="0" indent="0">
              <a:buNone/>
            </a:pPr>
            <a:r>
              <a:rPr lang="en-US" dirty="0"/>
              <a:t>public class </a:t>
            </a:r>
            <a:r>
              <a:rPr lang="en-US" dirty="0" err="1"/>
              <a:t>TestTryCatch</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6">
                    <a:lumMod val="50000"/>
                  </a:schemeClr>
                </a:solidFill>
              </a:rPr>
              <a:t>try{  </a:t>
            </a:r>
          </a:p>
          <a:p>
            <a:pPr marL="0" indent="0">
              <a:buNone/>
            </a:pPr>
            <a:r>
              <a:rPr lang="en-US" dirty="0">
                <a:solidFill>
                  <a:schemeClr val="accent6">
                    <a:lumMod val="50000"/>
                  </a:schemeClr>
                </a:solidFill>
              </a:rPr>
              <a:t>      </a:t>
            </a:r>
            <a:r>
              <a:rPr lang="en-US" dirty="0" err="1">
                <a:solidFill>
                  <a:schemeClr val="accent6">
                    <a:lumMod val="50000"/>
                  </a:schemeClr>
                </a:solidFill>
              </a:rPr>
              <a:t>int</a:t>
            </a:r>
            <a:r>
              <a:rPr lang="en-US" dirty="0">
                <a:solidFill>
                  <a:schemeClr val="accent6">
                    <a:lumMod val="50000"/>
                  </a:schemeClr>
                </a:solidFill>
              </a:rPr>
              <a:t> data=10/0;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catch(</a:t>
            </a:r>
            <a:r>
              <a:rPr lang="en-US" dirty="0" err="1">
                <a:solidFill>
                  <a:schemeClr val="accent6">
                    <a:lumMod val="50000"/>
                  </a:schemeClr>
                </a:solidFill>
              </a:rPr>
              <a:t>ArithmeticException</a:t>
            </a:r>
            <a:r>
              <a:rPr lang="en-US" dirty="0">
                <a:solidFill>
                  <a:schemeClr val="accent6">
                    <a:lumMod val="50000"/>
                  </a:schemeClr>
                </a:solidFill>
              </a:rPr>
              <a:t> e)</a:t>
            </a:r>
          </a:p>
          <a:p>
            <a:pPr marL="0" indent="0">
              <a:buNone/>
            </a:pPr>
            <a:r>
              <a:rPr lang="en-US" dirty="0">
                <a:solidFill>
                  <a:schemeClr val="accent6">
                    <a:lumMod val="50000"/>
                  </a:schemeClr>
                </a:solidFill>
              </a:rPr>
              <a:t>   {	</a:t>
            </a:r>
            <a:r>
              <a:rPr lang="en-US" dirty="0" err="1">
                <a:solidFill>
                  <a:schemeClr val="accent6">
                    <a:lumMod val="50000"/>
                  </a:schemeClr>
                </a:solidFill>
              </a:rPr>
              <a:t>System.out.println</a:t>
            </a:r>
            <a:r>
              <a:rPr lang="en-US" dirty="0">
                <a:solidFill>
                  <a:schemeClr val="accent6">
                    <a:lumMod val="50000"/>
                  </a:schemeClr>
                </a:solidFill>
              </a:rPr>
              <a:t>(e);</a:t>
            </a:r>
          </a:p>
          <a:p>
            <a:pPr marL="0" indent="0">
              <a:buNone/>
            </a:pPr>
            <a:r>
              <a:rPr lang="en-US" dirty="0">
                <a:solidFill>
                  <a:schemeClr val="accent6">
                    <a:lumMod val="50000"/>
                  </a:schemeClr>
                </a:solidFill>
              </a:rPr>
              <a:t>   }</a:t>
            </a:r>
            <a:r>
              <a:rPr lang="en-US" dirty="0"/>
              <a:t>  </a:t>
            </a:r>
          </a:p>
          <a:p>
            <a:pPr marL="0" indent="0">
              <a:buNone/>
            </a:pPr>
            <a:r>
              <a:rPr lang="en-US" dirty="0"/>
              <a:t>   </a:t>
            </a:r>
            <a:r>
              <a:rPr lang="en-US" dirty="0" err="1"/>
              <a:t>System.out.println</a:t>
            </a:r>
            <a:r>
              <a:rPr lang="en-US" dirty="0"/>
              <a:t>("rest of the code...");  </a:t>
            </a:r>
          </a:p>
          <a:p>
            <a:pPr marL="0" indent="0">
              <a:buNone/>
            </a:pPr>
            <a:r>
              <a:rPr lang="en-US" dirty="0"/>
              <a:t>}  </a:t>
            </a:r>
          </a:p>
          <a:p>
            <a:pPr marL="0" indent="0">
              <a:buNone/>
            </a:pPr>
            <a:r>
              <a:rPr lang="en-US" dirty="0"/>
              <a:t>} </a:t>
            </a:r>
          </a:p>
        </p:txBody>
      </p:sp>
      <p:sp>
        <p:nvSpPr>
          <p:cNvPr id="4" name="TextBox 3"/>
          <p:cNvSpPr txBox="1"/>
          <p:nvPr/>
        </p:nvSpPr>
        <p:spPr>
          <a:xfrm>
            <a:off x="1676400" y="5710664"/>
            <a:ext cx="7239000" cy="830997"/>
          </a:xfrm>
          <a:prstGeom prst="rect">
            <a:avLst/>
          </a:prstGeom>
          <a:noFill/>
        </p:spPr>
        <p:txBody>
          <a:bodyPr wrap="square" rtlCol="0">
            <a:spAutoFit/>
          </a:bodyPr>
          <a:lstStyle/>
          <a:p>
            <a:r>
              <a:rPr lang="en-US" sz="2400" dirty="0">
                <a:solidFill>
                  <a:srgbClr val="C00000"/>
                </a:solidFill>
              </a:rPr>
              <a:t>By doing this we are able to execute the rest of the statements </a:t>
            </a:r>
          </a:p>
        </p:txBody>
      </p:sp>
      <p:sp>
        <p:nvSpPr>
          <p:cNvPr id="5" name="Footer Placeholder 1">
            <a:extLst>
              <a:ext uri="{FF2B5EF4-FFF2-40B4-BE49-F238E27FC236}">
                <a16:creationId xmlns:a16="http://schemas.microsoft.com/office/drawing/2014/main" id="{E77CC712-5831-406B-BFBF-4F3999DC827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B855551D-1EDE-4429-B703-4C68B81B07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0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609600"/>
            <a:ext cx="6448425" cy="4781550"/>
          </a:xfrm>
          <a:prstGeom prst="rect">
            <a:avLst/>
          </a:prstGeom>
        </p:spPr>
      </p:pic>
      <p:sp>
        <p:nvSpPr>
          <p:cNvPr id="3" name="Footer Placeholder 1">
            <a:extLst>
              <a:ext uri="{FF2B5EF4-FFF2-40B4-BE49-F238E27FC236}">
                <a16:creationId xmlns:a16="http://schemas.microsoft.com/office/drawing/2014/main" id="{FC891E2B-849A-482D-9A6E-037CF7FDD79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F5FDA608-F259-4F25-9A1C-9BA85438EC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58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working of try-catch block</a:t>
            </a:r>
          </a:p>
        </p:txBody>
      </p:sp>
      <p:pic>
        <p:nvPicPr>
          <p:cNvPr id="6" name="Picture 5"/>
          <p:cNvPicPr>
            <a:picLocks noChangeAspect="1"/>
          </p:cNvPicPr>
          <p:nvPr/>
        </p:nvPicPr>
        <p:blipFill>
          <a:blip r:embed="rId2"/>
          <a:stretch>
            <a:fillRect/>
          </a:stretch>
        </p:blipFill>
        <p:spPr>
          <a:xfrm>
            <a:off x="838200" y="1417638"/>
            <a:ext cx="7467600" cy="5401032"/>
          </a:xfrm>
          <a:prstGeom prst="rect">
            <a:avLst/>
          </a:prstGeom>
        </p:spPr>
      </p:pic>
      <p:sp>
        <p:nvSpPr>
          <p:cNvPr id="4" name="Footer Placeholder 1">
            <a:extLst>
              <a:ext uri="{FF2B5EF4-FFF2-40B4-BE49-F238E27FC236}">
                <a16:creationId xmlns:a16="http://schemas.microsoft.com/office/drawing/2014/main" id="{FCB33ECF-7453-4E62-B9AD-B1DCAEC36FE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4BB35CC-9701-4B48-92AF-BE6E45BF03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59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Multi catch block</a:t>
            </a:r>
          </a:p>
        </p:txBody>
      </p:sp>
      <p:sp>
        <p:nvSpPr>
          <p:cNvPr id="3" name="Content Placeholder 2"/>
          <p:cNvSpPr>
            <a:spLocks noGrp="1"/>
          </p:cNvSpPr>
          <p:nvPr>
            <p:ph idx="1"/>
          </p:nvPr>
        </p:nvSpPr>
        <p:spPr/>
        <p:txBody>
          <a:bodyPr/>
          <a:lstStyle/>
          <a:p>
            <a:r>
              <a:rPr lang="en-US" dirty="0"/>
              <a:t>We want to handle different exception then use multi catch block</a:t>
            </a:r>
          </a:p>
          <a:p>
            <a:pPr marL="0" indent="0">
              <a:buNone/>
            </a:pPr>
            <a:r>
              <a:rPr lang="en-US" dirty="0">
                <a:solidFill>
                  <a:srgbClr val="FF0000"/>
                </a:solidFill>
              </a:rPr>
              <a:t>Rules</a:t>
            </a:r>
          </a:p>
          <a:p>
            <a:pPr marL="514350" indent="-514350">
              <a:buFont typeface="+mj-lt"/>
              <a:buAutoNum type="arabicPeriod"/>
            </a:pPr>
            <a:r>
              <a:rPr lang="en-US" dirty="0">
                <a:solidFill>
                  <a:srgbClr val="0070C0"/>
                </a:solidFill>
              </a:rPr>
              <a:t>At a time only one exception is occurred &amp; at a time only one catch block is executed</a:t>
            </a:r>
          </a:p>
          <a:p>
            <a:pPr marL="514350" indent="-514350">
              <a:buFont typeface="+mj-lt"/>
              <a:buAutoNum type="arabicPeriod"/>
            </a:pPr>
            <a:r>
              <a:rPr lang="en-US" dirty="0">
                <a:solidFill>
                  <a:srgbClr val="002060"/>
                </a:solidFill>
              </a:rPr>
              <a:t>All catch block must be ordered from most specific to most general</a:t>
            </a:r>
          </a:p>
        </p:txBody>
      </p:sp>
      <p:sp>
        <p:nvSpPr>
          <p:cNvPr id="4" name="Footer Placeholder 1">
            <a:extLst>
              <a:ext uri="{FF2B5EF4-FFF2-40B4-BE49-F238E27FC236}">
                <a16:creationId xmlns:a16="http://schemas.microsoft.com/office/drawing/2014/main" id="{7EE82011-875B-408C-918C-5439D35A9EA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53CB451-2888-4A69-87E0-BD4D27C7C3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4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What is Exception Handling</a:t>
            </a:r>
            <a:br>
              <a:rPr lang="en-US" dirty="0"/>
            </a:br>
            <a:endParaRPr lang="en-US" dirty="0"/>
          </a:p>
        </p:txBody>
      </p:sp>
      <p:sp>
        <p:nvSpPr>
          <p:cNvPr id="3" name="Content Placeholder 2"/>
          <p:cNvSpPr>
            <a:spLocks noGrp="1"/>
          </p:cNvSpPr>
          <p:nvPr>
            <p:ph idx="1"/>
          </p:nvPr>
        </p:nvSpPr>
        <p:spPr>
          <a:xfrm>
            <a:off x="533400" y="2209800"/>
            <a:ext cx="8229600" cy="4525963"/>
          </a:xfrm>
        </p:spPr>
        <p:txBody>
          <a:bodyPr/>
          <a:lstStyle/>
          <a:p>
            <a:pPr marL="0" indent="0">
              <a:buNone/>
            </a:pPr>
            <a:r>
              <a:rPr lang="en-US" dirty="0"/>
              <a:t>Exception Handling is a mechanism to handle runtime errors such as </a:t>
            </a:r>
            <a:r>
              <a:rPr lang="en-US" dirty="0" err="1"/>
              <a:t>ClassNotFound</a:t>
            </a:r>
            <a:r>
              <a:rPr lang="en-US" dirty="0"/>
              <a:t>, IO, SQL, Remote etc.</a:t>
            </a:r>
          </a:p>
        </p:txBody>
      </p:sp>
      <p:sp>
        <p:nvSpPr>
          <p:cNvPr id="6" name="Footer Placeholder 1">
            <a:extLst>
              <a:ext uri="{FF2B5EF4-FFF2-40B4-BE49-F238E27FC236}">
                <a16:creationId xmlns:a16="http://schemas.microsoft.com/office/drawing/2014/main" id="{C0906570-0F19-4D80-98B5-167749CF42C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F87045D0-A712-4548-972F-FA35A9C976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Example-1</a:t>
            </a:r>
            <a:br>
              <a:rPr lang="en-US" dirty="0"/>
            </a:br>
            <a:endParaRPr lang="en-US" dirty="0"/>
          </a:p>
        </p:txBody>
      </p:sp>
      <p:sp>
        <p:nvSpPr>
          <p:cNvPr id="3" name="Content Placeholder 2"/>
          <p:cNvSpPr>
            <a:spLocks noGrp="1"/>
          </p:cNvSpPr>
          <p:nvPr>
            <p:ph idx="1"/>
          </p:nvPr>
        </p:nvSpPr>
        <p:spPr>
          <a:xfrm>
            <a:off x="457200" y="990600"/>
            <a:ext cx="8229600" cy="5791200"/>
          </a:xfrm>
        </p:spPr>
        <p:txBody>
          <a:bodyPr>
            <a:normAutofit fontScale="70000" lnSpcReduction="20000"/>
          </a:bodyPr>
          <a:lstStyle/>
          <a:p>
            <a:pPr marL="0" indent="0">
              <a:buNone/>
            </a:pPr>
            <a:r>
              <a:rPr lang="en-US" dirty="0"/>
              <a:t>public class </a:t>
            </a:r>
            <a:r>
              <a:rPr lang="en-US" dirty="0" err="1"/>
              <a:t>TestMultipleCatchBlock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a[5]=30/0;  </a:t>
            </a:r>
          </a:p>
          <a:p>
            <a:pPr marL="0" indent="0">
              <a:buNone/>
            </a:pPr>
            <a:endParaRPr lang="en-US" dirty="0">
              <a:solidFill>
                <a:srgbClr val="7030A0"/>
              </a:solidFill>
            </a:endParaRPr>
          </a:p>
          <a:p>
            <a:pPr marL="0" indent="0">
              <a:buNone/>
            </a:pPr>
            <a:r>
              <a:rPr lang="en-US" dirty="0">
                <a:solidFill>
                  <a:srgbClr val="7030A0"/>
                </a:solidFill>
              </a:rPr>
              <a:t>   }</a:t>
            </a:r>
            <a:r>
              <a:rPr lang="en-US" dirty="0"/>
              <a:t>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("task1 is completed");}  </a:t>
            </a:r>
          </a:p>
          <a:p>
            <a:pPr marL="0" indent="0">
              <a:buNone/>
            </a:pPr>
            <a:r>
              <a:rPr lang="en-US" dirty="0">
                <a:solidFill>
                  <a:schemeClr val="accent6">
                    <a:lumMod val="50000"/>
                  </a:schemeClr>
                </a:solidFill>
              </a:rPr>
              <a:t>   </a:t>
            </a:r>
            <a:r>
              <a:rPr lang="en-US" dirty="0">
                <a:solidFill>
                  <a:schemeClr val="accent3">
                    <a:lumMod val="50000"/>
                  </a:schemeClr>
                </a:solidFill>
              </a:rPr>
              <a:t>catch(</a:t>
            </a:r>
            <a:r>
              <a:rPr lang="en-US" dirty="0" err="1">
                <a:solidFill>
                  <a:schemeClr val="accent3">
                    <a:lumMod val="50000"/>
                  </a:schemeClr>
                </a:solidFill>
              </a:rPr>
              <a:t>ArrayIndexOutOfBoundsException</a:t>
            </a:r>
            <a:r>
              <a:rPr lang="en-US" dirty="0">
                <a:solidFill>
                  <a:schemeClr val="accent3">
                    <a:lumMod val="50000"/>
                  </a:schemeClr>
                </a:solidFill>
              </a:rPr>
              <a:t> e){</a:t>
            </a:r>
          </a:p>
          <a:p>
            <a:pPr marL="0" indent="0">
              <a:buNone/>
            </a:pPr>
            <a:r>
              <a:rPr lang="en-US" dirty="0">
                <a:solidFill>
                  <a:schemeClr val="accent3">
                    <a:lumMod val="50000"/>
                  </a:schemeClr>
                </a:solidFill>
              </a:rPr>
              <a:t>          </a:t>
            </a:r>
            <a:r>
              <a:rPr lang="en-US" dirty="0" err="1">
                <a:solidFill>
                  <a:schemeClr val="accent3">
                    <a:lumMod val="50000"/>
                  </a:schemeClr>
                </a:solidFill>
              </a:rPr>
              <a:t>System.out.println</a:t>
            </a:r>
            <a:r>
              <a:rPr lang="en-US" dirty="0">
                <a:solidFill>
                  <a:schemeClr val="accent3">
                    <a:lumMod val="50000"/>
                  </a:schemeClr>
                </a:solidFill>
              </a:rPr>
              <a:t>("task 2 completed");}  </a:t>
            </a:r>
          </a:p>
          <a:p>
            <a:pPr marL="0" indent="0">
              <a:buNone/>
            </a:pPr>
            <a:r>
              <a:rPr lang="en-US" dirty="0">
                <a:solidFill>
                  <a:schemeClr val="accent3">
                    <a:lumMod val="50000"/>
                  </a:schemeClr>
                </a:solidFill>
              </a:rPr>
              <a:t>   </a:t>
            </a:r>
            <a:r>
              <a:rPr lang="en-US" dirty="0">
                <a:solidFill>
                  <a:schemeClr val="accent1">
                    <a:lumMod val="50000"/>
                  </a:schemeClr>
                </a:solidFill>
              </a:rPr>
              <a:t>catch(Exception e){</a:t>
            </a:r>
          </a:p>
          <a:p>
            <a:pPr marL="0" indent="0">
              <a:buNone/>
            </a:pPr>
            <a:r>
              <a:rPr lang="en-US" dirty="0">
                <a:solidFill>
                  <a:schemeClr val="accent1">
                    <a:lumMod val="50000"/>
                  </a:schemeClr>
                </a:solidFill>
              </a:rPr>
              <a:t>         </a:t>
            </a:r>
            <a:r>
              <a:rPr lang="en-US" dirty="0" err="1">
                <a:solidFill>
                  <a:schemeClr val="accent1">
                    <a:lumMod val="50000"/>
                  </a:schemeClr>
                </a:solidFill>
              </a:rPr>
              <a:t>System.out.println</a:t>
            </a:r>
            <a:r>
              <a:rPr lang="en-US" dirty="0">
                <a:solidFill>
                  <a:schemeClr val="accent1">
                    <a:lumMod val="50000"/>
                  </a:schemeClr>
                </a:solidFill>
              </a:rPr>
              <a:t>("common task completed");}  </a:t>
            </a:r>
          </a:p>
          <a:p>
            <a:pPr marL="0" indent="0">
              <a:buNone/>
            </a:pPr>
            <a:r>
              <a:rPr lang="en-US" dirty="0">
                <a:solidFill>
                  <a:schemeClr val="accent1">
                    <a:lumMod val="50000"/>
                  </a:schemeClr>
                </a:solidFill>
              </a:rPr>
              <a:t>   </a:t>
            </a: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096000" y="990600"/>
            <a:ext cx="2819400" cy="1015663"/>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       task1 completed</a:t>
            </a:r>
          </a:p>
          <a:p>
            <a:r>
              <a:rPr lang="en-US" sz="2000" dirty="0">
                <a:solidFill>
                  <a:srgbClr val="C00000"/>
                </a:solidFill>
              </a:rPr>
              <a:t>       rest of the code...</a:t>
            </a:r>
          </a:p>
        </p:txBody>
      </p:sp>
      <p:sp>
        <p:nvSpPr>
          <p:cNvPr id="5" name="Footer Placeholder 1">
            <a:extLst>
              <a:ext uri="{FF2B5EF4-FFF2-40B4-BE49-F238E27FC236}">
                <a16:creationId xmlns:a16="http://schemas.microsoft.com/office/drawing/2014/main" id="{38A41E89-1A4B-4B84-A50A-04D54E299AD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338B41A4-25F2-4514-BAEC-96799BA58F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4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609600"/>
            <a:ext cx="7034212" cy="4882356"/>
          </a:xfrm>
          <a:prstGeom prst="rect">
            <a:avLst/>
          </a:prstGeom>
        </p:spPr>
      </p:pic>
      <p:sp>
        <p:nvSpPr>
          <p:cNvPr id="3" name="Footer Placeholder 1">
            <a:extLst>
              <a:ext uri="{FF2B5EF4-FFF2-40B4-BE49-F238E27FC236}">
                <a16:creationId xmlns:a16="http://schemas.microsoft.com/office/drawing/2014/main" id="{360C9278-F11B-42EA-A8F7-ABCF1C0CFF1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1D129E22-60BD-4C40-8A49-930A60D96A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79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Example-2 What is the output here</a:t>
            </a:r>
            <a:br>
              <a:rPr lang="en-US" dirty="0"/>
            </a:br>
            <a:endParaRPr lang="en-US" dirty="0"/>
          </a:p>
        </p:txBody>
      </p:sp>
      <p:sp>
        <p:nvSpPr>
          <p:cNvPr id="3" name="Content Placeholder 2"/>
          <p:cNvSpPr>
            <a:spLocks noGrp="1"/>
          </p:cNvSpPr>
          <p:nvPr>
            <p:ph idx="1"/>
          </p:nvPr>
        </p:nvSpPr>
        <p:spPr>
          <a:xfrm>
            <a:off x="457200" y="990600"/>
            <a:ext cx="8229600" cy="5791200"/>
          </a:xfrm>
        </p:spPr>
        <p:txBody>
          <a:bodyPr>
            <a:normAutofit fontScale="77500" lnSpcReduction="20000"/>
          </a:bodyPr>
          <a:lstStyle/>
          <a:p>
            <a:pPr marL="0" indent="0">
              <a:buNone/>
            </a:pPr>
            <a:r>
              <a:rPr lang="en-US" dirty="0"/>
              <a:t>public class </a:t>
            </a:r>
            <a:r>
              <a:rPr lang="en-US" dirty="0" err="1"/>
              <a:t>TestMultipleCatchBlock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a[5]=30/0;  </a:t>
            </a:r>
          </a:p>
          <a:p>
            <a:pPr marL="0" indent="0">
              <a:buNone/>
            </a:pPr>
            <a:r>
              <a:rPr lang="en-US" dirty="0">
                <a:solidFill>
                  <a:srgbClr val="7030A0"/>
                </a:solidFill>
              </a:rPr>
              <a:t>   }</a:t>
            </a:r>
            <a:r>
              <a:rPr lang="en-US" dirty="0"/>
              <a:t>  </a:t>
            </a:r>
          </a:p>
          <a:p>
            <a:pPr marL="0" indent="0">
              <a:buNone/>
            </a:pPr>
            <a:r>
              <a:rPr lang="en-US" dirty="0">
                <a:solidFill>
                  <a:schemeClr val="accent1">
                    <a:lumMod val="50000"/>
                  </a:schemeClr>
                </a:solidFill>
              </a:rPr>
              <a:t>catch(Exception e){</a:t>
            </a:r>
          </a:p>
          <a:p>
            <a:pPr marL="0" indent="0">
              <a:buNone/>
            </a:pPr>
            <a:r>
              <a:rPr lang="en-US" dirty="0">
                <a:solidFill>
                  <a:schemeClr val="accent1">
                    <a:lumMod val="50000"/>
                  </a:schemeClr>
                </a:solidFill>
              </a:rPr>
              <a:t>         </a:t>
            </a:r>
            <a:r>
              <a:rPr lang="en-US" dirty="0" err="1">
                <a:solidFill>
                  <a:schemeClr val="accent1">
                    <a:lumMod val="50000"/>
                  </a:schemeClr>
                </a:solidFill>
              </a:rPr>
              <a:t>System.out.println</a:t>
            </a:r>
            <a:r>
              <a:rPr lang="en-US" dirty="0">
                <a:solidFill>
                  <a:schemeClr val="accent1">
                    <a:lumMod val="50000"/>
                  </a:schemeClr>
                </a:solidFill>
              </a:rPr>
              <a:t>("common task completed");}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("task1 is completed");}  </a:t>
            </a:r>
          </a:p>
          <a:p>
            <a:pPr marL="0" indent="0">
              <a:buNone/>
            </a:pPr>
            <a:r>
              <a:rPr lang="en-US" dirty="0">
                <a:solidFill>
                  <a:schemeClr val="accent6">
                    <a:lumMod val="50000"/>
                  </a:schemeClr>
                </a:solidFill>
              </a:rPr>
              <a:t>   </a:t>
            </a:r>
            <a:r>
              <a:rPr lang="en-US" dirty="0">
                <a:solidFill>
                  <a:schemeClr val="accent3">
                    <a:lumMod val="50000"/>
                  </a:schemeClr>
                </a:solidFill>
              </a:rPr>
              <a:t>catch(</a:t>
            </a:r>
            <a:r>
              <a:rPr lang="en-US" dirty="0" err="1">
                <a:solidFill>
                  <a:schemeClr val="accent3">
                    <a:lumMod val="50000"/>
                  </a:schemeClr>
                </a:solidFill>
              </a:rPr>
              <a:t>ArrayIndexOutOfBoundsException</a:t>
            </a:r>
            <a:r>
              <a:rPr lang="en-US" dirty="0">
                <a:solidFill>
                  <a:schemeClr val="accent3">
                    <a:lumMod val="50000"/>
                  </a:schemeClr>
                </a:solidFill>
              </a:rPr>
              <a:t> e){</a:t>
            </a:r>
          </a:p>
          <a:p>
            <a:pPr marL="0" indent="0">
              <a:buNone/>
            </a:pPr>
            <a:r>
              <a:rPr lang="en-US" dirty="0">
                <a:solidFill>
                  <a:schemeClr val="accent3">
                    <a:lumMod val="50000"/>
                  </a:schemeClr>
                </a:solidFill>
              </a:rPr>
              <a:t>          </a:t>
            </a:r>
            <a:r>
              <a:rPr lang="en-US" dirty="0" err="1">
                <a:solidFill>
                  <a:schemeClr val="accent3">
                    <a:lumMod val="50000"/>
                  </a:schemeClr>
                </a:solidFill>
              </a:rPr>
              <a:t>System.out.println</a:t>
            </a:r>
            <a:r>
              <a:rPr lang="en-US" dirty="0">
                <a:solidFill>
                  <a:schemeClr val="accent3">
                    <a:lumMod val="50000"/>
                  </a:schemeClr>
                </a:solidFill>
              </a:rPr>
              <a:t>("task 2 completed");}  </a:t>
            </a:r>
          </a:p>
          <a:p>
            <a:pPr marL="0" indent="0">
              <a:buNone/>
            </a:pP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096000" y="990600"/>
            <a:ext cx="2819400" cy="707886"/>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       Compile-time error</a:t>
            </a:r>
          </a:p>
        </p:txBody>
      </p:sp>
      <p:sp>
        <p:nvSpPr>
          <p:cNvPr id="5" name="Footer Placeholder 1">
            <a:extLst>
              <a:ext uri="{FF2B5EF4-FFF2-40B4-BE49-F238E27FC236}">
                <a16:creationId xmlns:a16="http://schemas.microsoft.com/office/drawing/2014/main" id="{DEB8D814-6B8B-4CD3-97BE-3E3117C4851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32312768-D673-4C21-B909-0929663709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3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1066800"/>
            <a:ext cx="7034212" cy="4876800"/>
          </a:xfrm>
          <a:prstGeom prst="rect">
            <a:avLst/>
          </a:prstGeom>
        </p:spPr>
      </p:pic>
      <p:sp>
        <p:nvSpPr>
          <p:cNvPr id="3" name="Footer Placeholder 1">
            <a:extLst>
              <a:ext uri="{FF2B5EF4-FFF2-40B4-BE49-F238E27FC236}">
                <a16:creationId xmlns:a16="http://schemas.microsoft.com/office/drawing/2014/main" id="{E8251611-E342-4EB2-8F84-20AEC100024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C107625B-E1A0-4D6A-8354-A70A8A8ABE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73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b="1" dirty="0"/>
              <a:t>public</a:t>
            </a:r>
            <a:r>
              <a:rPr lang="en-US" dirty="0"/>
              <a:t> </a:t>
            </a:r>
            <a:r>
              <a:rPr lang="en-US" b="1" dirty="0"/>
              <a:t>class</a:t>
            </a:r>
            <a:r>
              <a:rPr lang="en-US" dirty="0"/>
              <a:t> MultipleCatchBlock2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p>
          <a:p>
            <a:pPr marL="0" indent="0">
              <a:buNone/>
            </a:pPr>
            <a:r>
              <a:rPr lang="en-US" dirty="0"/>
              <a:t>           </a:t>
            </a:r>
            <a:r>
              <a:rPr lang="en-US" b="1" dirty="0"/>
              <a:t>try</a:t>
            </a:r>
            <a:r>
              <a:rPr lang="en-US" dirty="0"/>
              <a:t>{    </a:t>
            </a:r>
          </a:p>
          <a:p>
            <a:pPr marL="0" indent="0">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a:t>               </a:t>
            </a:r>
          </a:p>
          <a:p>
            <a:pPr marL="0" indent="0">
              <a:buNone/>
            </a:pPr>
            <a:r>
              <a:rPr lang="en-US" dirty="0"/>
              <a:t>              </a:t>
            </a:r>
            <a:r>
              <a:rPr lang="en-US" dirty="0" err="1"/>
              <a:t>System.out.println</a:t>
            </a:r>
            <a:r>
              <a:rPr lang="en-US" dirty="0"/>
              <a:t>(a[10]);  </a:t>
            </a:r>
          </a:p>
          <a:p>
            <a:pPr marL="0" indent="0">
              <a:buNone/>
            </a:pPr>
            <a:r>
              <a:rPr lang="en-US" dirty="0"/>
              <a:t>               }    </a:t>
            </a:r>
          </a:p>
          <a:p>
            <a:pPr marL="0" indent="0">
              <a:buNone/>
            </a:pPr>
            <a:r>
              <a:rPr lang="en-US" dirty="0"/>
              <a:t>               </a:t>
            </a:r>
            <a:r>
              <a:rPr lang="en-US" b="1" dirty="0"/>
              <a:t>catch</a:t>
            </a:r>
            <a:r>
              <a:rPr lang="en-US" dirty="0"/>
              <a:t>(</a:t>
            </a:r>
            <a:r>
              <a:rPr lang="en-US" dirty="0" err="1"/>
              <a:t>ArithmeticException</a:t>
            </a:r>
            <a:r>
              <a:rPr lang="en-US" dirty="0"/>
              <a:t> e)  </a:t>
            </a:r>
          </a:p>
          <a:p>
            <a:pPr marL="0" indent="0">
              <a:buNone/>
            </a:pPr>
            <a:r>
              <a:rPr lang="en-US" dirty="0"/>
              <a:t>                  {  </a:t>
            </a:r>
          </a:p>
          <a:p>
            <a:pPr marL="0" indent="0">
              <a:buNone/>
            </a:pPr>
            <a:r>
              <a:rPr lang="en-US" dirty="0"/>
              <a:t>                   </a:t>
            </a:r>
            <a:r>
              <a:rPr lang="en-US" dirty="0" err="1"/>
              <a:t>System.out.println</a:t>
            </a:r>
            <a:r>
              <a:rPr lang="en-US" dirty="0"/>
              <a:t>("Arithmetic Exception occurs");  </a:t>
            </a:r>
          </a:p>
          <a:p>
            <a:pPr marL="0" indent="0">
              <a:buNone/>
            </a:pPr>
            <a:r>
              <a:rPr lang="en-US" dirty="0"/>
              <a:t>                  }    </a:t>
            </a:r>
          </a:p>
          <a:p>
            <a:pPr marL="0" indent="0">
              <a:buNone/>
            </a:pPr>
            <a:r>
              <a:rPr lang="en-US" dirty="0"/>
              <a:t>               </a:t>
            </a:r>
            <a:r>
              <a:rPr lang="en-US" b="1" dirty="0"/>
              <a:t>catch</a:t>
            </a:r>
            <a:r>
              <a:rPr lang="en-US" dirty="0"/>
              <a:t>(</a:t>
            </a:r>
            <a:r>
              <a:rPr lang="en-US" dirty="0" err="1"/>
              <a:t>ArrayIndexOutOfBoundsException</a:t>
            </a:r>
            <a:r>
              <a:rPr lang="en-US" dirty="0"/>
              <a:t> e)  </a:t>
            </a:r>
          </a:p>
          <a:p>
            <a:pPr marL="0" indent="0">
              <a:buNone/>
            </a:pPr>
            <a:r>
              <a:rPr lang="en-US" dirty="0"/>
              <a:t>                  {  </a:t>
            </a:r>
          </a:p>
          <a:p>
            <a:pPr marL="0" indent="0">
              <a:buNone/>
            </a:pPr>
            <a:r>
              <a:rPr lang="en-US" dirty="0"/>
              <a:t>                   </a:t>
            </a:r>
            <a:r>
              <a:rPr lang="en-US" dirty="0" err="1"/>
              <a:t>System.out.println</a:t>
            </a:r>
            <a:r>
              <a:rPr lang="en-US" dirty="0"/>
              <a:t>("</a:t>
            </a:r>
            <a:r>
              <a:rPr lang="en-US" dirty="0" err="1"/>
              <a:t>ArrayIndexOutOfBounds</a:t>
            </a:r>
            <a:r>
              <a:rPr lang="en-US" dirty="0"/>
              <a:t> Exception occurs");  </a:t>
            </a:r>
          </a:p>
          <a:p>
            <a:pPr marL="0" indent="0">
              <a:buNone/>
            </a:pPr>
            <a:r>
              <a:rPr lang="en-US" dirty="0"/>
              <a:t>                  }    </a:t>
            </a:r>
          </a:p>
          <a:p>
            <a:pPr marL="0" indent="0">
              <a:buNone/>
            </a:pPr>
            <a:r>
              <a:rPr lang="en-US" dirty="0"/>
              <a:t>               </a:t>
            </a:r>
            <a:r>
              <a:rPr lang="en-US" b="1" dirty="0"/>
              <a:t>catch</a:t>
            </a:r>
            <a:r>
              <a:rPr lang="en-US" dirty="0"/>
              <a:t>(Exception e)  </a:t>
            </a:r>
          </a:p>
          <a:p>
            <a:pPr marL="0" indent="0">
              <a:buNone/>
            </a:pPr>
            <a:r>
              <a:rPr lang="en-US" dirty="0"/>
              <a:t>                  {  </a:t>
            </a:r>
          </a:p>
          <a:p>
            <a:pPr marL="0" indent="0">
              <a:buNone/>
            </a:pPr>
            <a:r>
              <a:rPr lang="en-US" dirty="0"/>
              <a:t>                   </a:t>
            </a:r>
            <a:r>
              <a:rPr lang="en-US" dirty="0" err="1"/>
              <a:t>System.out.println</a:t>
            </a:r>
            <a:r>
              <a:rPr lang="en-US" dirty="0"/>
              <a:t>("Parent Exception occurs");  </a:t>
            </a:r>
          </a:p>
          <a:p>
            <a:pPr marL="0" indent="0">
              <a:buNone/>
            </a:pPr>
            <a:r>
              <a:rPr lang="en-US" dirty="0"/>
              <a:t>                  }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
        <p:nvSpPr>
          <p:cNvPr id="4" name="Footer Placeholder 1">
            <a:extLst>
              <a:ext uri="{FF2B5EF4-FFF2-40B4-BE49-F238E27FC236}">
                <a16:creationId xmlns:a16="http://schemas.microsoft.com/office/drawing/2014/main" id="{1C0E1096-8887-4062-B40C-CD2B3C9244B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CC98384D-17F8-4D43-B393-E833975D5F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57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400" b="1" dirty="0"/>
              <a:t>public</a:t>
            </a:r>
            <a:r>
              <a:rPr lang="en-US" sz="1400" dirty="0"/>
              <a:t> </a:t>
            </a:r>
            <a:r>
              <a:rPr lang="en-US" sz="1400" b="1" dirty="0"/>
              <a:t>class</a:t>
            </a:r>
            <a:r>
              <a:rPr lang="en-US" sz="1400" dirty="0"/>
              <a:t> MultipleCatchBlock3 {  </a:t>
            </a:r>
          </a:p>
          <a:p>
            <a:r>
              <a:rPr lang="en-US" sz="1400" dirty="0"/>
              <a:t>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t>
            </a:r>
            <a:r>
              <a:rPr lang="en-US" sz="1400" dirty="0" err="1"/>
              <a:t>args</a:t>
            </a:r>
            <a:r>
              <a:rPr lang="en-US" sz="1400" dirty="0"/>
              <a:t>) {  </a:t>
            </a:r>
          </a:p>
          <a:p>
            <a:r>
              <a:rPr lang="en-US" sz="1400" dirty="0"/>
              <a:t>          </a:t>
            </a:r>
          </a:p>
          <a:p>
            <a:r>
              <a:rPr lang="en-US" sz="1400" dirty="0"/>
              <a:t>           </a:t>
            </a:r>
            <a:r>
              <a:rPr lang="en-US" sz="1400" b="1" dirty="0"/>
              <a:t>try</a:t>
            </a:r>
            <a:r>
              <a:rPr lang="en-US" sz="1400" dirty="0"/>
              <a:t>{    </a:t>
            </a:r>
          </a:p>
          <a:p>
            <a:r>
              <a:rPr lang="en-US" sz="1400" dirty="0"/>
              <a:t>                </a:t>
            </a:r>
            <a:r>
              <a:rPr lang="en-US" sz="1400" b="1" dirty="0" err="1"/>
              <a:t>int</a:t>
            </a:r>
            <a:r>
              <a:rPr lang="en-US" sz="1400" dirty="0"/>
              <a:t> a[]=</a:t>
            </a:r>
            <a:r>
              <a:rPr lang="en-US" sz="1400" b="1" dirty="0"/>
              <a:t>new</a:t>
            </a:r>
            <a:r>
              <a:rPr lang="en-US" sz="1400" dirty="0"/>
              <a:t> </a:t>
            </a:r>
            <a:r>
              <a:rPr lang="en-US" sz="1400" b="1" dirty="0" err="1"/>
              <a:t>int</a:t>
            </a:r>
            <a:r>
              <a:rPr lang="en-US" sz="1400" dirty="0"/>
              <a:t>[5];    </a:t>
            </a:r>
          </a:p>
          <a:p>
            <a:r>
              <a:rPr lang="en-US" sz="1400" dirty="0"/>
              <a:t>                a[5]=30/0;    </a:t>
            </a:r>
          </a:p>
          <a:p>
            <a:r>
              <a:rPr lang="en-US" sz="1400" dirty="0"/>
              <a:t>                </a:t>
            </a:r>
            <a:r>
              <a:rPr lang="en-US" sz="1400" dirty="0" err="1"/>
              <a:t>System.out.println</a:t>
            </a:r>
            <a:r>
              <a:rPr lang="en-US" sz="1400" dirty="0"/>
              <a:t>(a[10]);  </a:t>
            </a:r>
          </a:p>
          <a:p>
            <a:r>
              <a:rPr lang="en-US" sz="1400" dirty="0"/>
              <a:t>               }    </a:t>
            </a:r>
          </a:p>
          <a:p>
            <a:r>
              <a:rPr lang="en-US" sz="1400" dirty="0"/>
              <a:t>               </a:t>
            </a:r>
            <a:r>
              <a:rPr lang="en-US" sz="1400" b="1" dirty="0"/>
              <a:t>catch</a:t>
            </a:r>
            <a:r>
              <a:rPr lang="en-US" sz="1400" dirty="0"/>
              <a:t>(</a:t>
            </a:r>
            <a:r>
              <a:rPr lang="en-US" sz="1400" dirty="0" err="1"/>
              <a:t>ArithmeticException</a:t>
            </a:r>
            <a:r>
              <a:rPr lang="en-US" sz="1400" dirty="0"/>
              <a:t> e)  </a:t>
            </a:r>
          </a:p>
          <a:p>
            <a:r>
              <a:rPr lang="en-US" sz="1400" dirty="0"/>
              <a:t>                  {  </a:t>
            </a:r>
          </a:p>
          <a:p>
            <a:r>
              <a:rPr lang="en-US" sz="1400" dirty="0"/>
              <a:t>                   </a:t>
            </a:r>
            <a:r>
              <a:rPr lang="en-US" sz="1400" dirty="0" err="1"/>
              <a:t>System.out.println</a:t>
            </a:r>
            <a:r>
              <a:rPr lang="en-US" sz="1400" dirty="0"/>
              <a:t>("Arithmetic Exception occurs");  </a:t>
            </a:r>
          </a:p>
          <a:p>
            <a:r>
              <a:rPr lang="en-US" sz="1400" dirty="0"/>
              <a:t>                  }    </a:t>
            </a:r>
          </a:p>
          <a:p>
            <a:r>
              <a:rPr lang="en-US" sz="1400" dirty="0"/>
              <a:t>               </a:t>
            </a:r>
            <a:r>
              <a:rPr lang="en-US" sz="1400" b="1" dirty="0"/>
              <a:t>catch</a:t>
            </a:r>
            <a:r>
              <a:rPr lang="en-US" sz="1400" dirty="0"/>
              <a:t>(</a:t>
            </a:r>
            <a:r>
              <a:rPr lang="en-US" sz="1400" dirty="0" err="1"/>
              <a:t>ArrayIndexOutOfBoundsException</a:t>
            </a:r>
            <a:r>
              <a:rPr lang="en-US" sz="1400" dirty="0"/>
              <a:t> e)  </a:t>
            </a:r>
          </a:p>
          <a:p>
            <a:r>
              <a:rPr lang="en-US" sz="1400" dirty="0"/>
              <a:t>                  {  </a:t>
            </a:r>
          </a:p>
          <a:p>
            <a:r>
              <a:rPr lang="en-US" sz="1400" dirty="0"/>
              <a:t>                   </a:t>
            </a:r>
            <a:r>
              <a:rPr lang="en-US" sz="1400" dirty="0" err="1"/>
              <a:t>System.out.println</a:t>
            </a:r>
            <a:r>
              <a:rPr lang="en-US" sz="1400" dirty="0"/>
              <a:t>("</a:t>
            </a:r>
            <a:r>
              <a:rPr lang="en-US" sz="1400" dirty="0" err="1"/>
              <a:t>ArrayIndexOutOfBounds</a:t>
            </a:r>
            <a:r>
              <a:rPr lang="en-US" sz="1400" dirty="0"/>
              <a:t> Exception occurs");  </a:t>
            </a:r>
          </a:p>
          <a:p>
            <a:r>
              <a:rPr lang="en-US" sz="1400" dirty="0"/>
              <a:t>                  }    </a:t>
            </a:r>
          </a:p>
          <a:p>
            <a:r>
              <a:rPr lang="en-US" sz="1400" dirty="0"/>
              <a:t>               </a:t>
            </a:r>
            <a:r>
              <a:rPr lang="en-US" sz="1400" b="1" dirty="0"/>
              <a:t>catch</a:t>
            </a:r>
            <a:r>
              <a:rPr lang="en-US" sz="1400" dirty="0"/>
              <a:t>(Exception e)  </a:t>
            </a:r>
          </a:p>
          <a:p>
            <a:r>
              <a:rPr lang="en-US" sz="1400" dirty="0"/>
              <a:t>                  {  </a:t>
            </a:r>
          </a:p>
          <a:p>
            <a:r>
              <a:rPr lang="en-US" sz="1400" dirty="0"/>
              <a:t>                   </a:t>
            </a:r>
            <a:r>
              <a:rPr lang="en-US" sz="1400" dirty="0" err="1"/>
              <a:t>System.out.println</a:t>
            </a:r>
            <a:r>
              <a:rPr lang="en-US" sz="1400" dirty="0"/>
              <a:t>("Parent Exception occurs");  </a:t>
            </a:r>
          </a:p>
          <a:p>
            <a:r>
              <a:rPr lang="en-US" sz="1400" dirty="0"/>
              <a:t>                  }             </a:t>
            </a:r>
          </a:p>
          <a:p>
            <a:r>
              <a:rPr lang="en-US" sz="1400" dirty="0"/>
              <a:t>               </a:t>
            </a:r>
            <a:r>
              <a:rPr lang="en-US" sz="1400" dirty="0" err="1"/>
              <a:t>System.out.println</a:t>
            </a:r>
            <a:r>
              <a:rPr lang="en-US" sz="1400" dirty="0"/>
              <a:t>("rest of the code");    </a:t>
            </a:r>
          </a:p>
          <a:p>
            <a:r>
              <a:rPr lang="en-US" sz="1400" dirty="0"/>
              <a:t>    }  </a:t>
            </a:r>
          </a:p>
          <a:p>
            <a:r>
              <a:rPr lang="en-US" sz="1400" dirty="0"/>
              <a:t>}  </a:t>
            </a:r>
          </a:p>
          <a:p>
            <a:pPr marL="0" indent="0">
              <a:buNone/>
            </a:pPr>
            <a:endParaRPr lang="en-US" sz="1400" dirty="0"/>
          </a:p>
        </p:txBody>
      </p:sp>
      <p:sp>
        <p:nvSpPr>
          <p:cNvPr id="4" name="Footer Placeholder 1">
            <a:extLst>
              <a:ext uri="{FF2B5EF4-FFF2-40B4-BE49-F238E27FC236}">
                <a16:creationId xmlns:a16="http://schemas.microsoft.com/office/drawing/2014/main" id="{C8D120DF-2CA3-49F4-B651-B616E8335D3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706C3A8-76CD-4AC0-866D-1B47A00969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150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US" b="1" dirty="0"/>
              <a:t>public</a:t>
            </a:r>
            <a:r>
              <a:rPr lang="en-US" dirty="0"/>
              <a:t> </a:t>
            </a:r>
            <a:r>
              <a:rPr lang="en-US" b="1" dirty="0"/>
              <a:t>class</a:t>
            </a:r>
            <a:r>
              <a:rPr lang="en-US" dirty="0"/>
              <a:t> MultipleCatchBlock4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p>
          <a:p>
            <a:r>
              <a:rPr lang="en-US" dirty="0"/>
              <a:t>           </a:t>
            </a:r>
            <a:r>
              <a:rPr lang="en-US" b="1" dirty="0"/>
              <a:t>try</a:t>
            </a:r>
            <a:r>
              <a:rPr lang="en-US" dirty="0"/>
              <a:t>{    </a:t>
            </a:r>
          </a:p>
          <a:p>
            <a:r>
              <a:rPr lang="en-US" dirty="0"/>
              <a:t>                String s=</a:t>
            </a:r>
            <a:r>
              <a:rPr lang="en-US" b="1" dirty="0"/>
              <a:t>null</a:t>
            </a:r>
            <a:r>
              <a:rPr lang="en-US" dirty="0"/>
              <a:t>;  </a:t>
            </a:r>
          </a:p>
          <a:p>
            <a:r>
              <a:rPr lang="en-US" dirty="0"/>
              <a:t>                </a:t>
            </a:r>
            <a:r>
              <a:rPr lang="en-US" dirty="0" err="1"/>
              <a:t>System.out.println</a:t>
            </a:r>
            <a:r>
              <a:rPr lang="en-US" dirty="0"/>
              <a:t>(</a:t>
            </a:r>
            <a:r>
              <a:rPr lang="en-US" dirty="0" err="1"/>
              <a:t>s.length</a:t>
            </a:r>
            <a:r>
              <a:rPr lang="en-US" dirty="0"/>
              <a:t>());  </a:t>
            </a:r>
          </a:p>
          <a:p>
            <a:r>
              <a:rPr lang="en-US" dirty="0"/>
              <a:t>               }    </a:t>
            </a:r>
          </a:p>
          <a:p>
            <a:r>
              <a:rPr lang="en-US" dirty="0"/>
              <a:t>               </a:t>
            </a:r>
            <a:r>
              <a:rPr lang="en-US" b="1" dirty="0"/>
              <a:t>catch</a:t>
            </a:r>
            <a:r>
              <a:rPr lang="en-US" dirty="0"/>
              <a:t>(</a:t>
            </a:r>
            <a:r>
              <a:rPr lang="en-US" dirty="0" err="1"/>
              <a:t>ArithmeticException</a:t>
            </a:r>
            <a:r>
              <a:rPr lang="en-US" dirty="0"/>
              <a:t> e)  </a:t>
            </a:r>
          </a:p>
          <a:p>
            <a:r>
              <a:rPr lang="en-US" dirty="0"/>
              <a:t>                  {  </a:t>
            </a:r>
          </a:p>
          <a:p>
            <a:r>
              <a:rPr lang="en-US" dirty="0"/>
              <a:t>                   </a:t>
            </a:r>
            <a:r>
              <a:rPr lang="en-US" dirty="0" err="1"/>
              <a:t>System.out.println</a:t>
            </a:r>
            <a:r>
              <a:rPr lang="en-US" dirty="0"/>
              <a:t>("Arithmetic Exception occurs");  </a:t>
            </a:r>
          </a:p>
          <a:p>
            <a:r>
              <a:rPr lang="en-US" dirty="0"/>
              <a:t>                  }    </a:t>
            </a:r>
          </a:p>
          <a:p>
            <a:r>
              <a:rPr lang="en-US" dirty="0"/>
              <a:t>               </a:t>
            </a:r>
            <a:r>
              <a:rPr lang="en-US" b="1" dirty="0"/>
              <a:t>catch</a:t>
            </a:r>
            <a:r>
              <a:rPr lang="en-US" dirty="0"/>
              <a:t>(</a:t>
            </a:r>
            <a:r>
              <a:rPr lang="en-US" dirty="0" err="1"/>
              <a:t>ArrayIndexOutOfBoundsException</a:t>
            </a:r>
            <a:r>
              <a:rPr lang="en-US" dirty="0"/>
              <a:t> e)  </a:t>
            </a:r>
          </a:p>
          <a:p>
            <a:r>
              <a:rPr lang="en-US" dirty="0"/>
              <a:t>                  {  </a:t>
            </a:r>
          </a:p>
          <a:p>
            <a:r>
              <a:rPr lang="en-US" dirty="0"/>
              <a:t>                   </a:t>
            </a:r>
            <a:r>
              <a:rPr lang="en-US" dirty="0" err="1"/>
              <a:t>System.out.println</a:t>
            </a:r>
            <a:r>
              <a:rPr lang="en-US" dirty="0"/>
              <a:t>("</a:t>
            </a:r>
            <a:r>
              <a:rPr lang="en-US" dirty="0" err="1"/>
              <a:t>ArrayIndexOutOfBounds</a:t>
            </a:r>
            <a:r>
              <a:rPr lang="en-US" dirty="0"/>
              <a:t> Exception occurs");  </a:t>
            </a:r>
          </a:p>
          <a:p>
            <a:r>
              <a:rPr lang="en-US" dirty="0"/>
              <a:t>                  }    </a:t>
            </a:r>
          </a:p>
          <a:p>
            <a:r>
              <a:rPr lang="en-US" dirty="0"/>
              <a:t>               </a:t>
            </a:r>
            <a:r>
              <a:rPr lang="en-US" b="1" dirty="0"/>
              <a:t>catch</a:t>
            </a:r>
            <a:r>
              <a:rPr lang="en-US" dirty="0"/>
              <a:t>(Exception e)  </a:t>
            </a:r>
          </a:p>
          <a:p>
            <a:r>
              <a:rPr lang="en-US" dirty="0"/>
              <a:t>                  {  </a:t>
            </a:r>
          </a:p>
          <a:p>
            <a:r>
              <a:rPr lang="en-US" dirty="0"/>
              <a:t>                   </a:t>
            </a:r>
            <a:r>
              <a:rPr lang="en-US" dirty="0" err="1"/>
              <a:t>System.out.println</a:t>
            </a:r>
            <a:r>
              <a:rPr lang="en-US" dirty="0"/>
              <a:t>("Parent Exception occurs");  </a:t>
            </a:r>
          </a:p>
          <a:p>
            <a:r>
              <a:rPr lang="en-US" dirty="0"/>
              <a:t>                  }             </a:t>
            </a:r>
          </a:p>
          <a:p>
            <a:r>
              <a:rPr lang="en-US" dirty="0"/>
              <a:t>               </a:t>
            </a:r>
            <a:r>
              <a:rPr lang="en-US" dirty="0" err="1"/>
              <a:t>System.out.println</a:t>
            </a:r>
            <a:r>
              <a:rPr lang="en-US" dirty="0"/>
              <a:t>("rest of the code");    </a:t>
            </a:r>
          </a:p>
          <a:p>
            <a:r>
              <a:rPr lang="en-US" dirty="0"/>
              <a:t>    }  </a:t>
            </a:r>
          </a:p>
          <a:p>
            <a:r>
              <a:rPr lang="en-US" dirty="0"/>
              <a:t>}  </a:t>
            </a:r>
          </a:p>
          <a:p>
            <a:endParaRPr lang="en-US" dirty="0"/>
          </a:p>
        </p:txBody>
      </p:sp>
      <p:sp>
        <p:nvSpPr>
          <p:cNvPr id="4" name="Footer Placeholder 1">
            <a:extLst>
              <a:ext uri="{FF2B5EF4-FFF2-40B4-BE49-F238E27FC236}">
                <a16:creationId xmlns:a16="http://schemas.microsoft.com/office/drawing/2014/main" id="{166B1925-09FA-4DB5-991E-103F6A0208F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9FED830F-492D-4C60-B358-B1ADCB3131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8974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dirty="0"/>
              <a:t>How to handle multiple exception?</a:t>
            </a:r>
          </a:p>
        </p:txBody>
      </p:sp>
      <p:sp>
        <p:nvSpPr>
          <p:cNvPr id="3" name="Content Placeholder 2"/>
          <p:cNvSpPr>
            <a:spLocks noGrp="1"/>
          </p:cNvSpPr>
          <p:nvPr>
            <p:ph idx="1"/>
          </p:nvPr>
        </p:nvSpPr>
        <p:spPr>
          <a:xfrm>
            <a:off x="457200" y="4495800"/>
            <a:ext cx="8229600" cy="1630363"/>
          </a:xfrm>
        </p:spPr>
        <p:txBody>
          <a:bodyPr/>
          <a:lstStyle/>
          <a:p>
            <a:pPr marL="0" indent="0">
              <a:buNone/>
            </a:pPr>
            <a:r>
              <a:rPr lang="en-US" dirty="0"/>
              <a:t>Using Nested try block- every try-catch block cause separate error</a:t>
            </a:r>
          </a:p>
          <a:p>
            <a:pPr marL="0" indent="0">
              <a:buNone/>
            </a:pPr>
            <a:endParaRPr lang="en-US" dirty="0"/>
          </a:p>
        </p:txBody>
      </p:sp>
      <p:sp>
        <p:nvSpPr>
          <p:cNvPr id="4" name="Footer Placeholder 1">
            <a:extLst>
              <a:ext uri="{FF2B5EF4-FFF2-40B4-BE49-F238E27FC236}">
                <a16:creationId xmlns:a16="http://schemas.microsoft.com/office/drawing/2014/main" id="{B75AC89A-71D8-4E6F-9162-B4258458989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F8E0330-F843-459A-BD79-AA8ABE32D5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09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Nested try block</a:t>
            </a:r>
            <a:br>
              <a:rPr lang="en-US" dirty="0"/>
            </a:br>
            <a:endParaRPr lang="en-US"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t>try  </a:t>
            </a:r>
          </a:p>
          <a:p>
            <a:pPr marL="0" indent="0">
              <a:buNone/>
            </a:pPr>
            <a:r>
              <a:rPr lang="en-US" dirty="0"/>
              <a:t>{  </a:t>
            </a:r>
          </a:p>
          <a:p>
            <a:pPr marL="0" indent="0">
              <a:buNone/>
            </a:pPr>
            <a:r>
              <a:rPr lang="en-US" dirty="0"/>
              <a:t>    statement 1;  </a:t>
            </a:r>
          </a:p>
          <a:p>
            <a:pPr marL="0" indent="0">
              <a:buNone/>
            </a:pPr>
            <a:r>
              <a:rPr lang="en-US" dirty="0"/>
              <a:t>    statement 2;  </a:t>
            </a:r>
          </a:p>
          <a:p>
            <a:pPr marL="0" indent="0">
              <a:buNone/>
            </a:pPr>
            <a:r>
              <a:rPr lang="en-US" dirty="0">
                <a:solidFill>
                  <a:srgbClr val="0070C0"/>
                </a:solidFill>
              </a:rPr>
              <a:t>    try  </a:t>
            </a:r>
          </a:p>
          <a:p>
            <a:pPr marL="0" indent="0">
              <a:buNone/>
            </a:pPr>
            <a:r>
              <a:rPr lang="en-US" dirty="0">
                <a:solidFill>
                  <a:srgbClr val="0070C0"/>
                </a:solidFill>
              </a:rPr>
              <a:t>    {  </a:t>
            </a:r>
          </a:p>
          <a:p>
            <a:pPr marL="0" indent="0">
              <a:buNone/>
            </a:pPr>
            <a:r>
              <a:rPr lang="en-US" dirty="0">
                <a:solidFill>
                  <a:srgbClr val="0070C0"/>
                </a:solidFill>
              </a:rPr>
              <a:t>        statement 1;  </a:t>
            </a:r>
          </a:p>
          <a:p>
            <a:pPr marL="0" indent="0">
              <a:buNone/>
            </a:pPr>
            <a:r>
              <a:rPr lang="en-US" dirty="0">
                <a:solidFill>
                  <a:srgbClr val="0070C0"/>
                </a:solidFill>
              </a:rPr>
              <a:t>        statement 2;  </a:t>
            </a:r>
          </a:p>
          <a:p>
            <a:pPr marL="0" indent="0">
              <a:buNone/>
            </a:pPr>
            <a:r>
              <a:rPr lang="en-US" dirty="0">
                <a:solidFill>
                  <a:srgbClr val="0070C0"/>
                </a:solidFill>
              </a:rPr>
              <a:t>    }  </a:t>
            </a:r>
          </a:p>
          <a:p>
            <a:pPr marL="0" indent="0">
              <a:buNone/>
            </a:pPr>
            <a:r>
              <a:rPr lang="en-US" dirty="0">
                <a:solidFill>
                  <a:srgbClr val="0070C0"/>
                </a:solidFill>
              </a:rPr>
              <a:t>    catch(Exception e)  </a:t>
            </a:r>
          </a:p>
          <a:p>
            <a:pPr marL="0" indent="0">
              <a:buNone/>
            </a:pPr>
            <a:r>
              <a:rPr lang="en-US" dirty="0">
                <a:solidFill>
                  <a:srgbClr val="0070C0"/>
                </a:solidFill>
              </a:rPr>
              <a:t>    {  </a:t>
            </a:r>
          </a:p>
          <a:p>
            <a:pPr marL="0" indent="0">
              <a:buNone/>
            </a:pPr>
            <a:r>
              <a:rPr lang="en-US" dirty="0">
                <a:solidFill>
                  <a:srgbClr val="0070C0"/>
                </a:solidFill>
              </a:rPr>
              <a:t>    }  </a:t>
            </a:r>
          </a:p>
          <a:p>
            <a:pPr marL="0" indent="0">
              <a:buNone/>
            </a:pPr>
            <a:r>
              <a:rPr lang="en-US" dirty="0"/>
              <a:t>}  </a:t>
            </a:r>
          </a:p>
          <a:p>
            <a:pPr marL="0" indent="0">
              <a:buNone/>
            </a:pPr>
            <a:r>
              <a:rPr lang="en-US" dirty="0"/>
              <a:t>catch(Exception e)  </a:t>
            </a:r>
          </a:p>
          <a:p>
            <a:pPr marL="0" indent="0">
              <a:buNone/>
            </a:pPr>
            <a:r>
              <a:rPr lang="en-US" dirty="0"/>
              <a:t>{  </a:t>
            </a:r>
          </a:p>
          <a:p>
            <a:pPr marL="0" indent="0">
              <a:buNone/>
            </a:pPr>
            <a:r>
              <a:rPr lang="en-US" dirty="0"/>
              <a:t>} </a:t>
            </a:r>
          </a:p>
        </p:txBody>
      </p:sp>
      <p:sp>
        <p:nvSpPr>
          <p:cNvPr id="4" name="Footer Placeholder 1">
            <a:extLst>
              <a:ext uri="{FF2B5EF4-FFF2-40B4-BE49-F238E27FC236}">
                <a16:creationId xmlns:a16="http://schemas.microsoft.com/office/drawing/2014/main" id="{2CC500B1-CD5F-4692-B5E0-AF58601015B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6A2CDAC6-516F-41B4-922E-E1817C4B70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37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a:t>
            </a:r>
          </a:p>
        </p:txBody>
      </p:sp>
      <p:sp>
        <p:nvSpPr>
          <p:cNvPr id="3" name="Content Placeholder 2"/>
          <p:cNvSpPr>
            <a:spLocks noGrp="1"/>
          </p:cNvSpPr>
          <p:nvPr>
            <p:ph idx="1"/>
          </p:nvPr>
        </p:nvSpPr>
        <p:spPr>
          <a:xfrm>
            <a:off x="457200" y="838200"/>
            <a:ext cx="8229600" cy="6019800"/>
          </a:xfrm>
        </p:spPr>
        <p:txBody>
          <a:bodyPr>
            <a:normAutofit fontScale="62500" lnSpcReduction="20000"/>
          </a:bodyPr>
          <a:lstStyle/>
          <a:p>
            <a:pPr marL="0" indent="0">
              <a:buNone/>
            </a:pPr>
            <a:r>
              <a:rPr lang="en-US" dirty="0"/>
              <a:t>class </a:t>
            </a:r>
            <a:r>
              <a:rPr lang="en-US" dirty="0" err="1"/>
              <a:t>MultiExcep</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a:t>
            </a:r>
            <a:r>
              <a:rPr lang="en-US" dirty="0">
                <a:solidFill>
                  <a:srgbClr val="0070C0"/>
                </a:solidFill>
              </a:rPr>
              <a:t>try{  </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("divide by zero exception");  </a:t>
            </a:r>
          </a:p>
          <a:p>
            <a:pPr marL="0" indent="0">
              <a:buNone/>
            </a:pPr>
            <a:r>
              <a:rPr lang="en-US" dirty="0">
                <a:solidFill>
                  <a:srgbClr val="0070C0"/>
                </a:solidFill>
              </a:rPr>
              <a:t>     </a:t>
            </a:r>
            <a:r>
              <a:rPr lang="en-US" dirty="0" err="1">
                <a:solidFill>
                  <a:srgbClr val="0070C0"/>
                </a:solidFill>
              </a:rPr>
              <a:t>int</a:t>
            </a:r>
            <a:r>
              <a:rPr lang="en-US" dirty="0">
                <a:solidFill>
                  <a:srgbClr val="0070C0"/>
                </a:solidFill>
              </a:rPr>
              <a:t> b =10/0;  </a:t>
            </a:r>
          </a:p>
          <a:p>
            <a:pPr marL="0" indent="0">
              <a:buNone/>
            </a:pPr>
            <a:r>
              <a:rPr lang="en-US" dirty="0">
                <a:solidFill>
                  <a:srgbClr val="0070C0"/>
                </a:solidFill>
              </a:rPr>
              <a:t>    }catch(</a:t>
            </a:r>
            <a:r>
              <a:rPr lang="en-US" dirty="0" err="1">
                <a:solidFill>
                  <a:srgbClr val="0070C0"/>
                </a:solidFill>
              </a:rPr>
              <a:t>ArithmeticException</a:t>
            </a:r>
            <a:r>
              <a:rPr lang="en-US" dirty="0">
                <a:solidFill>
                  <a:srgbClr val="0070C0"/>
                </a:solidFill>
              </a:rPr>
              <a:t> e){</a:t>
            </a:r>
            <a:r>
              <a:rPr lang="en-US" dirty="0" err="1">
                <a:solidFill>
                  <a:srgbClr val="0070C0"/>
                </a:solidFill>
              </a:rPr>
              <a:t>System.out.println</a:t>
            </a:r>
            <a:r>
              <a:rPr lang="en-US" dirty="0">
                <a:solidFill>
                  <a:srgbClr val="0070C0"/>
                </a:solidFill>
              </a:rPr>
              <a:t>(e);}  </a:t>
            </a:r>
          </a:p>
          <a:p>
            <a:pPr marL="0" indent="0">
              <a:buNone/>
            </a:pPr>
            <a:r>
              <a:rPr lang="en-US" dirty="0">
                <a:solidFill>
                  <a:srgbClr val="0070C0"/>
                </a:solidFill>
              </a:rPr>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a[5]=4;  </a:t>
            </a:r>
          </a:p>
          <a:p>
            <a:pPr marL="0" indent="0">
              <a:buNone/>
            </a:pPr>
            <a:r>
              <a:rPr lang="en-US" dirty="0">
                <a:solidFill>
                  <a:srgbClr val="7030A0"/>
                </a:solidFill>
              </a:rPr>
              <a:t>    }catch(</a:t>
            </a:r>
            <a:r>
              <a:rPr lang="en-US" dirty="0" err="1">
                <a:solidFill>
                  <a:srgbClr val="7030A0"/>
                </a:solidFill>
              </a:rPr>
              <a:t>ArrayIndexOutOfBoundsException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solidFill>
                  <a:srgbClr val="7030A0"/>
                </a:solidFill>
              </a:rPr>
              <a:t>   </a:t>
            </a:r>
            <a:r>
              <a:rPr lang="en-US" dirty="0"/>
              <a:t>  </a:t>
            </a:r>
          </a:p>
          <a:p>
            <a:pPr marL="0" indent="0">
              <a:buNone/>
            </a:pPr>
            <a:r>
              <a:rPr lang="en-US" dirty="0"/>
              <a:t>    </a:t>
            </a:r>
            <a:r>
              <a:rPr lang="en-US" dirty="0" err="1"/>
              <a:t>System.out.println</a:t>
            </a:r>
            <a:r>
              <a:rPr lang="en-US" dirty="0"/>
              <a:t>("other statement);  </a:t>
            </a:r>
          </a:p>
          <a:p>
            <a:pPr marL="0" indent="0">
              <a:buNone/>
            </a:pPr>
            <a:r>
              <a:rPr lang="en-US" dirty="0"/>
              <a:t>  }</a:t>
            </a:r>
            <a:r>
              <a:rPr lang="en-US" dirty="0">
                <a:solidFill>
                  <a:schemeClr val="accent6">
                    <a:lumMod val="50000"/>
                  </a:schemeClr>
                </a:solidFill>
              </a:rPr>
              <a:t>catch(Exception e){</a:t>
            </a:r>
            <a:r>
              <a:rPr lang="en-US" dirty="0" err="1">
                <a:solidFill>
                  <a:schemeClr val="accent6">
                    <a:lumMod val="50000"/>
                  </a:schemeClr>
                </a:solidFill>
              </a:rPr>
              <a:t>System.out.println</a:t>
            </a:r>
            <a:r>
              <a:rPr lang="en-US" dirty="0">
                <a:solidFill>
                  <a:schemeClr val="accent6">
                    <a:lumMod val="50000"/>
                  </a:schemeClr>
                </a:solidFill>
              </a:rPr>
              <a:t>("</a:t>
            </a:r>
            <a:r>
              <a:rPr lang="en-US" dirty="0" err="1">
                <a:solidFill>
                  <a:schemeClr val="accent6">
                    <a:lumMod val="50000"/>
                  </a:schemeClr>
                </a:solidFill>
              </a:rPr>
              <a:t>handeled</a:t>
            </a:r>
            <a:r>
              <a:rPr lang="en-US" dirty="0">
                <a:solidFill>
                  <a:schemeClr val="accent6">
                    <a:lumMod val="50000"/>
                  </a:schemeClr>
                </a:solidFill>
              </a:rPr>
              <a:t>");}  </a:t>
            </a:r>
          </a:p>
          <a:p>
            <a:pPr marL="0" indent="0">
              <a:buNone/>
            </a:pPr>
            <a:r>
              <a:rPr lang="en-US" dirty="0"/>
              <a:t>    </a:t>
            </a:r>
            <a:r>
              <a:rPr lang="en-US" dirty="0" err="1"/>
              <a:t>System.out.println</a:t>
            </a:r>
            <a:r>
              <a:rPr lang="en-US" dirty="0"/>
              <a:t>("normal flow..");  </a:t>
            </a:r>
          </a:p>
          <a:p>
            <a:pPr marL="0" indent="0">
              <a:buNone/>
            </a:pPr>
            <a:r>
              <a:rPr lang="en-US" dirty="0"/>
              <a:t> }  </a:t>
            </a:r>
          </a:p>
          <a:p>
            <a:pPr marL="0" indent="0">
              <a:buNone/>
            </a:pPr>
            <a:r>
              <a:rPr lang="en-US" dirty="0"/>
              <a:t>}</a:t>
            </a:r>
          </a:p>
        </p:txBody>
      </p:sp>
      <p:sp>
        <p:nvSpPr>
          <p:cNvPr id="4" name="Footer Placeholder 1">
            <a:extLst>
              <a:ext uri="{FF2B5EF4-FFF2-40B4-BE49-F238E27FC236}">
                <a16:creationId xmlns:a16="http://schemas.microsoft.com/office/drawing/2014/main" id="{8F5404C0-EAD4-43A5-8B45-5A7279A6590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2133214-886C-4F2C-9C0A-213836F49F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72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Advantage of Exception Handling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dirty="0"/>
              <a:t>	Why we use exception handling?</a:t>
            </a:r>
          </a:p>
          <a:p>
            <a:pPr marL="0" indent="0">
              <a:buNone/>
            </a:pPr>
            <a:endParaRPr lang="en-US" dirty="0"/>
          </a:p>
          <a:p>
            <a:pPr marL="0" indent="0">
              <a:buNone/>
            </a:pPr>
            <a:r>
              <a:rPr lang="en-US" b="1" dirty="0"/>
              <a:t>to maintain the normal flow of the application</a:t>
            </a:r>
            <a:endParaRPr lang="en-US" dirty="0"/>
          </a:p>
        </p:txBody>
      </p:sp>
      <p:sp>
        <p:nvSpPr>
          <p:cNvPr id="4" name="Footer Placeholder 1">
            <a:extLst>
              <a:ext uri="{FF2B5EF4-FFF2-40B4-BE49-F238E27FC236}">
                <a16:creationId xmlns:a16="http://schemas.microsoft.com/office/drawing/2014/main" id="{F06918A6-1F4F-49DC-B40C-2446AA22704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5A5E7AB7-FF09-4C2B-B4C1-2167DFDA5A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82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finally block</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finally block is always executed irrespective of try-catch block</a:t>
            </a:r>
          </a:p>
          <a:p>
            <a:pPr marL="0" indent="0">
              <a:buNone/>
            </a:pPr>
            <a:r>
              <a:rPr lang="en-US" dirty="0"/>
              <a:t>It is used </a:t>
            </a:r>
            <a:r>
              <a:rPr lang="en-US" i="1" dirty="0"/>
              <a:t>to execute important code</a:t>
            </a:r>
            <a:r>
              <a:rPr lang="en-US" dirty="0"/>
              <a:t> such as closing connection, stream etc.- called </a:t>
            </a:r>
            <a:r>
              <a:rPr lang="en-US" dirty="0">
                <a:solidFill>
                  <a:schemeClr val="accent6">
                    <a:lumMod val="50000"/>
                  </a:schemeClr>
                </a:solidFill>
              </a:rPr>
              <a:t>cleanup process </a:t>
            </a:r>
          </a:p>
          <a:p>
            <a:pPr marL="0" indent="0">
              <a:buNone/>
            </a:pPr>
            <a:r>
              <a:rPr lang="en-US" dirty="0">
                <a:solidFill>
                  <a:schemeClr val="accent6">
                    <a:lumMod val="50000"/>
                  </a:schemeClr>
                </a:solidFill>
              </a:rPr>
              <a:t>Means-</a:t>
            </a:r>
          </a:p>
          <a:p>
            <a:pPr marL="514350" indent="-514350">
              <a:buAutoNum type="arabicPeriod"/>
            </a:pPr>
            <a:r>
              <a:rPr lang="en-US" dirty="0">
                <a:solidFill>
                  <a:schemeClr val="accent6">
                    <a:lumMod val="50000"/>
                  </a:schemeClr>
                </a:solidFill>
              </a:rPr>
              <a:t>To close the database connection</a:t>
            </a:r>
          </a:p>
          <a:p>
            <a:pPr marL="514350" indent="-514350">
              <a:buAutoNum type="arabicPeriod"/>
            </a:pPr>
            <a:r>
              <a:rPr lang="en-US" dirty="0">
                <a:solidFill>
                  <a:schemeClr val="accent6">
                    <a:lumMod val="50000"/>
                  </a:schemeClr>
                </a:solidFill>
              </a:rPr>
              <a:t>To destroy the objects</a:t>
            </a:r>
          </a:p>
          <a:p>
            <a:pPr marL="514350" indent="-514350">
              <a:buAutoNum type="arabicPeriod"/>
            </a:pPr>
            <a:r>
              <a:rPr lang="en-US" dirty="0">
                <a:solidFill>
                  <a:schemeClr val="accent6">
                    <a:lumMod val="50000"/>
                  </a:schemeClr>
                </a:solidFill>
              </a:rPr>
              <a:t>To close the file or channel</a:t>
            </a:r>
          </a:p>
        </p:txBody>
      </p:sp>
      <p:sp>
        <p:nvSpPr>
          <p:cNvPr id="4" name="Footer Placeholder 1">
            <a:extLst>
              <a:ext uri="{FF2B5EF4-FFF2-40B4-BE49-F238E27FC236}">
                <a16:creationId xmlns:a16="http://schemas.microsoft.com/office/drawing/2014/main" id="{B285DAE6-3E7B-4195-A972-F7069BED43F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CF689AEB-0451-48A2-AB3B-60B3E533E62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4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Case-1 (Normal termination)</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data=25/5;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  </a:t>
            </a:r>
          </a:p>
          <a:p>
            <a:pPr marL="0" indent="0">
              <a:buNone/>
            </a:pPr>
            <a:r>
              <a:rPr lang="en-US" dirty="0"/>
              <a:t>  </a:t>
            </a:r>
            <a:r>
              <a:rPr lang="en-US" dirty="0">
                <a:solidFill>
                  <a:srgbClr val="7030A0"/>
                </a:solidFill>
              </a:rPr>
              <a:t>catch(</a:t>
            </a:r>
            <a:r>
              <a:rPr lang="en-US" dirty="0" err="1">
                <a:solidFill>
                  <a:srgbClr val="7030A0"/>
                </a:solidFill>
              </a:rPr>
              <a:t>NullPointerException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5562600" y="2209800"/>
            <a:ext cx="4191000" cy="923330"/>
          </a:xfrm>
          <a:prstGeom prst="rect">
            <a:avLst/>
          </a:prstGeom>
          <a:noFill/>
        </p:spPr>
        <p:txBody>
          <a:bodyPr wrap="square" rtlCol="0">
            <a:spAutoFit/>
          </a:bodyPr>
          <a:lstStyle/>
          <a:p>
            <a:r>
              <a:rPr lang="en-US" dirty="0">
                <a:solidFill>
                  <a:srgbClr val="C00000"/>
                </a:solidFill>
              </a:rPr>
              <a:t>Output: 5</a:t>
            </a:r>
          </a:p>
          <a:p>
            <a:r>
              <a:rPr lang="en-US" dirty="0">
                <a:solidFill>
                  <a:srgbClr val="C00000"/>
                </a:solidFill>
              </a:rPr>
              <a:t>       finally block is always executed</a:t>
            </a:r>
          </a:p>
          <a:p>
            <a:r>
              <a:rPr lang="en-US" dirty="0">
                <a:solidFill>
                  <a:srgbClr val="C00000"/>
                </a:solidFill>
              </a:rPr>
              <a:t>       rest of the code...</a:t>
            </a:r>
          </a:p>
        </p:txBody>
      </p:sp>
      <p:sp>
        <p:nvSpPr>
          <p:cNvPr id="5" name="Footer Placeholder 1">
            <a:extLst>
              <a:ext uri="{FF2B5EF4-FFF2-40B4-BE49-F238E27FC236}">
                <a16:creationId xmlns:a16="http://schemas.microsoft.com/office/drawing/2014/main" id="{60EEFDF7-A653-4828-AE26-1EDB58248FF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EF3BDD78-56D4-4A47-B782-769551E031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51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1" y="457200"/>
            <a:ext cx="7110412" cy="5034756"/>
          </a:xfrm>
          <a:prstGeom prst="rect">
            <a:avLst/>
          </a:prstGeom>
        </p:spPr>
      </p:pic>
      <p:sp>
        <p:nvSpPr>
          <p:cNvPr id="3" name="Footer Placeholder 1">
            <a:extLst>
              <a:ext uri="{FF2B5EF4-FFF2-40B4-BE49-F238E27FC236}">
                <a16:creationId xmlns:a16="http://schemas.microsoft.com/office/drawing/2014/main" id="{DAC95939-4E8E-4C1C-826E-9B77D5FEAE0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0ED75085-2E5A-49AB-9F14-5DB2878C02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59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Case-2 (normal termination)</a:t>
            </a:r>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data=10/0;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r>
              <a:rPr lang="en-US" dirty="0" err="1">
                <a:solidFill>
                  <a:schemeClr val="accent6">
                    <a:lumMod val="50000"/>
                  </a:schemeClr>
                </a:solidFill>
              </a:rPr>
              <a:t>System.out.println</a:t>
            </a:r>
            <a:r>
              <a:rPr lang="en-US" dirty="0">
                <a:solidFill>
                  <a:schemeClr val="accent6">
                    <a:lumMod val="50000"/>
                  </a:schemeClr>
                </a:solidFill>
              </a:rPr>
              <a:t>(e);}  </a:t>
            </a:r>
          </a:p>
          <a:p>
            <a:pPr marL="0" indent="0">
              <a:buNone/>
            </a:pPr>
            <a:r>
              <a:rPr lang="en-US" dirty="0"/>
              <a:t>  </a:t>
            </a:r>
            <a:r>
              <a:rPr lang="en-US" dirty="0">
                <a:solidFill>
                  <a:srgbClr val="0070C0"/>
                </a:solidFill>
              </a:rPr>
              <a:t>finally{</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Footer Placeholder 1">
            <a:extLst>
              <a:ext uri="{FF2B5EF4-FFF2-40B4-BE49-F238E27FC236}">
                <a16:creationId xmlns:a16="http://schemas.microsoft.com/office/drawing/2014/main" id="{4E681A19-B239-45AA-9AB5-B56E7EDF8B3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D70F2A6-C6F3-47BD-A088-30F7A9FF85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7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685800"/>
            <a:ext cx="8307218" cy="4196556"/>
          </a:xfrm>
          <a:prstGeom prst="rect">
            <a:avLst/>
          </a:prstGeom>
        </p:spPr>
      </p:pic>
      <p:sp>
        <p:nvSpPr>
          <p:cNvPr id="3" name="Footer Placeholder 1">
            <a:extLst>
              <a:ext uri="{FF2B5EF4-FFF2-40B4-BE49-F238E27FC236}">
                <a16:creationId xmlns:a16="http://schemas.microsoft.com/office/drawing/2014/main" id="{8BB1F0C6-577B-4D8C-A003-7152CB3B716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CBD86AA-5B04-4EB9-B134-B65426CD56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581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Case-3 (abnormal termination)</a:t>
            </a:r>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data=10/0;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NullPointerException</a:t>
            </a:r>
            <a:r>
              <a:rPr lang="en-US" dirty="0">
                <a:solidFill>
                  <a:schemeClr val="accent6">
                    <a:lumMod val="50000"/>
                  </a:schemeClr>
                </a:solidFill>
              </a:rPr>
              <a:t> e){</a:t>
            </a:r>
            <a:r>
              <a:rPr lang="en-US" dirty="0" err="1">
                <a:solidFill>
                  <a:schemeClr val="accent6">
                    <a:lumMod val="50000"/>
                  </a:schemeClr>
                </a:solidFill>
              </a:rPr>
              <a:t>System.out.println</a:t>
            </a:r>
            <a:r>
              <a:rPr lang="en-US" dirty="0">
                <a:solidFill>
                  <a:schemeClr val="accent6">
                    <a:lumMod val="50000"/>
                  </a:schemeClr>
                </a:solidFill>
              </a:rPr>
              <a:t>(e);}  </a:t>
            </a:r>
          </a:p>
          <a:p>
            <a:pPr marL="0" indent="0">
              <a:buNone/>
            </a:pPr>
            <a:r>
              <a:rPr lang="en-US" dirty="0"/>
              <a:t>  </a:t>
            </a:r>
            <a:r>
              <a:rPr lang="en-US" dirty="0">
                <a:solidFill>
                  <a:srgbClr val="0070C0"/>
                </a:solidFill>
              </a:rPr>
              <a:t>finally{</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a:solidFill>
                  <a:srgbClr val="FF0000"/>
                </a:solidFill>
              </a:rPr>
              <a:t>Divide by zero exception but catch not matched</a:t>
            </a:r>
          </a:p>
          <a:p>
            <a:r>
              <a:rPr lang="en-US" sz="2000" dirty="0">
                <a:solidFill>
                  <a:srgbClr val="FF0000"/>
                </a:solidFill>
              </a:rPr>
              <a:t>Finally block will be execute</a:t>
            </a:r>
          </a:p>
        </p:txBody>
      </p:sp>
      <p:sp>
        <p:nvSpPr>
          <p:cNvPr id="5" name="Footer Placeholder 1">
            <a:extLst>
              <a:ext uri="{FF2B5EF4-FFF2-40B4-BE49-F238E27FC236}">
                <a16:creationId xmlns:a16="http://schemas.microsoft.com/office/drawing/2014/main" id="{C2269351-E634-4B2B-8639-F1ACA8ECF32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392454FA-868A-4B06-97ED-CDE5027521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1" y="838200"/>
            <a:ext cx="7110412" cy="4653756"/>
          </a:xfrm>
          <a:prstGeom prst="rect">
            <a:avLst/>
          </a:prstGeom>
        </p:spPr>
      </p:pic>
      <p:sp>
        <p:nvSpPr>
          <p:cNvPr id="3" name="Footer Placeholder 1">
            <a:extLst>
              <a:ext uri="{FF2B5EF4-FFF2-40B4-BE49-F238E27FC236}">
                <a16:creationId xmlns:a16="http://schemas.microsoft.com/office/drawing/2014/main" id="{79C15613-73B3-43C4-BE86-29E0BD61D96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B945481-DF5E-4679-A154-B7C55F9F19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838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Case-4 (abnormal termination)</a:t>
            </a:r>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data=10/0;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ArithmaticException</a:t>
            </a:r>
            <a:r>
              <a:rPr lang="en-US" dirty="0">
                <a:solidFill>
                  <a:schemeClr val="accent6">
                    <a:lumMod val="50000"/>
                  </a:schemeClr>
                </a:solidFill>
              </a:rPr>
              <a:t> e){</a:t>
            </a:r>
            <a:r>
              <a:rPr lang="en-US" dirty="0" err="1">
                <a:solidFill>
                  <a:schemeClr val="accent6">
                    <a:lumMod val="50000"/>
                  </a:schemeClr>
                </a:solidFill>
              </a:rPr>
              <a:t>System.out.println</a:t>
            </a:r>
            <a:r>
              <a:rPr lang="en-US" dirty="0">
                <a:solidFill>
                  <a:schemeClr val="accent6">
                    <a:lumMod val="50000"/>
                  </a:schemeClr>
                </a:solidFill>
              </a:rPr>
              <a:t>(10/0);}  </a:t>
            </a:r>
          </a:p>
          <a:p>
            <a:pPr marL="0" indent="0">
              <a:buNone/>
            </a:pPr>
            <a:r>
              <a:rPr lang="en-US" dirty="0"/>
              <a:t>  </a:t>
            </a:r>
            <a:r>
              <a:rPr lang="en-US" dirty="0">
                <a:solidFill>
                  <a:srgbClr val="0070C0"/>
                </a:solidFill>
              </a:rPr>
              <a:t>finally{</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a:solidFill>
                  <a:srgbClr val="FF0000"/>
                </a:solidFill>
              </a:rPr>
              <a:t>Divide by zero exception in try and  catch</a:t>
            </a:r>
          </a:p>
          <a:p>
            <a:r>
              <a:rPr lang="en-US" sz="2000" dirty="0">
                <a:solidFill>
                  <a:srgbClr val="FF0000"/>
                </a:solidFill>
              </a:rPr>
              <a:t>Finally block will be execute</a:t>
            </a:r>
          </a:p>
        </p:txBody>
      </p:sp>
      <p:sp>
        <p:nvSpPr>
          <p:cNvPr id="5" name="Footer Placeholder 1">
            <a:extLst>
              <a:ext uri="{FF2B5EF4-FFF2-40B4-BE49-F238E27FC236}">
                <a16:creationId xmlns:a16="http://schemas.microsoft.com/office/drawing/2014/main" id="{CCAFF8DA-965B-415A-A3C6-D26607C4B7F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8170D826-2B70-42EA-8522-C1DD281A41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23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990600"/>
            <a:ext cx="7034212" cy="4501356"/>
          </a:xfrm>
          <a:prstGeom prst="rect">
            <a:avLst/>
          </a:prstGeom>
        </p:spPr>
      </p:pic>
      <p:sp>
        <p:nvSpPr>
          <p:cNvPr id="3" name="Footer Placeholder 1">
            <a:extLst>
              <a:ext uri="{FF2B5EF4-FFF2-40B4-BE49-F238E27FC236}">
                <a16:creationId xmlns:a16="http://schemas.microsoft.com/office/drawing/2014/main" id="{A39CF6CA-DDF8-4D17-9813-D68A5DFAF34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A2214A83-4030-444F-9B03-AD4B0145F5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043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Case-5 (abnormal termination)</a:t>
            </a:r>
          </a:p>
        </p:txBody>
      </p:sp>
      <p:sp>
        <p:nvSpPr>
          <p:cNvPr id="3" name="Content Placeholder 2"/>
          <p:cNvSpPr>
            <a:spLocks noGrp="1"/>
          </p:cNvSpPr>
          <p:nvPr>
            <p:ph idx="1"/>
          </p:nvPr>
        </p:nvSpPr>
        <p:spPr>
          <a:xfrm>
            <a:off x="5334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data=10/0;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ArithmaticException</a:t>
            </a:r>
            <a:r>
              <a:rPr lang="en-US" dirty="0">
                <a:solidFill>
                  <a:schemeClr val="accent6">
                    <a:lumMod val="50000"/>
                  </a:schemeClr>
                </a:solidFill>
              </a:rPr>
              <a:t> e){</a:t>
            </a:r>
            <a:r>
              <a:rPr lang="en-US" dirty="0" err="1">
                <a:solidFill>
                  <a:schemeClr val="accent6">
                    <a:lumMod val="50000"/>
                  </a:schemeClr>
                </a:solidFill>
              </a:rPr>
              <a:t>System.out.println</a:t>
            </a:r>
            <a:r>
              <a:rPr lang="en-US" dirty="0">
                <a:solidFill>
                  <a:schemeClr val="accent6">
                    <a:lumMod val="50000"/>
                  </a:schemeClr>
                </a:solidFill>
              </a:rPr>
              <a:t>(e);}  </a:t>
            </a:r>
          </a:p>
          <a:p>
            <a:pPr marL="0" indent="0">
              <a:buNone/>
            </a:pPr>
            <a:r>
              <a:rPr lang="en-US" dirty="0"/>
              <a:t>  </a:t>
            </a:r>
            <a:r>
              <a:rPr lang="en-US" dirty="0">
                <a:solidFill>
                  <a:srgbClr val="0070C0"/>
                </a:solidFill>
              </a:rPr>
              <a:t>finally{</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(10/0);}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a:solidFill>
                  <a:srgbClr val="FF0000"/>
                </a:solidFill>
              </a:rPr>
              <a:t>Divide by zero exception catch block execute</a:t>
            </a:r>
          </a:p>
          <a:p>
            <a:r>
              <a:rPr lang="en-US" sz="2000" dirty="0">
                <a:solidFill>
                  <a:srgbClr val="FF0000"/>
                </a:solidFill>
              </a:rPr>
              <a:t>Finally block will be executed by AE</a:t>
            </a:r>
          </a:p>
        </p:txBody>
      </p:sp>
      <p:sp>
        <p:nvSpPr>
          <p:cNvPr id="5" name="Footer Placeholder 1">
            <a:extLst>
              <a:ext uri="{FF2B5EF4-FFF2-40B4-BE49-F238E27FC236}">
                <a16:creationId xmlns:a16="http://schemas.microsoft.com/office/drawing/2014/main" id="{2BC0D062-A5C6-4DC0-9731-ADDB2D56B18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E4368844-2FD9-444D-92A8-456090A0B3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1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7030A0"/>
                </a:solidFill>
              </a:rPr>
              <a:t>statement 1;  </a:t>
            </a:r>
          </a:p>
          <a:p>
            <a:pPr marL="0" indent="0">
              <a:buNone/>
            </a:pPr>
            <a:r>
              <a:rPr lang="en-US" dirty="0">
                <a:solidFill>
                  <a:srgbClr val="7030A0"/>
                </a:solidFill>
              </a:rPr>
              <a:t>statement 2;  </a:t>
            </a:r>
          </a:p>
          <a:p>
            <a:pPr marL="0" indent="0">
              <a:buNone/>
            </a:pPr>
            <a:r>
              <a:rPr lang="en-US" dirty="0">
                <a:solidFill>
                  <a:srgbClr val="7030A0"/>
                </a:solidFill>
              </a:rPr>
              <a:t>statement 3;  </a:t>
            </a:r>
          </a:p>
          <a:p>
            <a:pPr marL="0" indent="0">
              <a:buNone/>
            </a:pPr>
            <a:r>
              <a:rPr lang="en-US" dirty="0">
                <a:solidFill>
                  <a:srgbClr val="7030A0"/>
                </a:solidFill>
              </a:rPr>
              <a:t>statement 4;  </a:t>
            </a:r>
          </a:p>
          <a:p>
            <a:pPr marL="0" indent="0">
              <a:buNone/>
            </a:pPr>
            <a:r>
              <a:rPr lang="en-US" dirty="0">
                <a:solidFill>
                  <a:srgbClr val="C00000"/>
                </a:solidFill>
              </a:rPr>
              <a:t>statement 5;//exception occurs  </a:t>
            </a:r>
          </a:p>
          <a:p>
            <a:pPr marL="0" indent="0">
              <a:buNone/>
            </a:pPr>
            <a:r>
              <a:rPr lang="en-US" dirty="0">
                <a:solidFill>
                  <a:srgbClr val="7030A0"/>
                </a:solidFill>
              </a:rPr>
              <a:t>statement 6;  </a:t>
            </a:r>
          </a:p>
          <a:p>
            <a:pPr marL="0" indent="0">
              <a:buNone/>
            </a:pPr>
            <a:r>
              <a:rPr lang="en-US" dirty="0">
                <a:solidFill>
                  <a:srgbClr val="7030A0"/>
                </a:solidFill>
              </a:rPr>
              <a:t>statement 7;  </a:t>
            </a:r>
          </a:p>
          <a:p>
            <a:pPr marL="0" indent="0">
              <a:buNone/>
            </a:pPr>
            <a:r>
              <a:rPr lang="en-US" dirty="0">
                <a:solidFill>
                  <a:srgbClr val="7030A0"/>
                </a:solidFill>
              </a:rPr>
              <a:t>statement 8;  </a:t>
            </a:r>
          </a:p>
          <a:p>
            <a:pPr marL="0" indent="0">
              <a:buNone/>
            </a:pPr>
            <a:r>
              <a:rPr lang="en-US" dirty="0">
                <a:solidFill>
                  <a:srgbClr val="7030A0"/>
                </a:solidFill>
              </a:rPr>
              <a:t>statement 9;  </a:t>
            </a:r>
          </a:p>
          <a:p>
            <a:pPr marL="0" indent="0">
              <a:buNone/>
            </a:pPr>
            <a:r>
              <a:rPr lang="en-US" dirty="0">
                <a:solidFill>
                  <a:srgbClr val="7030A0"/>
                </a:solidFill>
              </a:rPr>
              <a:t>statement 10; </a:t>
            </a:r>
          </a:p>
        </p:txBody>
      </p:sp>
      <p:sp>
        <p:nvSpPr>
          <p:cNvPr id="4" name="Footer Placeholder 1">
            <a:extLst>
              <a:ext uri="{FF2B5EF4-FFF2-40B4-BE49-F238E27FC236}">
                <a16:creationId xmlns:a16="http://schemas.microsoft.com/office/drawing/2014/main" id="{6A50214C-6298-4751-B2B1-74F21C000C8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09CBC71-2199-431B-93F5-0BAE85D4D6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89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4279" y="1447800"/>
            <a:ext cx="8156377" cy="4120356"/>
          </a:xfrm>
          <a:prstGeom prst="rect">
            <a:avLst/>
          </a:prstGeom>
        </p:spPr>
      </p:pic>
      <p:sp>
        <p:nvSpPr>
          <p:cNvPr id="3" name="Footer Placeholder 1">
            <a:extLst>
              <a:ext uri="{FF2B5EF4-FFF2-40B4-BE49-F238E27FC236}">
                <a16:creationId xmlns:a16="http://schemas.microsoft.com/office/drawing/2014/main" id="{9D064758-25C5-45F5-88E4-920AC6FEF9D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9CBA1B93-BB03-46A1-BE9B-5C9C537A72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721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Case-6 (normal termination)</a:t>
            </a:r>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data=100/10;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endParaRPr lang="en-US" dirty="0">
              <a:solidFill>
                <a:schemeClr val="accent6">
                  <a:lumMod val="50000"/>
                </a:schemeClr>
              </a:solidFill>
            </a:endParaRPr>
          </a:p>
          <a:p>
            <a:pPr marL="0" indent="0">
              <a:buNone/>
            </a:pPr>
            <a:r>
              <a:rPr lang="en-US" dirty="0"/>
              <a:t>  </a:t>
            </a:r>
            <a:r>
              <a:rPr lang="en-US" dirty="0">
                <a:solidFill>
                  <a:srgbClr val="0070C0"/>
                </a:solidFill>
              </a:rPr>
              <a:t>finally{</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(“finally block”);}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707886"/>
          </a:xfrm>
          <a:prstGeom prst="rect">
            <a:avLst/>
          </a:prstGeom>
          <a:noFill/>
        </p:spPr>
        <p:txBody>
          <a:bodyPr wrap="square" rtlCol="0">
            <a:spAutoFit/>
          </a:bodyPr>
          <a:lstStyle/>
          <a:p>
            <a:r>
              <a:rPr lang="en-US" sz="2000" dirty="0">
                <a:solidFill>
                  <a:srgbClr val="FF0000"/>
                </a:solidFill>
              </a:rPr>
              <a:t>Try block</a:t>
            </a:r>
          </a:p>
          <a:p>
            <a:r>
              <a:rPr lang="en-US" sz="2000" dirty="0">
                <a:solidFill>
                  <a:srgbClr val="FF0000"/>
                </a:solidFill>
              </a:rPr>
              <a:t>Finally block</a:t>
            </a:r>
          </a:p>
        </p:txBody>
      </p:sp>
      <p:sp>
        <p:nvSpPr>
          <p:cNvPr id="5" name="Footer Placeholder 1">
            <a:extLst>
              <a:ext uri="{FF2B5EF4-FFF2-40B4-BE49-F238E27FC236}">
                <a16:creationId xmlns:a16="http://schemas.microsoft.com/office/drawing/2014/main" id="{42513258-CA0C-4E02-A514-1C36970E0A4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5BB859CC-DE16-45EA-A1F0-7CCAF8D66B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In all the cases finally block will be executed</a:t>
            </a:r>
          </a:p>
        </p:txBody>
      </p:sp>
      <p:sp>
        <p:nvSpPr>
          <p:cNvPr id="4" name="Footer Placeholder 1">
            <a:extLst>
              <a:ext uri="{FF2B5EF4-FFF2-40B4-BE49-F238E27FC236}">
                <a16:creationId xmlns:a16="http://schemas.microsoft.com/office/drawing/2014/main" id="{E36F5705-E6B6-44E3-A7A9-125ECE505B5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CF80486-1CDE-4525-9CF1-32DBE837FF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6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 Two Cases?</a:t>
            </a:r>
            <a:endParaRPr lang="en-US" dirty="0"/>
          </a:p>
        </p:txBody>
      </p:sp>
      <p:sp>
        <p:nvSpPr>
          <p:cNvPr id="3" name="Content Placeholder 2"/>
          <p:cNvSpPr>
            <a:spLocks noGrp="1"/>
          </p:cNvSpPr>
          <p:nvPr>
            <p:ph idx="1"/>
          </p:nvPr>
        </p:nvSpPr>
        <p:spPr/>
        <p:txBody>
          <a:bodyPr/>
          <a:lstStyle/>
          <a:p>
            <a:pPr marL="0" indent="0">
              <a:buNone/>
            </a:pPr>
            <a:r>
              <a:rPr lang="en-US" dirty="0"/>
              <a:t>Two cases finally block will not be executed</a:t>
            </a:r>
          </a:p>
        </p:txBody>
      </p:sp>
      <p:sp>
        <p:nvSpPr>
          <p:cNvPr id="4" name="Footer Placeholder 1">
            <a:extLst>
              <a:ext uri="{FF2B5EF4-FFF2-40B4-BE49-F238E27FC236}">
                <a16:creationId xmlns:a16="http://schemas.microsoft.com/office/drawing/2014/main" id="{933470E6-80BB-40B8-AFF4-5C3F73FCE3B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D0E334B8-874D-4DFB-8ABA-E404A0F26D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498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Case-1</a:t>
            </a:r>
          </a:p>
        </p:txBody>
      </p:sp>
      <p:sp>
        <p:nvSpPr>
          <p:cNvPr id="3" name="Content Placeholder 2"/>
          <p:cNvSpPr>
            <a:spLocks noGrp="1"/>
          </p:cNvSpPr>
          <p:nvPr>
            <p:ph idx="1"/>
          </p:nvPr>
        </p:nvSpPr>
        <p:spPr/>
        <p:txBody>
          <a:bodyPr/>
          <a:lstStyle/>
          <a:p>
            <a:pPr marL="0" indent="0" algn="ctr">
              <a:buNone/>
            </a:pPr>
            <a:r>
              <a:rPr lang="en-US" dirty="0" err="1">
                <a:solidFill>
                  <a:srgbClr val="FF0000"/>
                </a:solidFill>
              </a:rPr>
              <a:t>System.exit</a:t>
            </a:r>
            <a:r>
              <a:rPr lang="en-US" dirty="0">
                <a:solidFill>
                  <a:srgbClr val="FF0000"/>
                </a:solidFill>
              </a:rPr>
              <a:t>(0);</a:t>
            </a:r>
          </a:p>
          <a:p>
            <a:pPr marL="0" indent="0" algn="ctr">
              <a:buNone/>
            </a:pPr>
            <a:endParaRPr lang="en-US" dirty="0"/>
          </a:p>
          <a:p>
            <a:pPr marL="0" indent="0" algn="ctr">
              <a:buNone/>
            </a:pPr>
            <a:r>
              <a:rPr lang="en-US" dirty="0">
                <a:solidFill>
                  <a:srgbClr val="FF0000"/>
                </a:solidFill>
              </a:rPr>
              <a:t>exit()- </a:t>
            </a:r>
            <a:r>
              <a:rPr lang="en-US" dirty="0"/>
              <a:t>JVM is shutdown so finally block will not be executed</a:t>
            </a:r>
          </a:p>
        </p:txBody>
      </p:sp>
      <p:sp>
        <p:nvSpPr>
          <p:cNvPr id="4" name="Footer Placeholder 1">
            <a:extLst>
              <a:ext uri="{FF2B5EF4-FFF2-40B4-BE49-F238E27FC236}">
                <a16:creationId xmlns:a16="http://schemas.microsoft.com/office/drawing/2014/main" id="{87B96C05-D4E5-4DA0-B7B5-73BA6142B0A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F1228F3F-3538-4079-8DC4-DABE5BF789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4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Example-1</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data=25/5;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a:t>
            </a:r>
            <a:r>
              <a:rPr lang="en-US" b="1" dirty="0" err="1">
                <a:solidFill>
                  <a:srgbClr val="0070C0"/>
                </a:solidFill>
              </a:rPr>
              <a:t>System.exit</a:t>
            </a:r>
            <a:r>
              <a:rPr lang="en-US" b="1" dirty="0">
                <a:solidFill>
                  <a:srgbClr val="0070C0"/>
                </a:solidFill>
              </a:rPr>
              <a:t>(0);</a:t>
            </a:r>
          </a:p>
          <a:p>
            <a:pPr marL="0" indent="0">
              <a:buNone/>
            </a:pPr>
            <a:r>
              <a:rPr lang="en-US" dirty="0">
                <a:solidFill>
                  <a:schemeClr val="accent2"/>
                </a:solidFill>
              </a:rPr>
              <a:t>  }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5715000" y="2743200"/>
            <a:ext cx="4191000" cy="861774"/>
          </a:xfrm>
          <a:prstGeom prst="rect">
            <a:avLst/>
          </a:prstGeom>
          <a:noFill/>
        </p:spPr>
        <p:txBody>
          <a:bodyPr wrap="square" rtlCol="0">
            <a:spAutoFit/>
          </a:bodyPr>
          <a:lstStyle/>
          <a:p>
            <a:r>
              <a:rPr lang="en-US" sz="3200" dirty="0">
                <a:solidFill>
                  <a:srgbClr val="C00000"/>
                </a:solidFill>
              </a:rPr>
              <a:t>Output: 5</a:t>
            </a:r>
          </a:p>
          <a:p>
            <a:r>
              <a:rPr lang="en-US" dirty="0">
                <a:solidFill>
                  <a:srgbClr val="C00000"/>
                </a:solidFill>
              </a:rPr>
              <a:t>       </a:t>
            </a:r>
          </a:p>
        </p:txBody>
      </p:sp>
      <p:sp>
        <p:nvSpPr>
          <p:cNvPr id="5" name="Footer Placeholder 1">
            <a:extLst>
              <a:ext uri="{FF2B5EF4-FFF2-40B4-BE49-F238E27FC236}">
                <a16:creationId xmlns:a16="http://schemas.microsoft.com/office/drawing/2014/main" id="{DC8579CF-3D96-4B0F-94B4-A91B01E007D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F3BE8B06-B5E1-4A02-AB81-0C816AB6E7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8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914400"/>
            <a:ext cx="8005537" cy="4044156"/>
          </a:xfrm>
          <a:prstGeom prst="rect">
            <a:avLst/>
          </a:prstGeom>
        </p:spPr>
      </p:pic>
      <p:sp>
        <p:nvSpPr>
          <p:cNvPr id="3" name="Footer Placeholder 1">
            <a:extLst>
              <a:ext uri="{FF2B5EF4-FFF2-40B4-BE49-F238E27FC236}">
                <a16:creationId xmlns:a16="http://schemas.microsoft.com/office/drawing/2014/main" id="{6E2D6DDC-B1B5-456A-8728-2B3BCD2CF80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27848F3-D79A-4CDA-A118-F42FC25AB4F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225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Example-2</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data=25/0;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a:t>
            </a:r>
            <a:r>
              <a:rPr lang="en-US" b="1" dirty="0" err="1">
                <a:solidFill>
                  <a:srgbClr val="0070C0"/>
                </a:solidFill>
              </a:rPr>
              <a:t>System.exit</a:t>
            </a:r>
            <a:r>
              <a:rPr lang="en-US" b="1" dirty="0">
                <a:solidFill>
                  <a:srgbClr val="0070C0"/>
                </a:solidFill>
              </a:rPr>
              <a:t>(0);</a:t>
            </a:r>
          </a:p>
          <a:p>
            <a:pPr marL="0" indent="0">
              <a:buNone/>
            </a:pPr>
            <a:r>
              <a:rPr lang="en-US" dirty="0">
                <a:solidFill>
                  <a:schemeClr val="accent2"/>
                </a:solidFill>
              </a:rPr>
              <a:t>  }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Footer Placeholder 1">
            <a:extLst>
              <a:ext uri="{FF2B5EF4-FFF2-40B4-BE49-F238E27FC236}">
                <a16:creationId xmlns:a16="http://schemas.microsoft.com/office/drawing/2014/main" id="{8A4957F7-48FA-458C-B621-E3C661219CB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9BA1A94-751F-470A-AF0F-59E1B1A0D4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914400"/>
            <a:ext cx="7202627" cy="4038600"/>
          </a:xfrm>
          <a:prstGeom prst="rect">
            <a:avLst/>
          </a:prstGeom>
        </p:spPr>
      </p:pic>
      <p:sp>
        <p:nvSpPr>
          <p:cNvPr id="3" name="Footer Placeholder 1">
            <a:extLst>
              <a:ext uri="{FF2B5EF4-FFF2-40B4-BE49-F238E27FC236}">
                <a16:creationId xmlns:a16="http://schemas.microsoft.com/office/drawing/2014/main" id="{213CC628-B116-407B-98C8-C992ED67748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6FC4103-955F-489B-835C-BA668EE6A8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49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15962"/>
          </a:xfrm>
        </p:spPr>
        <p:txBody>
          <a:bodyPr>
            <a:normAutofit fontScale="90000"/>
          </a:bodyPr>
          <a:lstStyle/>
          <a:p>
            <a:r>
              <a:rPr lang="en-US" dirty="0"/>
              <a:t>Case-2</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b="1" dirty="0" err="1">
                <a:solidFill>
                  <a:srgbClr val="0070C0"/>
                </a:solidFill>
              </a:rPr>
              <a:t>System.out.println</a:t>
            </a:r>
            <a:r>
              <a:rPr lang="en-US" b="1" dirty="0">
                <a:solidFill>
                  <a:srgbClr val="0070C0"/>
                </a:solidFill>
              </a:rPr>
              <a:t>(25/0);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(“try block”);  </a:t>
            </a:r>
          </a:p>
          <a:p>
            <a:pPr marL="0" indent="0">
              <a:buNone/>
            </a:pPr>
            <a:r>
              <a:rPr lang="en-US" dirty="0">
                <a:solidFill>
                  <a:schemeClr val="accent2"/>
                </a:solidFill>
              </a:rPr>
              <a:t>}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4800600" y="228600"/>
            <a:ext cx="4204856" cy="923330"/>
          </a:xfrm>
          <a:prstGeom prst="rect">
            <a:avLst/>
          </a:prstGeom>
          <a:noFill/>
        </p:spPr>
        <p:txBody>
          <a:bodyPr wrap="square" rtlCol="0">
            <a:spAutoFit/>
          </a:bodyPr>
          <a:lstStyle/>
          <a:p>
            <a:r>
              <a:rPr lang="en-US" dirty="0">
                <a:solidFill>
                  <a:srgbClr val="C00000"/>
                </a:solidFill>
              </a:rPr>
              <a:t>Output: </a:t>
            </a:r>
          </a:p>
          <a:p>
            <a:r>
              <a:rPr lang="en-US" dirty="0">
                <a:solidFill>
                  <a:srgbClr val="C00000"/>
                </a:solidFill>
              </a:rPr>
              <a:t>Exception in thread "main" </a:t>
            </a:r>
            <a:r>
              <a:rPr lang="en-US" dirty="0" err="1">
                <a:solidFill>
                  <a:srgbClr val="C00000"/>
                </a:solidFill>
              </a:rPr>
              <a:t>java.lang.ArithmeticException</a:t>
            </a:r>
            <a:r>
              <a:rPr lang="en-US" dirty="0">
                <a:solidFill>
                  <a:srgbClr val="C00000"/>
                </a:solidFill>
              </a:rPr>
              <a:t>: / by zero       </a:t>
            </a:r>
          </a:p>
        </p:txBody>
      </p:sp>
      <p:sp>
        <p:nvSpPr>
          <p:cNvPr id="5" name="Footer Placeholder 1">
            <a:extLst>
              <a:ext uri="{FF2B5EF4-FFF2-40B4-BE49-F238E27FC236}">
                <a16:creationId xmlns:a16="http://schemas.microsoft.com/office/drawing/2014/main" id="{F570383D-9139-479A-BB2D-AD1826F470A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A64FD061-17AD-424F-9F4E-722A137A8C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8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a:t>
            </a:r>
          </a:p>
        </p:txBody>
      </p:sp>
      <p:sp>
        <p:nvSpPr>
          <p:cNvPr id="3" name="Content Placeholder 2"/>
          <p:cNvSpPr>
            <a:spLocks noGrp="1"/>
          </p:cNvSpPr>
          <p:nvPr>
            <p:ph idx="1"/>
          </p:nvPr>
        </p:nvSpPr>
        <p:spPr/>
        <p:txBody>
          <a:bodyPr/>
          <a:lstStyle/>
          <a:p>
            <a:pPr marL="0" indent="0" algn="just">
              <a:buNone/>
            </a:pPr>
            <a:r>
              <a:rPr lang="en-US" dirty="0"/>
              <a:t>Suppose there are 10 statements in your program and there occurs an exception at statement 5, the rest of the code will not be executed i.e. statement 6 to 10 will not be executed. </a:t>
            </a:r>
          </a:p>
          <a:p>
            <a:pPr marL="0" indent="0">
              <a:buNone/>
            </a:pPr>
            <a:r>
              <a:rPr lang="en-US" dirty="0"/>
              <a:t>If we perform exception handling, the rest of the statement will be executed. That is why we use exception handling in Java.</a:t>
            </a:r>
          </a:p>
        </p:txBody>
      </p:sp>
      <p:sp>
        <p:nvSpPr>
          <p:cNvPr id="4" name="Footer Placeholder 1">
            <a:extLst>
              <a:ext uri="{FF2B5EF4-FFF2-40B4-BE49-F238E27FC236}">
                <a16:creationId xmlns:a16="http://schemas.microsoft.com/office/drawing/2014/main" id="{C2821F27-F09C-4D2F-BC42-D24E60FE422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5A10A46-5D60-47B5-8D91-9BB7DD4E40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8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15962"/>
          </a:xfrm>
        </p:spPr>
        <p:txBody>
          <a:bodyPr>
            <a:normAutofit fontScale="90000"/>
          </a:bodyPr>
          <a:lstStyle/>
          <a:p>
            <a:r>
              <a:rPr lang="en-US" dirty="0"/>
              <a:t>Will it Compile?</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(“try block”);  </a:t>
            </a:r>
          </a:p>
          <a:p>
            <a:pPr marL="0" indent="0">
              <a:buNone/>
            </a:pPr>
            <a:r>
              <a:rPr lang="en-US" dirty="0">
                <a:solidFill>
                  <a:schemeClr val="accent2"/>
                </a:solidFill>
              </a:rPr>
              <a:t>}  </a:t>
            </a:r>
          </a:p>
          <a:p>
            <a:pPr marL="0" indent="0">
              <a:buNone/>
            </a:pPr>
            <a:r>
              <a:rPr lang="en-US" dirty="0"/>
              <a:t> </a:t>
            </a:r>
            <a:r>
              <a:rPr lang="en-US" b="1" dirty="0" err="1">
                <a:solidFill>
                  <a:srgbClr val="0070C0"/>
                </a:solidFill>
              </a:rPr>
              <a:t>System.out.println</a:t>
            </a:r>
            <a:r>
              <a:rPr lang="en-US" b="1" dirty="0">
                <a:solidFill>
                  <a:srgbClr val="0070C0"/>
                </a:solidFill>
              </a:rPr>
              <a:t>(25/0);</a:t>
            </a:r>
            <a:r>
              <a:rPr lang="en-US" dirty="0"/>
              <a:t>  </a:t>
            </a:r>
            <a:endParaRPr lang="en-US" dirty="0">
              <a:solidFill>
                <a:schemeClr val="accent2"/>
              </a:solidFill>
            </a:endParaRP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4800600" y="228600"/>
            <a:ext cx="4204856" cy="923330"/>
          </a:xfrm>
          <a:prstGeom prst="rect">
            <a:avLst/>
          </a:prstGeom>
          <a:noFill/>
        </p:spPr>
        <p:txBody>
          <a:bodyPr wrap="square" rtlCol="0">
            <a:spAutoFit/>
          </a:bodyPr>
          <a:lstStyle/>
          <a:p>
            <a:r>
              <a:rPr lang="en-US" dirty="0">
                <a:solidFill>
                  <a:srgbClr val="C00000"/>
                </a:solidFill>
              </a:rPr>
              <a:t>Output: </a:t>
            </a:r>
          </a:p>
          <a:p>
            <a:r>
              <a:rPr lang="en-US" dirty="0">
                <a:solidFill>
                  <a:srgbClr val="C00000"/>
                </a:solidFill>
              </a:rPr>
              <a:t>error: 'try' without 'catch', 'finally' or resource declarations</a:t>
            </a:r>
          </a:p>
        </p:txBody>
      </p:sp>
      <p:sp>
        <p:nvSpPr>
          <p:cNvPr id="5" name="Footer Placeholder 1">
            <a:extLst>
              <a:ext uri="{FF2B5EF4-FFF2-40B4-BE49-F238E27FC236}">
                <a16:creationId xmlns:a16="http://schemas.microsoft.com/office/drawing/2014/main" id="{73DF3CC7-849C-4AED-8FC6-C98F84987C0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D0979E98-546F-45EE-8714-ECDC14509C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44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Methods</a:t>
            </a:r>
          </a:p>
        </p:txBody>
      </p:sp>
      <p:sp>
        <p:nvSpPr>
          <p:cNvPr id="3" name="Content Placeholder 2"/>
          <p:cNvSpPr>
            <a:spLocks noGrp="1"/>
          </p:cNvSpPr>
          <p:nvPr>
            <p:ph idx="1"/>
          </p:nvPr>
        </p:nvSpPr>
        <p:spPr/>
        <p:txBody>
          <a:bodyPr/>
          <a:lstStyle/>
          <a:p>
            <a:pPr marL="0" indent="0">
              <a:buNone/>
            </a:pPr>
            <a:r>
              <a:rPr lang="en-US" dirty="0"/>
              <a:t>To print the exception information, we have 3 methods </a:t>
            </a:r>
          </a:p>
          <a:p>
            <a:pPr marL="514350" indent="-514350">
              <a:buAutoNum type="arabicPeriod"/>
            </a:pPr>
            <a:r>
              <a:rPr lang="en-US" dirty="0" err="1"/>
              <a:t>toString</a:t>
            </a:r>
            <a:r>
              <a:rPr lang="en-US" dirty="0"/>
              <a:t>()</a:t>
            </a:r>
          </a:p>
          <a:p>
            <a:pPr marL="514350" indent="-514350">
              <a:buAutoNum type="arabicPeriod"/>
            </a:pPr>
            <a:r>
              <a:rPr lang="en-US" dirty="0" err="1"/>
              <a:t>getMessage</a:t>
            </a:r>
            <a:r>
              <a:rPr lang="en-US" dirty="0"/>
              <a:t>()</a:t>
            </a:r>
          </a:p>
          <a:p>
            <a:pPr marL="514350" indent="-514350">
              <a:buAutoNum type="arabicPeriod"/>
            </a:pPr>
            <a:r>
              <a:rPr lang="en-US" dirty="0" err="1"/>
              <a:t>printStackTrace</a:t>
            </a:r>
            <a:r>
              <a:rPr lang="en-US" dirty="0"/>
              <a:t>()</a:t>
            </a:r>
          </a:p>
        </p:txBody>
      </p:sp>
      <p:sp>
        <p:nvSpPr>
          <p:cNvPr id="4" name="Footer Placeholder 1">
            <a:extLst>
              <a:ext uri="{FF2B5EF4-FFF2-40B4-BE49-F238E27FC236}">
                <a16:creationId xmlns:a16="http://schemas.microsoft.com/office/drawing/2014/main" id="{CBCBA5FD-A7F0-4EAA-B32C-43EE85181F5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CD562D4-A40A-4814-A344-C237E3A009C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4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toString</a:t>
            </a:r>
            <a:r>
              <a:rPr lang="en-US" dirty="0"/>
              <a:t>()</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data=25/0;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p>
          <a:p>
            <a:pPr marL="0" indent="0">
              <a:buNone/>
            </a:pPr>
            <a:r>
              <a:rPr lang="en-US" dirty="0">
                <a:solidFill>
                  <a:srgbClr val="7030A0"/>
                </a:solidFill>
              </a:rPr>
              <a:t>   </a:t>
            </a:r>
            <a:r>
              <a:rPr lang="en-US" dirty="0" err="1">
                <a:solidFill>
                  <a:srgbClr val="7030A0"/>
                </a:solidFill>
              </a:rPr>
              <a:t>System.out.println</a:t>
            </a:r>
            <a:r>
              <a:rPr lang="en-US" dirty="0">
                <a:solidFill>
                  <a:srgbClr val="7030A0"/>
                </a:solidFill>
              </a:rPr>
              <a:t>(</a:t>
            </a:r>
            <a:r>
              <a:rPr lang="en-US" dirty="0" err="1">
                <a:solidFill>
                  <a:srgbClr val="7030A0"/>
                </a:solidFill>
              </a:rPr>
              <a:t>e.</a:t>
            </a:r>
            <a:r>
              <a:rPr lang="en-US" b="1" dirty="0" err="1">
                <a:solidFill>
                  <a:srgbClr val="7030A0"/>
                </a:solidFill>
              </a:rPr>
              <a:t>toString</a:t>
            </a:r>
            <a:r>
              <a:rPr lang="en-US" b="1" dirty="0">
                <a:solidFill>
                  <a:srgbClr val="7030A0"/>
                </a:solidFill>
              </a:rPr>
              <a:t>()</a:t>
            </a:r>
            <a:r>
              <a:rPr lang="en-US" dirty="0">
                <a:solidFill>
                  <a:srgbClr val="7030A0"/>
                </a:solidFill>
              </a:rPr>
              <a:t>);</a:t>
            </a:r>
          </a:p>
          <a:p>
            <a:pPr marL="0" indent="0">
              <a:buNone/>
            </a:pPr>
            <a:r>
              <a:rPr lang="en-US" dirty="0">
                <a:solidFill>
                  <a:srgbClr val="7030A0"/>
                </a:solidFill>
              </a:rPr>
              <a:t>}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p>
          <a:p>
            <a:pPr marL="0" indent="0">
              <a:buNone/>
            </a:pPr>
            <a:r>
              <a:rPr lang="en-US" dirty="0"/>
              <a:t>} </a:t>
            </a:r>
          </a:p>
        </p:txBody>
      </p:sp>
      <p:sp>
        <p:nvSpPr>
          <p:cNvPr id="4" name="TextBox 3"/>
          <p:cNvSpPr txBox="1"/>
          <p:nvPr/>
        </p:nvSpPr>
        <p:spPr>
          <a:xfrm>
            <a:off x="4939145" y="2209800"/>
            <a:ext cx="4204856" cy="1200329"/>
          </a:xfrm>
          <a:prstGeom prst="rect">
            <a:avLst/>
          </a:prstGeom>
          <a:noFill/>
        </p:spPr>
        <p:txBody>
          <a:bodyPr wrap="square" rtlCol="0">
            <a:spAutoFit/>
          </a:bodyPr>
          <a:lstStyle/>
          <a:p>
            <a:r>
              <a:rPr lang="en-US" dirty="0">
                <a:solidFill>
                  <a:srgbClr val="C00000"/>
                </a:solidFill>
              </a:rPr>
              <a:t>Output: </a:t>
            </a:r>
          </a:p>
          <a:p>
            <a:r>
              <a:rPr lang="en-US" dirty="0" err="1">
                <a:solidFill>
                  <a:srgbClr val="C00000"/>
                </a:solidFill>
              </a:rPr>
              <a:t>java.lang.ArithmeticException</a:t>
            </a:r>
            <a:r>
              <a:rPr lang="en-US" dirty="0">
                <a:solidFill>
                  <a:srgbClr val="C00000"/>
                </a:solidFill>
              </a:rPr>
              <a:t>: / by zero</a:t>
            </a:r>
          </a:p>
          <a:p>
            <a:r>
              <a:rPr lang="en-US" dirty="0">
                <a:solidFill>
                  <a:srgbClr val="C00000"/>
                </a:solidFill>
              </a:rPr>
              <a:t>finally block is always executed</a:t>
            </a:r>
          </a:p>
          <a:p>
            <a:r>
              <a:rPr lang="en-US" dirty="0">
                <a:solidFill>
                  <a:srgbClr val="C00000"/>
                </a:solidFill>
              </a:rPr>
              <a:t>       </a:t>
            </a:r>
          </a:p>
        </p:txBody>
      </p:sp>
      <p:sp>
        <p:nvSpPr>
          <p:cNvPr id="5" name="Footer Placeholder 1">
            <a:extLst>
              <a:ext uri="{FF2B5EF4-FFF2-40B4-BE49-F238E27FC236}">
                <a16:creationId xmlns:a16="http://schemas.microsoft.com/office/drawing/2014/main" id="{77BFF711-C7BF-4B2F-9CB7-EAC903864A9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758EB262-1906-4554-A453-54BDE66915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80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getMessage</a:t>
            </a:r>
            <a:r>
              <a:rPr lang="en-US" dirty="0"/>
              <a:t>()</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data=25/0;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p>
          <a:p>
            <a:pPr marL="0" indent="0">
              <a:buNone/>
            </a:pPr>
            <a:r>
              <a:rPr lang="en-US" dirty="0">
                <a:solidFill>
                  <a:srgbClr val="7030A0"/>
                </a:solidFill>
              </a:rPr>
              <a:t>   </a:t>
            </a:r>
            <a:r>
              <a:rPr lang="en-US" dirty="0" err="1">
                <a:solidFill>
                  <a:srgbClr val="7030A0"/>
                </a:solidFill>
              </a:rPr>
              <a:t>System.out.println</a:t>
            </a:r>
            <a:r>
              <a:rPr lang="en-US" dirty="0">
                <a:solidFill>
                  <a:srgbClr val="7030A0"/>
                </a:solidFill>
              </a:rPr>
              <a:t>(</a:t>
            </a:r>
            <a:r>
              <a:rPr lang="en-US" dirty="0" err="1">
                <a:solidFill>
                  <a:srgbClr val="7030A0"/>
                </a:solidFill>
              </a:rPr>
              <a:t>e.</a:t>
            </a:r>
            <a:r>
              <a:rPr lang="en-US" b="1" dirty="0" err="1">
                <a:solidFill>
                  <a:srgbClr val="7030A0"/>
                </a:solidFill>
              </a:rPr>
              <a:t>getMessage</a:t>
            </a:r>
            <a:r>
              <a:rPr lang="en-US" b="1" dirty="0">
                <a:solidFill>
                  <a:srgbClr val="7030A0"/>
                </a:solidFill>
              </a:rPr>
              <a:t>()</a:t>
            </a:r>
            <a:r>
              <a:rPr lang="en-US" dirty="0">
                <a:solidFill>
                  <a:srgbClr val="7030A0"/>
                </a:solidFill>
              </a:rPr>
              <a:t>);</a:t>
            </a:r>
          </a:p>
          <a:p>
            <a:pPr marL="0" indent="0">
              <a:buNone/>
            </a:pPr>
            <a:r>
              <a:rPr lang="en-US" dirty="0">
                <a:solidFill>
                  <a:srgbClr val="7030A0"/>
                </a:solidFill>
              </a:rPr>
              <a:t>}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p>
          <a:p>
            <a:pPr marL="0" indent="0">
              <a:buNone/>
            </a:pPr>
            <a:r>
              <a:rPr lang="en-US" dirty="0"/>
              <a:t>} </a:t>
            </a:r>
          </a:p>
        </p:txBody>
      </p:sp>
      <p:sp>
        <p:nvSpPr>
          <p:cNvPr id="4" name="TextBox 3"/>
          <p:cNvSpPr txBox="1"/>
          <p:nvPr/>
        </p:nvSpPr>
        <p:spPr>
          <a:xfrm>
            <a:off x="4939145" y="2209800"/>
            <a:ext cx="4204856" cy="1200329"/>
          </a:xfrm>
          <a:prstGeom prst="rect">
            <a:avLst/>
          </a:prstGeom>
          <a:noFill/>
        </p:spPr>
        <p:txBody>
          <a:bodyPr wrap="square" rtlCol="0">
            <a:spAutoFit/>
          </a:bodyPr>
          <a:lstStyle/>
          <a:p>
            <a:r>
              <a:rPr lang="en-US" dirty="0">
                <a:solidFill>
                  <a:srgbClr val="C00000"/>
                </a:solidFill>
              </a:rPr>
              <a:t>Output: </a:t>
            </a:r>
          </a:p>
          <a:p>
            <a:r>
              <a:rPr lang="en-US" dirty="0">
                <a:solidFill>
                  <a:srgbClr val="C00000"/>
                </a:solidFill>
              </a:rPr>
              <a:t>/ by zero</a:t>
            </a:r>
          </a:p>
          <a:p>
            <a:r>
              <a:rPr lang="en-US" dirty="0">
                <a:solidFill>
                  <a:srgbClr val="C00000"/>
                </a:solidFill>
              </a:rPr>
              <a:t>finally block is always executed</a:t>
            </a:r>
          </a:p>
          <a:p>
            <a:r>
              <a:rPr lang="en-US" dirty="0">
                <a:solidFill>
                  <a:srgbClr val="C00000"/>
                </a:solidFill>
              </a:rPr>
              <a:t>       </a:t>
            </a:r>
          </a:p>
        </p:txBody>
      </p:sp>
      <p:sp>
        <p:nvSpPr>
          <p:cNvPr id="5" name="Footer Placeholder 1">
            <a:extLst>
              <a:ext uri="{FF2B5EF4-FFF2-40B4-BE49-F238E27FC236}">
                <a16:creationId xmlns:a16="http://schemas.microsoft.com/office/drawing/2014/main" id="{26941051-5EAB-4E7A-B024-A02CE83743A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BB9898CA-37ED-4D7C-AA26-FA8A539248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7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printStackTrace</a:t>
            </a:r>
            <a:r>
              <a:rPr lang="en-US" dirty="0"/>
              <a:t>()</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data=25/0;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a:t>
            </a:r>
          </a:p>
          <a:p>
            <a:pPr marL="0" indent="0">
              <a:buNone/>
            </a:pPr>
            <a:r>
              <a:rPr lang="en-US" dirty="0"/>
              <a:t>  </a:t>
            </a:r>
            <a:r>
              <a:rPr lang="en-US" dirty="0">
                <a:solidFill>
                  <a:srgbClr val="7030A0"/>
                </a:solidFill>
              </a:rPr>
              <a:t>catch(</a:t>
            </a:r>
            <a:r>
              <a:rPr lang="en-US" dirty="0" err="1">
                <a:solidFill>
                  <a:srgbClr val="7030A0"/>
                </a:solidFill>
              </a:rPr>
              <a:t>ArithmeticException</a:t>
            </a:r>
            <a:r>
              <a:rPr lang="en-US" dirty="0">
                <a:solidFill>
                  <a:srgbClr val="7030A0"/>
                </a:solidFill>
              </a:rPr>
              <a:t> e){</a:t>
            </a:r>
          </a:p>
          <a:p>
            <a:pPr marL="0" indent="0">
              <a:buNone/>
            </a:pPr>
            <a:r>
              <a:rPr lang="en-US" dirty="0">
                <a:solidFill>
                  <a:srgbClr val="7030A0"/>
                </a:solidFill>
              </a:rPr>
              <a:t>   </a:t>
            </a:r>
            <a:r>
              <a:rPr lang="en-US" dirty="0" err="1">
                <a:solidFill>
                  <a:srgbClr val="7030A0"/>
                </a:solidFill>
              </a:rPr>
              <a:t>e.</a:t>
            </a:r>
            <a:r>
              <a:rPr lang="en-US" b="1" dirty="0" err="1">
                <a:solidFill>
                  <a:srgbClr val="7030A0"/>
                </a:solidFill>
              </a:rPr>
              <a:t>printStackTrace</a:t>
            </a:r>
            <a:r>
              <a:rPr lang="en-US" b="1" dirty="0">
                <a:solidFill>
                  <a:srgbClr val="7030A0"/>
                </a:solidFill>
              </a:rPr>
              <a:t>()</a:t>
            </a:r>
            <a:r>
              <a:rPr lang="en-US" dirty="0">
                <a:solidFill>
                  <a:srgbClr val="7030A0"/>
                </a:solidFill>
              </a:rPr>
              <a:t>;</a:t>
            </a:r>
          </a:p>
          <a:p>
            <a:pPr marL="0" indent="0">
              <a:buNone/>
            </a:pPr>
            <a:r>
              <a:rPr lang="en-US" dirty="0">
                <a:solidFill>
                  <a:srgbClr val="7030A0"/>
                </a:solidFill>
              </a:rPr>
              <a:t>}  </a:t>
            </a:r>
          </a:p>
          <a:p>
            <a:pPr marL="0" indent="0">
              <a:buNone/>
            </a:pPr>
            <a:r>
              <a:rPr lang="en-US" dirty="0"/>
              <a:t>  </a:t>
            </a:r>
            <a:r>
              <a:rPr lang="en-US" dirty="0">
                <a:solidFill>
                  <a:srgbClr val="00B050"/>
                </a:solidFill>
              </a:rPr>
              <a:t>finally{</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("finally block is always executed");}  </a:t>
            </a:r>
          </a:p>
          <a:p>
            <a:pPr marL="0" indent="0">
              <a:buNone/>
            </a:pPr>
            <a:r>
              <a:rPr lang="en-US" dirty="0"/>
              <a:t>}  </a:t>
            </a:r>
          </a:p>
          <a:p>
            <a:pPr marL="0" indent="0">
              <a:buNone/>
            </a:pPr>
            <a:r>
              <a:rPr lang="en-US" dirty="0"/>
              <a:t>} </a:t>
            </a:r>
          </a:p>
        </p:txBody>
      </p:sp>
      <p:sp>
        <p:nvSpPr>
          <p:cNvPr id="4" name="TextBox 3"/>
          <p:cNvSpPr txBox="1"/>
          <p:nvPr/>
        </p:nvSpPr>
        <p:spPr>
          <a:xfrm>
            <a:off x="4939144" y="2209800"/>
            <a:ext cx="4814455" cy="923330"/>
          </a:xfrm>
          <a:prstGeom prst="rect">
            <a:avLst/>
          </a:prstGeom>
          <a:noFill/>
        </p:spPr>
        <p:txBody>
          <a:bodyPr wrap="square" rtlCol="0">
            <a:spAutoFit/>
          </a:bodyPr>
          <a:lstStyle/>
          <a:p>
            <a:r>
              <a:rPr lang="en-US" dirty="0">
                <a:solidFill>
                  <a:srgbClr val="C00000"/>
                </a:solidFill>
              </a:rPr>
              <a:t>Output: </a:t>
            </a:r>
          </a:p>
          <a:p>
            <a:r>
              <a:rPr lang="en-US" dirty="0">
                <a:solidFill>
                  <a:srgbClr val="C00000"/>
                </a:solidFill>
              </a:rPr>
              <a:t>finally block is always executed </a:t>
            </a:r>
            <a:r>
              <a:rPr lang="en-US" dirty="0" err="1">
                <a:solidFill>
                  <a:srgbClr val="C00000"/>
                </a:solidFill>
              </a:rPr>
              <a:t>java.lang.ArithmeticException</a:t>
            </a:r>
            <a:r>
              <a:rPr lang="en-US" dirty="0">
                <a:solidFill>
                  <a:srgbClr val="C00000"/>
                </a:solidFill>
              </a:rPr>
              <a:t>: / by zero       </a:t>
            </a:r>
          </a:p>
        </p:txBody>
      </p:sp>
      <p:sp>
        <p:nvSpPr>
          <p:cNvPr id="5" name="Footer Placeholder 1">
            <a:extLst>
              <a:ext uri="{FF2B5EF4-FFF2-40B4-BE49-F238E27FC236}">
                <a16:creationId xmlns:a16="http://schemas.microsoft.com/office/drawing/2014/main" id="{10EAC126-86B0-4E5A-A5C9-C1F1C3DFB18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D4E2B6E1-4810-425B-9D58-983B8DEA5F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3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28600"/>
            <a:ext cx="3733800" cy="533400"/>
          </a:xfrm>
        </p:spPr>
        <p:txBody>
          <a:bodyPr>
            <a:normAutofit fontScale="90000"/>
          </a:bodyPr>
          <a:lstStyle/>
          <a:p>
            <a:r>
              <a:rPr lang="en-US" dirty="0" err="1"/>
              <a:t>printStackTrace</a:t>
            </a:r>
            <a:r>
              <a:rPr lang="en-US" dirty="0"/>
              <a:t>()</a:t>
            </a:r>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a:t>P.S.V.M() {</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495800" y="1066800"/>
            <a:ext cx="4572000" cy="4401205"/>
          </a:xfrm>
          <a:prstGeom prst="rect">
            <a:avLst/>
          </a:prstGeom>
          <a:noFill/>
        </p:spPr>
        <p:txBody>
          <a:bodyPr wrap="square" rtlCol="0">
            <a:spAutoFit/>
          </a:bodyPr>
          <a:lstStyle/>
          <a:p>
            <a:r>
              <a:rPr lang="en-US" dirty="0"/>
              <a:t> </a:t>
            </a:r>
            <a:r>
              <a:rPr lang="en-US" sz="2000" dirty="0">
                <a:solidFill>
                  <a:srgbClr val="7030A0"/>
                </a:solidFill>
              </a:rPr>
              <a:t>void m3()</a:t>
            </a:r>
          </a:p>
          <a:p>
            <a:r>
              <a:rPr lang="en-US" sz="2000" dirty="0">
                <a:solidFill>
                  <a:srgbClr val="7030A0"/>
                </a:solidFill>
              </a:rPr>
              <a:t>  {</a:t>
            </a:r>
          </a:p>
          <a:p>
            <a:r>
              <a:rPr lang="en-US" sz="2000" dirty="0">
                <a:solidFill>
                  <a:srgbClr val="7030A0"/>
                </a:solidFill>
              </a:rPr>
              <a:t>   try{  </a:t>
            </a:r>
          </a:p>
          <a:p>
            <a:r>
              <a:rPr lang="en-US" sz="2000" dirty="0">
                <a:solidFill>
                  <a:srgbClr val="7030A0"/>
                </a:solidFill>
              </a:rPr>
              <a:t>   </a:t>
            </a:r>
            <a:r>
              <a:rPr lang="en-US" sz="2000" dirty="0" err="1">
                <a:solidFill>
                  <a:srgbClr val="7030A0"/>
                </a:solidFill>
              </a:rPr>
              <a:t>int</a:t>
            </a:r>
            <a:r>
              <a:rPr lang="en-US" sz="2000" dirty="0">
                <a:solidFill>
                  <a:srgbClr val="7030A0"/>
                </a:solidFill>
              </a:rPr>
              <a:t> data=25/0;  </a:t>
            </a:r>
          </a:p>
          <a:p>
            <a:r>
              <a:rPr lang="en-US" sz="2000" dirty="0">
                <a:solidFill>
                  <a:srgbClr val="7030A0"/>
                </a:solidFill>
              </a:rPr>
              <a:t>   </a:t>
            </a:r>
            <a:r>
              <a:rPr lang="en-US" sz="2000" dirty="0" err="1">
                <a:solidFill>
                  <a:srgbClr val="7030A0"/>
                </a:solidFill>
              </a:rPr>
              <a:t>System.out.println</a:t>
            </a:r>
            <a:r>
              <a:rPr lang="en-US" sz="2000" dirty="0">
                <a:solidFill>
                  <a:srgbClr val="7030A0"/>
                </a:solidFill>
              </a:rPr>
              <a:t>(data); </a:t>
            </a:r>
          </a:p>
          <a:p>
            <a:r>
              <a:rPr lang="en-US" sz="2000" dirty="0">
                <a:solidFill>
                  <a:srgbClr val="7030A0"/>
                </a:solidFill>
              </a:rPr>
              <a:t>  }  </a:t>
            </a:r>
          </a:p>
          <a:p>
            <a:r>
              <a:rPr lang="en-US" sz="2000" dirty="0">
                <a:solidFill>
                  <a:srgbClr val="7030A0"/>
                </a:solidFill>
              </a:rPr>
              <a:t>  catch(</a:t>
            </a:r>
            <a:r>
              <a:rPr lang="en-US" sz="2000" dirty="0" err="1">
                <a:solidFill>
                  <a:srgbClr val="7030A0"/>
                </a:solidFill>
              </a:rPr>
              <a:t>ArithmeticException</a:t>
            </a:r>
            <a:r>
              <a:rPr lang="en-US" sz="2000" dirty="0">
                <a:solidFill>
                  <a:srgbClr val="7030A0"/>
                </a:solidFill>
              </a:rPr>
              <a:t> e){</a:t>
            </a:r>
          </a:p>
          <a:p>
            <a:r>
              <a:rPr lang="en-US" sz="2000" dirty="0">
                <a:solidFill>
                  <a:srgbClr val="7030A0"/>
                </a:solidFill>
              </a:rPr>
              <a:t>     </a:t>
            </a:r>
            <a:r>
              <a:rPr lang="en-US" sz="2000" dirty="0" err="1">
                <a:solidFill>
                  <a:srgbClr val="7030A0"/>
                </a:solidFill>
              </a:rPr>
              <a:t>e.printStackTrace</a:t>
            </a:r>
            <a:r>
              <a:rPr lang="en-US" sz="2000" dirty="0">
                <a:solidFill>
                  <a:srgbClr val="7030A0"/>
                </a:solidFill>
              </a:rPr>
              <a:t>();</a:t>
            </a:r>
          </a:p>
          <a:p>
            <a:r>
              <a:rPr lang="en-US" sz="2000" dirty="0">
                <a:solidFill>
                  <a:srgbClr val="7030A0"/>
                </a:solidFill>
              </a:rPr>
              <a:t>  }</a:t>
            </a:r>
          </a:p>
          <a:p>
            <a:r>
              <a:rPr lang="en-US" sz="2000" dirty="0">
                <a:solidFill>
                  <a:srgbClr val="7030A0"/>
                </a:solidFill>
              </a:rPr>
              <a:t>  finally{</a:t>
            </a:r>
          </a:p>
          <a:p>
            <a:r>
              <a:rPr lang="en-US" sz="2000" dirty="0">
                <a:solidFill>
                  <a:srgbClr val="7030A0"/>
                </a:solidFill>
              </a:rPr>
              <a:t>  </a:t>
            </a:r>
            <a:r>
              <a:rPr lang="en-US" sz="2000" dirty="0" err="1">
                <a:solidFill>
                  <a:srgbClr val="7030A0"/>
                </a:solidFill>
              </a:rPr>
              <a:t>System.out.println</a:t>
            </a:r>
            <a:r>
              <a:rPr lang="en-US" sz="2000" dirty="0">
                <a:solidFill>
                  <a:srgbClr val="7030A0"/>
                </a:solidFill>
              </a:rPr>
              <a:t>("finally block is always executed");</a:t>
            </a:r>
          </a:p>
          <a:p>
            <a:r>
              <a:rPr lang="en-US" sz="2000" dirty="0">
                <a:solidFill>
                  <a:srgbClr val="7030A0"/>
                </a:solidFill>
              </a:rPr>
              <a:t>  }  </a:t>
            </a:r>
          </a:p>
          <a:p>
            <a:r>
              <a:rPr lang="en-US" sz="2000" dirty="0">
                <a:solidFill>
                  <a:srgbClr val="7030A0"/>
                </a:solidFill>
              </a:rPr>
              <a:t>   }</a:t>
            </a:r>
          </a:p>
        </p:txBody>
      </p:sp>
      <p:sp>
        <p:nvSpPr>
          <p:cNvPr id="5" name="Footer Placeholder 1">
            <a:extLst>
              <a:ext uri="{FF2B5EF4-FFF2-40B4-BE49-F238E27FC236}">
                <a16:creationId xmlns:a16="http://schemas.microsoft.com/office/drawing/2014/main" id="{0C23E146-E53A-43BE-BC66-1F078477D99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36F9F44C-175F-4C1A-96F0-D176DE4122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90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look like</a:t>
            </a:r>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finally block is always executed </a:t>
            </a:r>
          </a:p>
          <a:p>
            <a:pPr marL="0" indent="0">
              <a:buNone/>
            </a:pPr>
            <a:r>
              <a:rPr lang="en-US" dirty="0" err="1">
                <a:solidFill>
                  <a:srgbClr val="7030A0"/>
                </a:solidFill>
              </a:rPr>
              <a:t>java.lang.ArithmeticException</a:t>
            </a:r>
            <a:r>
              <a:rPr lang="en-US" dirty="0">
                <a:solidFill>
                  <a:srgbClr val="7030A0"/>
                </a:solidFill>
              </a:rPr>
              <a:t>: / by zero	</a:t>
            </a:r>
          </a:p>
          <a:p>
            <a:pPr marL="0" indent="0">
              <a:buNone/>
            </a:pPr>
            <a:r>
              <a:rPr lang="en-US" dirty="0">
                <a:solidFill>
                  <a:srgbClr val="7030A0"/>
                </a:solidFill>
              </a:rPr>
              <a:t>at MyClass.m3(MyClass.java:13)	</a:t>
            </a:r>
          </a:p>
          <a:p>
            <a:pPr marL="0" indent="0">
              <a:buNone/>
            </a:pPr>
            <a:r>
              <a:rPr lang="en-US" dirty="0">
                <a:solidFill>
                  <a:srgbClr val="7030A0"/>
                </a:solidFill>
              </a:rPr>
              <a:t>at MyClass.m2(MyClass.java:8)	</a:t>
            </a:r>
          </a:p>
          <a:p>
            <a:pPr marL="0" indent="0">
              <a:buNone/>
            </a:pPr>
            <a:r>
              <a:rPr lang="en-US" dirty="0">
                <a:solidFill>
                  <a:srgbClr val="7030A0"/>
                </a:solidFill>
              </a:rPr>
              <a:t>at MyClass.m1(MyClass.java:4)	</a:t>
            </a:r>
          </a:p>
          <a:p>
            <a:pPr marL="0" indent="0">
              <a:buNone/>
            </a:pPr>
            <a:r>
              <a:rPr lang="en-US" dirty="0">
                <a:solidFill>
                  <a:srgbClr val="7030A0"/>
                </a:solidFill>
              </a:rPr>
              <a:t>at </a:t>
            </a:r>
            <a:r>
              <a:rPr lang="en-US" dirty="0" err="1">
                <a:solidFill>
                  <a:srgbClr val="7030A0"/>
                </a:solidFill>
              </a:rPr>
              <a:t>MyClass.main</a:t>
            </a:r>
            <a:r>
              <a:rPr lang="en-US" dirty="0">
                <a:solidFill>
                  <a:srgbClr val="7030A0"/>
                </a:solidFill>
              </a:rPr>
              <a:t>(MyClass.java:28)</a:t>
            </a:r>
          </a:p>
        </p:txBody>
      </p:sp>
      <p:sp>
        <p:nvSpPr>
          <p:cNvPr id="4" name="Footer Placeholder 1">
            <a:extLst>
              <a:ext uri="{FF2B5EF4-FFF2-40B4-BE49-F238E27FC236}">
                <a16:creationId xmlns:a16="http://schemas.microsoft.com/office/drawing/2014/main" id="{4878BC43-D13C-4FD4-9D69-16283EAA23B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A209A753-1070-4433-A3B0-8DCA2C9AF4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96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printStackTrace</a:t>
            </a:r>
            <a:r>
              <a:rPr lang="en-US" dirty="0"/>
              <a:t>()</a:t>
            </a:r>
          </a:p>
        </p:txBody>
      </p:sp>
      <p:sp>
        <p:nvSpPr>
          <p:cNvPr id="3" name="Content Placeholder 2"/>
          <p:cNvSpPr>
            <a:spLocks noGrp="1"/>
          </p:cNvSpPr>
          <p:nvPr>
            <p:ph idx="1"/>
          </p:nvPr>
        </p:nvSpPr>
        <p:spPr/>
        <p:txBody>
          <a:bodyPr/>
          <a:lstStyle/>
          <a:p>
            <a:pPr algn="just"/>
            <a:r>
              <a:rPr lang="en-US" b="1" dirty="0" err="1"/>
              <a:t>printStackTrace</a:t>
            </a:r>
            <a:r>
              <a:rPr lang="en-US" dirty="0"/>
              <a:t>() </a:t>
            </a:r>
            <a:r>
              <a:rPr lang="en-US" dirty="0">
                <a:solidFill>
                  <a:srgbClr val="FF0000"/>
                </a:solidFill>
              </a:rPr>
              <a:t>helps the programmer to understand where the actual problem occurred</a:t>
            </a:r>
            <a:r>
              <a:rPr lang="en-US" dirty="0"/>
              <a:t>. It helps to trace the exception. </a:t>
            </a:r>
          </a:p>
          <a:p>
            <a:pPr algn="just"/>
            <a:r>
              <a:rPr lang="en-US" dirty="0"/>
              <a:t>It </a:t>
            </a:r>
            <a:r>
              <a:rPr lang="en-US" b="1" dirty="0"/>
              <a:t>is </a:t>
            </a:r>
            <a:r>
              <a:rPr lang="en-US" b="1" dirty="0" err="1"/>
              <a:t>printStackTrace</a:t>
            </a:r>
            <a:r>
              <a:rPr lang="en-US" dirty="0"/>
              <a:t>() method of </a:t>
            </a:r>
            <a:r>
              <a:rPr lang="en-US" dirty="0" err="1"/>
              <a:t>Throwable</a:t>
            </a:r>
            <a:r>
              <a:rPr lang="en-US" dirty="0"/>
              <a:t> class inherited by every exception class. </a:t>
            </a:r>
          </a:p>
          <a:p>
            <a:pPr algn="just"/>
            <a:r>
              <a:rPr lang="en-US" dirty="0"/>
              <a:t>This method </a:t>
            </a:r>
            <a:r>
              <a:rPr lang="en-US" dirty="0">
                <a:solidFill>
                  <a:srgbClr val="FF0000"/>
                </a:solidFill>
              </a:rPr>
              <a:t>prints the same message of e object and also the line number where the exception occurred.</a:t>
            </a:r>
          </a:p>
        </p:txBody>
      </p:sp>
      <p:sp>
        <p:nvSpPr>
          <p:cNvPr id="4" name="Footer Placeholder 1">
            <a:extLst>
              <a:ext uri="{FF2B5EF4-FFF2-40B4-BE49-F238E27FC236}">
                <a16:creationId xmlns:a16="http://schemas.microsoft.com/office/drawing/2014/main" id="{5E67CC33-B1AE-4ECE-B76F-0E0C1CB5ED6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A4B9C505-5A20-477B-AF90-CFE2D1A9A8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6683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a:t>Second approach of exception handling</a:t>
            </a:r>
          </a:p>
        </p:txBody>
      </p:sp>
      <p:sp>
        <p:nvSpPr>
          <p:cNvPr id="3" name="Content Placeholder 2"/>
          <p:cNvSpPr>
            <a:spLocks noGrp="1"/>
          </p:cNvSpPr>
          <p:nvPr>
            <p:ph idx="1"/>
          </p:nvPr>
        </p:nvSpPr>
        <p:spPr>
          <a:xfrm>
            <a:off x="457200" y="3276600"/>
            <a:ext cx="8229600" cy="2849563"/>
          </a:xfrm>
        </p:spPr>
        <p:txBody>
          <a:bodyPr>
            <a:normAutofit/>
          </a:bodyPr>
          <a:lstStyle/>
          <a:p>
            <a:pPr marL="0" indent="0" algn="ctr">
              <a:buNone/>
            </a:pPr>
            <a:r>
              <a:rPr lang="en-US" sz="6000" dirty="0">
                <a:solidFill>
                  <a:srgbClr val="C00000"/>
                </a:solidFill>
              </a:rPr>
              <a:t>throws</a:t>
            </a:r>
          </a:p>
        </p:txBody>
      </p:sp>
      <p:sp>
        <p:nvSpPr>
          <p:cNvPr id="4" name="Footer Placeholder 1">
            <a:extLst>
              <a:ext uri="{FF2B5EF4-FFF2-40B4-BE49-F238E27FC236}">
                <a16:creationId xmlns:a16="http://schemas.microsoft.com/office/drawing/2014/main" id="{A08DAA97-8D17-4338-B00C-BC55B287CEA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18890CA4-F07A-4263-A478-C89A00526E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85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throws</a:t>
            </a:r>
          </a:p>
        </p:txBody>
      </p:sp>
      <p:sp>
        <p:nvSpPr>
          <p:cNvPr id="3" name="Content Placeholder 2"/>
          <p:cNvSpPr>
            <a:spLocks noGrp="1"/>
          </p:cNvSpPr>
          <p:nvPr>
            <p:ph idx="1"/>
          </p:nvPr>
        </p:nvSpPr>
        <p:spPr>
          <a:xfrm>
            <a:off x="1066800" y="1600200"/>
            <a:ext cx="8229600" cy="4525963"/>
          </a:xfrm>
        </p:spPr>
        <p:txBody>
          <a:bodyPr/>
          <a:lstStyle/>
          <a:p>
            <a:pPr marL="0" indent="0">
              <a:buNone/>
            </a:pPr>
            <a:r>
              <a:rPr lang="en-US" dirty="0"/>
              <a:t>Throws keyword is delegating exception responsibility to caller method.</a:t>
            </a:r>
          </a:p>
          <a:p>
            <a:pPr marL="0" indent="0">
              <a:buNone/>
            </a:pPr>
            <a:r>
              <a:rPr lang="en-US" dirty="0">
                <a:solidFill>
                  <a:srgbClr val="FF0000"/>
                </a:solidFill>
              </a:rPr>
              <a:t>Syntax</a:t>
            </a:r>
          </a:p>
          <a:p>
            <a:pPr marL="0" indent="0">
              <a:buNone/>
            </a:pPr>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pPr marL="0" indent="0">
              <a:buNone/>
            </a:pPr>
            <a:r>
              <a:rPr lang="en-US" dirty="0"/>
              <a:t>//method code  </a:t>
            </a:r>
          </a:p>
          <a:p>
            <a:pPr marL="0" indent="0">
              <a:buNone/>
            </a:pPr>
            <a:r>
              <a:rPr lang="en-US" dirty="0"/>
              <a:t>}  </a:t>
            </a:r>
          </a:p>
          <a:p>
            <a:pPr marL="0" indent="0">
              <a:buNone/>
            </a:pPr>
            <a:endParaRPr lang="en-US" dirty="0"/>
          </a:p>
          <a:p>
            <a:pPr marL="0" indent="0">
              <a:buNone/>
            </a:pPr>
            <a:endParaRPr lang="en-US" dirty="0"/>
          </a:p>
        </p:txBody>
      </p:sp>
      <p:sp>
        <p:nvSpPr>
          <p:cNvPr id="4" name="Footer Placeholder 1">
            <a:extLst>
              <a:ext uri="{FF2B5EF4-FFF2-40B4-BE49-F238E27FC236}">
                <a16:creationId xmlns:a16="http://schemas.microsoft.com/office/drawing/2014/main" id="{7D3CAD16-0EC2-4437-A760-ED1D969FC0C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0397F9A4-0A94-487A-9EEC-DFF050EA6E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82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0749664"/>
              </p:ext>
            </p:extLst>
          </p:nvPr>
        </p:nvGraphicFramePr>
        <p:xfrm>
          <a:off x="761999" y="228598"/>
          <a:ext cx="6781800" cy="5897566"/>
        </p:xfrm>
        <a:graphic>
          <a:graphicData uri="http://schemas.openxmlformats.org/drawingml/2006/table">
            <a:tbl>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77902">
                <a:tc>
                  <a:txBody>
                    <a:bodyPr/>
                    <a:lstStyle/>
                    <a:p>
                      <a:pPr algn="l" fontAlgn="t"/>
                      <a:r>
                        <a:rPr lang="en-US" sz="1000">
                          <a:solidFill>
                            <a:srgbClr val="000000"/>
                          </a:solidFill>
                          <a:effectLst/>
                          <a:latin typeface="times new roman" panose="02020603050405020304" pitchFamily="18" charset="0"/>
                        </a:rPr>
                        <a:t>Keyword</a:t>
                      </a:r>
                    </a:p>
                  </a:txBody>
                  <a:tcPr marL="65912" marR="65912" marT="65912" marB="65912">
                    <a:lnL w="9525" cap="flat" cmpd="sng" algn="ctr">
                      <a:solidFill>
                        <a:srgbClr val="0835F9"/>
                      </a:solidFill>
                      <a:prstDash val="solid"/>
                      <a:round/>
                      <a:headEnd type="none" w="med" len="med"/>
                      <a:tailEnd type="none" w="med" len="med"/>
                    </a:lnL>
                    <a:lnR w="9525" cap="flat" cmpd="sng" algn="ctr">
                      <a:solidFill>
                        <a:srgbClr val="0835F9"/>
                      </a:solidFill>
                      <a:prstDash val="solid"/>
                      <a:round/>
                      <a:headEnd type="none" w="med" len="med"/>
                      <a:tailEnd type="none" w="med" len="med"/>
                    </a:lnR>
                    <a:lnT w="9525" cap="flat" cmpd="sng" algn="ctr">
                      <a:solidFill>
                        <a:srgbClr val="0835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65912" marR="65912" marT="65912" marB="65912">
                    <a:lnL w="9525" cap="flat" cmpd="sng" algn="ctr">
                      <a:solidFill>
                        <a:srgbClr val="0835F9"/>
                      </a:solidFill>
                      <a:prstDash val="solid"/>
                      <a:round/>
                      <a:headEnd type="none" w="med" len="med"/>
                      <a:tailEnd type="none" w="med" len="med"/>
                    </a:lnL>
                    <a:lnR w="9525" cap="flat" cmpd="sng" algn="ctr">
                      <a:solidFill>
                        <a:srgbClr val="0835F9"/>
                      </a:solidFill>
                      <a:prstDash val="solid"/>
                      <a:round/>
                      <a:headEnd type="none" w="med" len="med"/>
                      <a:tailEnd type="none" w="med" len="med"/>
                    </a:lnR>
                    <a:lnT w="9525" cap="flat" cmpd="sng" algn="ctr">
                      <a:solidFill>
                        <a:srgbClr val="0835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351287">
                <a:tc>
                  <a:txBody>
                    <a:bodyPr/>
                    <a:lstStyle/>
                    <a:p>
                      <a:pPr algn="l" fontAlgn="t"/>
                      <a:r>
                        <a:rPr lang="en-US" sz="1000">
                          <a:solidFill>
                            <a:srgbClr val="000000"/>
                          </a:solidFill>
                          <a:effectLst/>
                          <a:latin typeface="verdana" panose="020B0604030504040204" pitchFamily="34" charset="0"/>
                        </a:rPr>
                        <a:t>try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The "try" keyword is used to specify a block where we should place exception code. The try block must be followed by either catch or finally. It means, we can't use try block alone.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51287">
                <a:tc>
                  <a:txBody>
                    <a:bodyPr/>
                    <a:lstStyle/>
                    <a:p>
                      <a:pPr algn="l" fontAlgn="t"/>
                      <a:r>
                        <a:rPr lang="en-US" sz="1000" dirty="0">
                          <a:solidFill>
                            <a:srgbClr val="000000"/>
                          </a:solidFill>
                          <a:effectLst/>
                          <a:latin typeface="verdana" panose="020B0604030504040204" pitchFamily="34" charset="0"/>
                        </a:rPr>
                        <a:t>catch</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The "catch" block is used to handle the exception. It must be preceded by try block which means we can't use catch block alone. It can be followed by finally block later.</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39030">
                <a:tc>
                  <a:txBody>
                    <a:bodyPr/>
                    <a:lstStyle/>
                    <a:p>
                      <a:pPr algn="l" fontAlgn="t"/>
                      <a:r>
                        <a:rPr lang="en-US" sz="1000">
                          <a:solidFill>
                            <a:srgbClr val="000000"/>
                          </a:solidFill>
                          <a:effectLst/>
                          <a:latin typeface="verdana" panose="020B0604030504040204" pitchFamily="34" charset="0"/>
                        </a:rPr>
                        <a:t>finally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The "finally" block is used to execute the important code of the program. It is executed whether an exception is handled or not.</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6773">
                <a:tc>
                  <a:txBody>
                    <a:bodyPr/>
                    <a:lstStyle/>
                    <a:p>
                      <a:pPr algn="l" fontAlgn="t"/>
                      <a:r>
                        <a:rPr lang="en-US" sz="1000">
                          <a:solidFill>
                            <a:srgbClr val="000000"/>
                          </a:solidFill>
                          <a:effectLst/>
                          <a:latin typeface="verdana" panose="020B0604030504040204" pitchFamily="34" charset="0"/>
                        </a:rPr>
                        <a:t>throw</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The "throw" keyword is used to throw an exception.</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351287">
                <a:tc>
                  <a:txBody>
                    <a:bodyPr/>
                    <a:lstStyle/>
                    <a:p>
                      <a:pPr algn="l" fontAlgn="t"/>
                      <a:r>
                        <a:rPr lang="en-US" sz="1000">
                          <a:solidFill>
                            <a:srgbClr val="000000"/>
                          </a:solidFill>
                          <a:effectLst/>
                          <a:latin typeface="verdana" panose="020B0604030504040204" pitchFamily="34" charset="0"/>
                        </a:rPr>
                        <a:t>throws</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dirty="0">
                          <a:solidFill>
                            <a:srgbClr val="000000"/>
                          </a:solidFill>
                          <a:effectLst/>
                          <a:latin typeface="verdana" panose="020B0604030504040204" pitchFamily="34" charset="0"/>
                        </a:rPr>
                        <a:t>The "throws" keyword is used to declare exceptions. It doesn't throw an exception. It specifies that there may occur an exception in the method. It is always used with method signature.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Footer Placeholder 1">
            <a:extLst>
              <a:ext uri="{FF2B5EF4-FFF2-40B4-BE49-F238E27FC236}">
                <a16:creationId xmlns:a16="http://schemas.microsoft.com/office/drawing/2014/main" id="{ECA4EE99-0FBD-4535-BAB4-9A0E3F832A8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C5FC3D33-CA65-44E9-9624-44A432ACD2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407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normAutofit fontScale="90000"/>
          </a:bodyPr>
          <a:lstStyle/>
          <a:p>
            <a:r>
              <a:rPr lang="en-US" dirty="0"/>
              <a:t>Which type of exception should be declared?</a:t>
            </a:r>
            <a:br>
              <a:rPr lang="en-US" dirty="0"/>
            </a:br>
            <a:endParaRPr lang="en-US" dirty="0"/>
          </a:p>
        </p:txBody>
      </p:sp>
      <p:sp>
        <p:nvSpPr>
          <p:cNvPr id="4" name="TextBox 3"/>
          <p:cNvSpPr txBox="1"/>
          <p:nvPr/>
        </p:nvSpPr>
        <p:spPr>
          <a:xfrm>
            <a:off x="1676400" y="3581400"/>
            <a:ext cx="6248400" cy="3046988"/>
          </a:xfrm>
          <a:prstGeom prst="rect">
            <a:avLst/>
          </a:prstGeom>
          <a:noFill/>
        </p:spPr>
        <p:txBody>
          <a:bodyPr wrap="square" rtlCol="0">
            <a:spAutoFit/>
          </a:bodyPr>
          <a:lstStyle/>
          <a:p>
            <a:r>
              <a:rPr lang="en-US" sz="3200" dirty="0">
                <a:solidFill>
                  <a:srgbClr val="C00000"/>
                </a:solidFill>
              </a:rPr>
              <a:t>Only checked exception</a:t>
            </a:r>
          </a:p>
          <a:p>
            <a:endParaRPr lang="en-US" sz="3200" dirty="0">
              <a:solidFill>
                <a:srgbClr val="C00000"/>
              </a:solidFill>
            </a:endParaRPr>
          </a:p>
          <a:p>
            <a:r>
              <a:rPr lang="en-US" sz="3200" dirty="0">
                <a:solidFill>
                  <a:srgbClr val="C00000"/>
                </a:solidFill>
              </a:rPr>
              <a:t>Why?</a:t>
            </a:r>
          </a:p>
          <a:p>
            <a:endParaRPr lang="en-US" sz="3200" dirty="0">
              <a:solidFill>
                <a:srgbClr val="C00000"/>
              </a:solidFill>
            </a:endParaRPr>
          </a:p>
          <a:p>
            <a:r>
              <a:rPr lang="en-US" sz="3200" dirty="0">
                <a:solidFill>
                  <a:srgbClr val="C00000"/>
                </a:solidFill>
              </a:rPr>
              <a:t>Checked exception are not in our control</a:t>
            </a:r>
          </a:p>
        </p:txBody>
      </p:sp>
      <p:sp>
        <p:nvSpPr>
          <p:cNvPr id="5" name="Footer Placeholder 1">
            <a:extLst>
              <a:ext uri="{FF2B5EF4-FFF2-40B4-BE49-F238E27FC236}">
                <a16:creationId xmlns:a16="http://schemas.microsoft.com/office/drawing/2014/main" id="{1D105007-8C85-42C4-824D-3E3FF2F0320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5B94007D-423D-4C97-954C-BE03791B21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56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Java throws keyword</a:t>
            </a:r>
            <a:br>
              <a:rPr lang="en-US" dirty="0"/>
            </a:br>
            <a:endParaRPr lang="en-US" dirty="0"/>
          </a:p>
        </p:txBody>
      </p:sp>
      <p:sp>
        <p:nvSpPr>
          <p:cNvPr id="3" name="Content Placeholder 2"/>
          <p:cNvSpPr>
            <a:spLocks noGrp="1"/>
          </p:cNvSpPr>
          <p:nvPr>
            <p:ph idx="1"/>
          </p:nvPr>
        </p:nvSpPr>
        <p:spPr/>
        <p:txBody>
          <a:bodyPr/>
          <a:lstStyle/>
          <a:p>
            <a:pPr algn="just"/>
            <a:r>
              <a:rPr lang="en-US" dirty="0"/>
              <a:t>Now Checked Exception can be propagated (forwarded in call stack).</a:t>
            </a:r>
          </a:p>
          <a:p>
            <a:pPr algn="just"/>
            <a:r>
              <a:rPr lang="en-US" dirty="0"/>
              <a:t>It provides information to the caller of the method about the exception.</a:t>
            </a:r>
          </a:p>
          <a:p>
            <a:pPr algn="just"/>
            <a:endParaRPr lang="en-US" dirty="0"/>
          </a:p>
        </p:txBody>
      </p:sp>
      <p:sp>
        <p:nvSpPr>
          <p:cNvPr id="4" name="Footer Placeholder 1">
            <a:extLst>
              <a:ext uri="{FF2B5EF4-FFF2-40B4-BE49-F238E27FC236}">
                <a16:creationId xmlns:a16="http://schemas.microsoft.com/office/drawing/2014/main" id="{DC8D4CFF-7454-4DBD-8BB1-22875501A6F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FDAE8DE-8F5A-40EB-B243-D853D60021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171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28600"/>
            <a:ext cx="3733800" cy="533400"/>
          </a:xfrm>
        </p:spPr>
        <p:txBody>
          <a:bodyPr>
            <a:normAutofit fontScale="90000"/>
          </a:bodyPr>
          <a:lstStyle/>
          <a:p>
            <a:r>
              <a:rPr lang="en-US" dirty="0"/>
              <a:t>Example</a:t>
            </a:r>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a:t>P.S.V.M() {</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495800" y="1066800"/>
            <a:ext cx="4572000" cy="2677656"/>
          </a:xfrm>
          <a:prstGeom prst="rect">
            <a:avLst/>
          </a:prstGeom>
          <a:noFill/>
        </p:spPr>
        <p:txBody>
          <a:bodyPr wrap="square" rtlCol="0">
            <a:spAutoFit/>
          </a:bodyPr>
          <a:lstStyle/>
          <a:p>
            <a:r>
              <a:rPr lang="en-US" sz="2800" dirty="0"/>
              <a:t> </a:t>
            </a:r>
            <a:r>
              <a:rPr lang="en-US" sz="2800" dirty="0">
                <a:solidFill>
                  <a:srgbClr val="7030A0"/>
                </a:solidFill>
              </a:rPr>
              <a:t>void m3()</a:t>
            </a:r>
          </a:p>
          <a:p>
            <a:r>
              <a:rPr lang="en-US" sz="2800" dirty="0">
                <a:solidFill>
                  <a:srgbClr val="7030A0"/>
                </a:solidFill>
              </a:rPr>
              <a:t>  {</a:t>
            </a:r>
          </a:p>
          <a:p>
            <a:r>
              <a:rPr lang="en-US" sz="2800" dirty="0">
                <a:solidFill>
                  <a:srgbClr val="7030A0"/>
                </a:solidFill>
              </a:rPr>
              <a:t>      S.O.P(“sleeping mode”);</a:t>
            </a:r>
          </a:p>
          <a:p>
            <a:r>
              <a:rPr lang="en-US" sz="2800" dirty="0">
                <a:solidFill>
                  <a:srgbClr val="7030A0"/>
                </a:solidFill>
              </a:rPr>
              <a:t>      </a:t>
            </a:r>
            <a:r>
              <a:rPr lang="en-US" sz="2800" dirty="0" err="1">
                <a:solidFill>
                  <a:srgbClr val="7030A0"/>
                </a:solidFill>
              </a:rPr>
              <a:t>Thread.sleep</a:t>
            </a:r>
            <a:r>
              <a:rPr lang="en-US" sz="2800" dirty="0">
                <a:solidFill>
                  <a:srgbClr val="7030A0"/>
                </a:solidFill>
              </a:rPr>
              <a:t>(3000);</a:t>
            </a:r>
          </a:p>
          <a:p>
            <a:r>
              <a:rPr lang="en-US" sz="2800" dirty="0">
                <a:solidFill>
                  <a:srgbClr val="7030A0"/>
                </a:solidFill>
              </a:rPr>
              <a:t>      S.O.P(“awake mode”);</a:t>
            </a:r>
          </a:p>
          <a:p>
            <a:r>
              <a:rPr lang="en-US" sz="2800" dirty="0">
                <a:solidFill>
                  <a:srgbClr val="7030A0"/>
                </a:solidFill>
              </a:rPr>
              <a:t>   }</a:t>
            </a:r>
          </a:p>
        </p:txBody>
      </p:sp>
      <p:sp>
        <p:nvSpPr>
          <p:cNvPr id="5" name="TextBox 4"/>
          <p:cNvSpPr txBox="1"/>
          <p:nvPr/>
        </p:nvSpPr>
        <p:spPr>
          <a:xfrm>
            <a:off x="5029200" y="4419600"/>
            <a:ext cx="4038600" cy="2308324"/>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error: unreported exception </a:t>
            </a:r>
            <a:r>
              <a:rPr lang="en-US" sz="2400" dirty="0" err="1">
                <a:solidFill>
                  <a:srgbClr val="C00000"/>
                </a:solidFill>
              </a:rPr>
              <a:t>InterruptedException</a:t>
            </a:r>
            <a:r>
              <a:rPr lang="en-US" sz="2400" dirty="0">
                <a:solidFill>
                  <a:srgbClr val="C00000"/>
                </a:solidFill>
              </a:rPr>
              <a:t>; must be caught or declared to be thrown   </a:t>
            </a:r>
          </a:p>
          <a:p>
            <a:r>
              <a:rPr lang="en-US" sz="2400" dirty="0" err="1">
                <a:solidFill>
                  <a:srgbClr val="C00000"/>
                </a:solidFill>
              </a:rPr>
              <a:t>Thread.sleep</a:t>
            </a:r>
            <a:r>
              <a:rPr lang="en-US" sz="2400" dirty="0">
                <a:solidFill>
                  <a:srgbClr val="C00000"/>
                </a:solidFill>
              </a:rPr>
              <a:t>(3000);</a:t>
            </a:r>
          </a:p>
        </p:txBody>
      </p:sp>
      <p:sp>
        <p:nvSpPr>
          <p:cNvPr id="6" name="Footer Placeholder 1">
            <a:extLst>
              <a:ext uri="{FF2B5EF4-FFF2-40B4-BE49-F238E27FC236}">
                <a16:creationId xmlns:a16="http://schemas.microsoft.com/office/drawing/2014/main" id="{DDC47C63-F29B-4862-9571-8492F56BBD7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2FC28312-6C42-48C0-B927-BBAF09B13C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0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09800" y="762000"/>
            <a:ext cx="4722433" cy="4456669"/>
          </a:xfrm>
          <a:prstGeom prst="rect">
            <a:avLst/>
          </a:prstGeom>
        </p:spPr>
      </p:pic>
      <p:sp>
        <p:nvSpPr>
          <p:cNvPr id="3" name="Footer Placeholder 1">
            <a:extLst>
              <a:ext uri="{FF2B5EF4-FFF2-40B4-BE49-F238E27FC236}">
                <a16:creationId xmlns:a16="http://schemas.microsoft.com/office/drawing/2014/main" id="{A35EB166-7D0C-42CE-8DB0-E64457643D2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680DEA6B-DCD0-4480-9080-50A0F9C81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344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a:t>Handle it by try-catch</a:t>
            </a:r>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a:t>P.S.V.M() {</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43400" y="838200"/>
            <a:ext cx="4572000" cy="5016758"/>
          </a:xfrm>
          <a:prstGeom prst="rect">
            <a:avLst/>
          </a:prstGeom>
          <a:noFill/>
        </p:spPr>
        <p:txBody>
          <a:bodyPr wrap="square" rtlCol="0">
            <a:spAutoFit/>
          </a:bodyPr>
          <a:lstStyle/>
          <a:p>
            <a:r>
              <a:rPr lang="en-US" sz="2800" dirty="0"/>
              <a:t> </a:t>
            </a:r>
            <a:r>
              <a:rPr lang="en-US" sz="2400" dirty="0">
                <a:solidFill>
                  <a:srgbClr val="7030A0"/>
                </a:solidFill>
              </a:rPr>
              <a:t>void m3()</a:t>
            </a:r>
          </a:p>
          <a:p>
            <a:r>
              <a:rPr lang="en-US" sz="2400" dirty="0">
                <a:solidFill>
                  <a:srgbClr val="7030A0"/>
                </a:solidFill>
              </a:rPr>
              <a:t>  {</a:t>
            </a:r>
          </a:p>
          <a:p>
            <a:r>
              <a:rPr lang="en-US" sz="2400" dirty="0">
                <a:solidFill>
                  <a:srgbClr val="7030A0"/>
                </a:solidFill>
              </a:rPr>
              <a:t>      try{</a:t>
            </a:r>
          </a:p>
          <a:p>
            <a:r>
              <a:rPr lang="en-US" sz="2400" dirty="0">
                <a:solidFill>
                  <a:srgbClr val="7030A0"/>
                </a:solidFill>
              </a:rPr>
              <a:t>      S.O.P(“sleeping mode”);</a:t>
            </a:r>
          </a:p>
          <a:p>
            <a:r>
              <a:rPr lang="en-US" sz="2400" dirty="0">
                <a:solidFill>
                  <a:srgbClr val="7030A0"/>
                </a:solidFill>
              </a:rPr>
              <a:t>      </a:t>
            </a:r>
            <a:r>
              <a:rPr lang="en-US" sz="2400" dirty="0" err="1">
                <a:solidFill>
                  <a:srgbClr val="7030A0"/>
                </a:solidFill>
              </a:rPr>
              <a:t>Thread.sleep</a:t>
            </a:r>
            <a:r>
              <a:rPr lang="en-US" sz="2400" dirty="0">
                <a:solidFill>
                  <a:srgbClr val="7030A0"/>
                </a:solidFill>
              </a:rPr>
              <a:t>(3000);</a:t>
            </a:r>
          </a:p>
          <a:p>
            <a:r>
              <a:rPr lang="en-US" sz="2400" dirty="0">
                <a:solidFill>
                  <a:srgbClr val="7030A0"/>
                </a:solidFill>
              </a:rPr>
              <a:t>      S.O.P(“awake mode”);</a:t>
            </a:r>
          </a:p>
          <a:p>
            <a:r>
              <a:rPr lang="en-US" sz="2400" dirty="0">
                <a:solidFill>
                  <a:srgbClr val="7030A0"/>
                </a:solidFill>
              </a:rPr>
              <a:t>      }</a:t>
            </a:r>
          </a:p>
          <a:p>
            <a:r>
              <a:rPr lang="en-US" sz="2400" dirty="0">
                <a:solidFill>
                  <a:srgbClr val="7030A0"/>
                </a:solidFill>
              </a:rPr>
              <a:t>      catch(</a:t>
            </a:r>
            <a:r>
              <a:rPr lang="en-US" sz="2400" dirty="0" err="1">
                <a:solidFill>
                  <a:srgbClr val="7030A0"/>
                </a:solidFill>
              </a:rPr>
              <a:t>InterruptException</a:t>
            </a:r>
            <a:r>
              <a:rPr lang="en-US" sz="2400" dirty="0">
                <a:solidFill>
                  <a:srgbClr val="7030A0"/>
                </a:solidFill>
              </a:rPr>
              <a:t> i)</a:t>
            </a:r>
          </a:p>
          <a:p>
            <a:r>
              <a:rPr lang="en-US" sz="2400" dirty="0">
                <a:solidFill>
                  <a:srgbClr val="7030A0"/>
                </a:solidFill>
              </a:rPr>
              <a:t>     {</a:t>
            </a:r>
          </a:p>
          <a:p>
            <a:r>
              <a:rPr lang="en-US" sz="2400" dirty="0">
                <a:solidFill>
                  <a:srgbClr val="7030A0"/>
                </a:solidFill>
              </a:rPr>
              <a:t>        </a:t>
            </a:r>
            <a:r>
              <a:rPr lang="en-US" sz="2400" dirty="0" err="1">
                <a:solidFill>
                  <a:srgbClr val="7030A0"/>
                </a:solidFill>
              </a:rPr>
              <a:t>i.printStackTrace</a:t>
            </a:r>
            <a:r>
              <a:rPr lang="en-US" sz="2400" dirty="0">
                <a:solidFill>
                  <a:srgbClr val="7030A0"/>
                </a:solidFill>
              </a:rPr>
              <a:t>();</a:t>
            </a:r>
          </a:p>
          <a:p>
            <a:r>
              <a:rPr lang="en-US" sz="2400" dirty="0">
                <a:solidFill>
                  <a:srgbClr val="7030A0"/>
                </a:solidFill>
              </a:rPr>
              <a:t>      }</a:t>
            </a:r>
          </a:p>
          <a:p>
            <a:r>
              <a:rPr lang="en-US" sz="2400" dirty="0">
                <a:solidFill>
                  <a:srgbClr val="7030A0"/>
                </a:solidFill>
              </a:rPr>
              <a:t>   }</a:t>
            </a:r>
          </a:p>
          <a:p>
            <a:endParaRPr lang="en-US" sz="2800" dirty="0">
              <a:solidFill>
                <a:srgbClr val="7030A0"/>
              </a:solidFill>
            </a:endParaRPr>
          </a:p>
        </p:txBody>
      </p:sp>
      <p:sp>
        <p:nvSpPr>
          <p:cNvPr id="5" name="TextBox 4"/>
          <p:cNvSpPr txBox="1"/>
          <p:nvPr/>
        </p:nvSpPr>
        <p:spPr>
          <a:xfrm>
            <a:off x="4876800" y="5562600"/>
            <a:ext cx="4038600" cy="1200329"/>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sleeping mode </a:t>
            </a:r>
          </a:p>
          <a:p>
            <a:r>
              <a:rPr lang="en-US" sz="2400" dirty="0">
                <a:solidFill>
                  <a:srgbClr val="C00000"/>
                </a:solidFill>
              </a:rPr>
              <a:t>awake mode</a:t>
            </a:r>
          </a:p>
        </p:txBody>
      </p:sp>
      <p:sp>
        <p:nvSpPr>
          <p:cNvPr id="6" name="Footer Placeholder 1">
            <a:extLst>
              <a:ext uri="{FF2B5EF4-FFF2-40B4-BE49-F238E27FC236}">
                <a16:creationId xmlns:a16="http://schemas.microsoft.com/office/drawing/2014/main" id="{2FF07F2C-BE40-40B7-BFFF-6E951F7E66D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E5096142-0A43-4D89-852B-7B3B66A210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6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throws keyword here?</a:t>
            </a:r>
          </a:p>
        </p:txBody>
      </p:sp>
      <p:sp>
        <p:nvSpPr>
          <p:cNvPr id="3" name="Content Placeholder 2"/>
          <p:cNvSpPr>
            <a:spLocks noGrp="1"/>
          </p:cNvSpPr>
          <p:nvPr>
            <p:ph idx="1"/>
          </p:nvPr>
        </p:nvSpPr>
        <p:spPr/>
        <p:txBody>
          <a:bodyPr/>
          <a:lstStyle/>
          <a:p>
            <a:pPr marL="0" indent="0">
              <a:buNone/>
            </a:pPr>
            <a:r>
              <a:rPr lang="en-US" dirty="0"/>
              <a:t>If m3() method is not able to handle the Interrupted exception then it will throws to the m2() method.</a:t>
            </a:r>
          </a:p>
          <a:p>
            <a:pPr marL="0" indent="0">
              <a:buNone/>
            </a:pPr>
            <a:endParaRPr lang="en-US" dirty="0"/>
          </a:p>
          <a:p>
            <a:pPr marL="0" indent="0">
              <a:buNone/>
            </a:pPr>
            <a:r>
              <a:rPr lang="en-US" dirty="0" err="1"/>
              <a:t>Bcs</a:t>
            </a:r>
            <a:r>
              <a:rPr lang="en-US" dirty="0"/>
              <a:t> m2() is caller method</a:t>
            </a:r>
          </a:p>
        </p:txBody>
      </p:sp>
      <p:sp>
        <p:nvSpPr>
          <p:cNvPr id="4" name="Footer Placeholder 1">
            <a:extLst>
              <a:ext uri="{FF2B5EF4-FFF2-40B4-BE49-F238E27FC236}">
                <a16:creationId xmlns:a16="http://schemas.microsoft.com/office/drawing/2014/main" id="{A83EC002-A747-4139-B56B-6DD47D0D2BD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D7D0178-AA9A-45ED-A93F-5D70DCE57F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5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a:t>Handle it by throws</a:t>
            </a:r>
          </a:p>
        </p:txBody>
      </p:sp>
      <p:sp>
        <p:nvSpPr>
          <p:cNvPr id="3" name="Content Placeholder 2"/>
          <p:cNvSpPr>
            <a:spLocks noGrp="1"/>
          </p:cNvSpPr>
          <p:nvPr>
            <p:ph idx="1"/>
          </p:nvPr>
        </p:nvSpPr>
        <p:spPr>
          <a:xfrm>
            <a:off x="228600" y="457200"/>
            <a:ext cx="4267200" cy="6400800"/>
          </a:xfrm>
        </p:spPr>
        <p:txBody>
          <a:bodyPr>
            <a:normAutofit fontScale="700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try {   m3(); }</a:t>
            </a:r>
          </a:p>
          <a:p>
            <a:pPr marL="0" indent="0">
              <a:buNone/>
            </a:pPr>
            <a:r>
              <a:rPr lang="en-US" dirty="0">
                <a:solidFill>
                  <a:schemeClr val="accent6">
                    <a:lumMod val="50000"/>
                  </a:schemeClr>
                </a:solidFill>
              </a:rPr>
              <a:t>     catch(</a:t>
            </a:r>
            <a:r>
              <a:rPr lang="en-US" dirty="0" err="1">
                <a:solidFill>
                  <a:schemeClr val="accent6">
                    <a:lumMod val="50000"/>
                  </a:schemeClr>
                </a:solidFill>
              </a:rPr>
              <a:t>InterruptException</a:t>
            </a:r>
            <a:r>
              <a:rPr lang="en-US" dirty="0">
                <a:solidFill>
                  <a:schemeClr val="accent6">
                    <a:lumMod val="50000"/>
                  </a:schemeClr>
                </a:solidFill>
              </a:rPr>
              <a:t> i)</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i.printStackTrace</a:t>
            </a:r>
            <a:r>
              <a:rPr lang="en-US" dirty="0">
                <a:solidFill>
                  <a:schemeClr val="accent6">
                    <a:lumMod val="50000"/>
                  </a:schemeClr>
                </a:solidFill>
              </a:rPr>
              <a:t>();</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p>
          <a:p>
            <a:pPr marL="0" indent="0">
              <a:buNone/>
            </a:pPr>
            <a:r>
              <a:rPr lang="en-US" dirty="0"/>
              <a:t>P.S.V.M() {</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43400" y="8382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p>
          <a:p>
            <a:r>
              <a:rPr lang="en-US" sz="2400" dirty="0">
                <a:solidFill>
                  <a:srgbClr val="7030A0"/>
                </a:solidFill>
              </a:rPr>
              <a:t>      S.O.P(“sleeping mode”);</a:t>
            </a:r>
          </a:p>
          <a:p>
            <a:r>
              <a:rPr lang="en-US" sz="2400" dirty="0">
                <a:solidFill>
                  <a:srgbClr val="7030A0"/>
                </a:solidFill>
              </a:rPr>
              <a:t>      </a:t>
            </a:r>
            <a:r>
              <a:rPr lang="en-US" sz="2400" dirty="0" err="1">
                <a:solidFill>
                  <a:srgbClr val="7030A0"/>
                </a:solidFill>
              </a:rPr>
              <a:t>Thread.sleep</a:t>
            </a:r>
            <a:r>
              <a:rPr lang="en-US" sz="2400" dirty="0">
                <a:solidFill>
                  <a:srgbClr val="7030A0"/>
                </a:solidFill>
              </a:rPr>
              <a:t>(3000);</a:t>
            </a:r>
          </a:p>
          <a:p>
            <a:r>
              <a:rPr lang="en-US" sz="2400" dirty="0">
                <a:solidFill>
                  <a:srgbClr val="7030A0"/>
                </a:solidFill>
              </a:rPr>
              <a:t>      S.O.P(“awake mode”);</a:t>
            </a:r>
          </a:p>
          <a:p>
            <a:r>
              <a:rPr lang="en-US" sz="2400" dirty="0">
                <a:solidFill>
                  <a:srgbClr val="7030A0"/>
                </a:solidFill>
              </a:rPr>
              <a:t>      </a:t>
            </a:r>
          </a:p>
          <a:p>
            <a:r>
              <a:rPr lang="en-US" sz="2400" dirty="0">
                <a:solidFill>
                  <a:srgbClr val="7030A0"/>
                </a:solidFill>
              </a:rPr>
              <a:t>}</a:t>
            </a:r>
          </a:p>
          <a:p>
            <a:endParaRPr lang="en-US" sz="2800" dirty="0">
              <a:solidFill>
                <a:srgbClr val="7030A0"/>
              </a:solidFill>
            </a:endParaRPr>
          </a:p>
        </p:txBody>
      </p:sp>
      <p:sp>
        <p:nvSpPr>
          <p:cNvPr id="5" name="TextBox 4"/>
          <p:cNvSpPr txBox="1"/>
          <p:nvPr/>
        </p:nvSpPr>
        <p:spPr>
          <a:xfrm>
            <a:off x="4876800" y="5562600"/>
            <a:ext cx="4038600" cy="1200329"/>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sleeping mode </a:t>
            </a:r>
          </a:p>
          <a:p>
            <a:r>
              <a:rPr lang="en-US" sz="2400" dirty="0">
                <a:solidFill>
                  <a:srgbClr val="C00000"/>
                </a:solidFill>
              </a:rPr>
              <a:t>awake mode</a:t>
            </a:r>
          </a:p>
        </p:txBody>
      </p:sp>
      <p:sp>
        <p:nvSpPr>
          <p:cNvPr id="6" name="Footer Placeholder 1">
            <a:extLst>
              <a:ext uri="{FF2B5EF4-FFF2-40B4-BE49-F238E27FC236}">
                <a16:creationId xmlns:a16="http://schemas.microsoft.com/office/drawing/2014/main" id="{A3F58354-393B-43E4-B462-17B83909899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98FEF89E-1BB3-4EDA-AA34-D813B01E96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54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m2() method is not able to handle the Interrupted exception then it will throws to the m1() method.</a:t>
            </a:r>
            <a:br>
              <a:rPr lang="en-US" dirty="0"/>
            </a:br>
            <a:endParaRPr lang="en-US" dirty="0"/>
          </a:p>
        </p:txBody>
      </p:sp>
      <p:sp>
        <p:nvSpPr>
          <p:cNvPr id="3" name="Footer Placeholder 1">
            <a:extLst>
              <a:ext uri="{FF2B5EF4-FFF2-40B4-BE49-F238E27FC236}">
                <a16:creationId xmlns:a16="http://schemas.microsoft.com/office/drawing/2014/main" id="{522A9D83-B7CE-4FCE-B4BA-9DC1A223437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44B0B87B-6E8A-4D5B-9076-5C11C89110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164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a:t>Propagate throws</a:t>
            </a:r>
          </a:p>
        </p:txBody>
      </p:sp>
      <p:sp>
        <p:nvSpPr>
          <p:cNvPr id="3" name="Content Placeholder 2"/>
          <p:cNvSpPr>
            <a:spLocks noGrp="1"/>
          </p:cNvSpPr>
          <p:nvPr>
            <p:ph idx="1"/>
          </p:nvPr>
        </p:nvSpPr>
        <p:spPr>
          <a:xfrm>
            <a:off x="228600" y="457200"/>
            <a:ext cx="4267200" cy="6400800"/>
          </a:xfrm>
        </p:spPr>
        <p:txBody>
          <a:bodyPr>
            <a:normAutofit fontScale="700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try{  m2(); }</a:t>
            </a:r>
          </a:p>
          <a:p>
            <a:pPr marL="0" indent="0">
              <a:buNone/>
            </a:pPr>
            <a:r>
              <a:rPr lang="en-US" dirty="0">
                <a:solidFill>
                  <a:srgbClr val="0070C0"/>
                </a:solidFill>
              </a:rPr>
              <a:t>     catch(</a:t>
            </a:r>
            <a:r>
              <a:rPr lang="en-US" dirty="0" err="1">
                <a:solidFill>
                  <a:srgbClr val="0070C0"/>
                </a:solidFill>
              </a:rPr>
              <a:t>InterruptException</a:t>
            </a:r>
            <a:r>
              <a:rPr lang="en-US" dirty="0">
                <a:solidFill>
                  <a:srgbClr val="0070C0"/>
                </a:solidFill>
              </a:rPr>
              <a:t> i)</a:t>
            </a:r>
          </a:p>
          <a:p>
            <a:pPr marL="0" indent="0">
              <a:buNone/>
            </a:pPr>
            <a:r>
              <a:rPr lang="en-US" dirty="0">
                <a:solidFill>
                  <a:srgbClr val="0070C0"/>
                </a:solidFill>
              </a:rPr>
              <a:t>     {</a:t>
            </a:r>
          </a:p>
          <a:p>
            <a:pPr marL="0" indent="0">
              <a:buNone/>
            </a:pPr>
            <a:r>
              <a:rPr lang="en-US" dirty="0">
                <a:solidFill>
                  <a:srgbClr val="0070C0"/>
                </a:solidFill>
              </a:rPr>
              <a:t>        </a:t>
            </a:r>
            <a:r>
              <a:rPr lang="en-US" dirty="0" err="1">
                <a:solidFill>
                  <a:srgbClr val="0070C0"/>
                </a:solidFill>
              </a:rPr>
              <a:t>i.printStackTrace</a:t>
            </a:r>
            <a:r>
              <a:rPr lang="en-US" dirty="0">
                <a:solidFill>
                  <a:srgbClr val="0070C0"/>
                </a:solidFill>
              </a:rPr>
              <a:t>();</a:t>
            </a:r>
          </a:p>
          <a:p>
            <a:pPr marL="0" indent="0">
              <a:buNone/>
            </a:pPr>
            <a:r>
              <a:rPr lang="en-US" dirty="0">
                <a:solidFill>
                  <a:srgbClr val="0070C0"/>
                </a:solidFill>
              </a:rPr>
              <a:t>      }</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 </a:t>
            </a:r>
          </a:p>
          <a:p>
            <a:pPr marL="0" indent="0">
              <a:buNone/>
            </a:pPr>
            <a:r>
              <a:rPr lang="en-US" dirty="0">
                <a:solidFill>
                  <a:schemeClr val="accent6">
                    <a:lumMod val="50000"/>
                  </a:schemeClr>
                </a:solidFill>
              </a:rPr>
              <a:t>}</a:t>
            </a:r>
          </a:p>
          <a:p>
            <a:pPr marL="0" indent="0">
              <a:buNone/>
            </a:pPr>
            <a:r>
              <a:rPr lang="en-US" dirty="0"/>
              <a:t>P.S.V.M() {</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p>
          <a:p>
            <a:r>
              <a:rPr lang="en-US" sz="2400" dirty="0">
                <a:solidFill>
                  <a:srgbClr val="7030A0"/>
                </a:solidFill>
              </a:rPr>
              <a:t>      S.O.P(“sleeping mode”);</a:t>
            </a:r>
          </a:p>
          <a:p>
            <a:r>
              <a:rPr lang="en-US" sz="2400" dirty="0">
                <a:solidFill>
                  <a:srgbClr val="7030A0"/>
                </a:solidFill>
              </a:rPr>
              <a:t>      </a:t>
            </a:r>
            <a:r>
              <a:rPr lang="en-US" sz="2400" dirty="0" err="1">
                <a:solidFill>
                  <a:srgbClr val="7030A0"/>
                </a:solidFill>
              </a:rPr>
              <a:t>Thread.sleep</a:t>
            </a:r>
            <a:r>
              <a:rPr lang="en-US" sz="2400" dirty="0">
                <a:solidFill>
                  <a:srgbClr val="7030A0"/>
                </a:solidFill>
              </a:rPr>
              <a:t>(3000);</a:t>
            </a:r>
          </a:p>
          <a:p>
            <a:r>
              <a:rPr lang="en-US" sz="2400" dirty="0">
                <a:solidFill>
                  <a:srgbClr val="7030A0"/>
                </a:solidFill>
              </a:rPr>
              <a:t>      S.O.P(“awake mode”);</a:t>
            </a:r>
          </a:p>
          <a:p>
            <a:r>
              <a:rPr lang="en-US" sz="2400" dirty="0">
                <a:solidFill>
                  <a:srgbClr val="7030A0"/>
                </a:solidFill>
              </a:rPr>
              <a:t>      </a:t>
            </a:r>
          </a:p>
          <a:p>
            <a:r>
              <a:rPr lang="en-US" sz="2400" dirty="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sleeping mode </a:t>
            </a:r>
          </a:p>
          <a:p>
            <a:r>
              <a:rPr lang="en-US" sz="2400" dirty="0">
                <a:solidFill>
                  <a:srgbClr val="C00000"/>
                </a:solidFill>
              </a:rPr>
              <a:t>awake mode</a:t>
            </a:r>
          </a:p>
        </p:txBody>
      </p:sp>
      <p:sp>
        <p:nvSpPr>
          <p:cNvPr id="6" name="Footer Placeholder 1">
            <a:extLst>
              <a:ext uri="{FF2B5EF4-FFF2-40B4-BE49-F238E27FC236}">
                <a16:creationId xmlns:a16="http://schemas.microsoft.com/office/drawing/2014/main" id="{16440780-EC9B-40DB-BA6E-D97432D5C2D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E5400FDD-4B57-4976-B93B-EA70CB9479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1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m1() method is not able to handle the Interrupted exception then it will throws to the main()method.</a:t>
            </a:r>
            <a:br>
              <a:rPr lang="en-US" dirty="0"/>
            </a:br>
            <a:endParaRPr lang="en-US" dirty="0"/>
          </a:p>
        </p:txBody>
      </p:sp>
      <p:sp>
        <p:nvSpPr>
          <p:cNvPr id="3" name="Footer Placeholder 1">
            <a:extLst>
              <a:ext uri="{FF2B5EF4-FFF2-40B4-BE49-F238E27FC236}">
                <a16:creationId xmlns:a16="http://schemas.microsoft.com/office/drawing/2014/main" id="{8956B972-FBE4-4C23-8CFB-17D240F6D3D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B52E98E5-CF74-4440-968D-A16C058FC3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80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457200"/>
            <a:ext cx="8229600" cy="731838"/>
          </a:xfrm>
        </p:spPr>
        <p:txBody>
          <a:bodyPr>
            <a:normAutofit fontScale="90000"/>
          </a:bodyPr>
          <a:lstStyle/>
          <a:p>
            <a:r>
              <a:rPr lang="en-US" dirty="0"/>
              <a:t>Hierarchy of Java Exception classes</a:t>
            </a:r>
            <a:br>
              <a:rPr lang="en-US" dirty="0"/>
            </a:br>
            <a:endParaRPr lang="en-US" dirty="0"/>
          </a:p>
        </p:txBody>
      </p:sp>
      <p:pic>
        <p:nvPicPr>
          <p:cNvPr id="1026"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969615"/>
            <a:ext cx="7620001" cy="573598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
            <a:extLst>
              <a:ext uri="{FF2B5EF4-FFF2-40B4-BE49-F238E27FC236}">
                <a16:creationId xmlns:a16="http://schemas.microsoft.com/office/drawing/2014/main" id="{75F8BE7E-B1F2-4F0E-88FC-63A08290C23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8BE27FB2-A9FD-4C27-AE89-3598CB5A30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4618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a:t>Propagate throws</a:t>
            </a:r>
          </a:p>
        </p:txBody>
      </p:sp>
      <p:sp>
        <p:nvSpPr>
          <p:cNvPr id="3" name="Content Placeholder 2"/>
          <p:cNvSpPr>
            <a:spLocks noGrp="1"/>
          </p:cNvSpPr>
          <p:nvPr>
            <p:ph idx="1"/>
          </p:nvPr>
        </p:nvSpPr>
        <p:spPr>
          <a:xfrm>
            <a:off x="228600" y="457200"/>
            <a:ext cx="4267200" cy="6400800"/>
          </a:xfrm>
        </p:spPr>
        <p:txBody>
          <a:bodyPr>
            <a:normAutofit fontScale="6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 throws </a:t>
            </a:r>
            <a:r>
              <a:rPr lang="en-US" dirty="0" err="1">
                <a:solidFill>
                  <a:srgbClr val="0070C0"/>
                </a:solidFill>
              </a:rPr>
              <a:t>InterruptedException</a:t>
            </a:r>
            <a:endParaRPr lang="en-US" dirty="0">
              <a:solidFill>
                <a:srgbClr val="0070C0"/>
              </a:solidFill>
            </a:endParaRPr>
          </a:p>
          <a:p>
            <a:pPr marL="0" indent="0">
              <a:buNone/>
            </a:pPr>
            <a:r>
              <a:rPr lang="en-US" dirty="0">
                <a:solidFill>
                  <a:srgbClr val="0070C0"/>
                </a:solidFill>
              </a:rPr>
              <a:t>  {</a:t>
            </a:r>
          </a:p>
          <a:p>
            <a:pPr marL="0" indent="0">
              <a:buNone/>
            </a:pPr>
            <a:r>
              <a:rPr lang="en-US" dirty="0">
                <a:solidFill>
                  <a:srgbClr val="0070C0"/>
                </a:solidFill>
              </a:rPr>
              <a:t>       m2(); </a:t>
            </a:r>
          </a:p>
          <a:p>
            <a:pPr marL="0" indent="0">
              <a:buNone/>
            </a:pPr>
            <a:r>
              <a:rPr lang="en-US" dirty="0">
                <a:solidFill>
                  <a:srgbClr val="0070C0"/>
                </a:solidFill>
              </a:rPr>
              <a:t>}</a:t>
            </a:r>
          </a:p>
          <a:p>
            <a:pPr marL="0" indent="0">
              <a:buNone/>
            </a:pPr>
            <a:r>
              <a:rPr lang="en-US" dirty="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 </a:t>
            </a:r>
          </a:p>
          <a:p>
            <a:pPr marL="0" indent="0">
              <a:buNone/>
            </a:pPr>
            <a:r>
              <a:rPr lang="en-US" dirty="0">
                <a:solidFill>
                  <a:schemeClr val="accent6">
                    <a:lumMod val="50000"/>
                  </a:schemeClr>
                </a:solidFill>
              </a:rPr>
              <a:t>}</a:t>
            </a:r>
          </a:p>
          <a:p>
            <a:pPr marL="0" indent="0">
              <a:buNone/>
            </a:pPr>
            <a:r>
              <a:rPr lang="en-US" dirty="0"/>
              <a:t>P.S.V.M() {</a:t>
            </a:r>
          </a:p>
          <a:p>
            <a:pPr marL="0" indent="0">
              <a:buNone/>
            </a:pPr>
            <a:r>
              <a:rPr lang="en-US" dirty="0"/>
              <a:t>try{     </a:t>
            </a:r>
          </a:p>
          <a:p>
            <a:pPr marL="0" indent="0">
              <a:buNone/>
            </a:pPr>
            <a:r>
              <a:rPr lang="en-US" dirty="0"/>
              <a:t>       new </a:t>
            </a:r>
            <a:r>
              <a:rPr lang="en-US" dirty="0" err="1"/>
              <a:t>MyClass</a:t>
            </a:r>
            <a:r>
              <a:rPr lang="en-US" dirty="0"/>
              <a:t>().m1();</a:t>
            </a:r>
          </a:p>
          <a:p>
            <a:pPr marL="0" indent="0">
              <a:buNone/>
            </a:pPr>
            <a:r>
              <a:rPr lang="en-US" dirty="0"/>
              <a:t>}</a:t>
            </a:r>
          </a:p>
          <a:p>
            <a:pPr marL="0" indent="0">
              <a:buNone/>
            </a:pPr>
            <a:r>
              <a:rPr lang="en-US" dirty="0"/>
              <a:t>catch(</a:t>
            </a:r>
            <a:r>
              <a:rPr lang="en-US" dirty="0" err="1"/>
              <a:t>InterruptException</a:t>
            </a:r>
            <a:r>
              <a:rPr lang="en-US" dirty="0"/>
              <a:t> i)</a:t>
            </a:r>
          </a:p>
          <a:p>
            <a:pPr marL="0" indent="0">
              <a:buNone/>
            </a:pPr>
            <a:r>
              <a:rPr lang="en-US" dirty="0"/>
              <a:t>     {</a:t>
            </a:r>
          </a:p>
          <a:p>
            <a:pPr marL="0" indent="0">
              <a:buNone/>
            </a:pPr>
            <a:r>
              <a:rPr lang="en-US" dirty="0"/>
              <a:t>        </a:t>
            </a:r>
            <a:r>
              <a:rPr lang="en-US" dirty="0" err="1"/>
              <a:t>i.printStackTrace</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p>
          <a:p>
            <a:r>
              <a:rPr lang="en-US" sz="2400" dirty="0">
                <a:solidFill>
                  <a:srgbClr val="7030A0"/>
                </a:solidFill>
              </a:rPr>
              <a:t>      S.O.P(“sleeping mode”);</a:t>
            </a:r>
          </a:p>
          <a:p>
            <a:r>
              <a:rPr lang="en-US" sz="2400" dirty="0">
                <a:solidFill>
                  <a:srgbClr val="7030A0"/>
                </a:solidFill>
              </a:rPr>
              <a:t>      </a:t>
            </a:r>
            <a:r>
              <a:rPr lang="en-US" sz="2400" dirty="0" err="1">
                <a:solidFill>
                  <a:srgbClr val="7030A0"/>
                </a:solidFill>
              </a:rPr>
              <a:t>Thread.sleep</a:t>
            </a:r>
            <a:r>
              <a:rPr lang="en-US" sz="2400" dirty="0">
                <a:solidFill>
                  <a:srgbClr val="7030A0"/>
                </a:solidFill>
              </a:rPr>
              <a:t>(3000);</a:t>
            </a:r>
          </a:p>
          <a:p>
            <a:r>
              <a:rPr lang="en-US" sz="2400" dirty="0">
                <a:solidFill>
                  <a:srgbClr val="7030A0"/>
                </a:solidFill>
              </a:rPr>
              <a:t>      S.O.P(“awake mode”);</a:t>
            </a:r>
          </a:p>
          <a:p>
            <a:r>
              <a:rPr lang="en-US" sz="2400" dirty="0">
                <a:solidFill>
                  <a:srgbClr val="7030A0"/>
                </a:solidFill>
              </a:rPr>
              <a:t>      </a:t>
            </a:r>
          </a:p>
          <a:p>
            <a:r>
              <a:rPr lang="en-US" sz="2400" dirty="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sleeping mode </a:t>
            </a:r>
          </a:p>
          <a:p>
            <a:r>
              <a:rPr lang="en-US" sz="2400" dirty="0">
                <a:solidFill>
                  <a:srgbClr val="C00000"/>
                </a:solidFill>
              </a:rPr>
              <a:t>awake mode</a:t>
            </a:r>
          </a:p>
        </p:txBody>
      </p:sp>
      <p:sp>
        <p:nvSpPr>
          <p:cNvPr id="6" name="Footer Placeholder 1">
            <a:extLst>
              <a:ext uri="{FF2B5EF4-FFF2-40B4-BE49-F238E27FC236}">
                <a16:creationId xmlns:a16="http://schemas.microsoft.com/office/drawing/2014/main" id="{5039FA69-BB95-472A-BF46-C3F5201F924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0842236C-49AC-4F72-8E6B-29F84F9B05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85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main() method is not able to handle the Interrupted exception then it will throws to the JVM.</a:t>
            </a:r>
            <a:br>
              <a:rPr lang="en-US" dirty="0"/>
            </a:br>
            <a:endParaRPr lang="en-US" dirty="0"/>
          </a:p>
        </p:txBody>
      </p:sp>
      <p:sp>
        <p:nvSpPr>
          <p:cNvPr id="3" name="Footer Placeholder 1">
            <a:extLst>
              <a:ext uri="{FF2B5EF4-FFF2-40B4-BE49-F238E27FC236}">
                <a16:creationId xmlns:a16="http://schemas.microsoft.com/office/drawing/2014/main" id="{8403DBEC-DDCB-4B01-9222-C1F007B247E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2E24D43F-2F16-41B8-A689-12FED8E1E5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5007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a:t>Propagate throws</a:t>
            </a:r>
          </a:p>
        </p:txBody>
      </p:sp>
      <p:sp>
        <p:nvSpPr>
          <p:cNvPr id="3" name="Content Placeholder 2"/>
          <p:cNvSpPr>
            <a:spLocks noGrp="1"/>
          </p:cNvSpPr>
          <p:nvPr>
            <p:ph idx="1"/>
          </p:nvPr>
        </p:nvSpPr>
        <p:spPr>
          <a:xfrm>
            <a:off x="228600" y="457200"/>
            <a:ext cx="4267200" cy="6400800"/>
          </a:xfrm>
        </p:spPr>
        <p:txBody>
          <a:bodyPr>
            <a:normAutofit fontScale="77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 throws </a:t>
            </a:r>
            <a:r>
              <a:rPr lang="en-US" dirty="0" err="1">
                <a:solidFill>
                  <a:srgbClr val="0070C0"/>
                </a:solidFill>
              </a:rPr>
              <a:t>InterruptedException</a:t>
            </a:r>
            <a:endParaRPr lang="en-US" dirty="0">
              <a:solidFill>
                <a:srgbClr val="0070C0"/>
              </a:solidFill>
            </a:endParaRPr>
          </a:p>
          <a:p>
            <a:pPr marL="0" indent="0">
              <a:buNone/>
            </a:pPr>
            <a:r>
              <a:rPr lang="en-US" dirty="0">
                <a:solidFill>
                  <a:srgbClr val="0070C0"/>
                </a:solidFill>
              </a:rPr>
              <a:t>  {</a:t>
            </a:r>
          </a:p>
          <a:p>
            <a:pPr marL="0" indent="0">
              <a:buNone/>
            </a:pPr>
            <a:r>
              <a:rPr lang="en-US" dirty="0">
                <a:solidFill>
                  <a:srgbClr val="0070C0"/>
                </a:solidFill>
              </a:rPr>
              <a:t>       m2(); </a:t>
            </a:r>
          </a:p>
          <a:p>
            <a:pPr marL="0" indent="0">
              <a:buNone/>
            </a:pPr>
            <a:r>
              <a:rPr lang="en-US" dirty="0">
                <a:solidFill>
                  <a:srgbClr val="0070C0"/>
                </a:solidFill>
              </a:rPr>
              <a:t>}</a:t>
            </a:r>
          </a:p>
          <a:p>
            <a:pPr marL="0" indent="0">
              <a:buNone/>
            </a:pPr>
            <a:r>
              <a:rPr lang="en-US" dirty="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 </a:t>
            </a:r>
          </a:p>
          <a:p>
            <a:pPr marL="0" indent="0">
              <a:buNone/>
            </a:pPr>
            <a:r>
              <a:rPr lang="en-US" dirty="0">
                <a:solidFill>
                  <a:schemeClr val="accent6">
                    <a:lumMod val="50000"/>
                  </a:schemeClr>
                </a:solidFill>
              </a:rPr>
              <a:t>}</a:t>
            </a:r>
          </a:p>
          <a:p>
            <a:pPr marL="0" indent="0">
              <a:buNone/>
            </a:pPr>
            <a:r>
              <a:rPr lang="en-US" dirty="0"/>
              <a:t>P.S.V.M() throws </a:t>
            </a:r>
            <a:r>
              <a:rPr lang="en-US" dirty="0" err="1"/>
              <a:t>InterruptedException</a:t>
            </a:r>
            <a:endParaRPr lang="en-US" dirty="0"/>
          </a:p>
          <a:p>
            <a:pPr marL="0" indent="0">
              <a:buNone/>
            </a:pPr>
            <a:r>
              <a:rPr lang="en-US" dirty="0"/>
              <a:t>{</a:t>
            </a:r>
          </a:p>
          <a:p>
            <a:pPr marL="0" indent="0">
              <a:buNone/>
            </a:pPr>
            <a:r>
              <a:rPr lang="en-US" dirty="0"/>
              <a:t>     new </a:t>
            </a:r>
            <a:r>
              <a:rPr lang="en-US" dirty="0" err="1"/>
              <a:t>MyClass</a:t>
            </a:r>
            <a:r>
              <a:rPr lang="en-US" dirty="0"/>
              <a:t>().m1();</a:t>
            </a:r>
          </a:p>
          <a:p>
            <a:pPr marL="0" indent="0">
              <a:buNone/>
            </a:pPr>
            <a:r>
              <a:rPr lang="en-US" dirty="0"/>
              <a:t>}</a:t>
            </a:r>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p>
          <a:p>
            <a:r>
              <a:rPr lang="en-US" sz="2400" dirty="0">
                <a:solidFill>
                  <a:srgbClr val="7030A0"/>
                </a:solidFill>
              </a:rPr>
              <a:t>      S.O.P(“sleeping mode”);</a:t>
            </a:r>
          </a:p>
          <a:p>
            <a:r>
              <a:rPr lang="en-US" sz="2400" dirty="0">
                <a:solidFill>
                  <a:srgbClr val="7030A0"/>
                </a:solidFill>
              </a:rPr>
              <a:t>      </a:t>
            </a:r>
            <a:r>
              <a:rPr lang="en-US" sz="2400" dirty="0" err="1">
                <a:solidFill>
                  <a:srgbClr val="7030A0"/>
                </a:solidFill>
              </a:rPr>
              <a:t>Thread.sleep</a:t>
            </a:r>
            <a:r>
              <a:rPr lang="en-US" sz="2400" dirty="0">
                <a:solidFill>
                  <a:srgbClr val="7030A0"/>
                </a:solidFill>
              </a:rPr>
              <a:t>(3000);</a:t>
            </a:r>
          </a:p>
          <a:p>
            <a:r>
              <a:rPr lang="en-US" sz="2400" dirty="0">
                <a:solidFill>
                  <a:srgbClr val="7030A0"/>
                </a:solidFill>
              </a:rPr>
              <a:t>      S.O.P(“awake mode”);</a:t>
            </a:r>
          </a:p>
          <a:p>
            <a:r>
              <a:rPr lang="en-US" sz="2400" dirty="0">
                <a:solidFill>
                  <a:srgbClr val="7030A0"/>
                </a:solidFill>
              </a:rPr>
              <a:t>      </a:t>
            </a:r>
          </a:p>
          <a:p>
            <a:r>
              <a:rPr lang="en-US" sz="2400" dirty="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a:solidFill>
                  <a:srgbClr val="C00000"/>
                </a:solidFill>
              </a:rPr>
              <a:t>Output-</a:t>
            </a:r>
          </a:p>
          <a:p>
            <a:r>
              <a:rPr lang="en-US" sz="2400" dirty="0">
                <a:solidFill>
                  <a:srgbClr val="C00000"/>
                </a:solidFill>
              </a:rPr>
              <a:t>sleeping mode </a:t>
            </a:r>
          </a:p>
          <a:p>
            <a:r>
              <a:rPr lang="en-US" sz="2400" dirty="0">
                <a:solidFill>
                  <a:srgbClr val="C00000"/>
                </a:solidFill>
              </a:rPr>
              <a:t>awake mode</a:t>
            </a:r>
          </a:p>
        </p:txBody>
      </p:sp>
      <p:sp>
        <p:nvSpPr>
          <p:cNvPr id="6" name="Footer Placeholder 1">
            <a:extLst>
              <a:ext uri="{FF2B5EF4-FFF2-40B4-BE49-F238E27FC236}">
                <a16:creationId xmlns:a16="http://schemas.microsoft.com/office/drawing/2014/main" id="{6C38E6E5-6CB3-4266-8625-7C1020C9229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E8C72789-BD7E-4507-A7EF-CD2E1D910F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9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lstStyle/>
          <a:p>
            <a:r>
              <a:rPr lang="en-US" dirty="0"/>
              <a:t>Now discuss last keyword</a:t>
            </a:r>
          </a:p>
        </p:txBody>
      </p:sp>
      <p:sp>
        <p:nvSpPr>
          <p:cNvPr id="3" name="Content Placeholder 2"/>
          <p:cNvSpPr>
            <a:spLocks noGrp="1"/>
          </p:cNvSpPr>
          <p:nvPr>
            <p:ph idx="1"/>
          </p:nvPr>
        </p:nvSpPr>
        <p:spPr>
          <a:xfrm>
            <a:off x="457200" y="3352800"/>
            <a:ext cx="8229600" cy="2773363"/>
          </a:xfrm>
        </p:spPr>
        <p:txBody>
          <a:bodyPr>
            <a:normAutofit/>
          </a:bodyPr>
          <a:lstStyle/>
          <a:p>
            <a:pPr marL="0" indent="0" algn="ctr">
              <a:buNone/>
            </a:pPr>
            <a:r>
              <a:rPr lang="en-US" sz="5400" dirty="0">
                <a:solidFill>
                  <a:srgbClr val="C00000"/>
                </a:solidFill>
              </a:rPr>
              <a:t>throw</a:t>
            </a:r>
          </a:p>
        </p:txBody>
      </p:sp>
      <p:sp>
        <p:nvSpPr>
          <p:cNvPr id="4" name="Footer Placeholder 1">
            <a:extLst>
              <a:ext uri="{FF2B5EF4-FFF2-40B4-BE49-F238E27FC236}">
                <a16:creationId xmlns:a16="http://schemas.microsoft.com/office/drawing/2014/main" id="{76F29A40-6AA7-4BBB-AD25-E2257E12F6A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dirty="0"/>
              <a:t>JAVA Exception Handling</a:t>
            </a:r>
          </a:p>
        </p:txBody>
      </p:sp>
      <p:pic>
        <p:nvPicPr>
          <p:cNvPr id="5" name="Picture 3">
            <a:extLst>
              <a:ext uri="{FF2B5EF4-FFF2-40B4-BE49-F238E27FC236}">
                <a16:creationId xmlns:a16="http://schemas.microsoft.com/office/drawing/2014/main" id="{538A5101-50E1-458E-B49D-540C12B0A1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9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throw keyword</a:t>
            </a:r>
          </a:p>
        </p:txBody>
      </p:sp>
      <p:sp>
        <p:nvSpPr>
          <p:cNvPr id="3" name="Content Placeholder 2"/>
          <p:cNvSpPr>
            <a:spLocks noGrp="1"/>
          </p:cNvSpPr>
          <p:nvPr>
            <p:ph idx="1"/>
          </p:nvPr>
        </p:nvSpPr>
        <p:spPr/>
        <p:txBody>
          <a:bodyPr/>
          <a:lstStyle/>
          <a:p>
            <a:pPr marL="0" indent="0">
              <a:buNone/>
            </a:pPr>
            <a:r>
              <a:rPr lang="en-US" dirty="0"/>
              <a:t>Understand it with example-</a:t>
            </a:r>
          </a:p>
          <a:p>
            <a:pPr marL="0" indent="0">
              <a:buNone/>
            </a:pPr>
            <a:r>
              <a:rPr lang="en-US" dirty="0"/>
              <a:t>Arithmetic Exception- </a:t>
            </a:r>
          </a:p>
          <a:p>
            <a:pPr marL="0" indent="0">
              <a:buNone/>
            </a:pPr>
            <a:r>
              <a:rPr lang="en-US" dirty="0"/>
              <a:t>1. predefine exception</a:t>
            </a:r>
          </a:p>
          <a:p>
            <a:pPr marL="0" indent="0">
              <a:buNone/>
            </a:pPr>
            <a:r>
              <a:rPr lang="en-US" dirty="0"/>
              <a:t>2. JVM is creating object of Arithmetic Exception</a:t>
            </a:r>
          </a:p>
          <a:p>
            <a:pPr marL="0" indent="0">
              <a:buNone/>
            </a:pPr>
            <a:r>
              <a:rPr lang="en-US" dirty="0"/>
              <a:t>3. JVM is printing exception information:</a:t>
            </a:r>
          </a:p>
          <a:p>
            <a:pPr marL="0" indent="0">
              <a:buNone/>
            </a:pPr>
            <a:r>
              <a:rPr lang="en-US" dirty="0"/>
              <a:t>                         / by zero </a:t>
            </a:r>
          </a:p>
        </p:txBody>
      </p:sp>
      <p:sp>
        <p:nvSpPr>
          <p:cNvPr id="4" name="Footer Placeholder 1">
            <a:extLst>
              <a:ext uri="{FF2B5EF4-FFF2-40B4-BE49-F238E27FC236}">
                <a16:creationId xmlns:a16="http://schemas.microsoft.com/office/drawing/2014/main" id="{FAFAD34C-B7FF-4338-A1B6-B23C510DFD0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A1D6A94A-3652-4684-A788-1EC82978A5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7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user define </a:t>
            </a:r>
            <a:r>
              <a:rPr lang="en-US" dirty="0" err="1"/>
              <a:t>ArithmeticException</a:t>
            </a:r>
            <a:r>
              <a:rPr lang="en-US" dirty="0"/>
              <a:t>?</a:t>
            </a:r>
          </a:p>
        </p:txBody>
      </p:sp>
      <p:sp>
        <p:nvSpPr>
          <p:cNvPr id="3" name="Content Placeholder 2"/>
          <p:cNvSpPr>
            <a:spLocks noGrp="1"/>
          </p:cNvSpPr>
          <p:nvPr>
            <p:ph idx="1"/>
          </p:nvPr>
        </p:nvSpPr>
        <p:spPr>
          <a:xfrm>
            <a:off x="457200" y="2362200"/>
            <a:ext cx="8229600" cy="3763963"/>
          </a:xfrm>
        </p:spPr>
        <p:txBody>
          <a:bodyPr/>
          <a:lstStyle/>
          <a:p>
            <a:pPr marL="0" indent="0">
              <a:buNone/>
            </a:pPr>
            <a:r>
              <a:rPr lang="en-US" dirty="0"/>
              <a:t>User define exception</a:t>
            </a:r>
          </a:p>
          <a:p>
            <a:pPr marL="0" indent="0">
              <a:buNone/>
            </a:pPr>
            <a:r>
              <a:rPr lang="en-US" dirty="0"/>
              <a:t>User define information</a:t>
            </a:r>
          </a:p>
        </p:txBody>
      </p:sp>
      <p:sp>
        <p:nvSpPr>
          <p:cNvPr id="4" name="Footer Placeholder 1">
            <a:extLst>
              <a:ext uri="{FF2B5EF4-FFF2-40B4-BE49-F238E27FC236}">
                <a16:creationId xmlns:a16="http://schemas.microsoft.com/office/drawing/2014/main" id="{CE22FF23-97AD-4FC3-AA3D-EFD70C8657C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D75E9049-8963-4C55-AAB8-8BF7BE260A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0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user object with information?</a:t>
            </a:r>
          </a:p>
        </p:txBody>
      </p:sp>
      <p:sp>
        <p:nvSpPr>
          <p:cNvPr id="3" name="Content Placeholder 2"/>
          <p:cNvSpPr>
            <a:spLocks noGrp="1"/>
          </p:cNvSpPr>
          <p:nvPr>
            <p:ph idx="1"/>
          </p:nvPr>
        </p:nvSpPr>
        <p:spPr>
          <a:xfrm>
            <a:off x="228600" y="1981200"/>
            <a:ext cx="8915400" cy="4144963"/>
          </a:xfrm>
        </p:spPr>
        <p:txBody>
          <a:bodyPr/>
          <a:lstStyle/>
          <a:p>
            <a:pPr marL="0" indent="0">
              <a:buNone/>
            </a:pPr>
            <a:r>
              <a:rPr lang="en-US" dirty="0"/>
              <a:t>new </a:t>
            </a:r>
            <a:r>
              <a:rPr lang="en-US" dirty="0" err="1"/>
              <a:t>ArithmeticException</a:t>
            </a:r>
            <a:r>
              <a:rPr lang="en-US" dirty="0"/>
              <a:t>(“CHARUSAT / by zero”);</a:t>
            </a:r>
          </a:p>
        </p:txBody>
      </p:sp>
      <p:sp>
        <p:nvSpPr>
          <p:cNvPr id="4" name="Footer Placeholder 1">
            <a:extLst>
              <a:ext uri="{FF2B5EF4-FFF2-40B4-BE49-F238E27FC236}">
                <a16:creationId xmlns:a16="http://schemas.microsoft.com/office/drawing/2014/main" id="{1F9E174A-5CC4-47A2-95D3-DCF33F47B9E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DC7FF554-908C-4E9C-8D6C-527FD1157E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2631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handover user object to JVM?</a:t>
            </a:r>
          </a:p>
        </p:txBody>
      </p:sp>
      <p:sp>
        <p:nvSpPr>
          <p:cNvPr id="3" name="Content Placeholder 2"/>
          <p:cNvSpPr>
            <a:spLocks noGrp="1"/>
          </p:cNvSpPr>
          <p:nvPr>
            <p:ph idx="1"/>
          </p:nvPr>
        </p:nvSpPr>
        <p:spPr>
          <a:xfrm>
            <a:off x="457200" y="2133600"/>
            <a:ext cx="8229600" cy="3992563"/>
          </a:xfrm>
        </p:spPr>
        <p:txBody>
          <a:bodyPr/>
          <a:lstStyle/>
          <a:p>
            <a:pPr marL="0" indent="0" algn="ctr">
              <a:buNone/>
            </a:pPr>
            <a:r>
              <a:rPr lang="en-US" dirty="0"/>
              <a:t>By using </a:t>
            </a:r>
            <a:r>
              <a:rPr lang="en-US" dirty="0">
                <a:solidFill>
                  <a:srgbClr val="C00000"/>
                </a:solidFill>
              </a:rPr>
              <a:t>throw</a:t>
            </a:r>
            <a:r>
              <a:rPr lang="en-US" dirty="0"/>
              <a:t> keyword</a:t>
            </a:r>
          </a:p>
          <a:p>
            <a:pPr marL="0" indent="0" algn="ctr">
              <a:buNone/>
            </a:pPr>
            <a:endParaRPr lang="en-US" dirty="0"/>
          </a:p>
          <a:p>
            <a:pPr marL="0" indent="0" algn="ctr">
              <a:buNone/>
            </a:pPr>
            <a:r>
              <a:rPr lang="en-US" dirty="0"/>
              <a:t>throw new </a:t>
            </a:r>
            <a:r>
              <a:rPr lang="en-US" dirty="0" err="1"/>
              <a:t>ArithmeticException</a:t>
            </a:r>
            <a:r>
              <a:rPr lang="en-US" dirty="0"/>
              <a:t>(“CHARUSAT / by zero”);</a:t>
            </a:r>
          </a:p>
        </p:txBody>
      </p:sp>
      <p:sp>
        <p:nvSpPr>
          <p:cNvPr id="4" name="Footer Placeholder 1">
            <a:extLst>
              <a:ext uri="{FF2B5EF4-FFF2-40B4-BE49-F238E27FC236}">
                <a16:creationId xmlns:a16="http://schemas.microsoft.com/office/drawing/2014/main" id="{CBBB102C-2D3C-4E40-B794-3632267ED8A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E75A3807-F6D4-4C7A-A645-F1B8E71AB1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0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74638"/>
            <a:ext cx="3733800" cy="563562"/>
          </a:xfrm>
        </p:spPr>
        <p:txBody>
          <a:bodyPr>
            <a:normAutofit fontScale="90000"/>
          </a:bodyPr>
          <a:lstStyle/>
          <a:p>
            <a:r>
              <a:rPr lang="en-US" dirty="0"/>
              <a:t>Example-1</a:t>
            </a:r>
          </a:p>
        </p:txBody>
      </p:sp>
      <p:sp>
        <p:nvSpPr>
          <p:cNvPr id="3" name="Content Placeholder 2"/>
          <p:cNvSpPr>
            <a:spLocks noGrp="1"/>
          </p:cNvSpPr>
          <p:nvPr>
            <p:ph idx="1"/>
          </p:nvPr>
        </p:nvSpPr>
        <p:spPr>
          <a:xfrm>
            <a:off x="228600" y="990601"/>
            <a:ext cx="8458200" cy="3962399"/>
          </a:xfrm>
        </p:spPr>
        <p:txBody>
          <a:bodyPr>
            <a:normAutofit fontScale="92500" lnSpcReduction="10000"/>
          </a:bodyPr>
          <a:lstStyle/>
          <a:p>
            <a:pPr marL="0" indent="0">
              <a:buNone/>
            </a:pPr>
            <a:r>
              <a:rPr lang="en-US" sz="2400" dirty="0"/>
              <a:t>public class </a:t>
            </a:r>
            <a:r>
              <a:rPr lang="en-US" sz="2400" dirty="0" err="1"/>
              <a:t>MyClass</a:t>
            </a:r>
            <a:r>
              <a:rPr lang="en-US" sz="2400" dirty="0"/>
              <a:t> {</a:t>
            </a:r>
          </a:p>
          <a:p>
            <a:pPr marL="0" indent="0">
              <a:buNone/>
            </a:pPr>
            <a:endParaRPr lang="en-US" sz="2400" dirty="0"/>
          </a:p>
          <a:p>
            <a:pPr marL="0" indent="0">
              <a:buNone/>
            </a:pPr>
            <a:r>
              <a:rPr lang="en-US" sz="2400" dirty="0"/>
              <a:t>    public static void main(String </a:t>
            </a:r>
            <a:r>
              <a:rPr lang="en-US" sz="2400" dirty="0" err="1"/>
              <a:t>args</a:t>
            </a:r>
            <a:r>
              <a:rPr lang="en-US" sz="2400" dirty="0"/>
              <a:t>[]) {</a:t>
            </a:r>
          </a:p>
          <a:p>
            <a:pPr marL="0" indent="0">
              <a:buNone/>
            </a:pPr>
            <a:endParaRPr lang="en-US" sz="2400" dirty="0"/>
          </a:p>
          <a:p>
            <a:pPr marL="0" indent="0">
              <a:buNone/>
            </a:pPr>
            <a:r>
              <a:rPr lang="en-US" sz="2400" dirty="0"/>
              <a:t>        </a:t>
            </a:r>
            <a:r>
              <a:rPr lang="en-US" sz="2400" dirty="0" err="1"/>
              <a:t>System.out.println</a:t>
            </a:r>
            <a:r>
              <a:rPr lang="en-US" sz="2400" dirty="0"/>
              <a:t>("user define message");</a:t>
            </a:r>
          </a:p>
          <a:p>
            <a:pPr marL="0" indent="0">
              <a:buNone/>
            </a:pPr>
            <a:endParaRPr lang="en-US" sz="2400" dirty="0"/>
          </a:p>
          <a:p>
            <a:pPr marL="0" indent="0">
              <a:buNone/>
            </a:pPr>
            <a:r>
              <a:rPr lang="en-US" sz="2400" dirty="0"/>
              <a:t>       </a:t>
            </a:r>
            <a:r>
              <a:rPr lang="en-US" sz="2400" dirty="0">
                <a:solidFill>
                  <a:srgbClr val="7030A0"/>
                </a:solidFill>
              </a:rPr>
              <a:t>throw new </a:t>
            </a:r>
            <a:r>
              <a:rPr lang="en-US" sz="2400" dirty="0" err="1">
                <a:solidFill>
                  <a:srgbClr val="7030A0"/>
                </a:solidFill>
              </a:rPr>
              <a:t>ArithmeticException</a:t>
            </a:r>
            <a:r>
              <a:rPr lang="en-US" sz="2400" dirty="0">
                <a:solidFill>
                  <a:srgbClr val="7030A0"/>
                </a:solidFill>
              </a:rPr>
              <a:t>("CHARUSAT / by zero");</a:t>
            </a:r>
          </a:p>
          <a:p>
            <a:pPr marL="0" indent="0">
              <a:buNone/>
            </a:pPr>
            <a:r>
              <a:rPr lang="en-US" sz="2400" dirty="0"/>
              <a:t>     </a:t>
            </a: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user define message</a:t>
            </a:r>
          </a:p>
          <a:p>
            <a:r>
              <a:rPr lang="en-US" sz="2000" dirty="0">
                <a:solidFill>
                  <a:srgbClr val="C00000"/>
                </a:solidFill>
              </a:rPr>
              <a:t>Exception in thread "main" </a:t>
            </a:r>
            <a:r>
              <a:rPr lang="en-US" sz="2000" dirty="0" err="1">
                <a:solidFill>
                  <a:srgbClr val="C00000"/>
                </a:solidFill>
              </a:rPr>
              <a:t>java.lang.ArithmeticException</a:t>
            </a:r>
            <a:r>
              <a:rPr lang="en-US" sz="2000" dirty="0">
                <a:solidFill>
                  <a:srgbClr val="C00000"/>
                </a:solidFill>
              </a:rPr>
              <a:t>: CHARUSAT / by zero</a:t>
            </a:r>
          </a:p>
        </p:txBody>
      </p:sp>
      <p:sp>
        <p:nvSpPr>
          <p:cNvPr id="5" name="Footer Placeholder 1">
            <a:extLst>
              <a:ext uri="{FF2B5EF4-FFF2-40B4-BE49-F238E27FC236}">
                <a16:creationId xmlns:a16="http://schemas.microsoft.com/office/drawing/2014/main" id="{819826B7-0B10-4490-9BA3-FAEE558FDED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5D9B00E1-ADF8-4DD5-A4D4-54BFDB3D4A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84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427" y="228600"/>
            <a:ext cx="4191000" cy="563562"/>
          </a:xfrm>
        </p:spPr>
        <p:txBody>
          <a:bodyPr>
            <a:normAutofit fontScale="90000"/>
          </a:bodyPr>
          <a:lstStyle/>
          <a:p>
            <a:r>
              <a:rPr lang="en-US" dirty="0"/>
              <a:t>Example-2</a:t>
            </a:r>
          </a:p>
        </p:txBody>
      </p:sp>
      <p:sp>
        <p:nvSpPr>
          <p:cNvPr id="3" name="Content Placeholder 2"/>
          <p:cNvSpPr>
            <a:spLocks noGrp="1"/>
          </p:cNvSpPr>
          <p:nvPr>
            <p:ph idx="1"/>
          </p:nvPr>
        </p:nvSpPr>
        <p:spPr>
          <a:xfrm>
            <a:off x="228600" y="457201"/>
            <a:ext cx="8458200" cy="4495800"/>
          </a:xfrm>
        </p:spPr>
        <p:txBody>
          <a:bodyPr>
            <a:normAutofit fontScale="85000" lnSpcReduction="20000"/>
          </a:bodyPr>
          <a:lstStyle/>
          <a:p>
            <a:pPr marL="0" indent="0">
              <a:buNone/>
            </a:pPr>
            <a:r>
              <a:rPr lang="en-US" sz="2400" dirty="0"/>
              <a:t>public class </a:t>
            </a:r>
            <a:r>
              <a:rPr lang="en-US" sz="2400" dirty="0" err="1"/>
              <a:t>MyClass</a:t>
            </a:r>
            <a:r>
              <a:rPr lang="en-US" sz="2400" dirty="0"/>
              <a:t> {</a:t>
            </a:r>
          </a:p>
          <a:p>
            <a:pPr marL="0" indent="0">
              <a:buNone/>
            </a:pPr>
            <a:endParaRPr lang="en-US" sz="2400" dirty="0"/>
          </a:p>
          <a:p>
            <a:pPr marL="0" indent="0">
              <a:buNone/>
            </a:pPr>
            <a:r>
              <a:rPr lang="en-US" sz="2400" dirty="0"/>
              <a:t>    public static void main(String </a:t>
            </a:r>
            <a:r>
              <a:rPr lang="en-US" sz="2400" dirty="0" err="1"/>
              <a:t>args</a:t>
            </a:r>
            <a:r>
              <a:rPr lang="en-US" sz="2400" dirty="0"/>
              <a:t>[]) {</a:t>
            </a:r>
          </a:p>
          <a:p>
            <a:pPr marL="0" indent="0">
              <a:buNone/>
            </a:pPr>
            <a:endParaRPr lang="en-US" sz="2400" dirty="0"/>
          </a:p>
          <a:p>
            <a:pPr marL="0" indent="0">
              <a:buNone/>
            </a:pPr>
            <a:r>
              <a:rPr lang="en-US" sz="2400" dirty="0"/>
              <a:t>        </a:t>
            </a:r>
            <a:r>
              <a:rPr lang="en-US" sz="2400" dirty="0" err="1"/>
              <a:t>System.out.println</a:t>
            </a:r>
            <a:r>
              <a:rPr lang="en-US" sz="2400" dirty="0"/>
              <a:t>("user define message");</a:t>
            </a:r>
          </a:p>
          <a:p>
            <a:pPr marL="0" indent="0">
              <a:buNone/>
            </a:pPr>
            <a:endParaRPr lang="en-US" sz="2400" dirty="0"/>
          </a:p>
          <a:p>
            <a:pPr marL="0" indent="0">
              <a:buNone/>
            </a:pPr>
            <a:r>
              <a:rPr lang="en-US" sz="2400" dirty="0">
                <a:solidFill>
                  <a:srgbClr val="0070C0"/>
                </a:solidFill>
              </a:rPr>
              <a:t>        try{</a:t>
            </a:r>
          </a:p>
          <a:p>
            <a:pPr marL="0" indent="0">
              <a:buNone/>
            </a:pPr>
            <a:r>
              <a:rPr lang="en-US" sz="2400" dirty="0">
                <a:solidFill>
                  <a:srgbClr val="0070C0"/>
                </a:solidFill>
              </a:rPr>
              <a:t>                throw new Exception();</a:t>
            </a:r>
          </a:p>
          <a:p>
            <a:pPr marL="0" indent="0">
              <a:buNone/>
            </a:pPr>
            <a:r>
              <a:rPr lang="en-US" sz="2400" dirty="0">
                <a:solidFill>
                  <a:srgbClr val="0070C0"/>
                </a:solidFill>
              </a:rPr>
              <a:t>            }</a:t>
            </a:r>
          </a:p>
          <a:p>
            <a:pPr marL="0" indent="0">
              <a:buNone/>
            </a:pPr>
            <a:r>
              <a:rPr lang="en-US" sz="2400" dirty="0"/>
              <a:t>        </a:t>
            </a:r>
            <a:r>
              <a:rPr lang="en-US" sz="2400" dirty="0">
                <a:solidFill>
                  <a:schemeClr val="accent6">
                    <a:lumMod val="50000"/>
                  </a:schemeClr>
                </a:solidFill>
              </a:rPr>
              <a:t>catch(Exception e){</a:t>
            </a:r>
          </a:p>
          <a:p>
            <a:pPr marL="0" inden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a:t>
            </a:r>
            <a:r>
              <a:rPr lang="en-US" sz="2400" dirty="0" err="1">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a:solidFill>
                  <a:schemeClr val="accent6">
                    <a:lumMod val="50000"/>
                  </a:schemeClr>
                </a:solidFill>
              </a:rPr>
              <a:t>            }     </a:t>
            </a: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user define message</a:t>
            </a:r>
          </a:p>
          <a:p>
            <a:r>
              <a:rPr lang="en-US" sz="2000" dirty="0">
                <a:solidFill>
                  <a:srgbClr val="C00000"/>
                </a:solidFill>
              </a:rPr>
              <a:t>null</a:t>
            </a:r>
          </a:p>
        </p:txBody>
      </p:sp>
      <p:sp>
        <p:nvSpPr>
          <p:cNvPr id="5" name="Footer Placeholder 1">
            <a:extLst>
              <a:ext uri="{FF2B5EF4-FFF2-40B4-BE49-F238E27FC236}">
                <a16:creationId xmlns:a16="http://schemas.microsoft.com/office/drawing/2014/main" id="{CB0F7C0D-7FE1-4730-8D8E-2D3BAFA6707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104B4B29-1306-43EF-B397-30A061EBEA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5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Types of Java Exceptions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1. Checked Exception</a:t>
            </a:r>
          </a:p>
          <a:p>
            <a:pPr marL="0" indent="0">
              <a:buNone/>
            </a:pPr>
            <a:r>
              <a:rPr lang="en-US" dirty="0"/>
              <a:t>2. Unchecked Exception</a:t>
            </a:r>
          </a:p>
          <a:p>
            <a:pPr marL="0" indent="0">
              <a:buNone/>
            </a:pPr>
            <a:r>
              <a:rPr lang="en-US" dirty="0"/>
              <a:t>3. Error</a:t>
            </a:r>
          </a:p>
          <a:p>
            <a:pPr marL="0" indent="0">
              <a:buNone/>
            </a:pPr>
            <a:endParaRPr lang="en-US" dirty="0"/>
          </a:p>
        </p:txBody>
      </p:sp>
      <p:sp>
        <p:nvSpPr>
          <p:cNvPr id="4" name="Footer Placeholder 1">
            <a:extLst>
              <a:ext uri="{FF2B5EF4-FFF2-40B4-BE49-F238E27FC236}">
                <a16:creationId xmlns:a16="http://schemas.microsoft.com/office/drawing/2014/main" id="{10183112-D7D1-41D2-AF45-06B51F76C5E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F78249C-E2BA-4C7C-A5B2-33082F82155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58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427" y="228600"/>
            <a:ext cx="4191000" cy="563562"/>
          </a:xfrm>
        </p:spPr>
        <p:txBody>
          <a:bodyPr>
            <a:normAutofit fontScale="90000"/>
          </a:bodyPr>
          <a:lstStyle/>
          <a:p>
            <a:r>
              <a:rPr lang="en-US" dirty="0"/>
              <a:t>Example-3</a:t>
            </a:r>
          </a:p>
        </p:txBody>
      </p:sp>
      <p:sp>
        <p:nvSpPr>
          <p:cNvPr id="3" name="Content Placeholder 2"/>
          <p:cNvSpPr>
            <a:spLocks noGrp="1"/>
          </p:cNvSpPr>
          <p:nvPr>
            <p:ph idx="1"/>
          </p:nvPr>
        </p:nvSpPr>
        <p:spPr>
          <a:xfrm>
            <a:off x="228600" y="457201"/>
            <a:ext cx="8458200" cy="4495800"/>
          </a:xfrm>
        </p:spPr>
        <p:txBody>
          <a:bodyPr>
            <a:normAutofit fontScale="85000" lnSpcReduction="20000"/>
          </a:bodyPr>
          <a:lstStyle/>
          <a:p>
            <a:pPr marL="0" indent="0">
              <a:buNone/>
            </a:pPr>
            <a:r>
              <a:rPr lang="en-US" sz="2400" dirty="0"/>
              <a:t>public class </a:t>
            </a:r>
            <a:r>
              <a:rPr lang="en-US" sz="2400" dirty="0" err="1"/>
              <a:t>MyClass</a:t>
            </a:r>
            <a:r>
              <a:rPr lang="en-US" sz="2400" dirty="0"/>
              <a:t> {</a:t>
            </a:r>
          </a:p>
          <a:p>
            <a:pPr marL="0" indent="0">
              <a:buNone/>
            </a:pPr>
            <a:endParaRPr lang="en-US" sz="2400" dirty="0"/>
          </a:p>
          <a:p>
            <a:pPr marL="0" indent="0">
              <a:buNone/>
            </a:pPr>
            <a:r>
              <a:rPr lang="en-US" sz="2400" dirty="0"/>
              <a:t>    public static void main(String </a:t>
            </a:r>
            <a:r>
              <a:rPr lang="en-US" sz="2400" dirty="0" err="1"/>
              <a:t>args</a:t>
            </a:r>
            <a:r>
              <a:rPr lang="en-US" sz="2400" dirty="0"/>
              <a:t>[]) {</a:t>
            </a:r>
          </a:p>
          <a:p>
            <a:pPr marL="0" indent="0">
              <a:buNone/>
            </a:pPr>
            <a:endParaRPr lang="en-US" sz="2400" dirty="0"/>
          </a:p>
          <a:p>
            <a:pPr marL="0" indent="0">
              <a:buNone/>
            </a:pPr>
            <a:r>
              <a:rPr lang="en-US" sz="2400" dirty="0"/>
              <a:t>        </a:t>
            </a:r>
            <a:r>
              <a:rPr lang="en-US" sz="2400" dirty="0" err="1"/>
              <a:t>System.out.println</a:t>
            </a:r>
            <a:r>
              <a:rPr lang="en-US" sz="2400" dirty="0"/>
              <a:t>("user define message");</a:t>
            </a:r>
          </a:p>
          <a:p>
            <a:pPr marL="0" indent="0">
              <a:buNone/>
            </a:pPr>
            <a:endParaRPr lang="en-US" sz="2400" dirty="0"/>
          </a:p>
          <a:p>
            <a:pPr marL="0" indent="0">
              <a:buNone/>
            </a:pPr>
            <a:r>
              <a:rPr lang="en-US" sz="2400" dirty="0">
                <a:solidFill>
                  <a:srgbClr val="0070C0"/>
                </a:solidFill>
              </a:rPr>
              <a:t>        try{</a:t>
            </a:r>
          </a:p>
          <a:p>
            <a:pPr marL="0" indent="0">
              <a:buNone/>
            </a:pPr>
            <a:r>
              <a:rPr lang="en-US" sz="2400" dirty="0">
                <a:solidFill>
                  <a:srgbClr val="0070C0"/>
                </a:solidFill>
              </a:rPr>
              <a:t>                throw new Exception("base exception class message");</a:t>
            </a:r>
          </a:p>
          <a:p>
            <a:pPr marL="0" indent="0">
              <a:buNone/>
            </a:pPr>
            <a:r>
              <a:rPr lang="en-US" sz="2400" dirty="0">
                <a:solidFill>
                  <a:srgbClr val="0070C0"/>
                </a:solidFill>
              </a:rPr>
              <a:t>            }</a:t>
            </a:r>
          </a:p>
          <a:p>
            <a:pPr marL="0" indent="0">
              <a:buNone/>
            </a:pPr>
            <a:r>
              <a:rPr lang="en-US" sz="2400" dirty="0"/>
              <a:t>        </a:t>
            </a:r>
            <a:r>
              <a:rPr lang="en-US" sz="2400" dirty="0">
                <a:solidFill>
                  <a:schemeClr val="accent6">
                    <a:lumMod val="50000"/>
                  </a:schemeClr>
                </a:solidFill>
              </a:rPr>
              <a:t>catch(Exception e){</a:t>
            </a:r>
          </a:p>
          <a:p>
            <a:pPr marL="0" inden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a:t>
            </a:r>
            <a:r>
              <a:rPr lang="en-US" sz="2400" dirty="0" err="1">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a:solidFill>
                  <a:schemeClr val="accent6">
                    <a:lumMod val="50000"/>
                  </a:schemeClr>
                </a:solidFill>
              </a:rPr>
              <a:t>            }     </a:t>
            </a: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user define message</a:t>
            </a:r>
          </a:p>
          <a:p>
            <a:r>
              <a:rPr lang="en-US" sz="2000" dirty="0">
                <a:solidFill>
                  <a:srgbClr val="C00000"/>
                </a:solidFill>
              </a:rPr>
              <a:t>base exception class message</a:t>
            </a:r>
          </a:p>
        </p:txBody>
      </p:sp>
      <p:sp>
        <p:nvSpPr>
          <p:cNvPr id="5" name="Footer Placeholder 1">
            <a:extLst>
              <a:ext uri="{FF2B5EF4-FFF2-40B4-BE49-F238E27FC236}">
                <a16:creationId xmlns:a16="http://schemas.microsoft.com/office/drawing/2014/main" id="{AC999CA3-E019-4F97-B5FE-C5F2BB9D9BB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E0FFDE13-2500-439D-B1BF-C89297651E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274638"/>
            <a:ext cx="3810000" cy="563562"/>
          </a:xfrm>
        </p:spPr>
        <p:txBody>
          <a:bodyPr>
            <a:normAutofit fontScale="90000"/>
          </a:bodyPr>
          <a:lstStyle/>
          <a:p>
            <a:r>
              <a:rPr lang="en-US" dirty="0"/>
              <a:t>Example-4</a:t>
            </a:r>
          </a:p>
        </p:txBody>
      </p:sp>
      <p:sp>
        <p:nvSpPr>
          <p:cNvPr id="3" name="Content Placeholder 2"/>
          <p:cNvSpPr>
            <a:spLocks noGrp="1"/>
          </p:cNvSpPr>
          <p:nvPr>
            <p:ph idx="1"/>
          </p:nvPr>
        </p:nvSpPr>
        <p:spPr>
          <a:xfrm>
            <a:off x="228600" y="990601"/>
            <a:ext cx="8458200" cy="3962399"/>
          </a:xfrm>
        </p:spPr>
        <p:txBody>
          <a:bodyPr>
            <a:normAutofit fontScale="85000" lnSpcReduction="20000"/>
          </a:bodyPr>
          <a:lstStyle/>
          <a:p>
            <a:pPr marL="0" indent="0">
              <a:buNone/>
            </a:pPr>
            <a:r>
              <a:rPr lang="en-US" sz="2400" dirty="0"/>
              <a:t>public class </a:t>
            </a:r>
            <a:r>
              <a:rPr lang="en-US" sz="2400" dirty="0" err="1"/>
              <a:t>MyClass</a:t>
            </a:r>
            <a:r>
              <a:rPr lang="en-US" sz="2400" dirty="0"/>
              <a:t> {</a:t>
            </a:r>
          </a:p>
          <a:p>
            <a:pPr marL="0" indent="0">
              <a:buNone/>
            </a:pPr>
            <a:endParaRPr lang="en-US" sz="2400" dirty="0"/>
          </a:p>
          <a:p>
            <a:pPr marL="0" indent="0">
              <a:buNone/>
            </a:pPr>
            <a:r>
              <a:rPr lang="en-US" sz="2400" dirty="0"/>
              <a:t>    public static void main(String </a:t>
            </a:r>
            <a:r>
              <a:rPr lang="en-US" sz="2400" dirty="0" err="1"/>
              <a:t>args</a:t>
            </a:r>
            <a:r>
              <a:rPr lang="en-US" sz="2400" dirty="0"/>
              <a:t>[]) {</a:t>
            </a:r>
          </a:p>
          <a:p>
            <a:pPr marL="0" indent="0">
              <a:buNone/>
            </a:pPr>
            <a:endParaRPr lang="en-US" sz="2400" dirty="0"/>
          </a:p>
          <a:p>
            <a:pPr marL="0" indent="0">
              <a:buNone/>
            </a:pPr>
            <a:r>
              <a:rPr lang="en-US" sz="2400" dirty="0"/>
              <a:t>        </a:t>
            </a:r>
            <a:r>
              <a:rPr lang="en-US" sz="2400" dirty="0" err="1"/>
              <a:t>System.out.println</a:t>
            </a:r>
            <a:r>
              <a:rPr lang="en-US" sz="2400" dirty="0"/>
              <a:t>("user define message");</a:t>
            </a:r>
          </a:p>
          <a:p>
            <a:pPr marL="0" indent="0">
              <a:buNone/>
            </a:pPr>
            <a:endParaRPr lang="en-US" sz="2400" dirty="0"/>
          </a:p>
          <a:p>
            <a:pPr marL="0" indent="0">
              <a:buNone/>
            </a:pPr>
            <a:r>
              <a:rPr lang="en-US" sz="2400" dirty="0"/>
              <a:t>       </a:t>
            </a:r>
            <a:r>
              <a:rPr lang="en-US" sz="2400" dirty="0">
                <a:solidFill>
                  <a:srgbClr val="7030A0"/>
                </a:solidFill>
              </a:rPr>
              <a:t>throw new </a:t>
            </a:r>
            <a:r>
              <a:rPr lang="en-US" sz="2400" dirty="0" err="1">
                <a:solidFill>
                  <a:srgbClr val="7030A0"/>
                </a:solidFill>
              </a:rPr>
              <a:t>ArithmeticException</a:t>
            </a:r>
            <a:r>
              <a:rPr lang="en-US" sz="2400" dirty="0">
                <a:solidFill>
                  <a:srgbClr val="7030A0"/>
                </a:solidFill>
              </a:rPr>
              <a:t>("CHARUSAT / by zero");</a:t>
            </a:r>
          </a:p>
          <a:p>
            <a:pPr marL="0" indent="0">
              <a:buNone/>
            </a:pPr>
            <a:r>
              <a:rPr lang="en-US" sz="2400" dirty="0">
                <a:solidFill>
                  <a:srgbClr val="7030A0"/>
                </a:solidFill>
              </a:rPr>
              <a:t>	</a:t>
            </a:r>
          </a:p>
          <a:p>
            <a:pPr marL="0" indent="0">
              <a:buNone/>
            </a:pPr>
            <a:r>
              <a:rPr lang="en-US" sz="2400" dirty="0">
                <a:solidFill>
                  <a:srgbClr val="7030A0"/>
                </a:solidFill>
              </a:rPr>
              <a:t>       </a:t>
            </a:r>
            <a:r>
              <a:rPr lang="en-US" sz="2400" dirty="0" err="1">
                <a:solidFill>
                  <a:srgbClr val="FF0000"/>
                </a:solidFill>
              </a:rPr>
              <a:t>System.out.println</a:t>
            </a:r>
            <a:r>
              <a:rPr lang="en-US" sz="2400" dirty="0">
                <a:solidFill>
                  <a:srgbClr val="FF0000"/>
                </a:solidFill>
              </a:rPr>
              <a:t>(“rest of the code…");</a:t>
            </a:r>
          </a:p>
          <a:p>
            <a:pPr marL="0" indent="0">
              <a:buNone/>
            </a:pPr>
            <a:endParaRPr lang="en-US" sz="2400" dirty="0">
              <a:solidFill>
                <a:srgbClr val="7030A0"/>
              </a:solidFill>
            </a:endParaRP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a:solidFill>
                  <a:srgbClr val="C00000"/>
                </a:solidFill>
              </a:rPr>
              <a:t>Output-</a:t>
            </a:r>
          </a:p>
          <a:p>
            <a:r>
              <a:rPr lang="en-US" sz="2000" dirty="0">
                <a:solidFill>
                  <a:srgbClr val="C00000"/>
                </a:solidFill>
              </a:rPr>
              <a:t>error: unreachable statement       </a:t>
            </a:r>
          </a:p>
          <a:p>
            <a:r>
              <a:rPr lang="en-US" sz="2000" dirty="0" err="1">
                <a:solidFill>
                  <a:srgbClr val="C00000"/>
                </a:solidFill>
              </a:rPr>
              <a:t>System.out.println</a:t>
            </a:r>
            <a:r>
              <a:rPr lang="en-US" sz="2000" dirty="0">
                <a:solidFill>
                  <a:srgbClr val="C00000"/>
                </a:solidFill>
              </a:rPr>
              <a:t>("user define message");</a:t>
            </a:r>
          </a:p>
        </p:txBody>
      </p:sp>
      <p:sp>
        <p:nvSpPr>
          <p:cNvPr id="5" name="Footer Placeholder 1">
            <a:extLst>
              <a:ext uri="{FF2B5EF4-FFF2-40B4-BE49-F238E27FC236}">
                <a16:creationId xmlns:a16="http://schemas.microsoft.com/office/drawing/2014/main" id="{D6D59112-A0A6-4F5A-926E-0D6739BBEE0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E2B9E249-A042-4FCC-82F4-2790ABB4E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4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a:t>Reason</a:t>
            </a:r>
          </a:p>
        </p:txBody>
      </p:sp>
      <p:sp>
        <p:nvSpPr>
          <p:cNvPr id="3" name="Content Placeholder 2"/>
          <p:cNvSpPr>
            <a:spLocks noGrp="1"/>
          </p:cNvSpPr>
          <p:nvPr>
            <p:ph idx="1"/>
          </p:nvPr>
        </p:nvSpPr>
        <p:spPr>
          <a:xfrm>
            <a:off x="457200" y="2209800"/>
            <a:ext cx="8229600" cy="3916363"/>
          </a:xfrm>
        </p:spPr>
        <p:txBody>
          <a:bodyPr/>
          <a:lstStyle/>
          <a:p>
            <a:pPr marL="0" indent="0">
              <a:buNone/>
            </a:pPr>
            <a:r>
              <a:rPr lang="en-US" dirty="0"/>
              <a:t>The lines after a ‘throw’ will never get executed.</a:t>
            </a:r>
          </a:p>
          <a:p>
            <a:pPr marL="0" indent="0">
              <a:buNone/>
            </a:pPr>
            <a:endParaRPr lang="en-US" dirty="0"/>
          </a:p>
          <a:p>
            <a:pPr marL="0" indent="0">
              <a:buNone/>
            </a:pPr>
            <a:r>
              <a:rPr lang="en-US" dirty="0"/>
              <a:t>We only use </a:t>
            </a:r>
            <a:r>
              <a:rPr lang="en-US" dirty="0">
                <a:solidFill>
                  <a:srgbClr val="C00000"/>
                </a:solidFill>
              </a:rPr>
              <a:t>throw</a:t>
            </a:r>
            <a:r>
              <a:rPr lang="en-US" dirty="0"/>
              <a:t> when we want to specify a </a:t>
            </a:r>
            <a:r>
              <a:rPr lang="en-US" dirty="0">
                <a:solidFill>
                  <a:srgbClr val="7030A0"/>
                </a:solidFill>
              </a:rPr>
              <a:t>restriction</a:t>
            </a:r>
            <a:r>
              <a:rPr lang="en-US" dirty="0"/>
              <a:t> to the application we're working on. </a:t>
            </a:r>
          </a:p>
          <a:p>
            <a:pPr marL="0" indent="0">
              <a:buNone/>
            </a:pPr>
            <a:endParaRPr lang="en-US" dirty="0"/>
          </a:p>
          <a:p>
            <a:pPr marL="0" indent="0">
              <a:buNone/>
            </a:pPr>
            <a:r>
              <a:rPr lang="en-US" dirty="0"/>
              <a:t>anything after throw statement will not execute</a:t>
            </a:r>
          </a:p>
        </p:txBody>
      </p:sp>
      <p:sp>
        <p:nvSpPr>
          <p:cNvPr id="4" name="Footer Placeholder 1">
            <a:extLst>
              <a:ext uri="{FF2B5EF4-FFF2-40B4-BE49-F238E27FC236}">
                <a16:creationId xmlns:a16="http://schemas.microsoft.com/office/drawing/2014/main" id="{11284ED8-1AAD-43A5-B3BB-AC49FA5FC5B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287816EF-7DC6-45B4-8896-905DBF23DB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48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a:t>How to create user define exception?</a:t>
            </a:r>
          </a:p>
        </p:txBody>
      </p:sp>
      <p:sp>
        <p:nvSpPr>
          <p:cNvPr id="3" name="Footer Placeholder 1">
            <a:extLst>
              <a:ext uri="{FF2B5EF4-FFF2-40B4-BE49-F238E27FC236}">
                <a16:creationId xmlns:a16="http://schemas.microsoft.com/office/drawing/2014/main" id="{BD43A5E8-71EF-4A24-A31D-0706E29127B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F4DB3773-1F22-4B07-BD86-89EE07519B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3678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a:t>
            </a:r>
          </a:p>
        </p:txBody>
      </p:sp>
      <p:sp>
        <p:nvSpPr>
          <p:cNvPr id="3" name="Content Placeholder 2"/>
          <p:cNvSpPr>
            <a:spLocks noGrp="1"/>
          </p:cNvSpPr>
          <p:nvPr>
            <p:ph idx="1"/>
          </p:nvPr>
        </p:nvSpPr>
        <p:spPr/>
        <p:txBody>
          <a:bodyPr/>
          <a:lstStyle/>
          <a:p>
            <a:pPr marL="514350" indent="-514350">
              <a:buAutoNum type="arabicPeriod"/>
            </a:pPr>
            <a:r>
              <a:rPr lang="en-US" dirty="0"/>
              <a:t>User define </a:t>
            </a:r>
            <a:r>
              <a:rPr lang="en-US" dirty="0">
                <a:solidFill>
                  <a:srgbClr val="0070C0"/>
                </a:solidFill>
              </a:rPr>
              <a:t>checked exception</a:t>
            </a:r>
          </a:p>
          <a:p>
            <a:pPr marL="0" indent="0">
              <a:buNone/>
            </a:pPr>
            <a:r>
              <a:rPr lang="en-US" dirty="0">
                <a:solidFill>
                  <a:srgbClr val="7030A0"/>
                </a:solidFill>
              </a:rPr>
              <a:t>      a) default constructor approach</a:t>
            </a:r>
          </a:p>
          <a:p>
            <a:pPr marL="0" indent="0">
              <a:buNone/>
            </a:pPr>
            <a:r>
              <a:rPr lang="en-US" dirty="0">
                <a:solidFill>
                  <a:srgbClr val="7030A0"/>
                </a:solidFill>
              </a:rPr>
              <a:t>      b) parameterized constructor approach</a:t>
            </a:r>
          </a:p>
          <a:p>
            <a:pPr marL="0" indent="0">
              <a:buNone/>
            </a:pPr>
            <a:r>
              <a:rPr lang="en-US" dirty="0"/>
              <a:t>2. User define </a:t>
            </a:r>
            <a:r>
              <a:rPr lang="en-US" dirty="0">
                <a:solidFill>
                  <a:srgbClr val="00B050"/>
                </a:solidFill>
              </a:rPr>
              <a:t>unchecked exception</a:t>
            </a:r>
          </a:p>
          <a:p>
            <a:pPr marL="0" indent="0">
              <a:buNone/>
            </a:pPr>
            <a:r>
              <a:rPr lang="en-US" dirty="0">
                <a:solidFill>
                  <a:schemeClr val="accent6">
                    <a:lumMod val="50000"/>
                  </a:schemeClr>
                </a:solidFill>
              </a:rPr>
              <a:t>      a) default constructor approach</a:t>
            </a:r>
          </a:p>
          <a:p>
            <a:pPr marL="0" indent="0">
              <a:buNone/>
            </a:pPr>
            <a:r>
              <a:rPr lang="en-US" dirty="0">
                <a:solidFill>
                  <a:schemeClr val="accent6">
                    <a:lumMod val="50000"/>
                  </a:schemeClr>
                </a:solidFill>
              </a:rPr>
              <a:t>      b) parameterized constructor approach</a:t>
            </a:r>
          </a:p>
          <a:p>
            <a:pPr marL="0" indent="0">
              <a:buNone/>
            </a:pPr>
            <a:endParaRPr lang="en-US" dirty="0"/>
          </a:p>
        </p:txBody>
      </p:sp>
      <p:sp>
        <p:nvSpPr>
          <p:cNvPr id="4" name="Footer Placeholder 1">
            <a:extLst>
              <a:ext uri="{FF2B5EF4-FFF2-40B4-BE49-F238E27FC236}">
                <a16:creationId xmlns:a16="http://schemas.microsoft.com/office/drawing/2014/main" id="{C9FA5AF8-8C26-444D-8F7F-68C95E59A75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C441439F-A3BB-4D6A-A8FE-18FA2B3465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34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676400"/>
          </a:xfrm>
        </p:spPr>
        <p:txBody>
          <a:bodyPr>
            <a:normAutofit fontScale="90000"/>
          </a:bodyPr>
          <a:lstStyle/>
          <a:p>
            <a:r>
              <a:rPr lang="en-US" dirty="0"/>
              <a:t>1.</a:t>
            </a:r>
            <a:br>
              <a:rPr lang="en-US" dirty="0"/>
            </a:br>
            <a:r>
              <a:rPr lang="en-US" dirty="0"/>
              <a:t>create user defined checked exception by using default constructor approach</a:t>
            </a:r>
            <a:br>
              <a:rPr lang="en-US" dirty="0"/>
            </a:br>
            <a:br>
              <a:rPr lang="en-US" dirty="0"/>
            </a:br>
            <a:endParaRPr lang="en-US" dirty="0"/>
          </a:p>
        </p:txBody>
      </p:sp>
      <p:sp>
        <p:nvSpPr>
          <p:cNvPr id="5" name="TextBox 4"/>
          <p:cNvSpPr txBox="1"/>
          <p:nvPr/>
        </p:nvSpPr>
        <p:spPr>
          <a:xfrm>
            <a:off x="1143000" y="4419600"/>
            <a:ext cx="7162800" cy="1200329"/>
          </a:xfrm>
          <a:prstGeom prst="rect">
            <a:avLst/>
          </a:prstGeom>
          <a:noFill/>
        </p:spPr>
        <p:txBody>
          <a:bodyPr wrap="square" rtlCol="0">
            <a:spAutoFit/>
          </a:bodyPr>
          <a:lstStyle/>
          <a:p>
            <a:pPr marL="742950" indent="-742950">
              <a:buAutoNum type="arabicPeriod"/>
            </a:pPr>
            <a:r>
              <a:rPr lang="en-US" sz="3600" dirty="0"/>
              <a:t>create the exception class first</a:t>
            </a:r>
          </a:p>
          <a:p>
            <a:pPr marL="742950" indent="-742950">
              <a:buAutoNum type="arabicPeriod"/>
            </a:pPr>
            <a:r>
              <a:rPr lang="en-US" sz="3600" dirty="0"/>
              <a:t>use the exception class in project</a:t>
            </a:r>
          </a:p>
        </p:txBody>
      </p:sp>
      <p:sp>
        <p:nvSpPr>
          <p:cNvPr id="4" name="Footer Placeholder 1">
            <a:extLst>
              <a:ext uri="{FF2B5EF4-FFF2-40B4-BE49-F238E27FC236}">
                <a16:creationId xmlns:a16="http://schemas.microsoft.com/office/drawing/2014/main" id="{29264E5E-593A-418C-AEC0-7ADF6281AF4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6" name="Picture 3">
            <a:extLst>
              <a:ext uri="{FF2B5EF4-FFF2-40B4-BE49-F238E27FC236}">
                <a16:creationId xmlns:a16="http://schemas.microsoft.com/office/drawing/2014/main" id="{C5C5407D-FAED-43C4-8553-2723F1F5C5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96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228600"/>
            <a:ext cx="2590800" cy="715962"/>
          </a:xfrm>
        </p:spPr>
        <p:txBody>
          <a:bodyPr>
            <a:normAutofit fontScale="90000"/>
          </a:bodyPr>
          <a:lstStyle/>
          <a:p>
            <a:r>
              <a:rPr lang="en-US" dirty="0"/>
              <a:t>Example-1</a:t>
            </a:r>
          </a:p>
        </p:txBody>
      </p:sp>
      <p:sp>
        <p:nvSpPr>
          <p:cNvPr id="3" name="Content Placeholder 2"/>
          <p:cNvSpPr>
            <a:spLocks noGrp="1"/>
          </p:cNvSpPr>
          <p:nvPr>
            <p:ph idx="1"/>
          </p:nvPr>
        </p:nvSpPr>
        <p:spPr>
          <a:xfrm>
            <a:off x="457200" y="990601"/>
            <a:ext cx="8229600" cy="1523999"/>
          </a:xfrm>
        </p:spPr>
        <p:txBody>
          <a:bodyPr>
            <a:noAutofit/>
          </a:bodyPr>
          <a:lstStyle/>
          <a:p>
            <a:pPr marL="0" indent="0">
              <a:buNone/>
            </a:pPr>
            <a:r>
              <a:rPr lang="en-US" sz="2800" dirty="0">
                <a:solidFill>
                  <a:schemeClr val="accent6">
                    <a:lumMod val="50000"/>
                  </a:schemeClr>
                </a:solidFill>
              </a:rPr>
              <a:t>class </a:t>
            </a:r>
            <a:r>
              <a:rPr lang="en-US" sz="2800" dirty="0" err="1">
                <a:solidFill>
                  <a:schemeClr val="accent6">
                    <a:lumMod val="50000"/>
                  </a:schemeClr>
                </a:solidFill>
              </a:rPr>
              <a:t>MyException</a:t>
            </a:r>
            <a:r>
              <a:rPr lang="en-US" sz="2800" dirty="0">
                <a:solidFill>
                  <a:schemeClr val="accent6">
                    <a:lumMod val="50000"/>
                  </a:schemeClr>
                </a:solidFill>
              </a:rPr>
              <a:t> </a:t>
            </a:r>
            <a:r>
              <a:rPr lang="en-US" sz="2800" dirty="0">
                <a:solidFill>
                  <a:srgbClr val="002060"/>
                </a:solidFill>
              </a:rPr>
              <a:t>extends Exception</a:t>
            </a:r>
            <a:r>
              <a:rPr lang="en-US" sz="2800" dirty="0">
                <a:solidFill>
                  <a:schemeClr val="accent6">
                    <a:lumMod val="50000"/>
                  </a:schemeClr>
                </a:solidFill>
              </a:rPr>
              <a:t>{</a:t>
            </a:r>
          </a:p>
          <a:p>
            <a:pPr marL="0" indent="0">
              <a:buNone/>
            </a:pPr>
            <a:r>
              <a:rPr lang="en-US" sz="2800" dirty="0">
                <a:solidFill>
                  <a:schemeClr val="accent6">
                    <a:lumMod val="50000"/>
                  </a:schemeClr>
                </a:solidFill>
              </a:rPr>
              <a:t> </a:t>
            </a:r>
            <a:r>
              <a:rPr lang="en-US" sz="1800" dirty="0">
                <a:solidFill>
                  <a:schemeClr val="accent6">
                    <a:lumMod val="50000"/>
                  </a:schemeClr>
                </a:solidFill>
              </a:rPr>
              <a:t>// default constructor generated by compiler</a:t>
            </a:r>
          </a:p>
          <a:p>
            <a:pPr marL="0" indent="0">
              <a:buNone/>
            </a:pPr>
            <a:r>
              <a:rPr lang="en-US" sz="2800" dirty="0">
                <a:solidFill>
                  <a:schemeClr val="accent6">
                    <a:lumMod val="50000"/>
                  </a:schemeClr>
                </a:solidFill>
              </a:rPr>
              <a:t>}</a:t>
            </a:r>
          </a:p>
        </p:txBody>
      </p:sp>
      <p:sp>
        <p:nvSpPr>
          <p:cNvPr id="4" name="Content Placeholder 2"/>
          <p:cNvSpPr txBox="1">
            <a:spLocks/>
          </p:cNvSpPr>
          <p:nvPr/>
        </p:nvSpPr>
        <p:spPr>
          <a:xfrm>
            <a:off x="381000" y="2667000"/>
            <a:ext cx="8153400" cy="4038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public class </a:t>
            </a:r>
            <a:r>
              <a:rPr lang="en-US" sz="2400" dirty="0" err="1"/>
              <a:t>MyClass</a:t>
            </a:r>
            <a:r>
              <a:rPr lang="en-US" sz="2400" dirty="0"/>
              <a:t> {</a:t>
            </a:r>
          </a:p>
          <a:p>
            <a:pPr marL="0" indent="0">
              <a:buFont typeface="Arial" pitchFamily="34" charset="0"/>
              <a:buNone/>
            </a:pPr>
            <a:r>
              <a:rPr lang="en-US" sz="2400" dirty="0"/>
              <a:t>    public static void main(String </a:t>
            </a:r>
            <a:r>
              <a:rPr lang="en-US" sz="2400" dirty="0" err="1"/>
              <a:t>args</a:t>
            </a:r>
            <a:r>
              <a:rPr lang="en-US" sz="2400" dirty="0"/>
              <a:t>[]) {</a:t>
            </a:r>
          </a:p>
          <a:p>
            <a:pPr marL="0" indent="0">
              <a:buFont typeface="Arial" pitchFamily="34" charset="0"/>
              <a:buNone/>
            </a:pPr>
            <a:r>
              <a:rPr lang="en-US" sz="2400" dirty="0">
                <a:solidFill>
                  <a:srgbClr val="0070C0"/>
                </a:solidFill>
              </a:rPr>
              <a:t>       try{</a:t>
            </a:r>
          </a:p>
          <a:p>
            <a:pPr marL="0" indent="0">
              <a:buFont typeface="Arial" pitchFamily="34" charset="0"/>
              <a:buNone/>
            </a:pPr>
            <a:r>
              <a:rPr lang="en-US" sz="2400" dirty="0">
                <a:solidFill>
                  <a:srgbClr val="0070C0"/>
                </a:solidFill>
              </a:rPr>
              <a:t>                throw new </a:t>
            </a:r>
            <a:r>
              <a:rPr lang="en-US" sz="2400" dirty="0" err="1">
                <a:solidFill>
                  <a:srgbClr val="0070C0"/>
                </a:solidFill>
              </a:rPr>
              <a:t>MyException</a:t>
            </a:r>
            <a:r>
              <a:rPr lang="en-US" sz="2400" dirty="0">
                <a:solidFill>
                  <a:srgbClr val="0070C0"/>
                </a:solidFill>
              </a:rPr>
              <a:t>();</a:t>
            </a:r>
          </a:p>
          <a:p>
            <a:pPr marL="0" indent="0">
              <a:buFont typeface="Arial" pitchFamily="34" charset="0"/>
              <a:buNone/>
            </a:pPr>
            <a:r>
              <a:rPr lang="en-US" sz="2400" dirty="0">
                <a:solidFill>
                  <a:srgbClr val="0070C0"/>
                </a:solidFill>
              </a:rPr>
              <a:t>            }</a:t>
            </a:r>
          </a:p>
          <a:p>
            <a:pPr marL="0" indent="0">
              <a:buFont typeface="Arial" pitchFamily="34" charset="0"/>
              <a:buNone/>
            </a:pPr>
            <a:r>
              <a:rPr lang="en-US" sz="2400" dirty="0"/>
              <a:t>        </a:t>
            </a:r>
            <a:r>
              <a:rPr lang="en-US" sz="2400" dirty="0">
                <a:solidFill>
                  <a:schemeClr val="accent6">
                    <a:lumMod val="50000"/>
                  </a:schemeClr>
                </a:solidFill>
              </a:rPr>
              <a:t>catch(</a:t>
            </a:r>
            <a:r>
              <a:rPr lang="en-US" sz="2400" dirty="0" err="1">
                <a:solidFill>
                  <a:schemeClr val="accent6">
                    <a:lumMod val="50000"/>
                  </a:schemeClr>
                </a:solidFill>
              </a:rPr>
              <a:t>MyException</a:t>
            </a:r>
            <a:r>
              <a:rPr lang="en-US" sz="2400" dirty="0">
                <a:solidFill>
                  <a:schemeClr val="accent6">
                    <a:lumMod val="50000"/>
                  </a:schemeClr>
                </a:solidFill>
              </a:rPr>
              <a:t> e){</a:t>
            </a:r>
          </a:p>
          <a:p>
            <a:pPr marL="0" indent="0">
              <a:buFont typeface="Arial" pitchFamily="34" charse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a:t>
            </a:r>
            <a:r>
              <a:rPr lang="en-US" sz="2400" dirty="0" err="1">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(“exception caught successfully”);</a:t>
            </a:r>
          </a:p>
          <a:p>
            <a:pPr marL="0" indent="0">
              <a:buFont typeface="Arial" pitchFamily="34" charset="0"/>
              <a:buNone/>
            </a:pPr>
            <a:r>
              <a:rPr lang="en-US" sz="2400" dirty="0">
                <a:solidFill>
                  <a:schemeClr val="accent6">
                    <a:lumMod val="50000"/>
                  </a:schemeClr>
                </a:solidFill>
              </a:rPr>
              <a:t>            }     </a:t>
            </a:r>
          </a:p>
          <a:p>
            <a:pPr marL="0" indent="0">
              <a:buFont typeface="Arial" pitchFamily="34" charset="0"/>
              <a:buNone/>
            </a:pPr>
            <a:r>
              <a:rPr lang="en-US" sz="2400" dirty="0"/>
              <a:t>    }}</a:t>
            </a:r>
          </a:p>
        </p:txBody>
      </p:sp>
      <p:sp>
        <p:nvSpPr>
          <p:cNvPr id="5" name="TextBox 4"/>
          <p:cNvSpPr txBox="1"/>
          <p:nvPr/>
        </p:nvSpPr>
        <p:spPr>
          <a:xfrm>
            <a:off x="6172200" y="3124200"/>
            <a:ext cx="2971800" cy="923330"/>
          </a:xfrm>
          <a:prstGeom prst="rect">
            <a:avLst/>
          </a:prstGeom>
          <a:noFill/>
        </p:spPr>
        <p:txBody>
          <a:bodyPr wrap="square" rtlCol="0">
            <a:spAutoFit/>
          </a:bodyPr>
          <a:lstStyle/>
          <a:p>
            <a:r>
              <a:rPr lang="en-US" dirty="0">
                <a:solidFill>
                  <a:srgbClr val="7030A0"/>
                </a:solidFill>
              </a:rPr>
              <a:t>Output-</a:t>
            </a:r>
          </a:p>
          <a:p>
            <a:r>
              <a:rPr lang="en-US" dirty="0">
                <a:solidFill>
                  <a:srgbClr val="7030A0"/>
                </a:solidFill>
              </a:rPr>
              <a:t>null</a:t>
            </a:r>
          </a:p>
          <a:p>
            <a:r>
              <a:rPr lang="en-US" dirty="0">
                <a:solidFill>
                  <a:srgbClr val="7030A0"/>
                </a:solidFill>
              </a:rPr>
              <a:t>exception caught successfully</a:t>
            </a:r>
          </a:p>
        </p:txBody>
      </p:sp>
      <p:sp>
        <p:nvSpPr>
          <p:cNvPr id="6" name="Footer Placeholder 1">
            <a:extLst>
              <a:ext uri="{FF2B5EF4-FFF2-40B4-BE49-F238E27FC236}">
                <a16:creationId xmlns:a16="http://schemas.microsoft.com/office/drawing/2014/main" id="{A525378C-F2E8-4C57-8580-413A851FB7F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8203DC33-CF3F-448E-BE34-04D401268D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4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676400"/>
          </a:xfrm>
        </p:spPr>
        <p:txBody>
          <a:bodyPr>
            <a:normAutofit fontScale="90000"/>
          </a:bodyPr>
          <a:lstStyle/>
          <a:p>
            <a:r>
              <a:rPr lang="en-US" dirty="0"/>
              <a:t>2.</a:t>
            </a:r>
            <a:br>
              <a:rPr lang="en-US" dirty="0"/>
            </a:br>
            <a:r>
              <a:rPr lang="en-US" dirty="0"/>
              <a:t>create user defined checked exception by using parameterized constructor approach</a:t>
            </a:r>
            <a:br>
              <a:rPr lang="en-US" dirty="0"/>
            </a:br>
            <a:br>
              <a:rPr lang="en-US" dirty="0"/>
            </a:br>
            <a:endParaRPr lang="en-US" dirty="0"/>
          </a:p>
        </p:txBody>
      </p:sp>
      <p:sp>
        <p:nvSpPr>
          <p:cNvPr id="3" name="Footer Placeholder 1">
            <a:extLst>
              <a:ext uri="{FF2B5EF4-FFF2-40B4-BE49-F238E27FC236}">
                <a16:creationId xmlns:a16="http://schemas.microsoft.com/office/drawing/2014/main" id="{2BBE1A04-9E0F-46FF-936D-9174ADC0764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4" name="Picture 3">
            <a:extLst>
              <a:ext uri="{FF2B5EF4-FFF2-40B4-BE49-F238E27FC236}">
                <a16:creationId xmlns:a16="http://schemas.microsoft.com/office/drawing/2014/main" id="{A86BB125-4D45-4718-9BBB-4D893D7670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00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228600"/>
            <a:ext cx="2590800" cy="715962"/>
          </a:xfrm>
        </p:spPr>
        <p:txBody>
          <a:bodyPr>
            <a:normAutofit fontScale="90000"/>
          </a:bodyPr>
          <a:lstStyle/>
          <a:p>
            <a:r>
              <a:rPr lang="en-US" dirty="0"/>
              <a:t>Example-1</a:t>
            </a:r>
          </a:p>
        </p:txBody>
      </p:sp>
      <p:sp>
        <p:nvSpPr>
          <p:cNvPr id="3" name="Content Placeholder 2"/>
          <p:cNvSpPr>
            <a:spLocks noGrp="1"/>
          </p:cNvSpPr>
          <p:nvPr>
            <p:ph idx="1"/>
          </p:nvPr>
        </p:nvSpPr>
        <p:spPr>
          <a:xfrm>
            <a:off x="457200" y="990601"/>
            <a:ext cx="8229600" cy="1523999"/>
          </a:xfrm>
        </p:spPr>
        <p:txBody>
          <a:bodyPr>
            <a:noAutofit/>
          </a:bodyPr>
          <a:lstStyle/>
          <a:p>
            <a:pPr marL="0" indent="0">
              <a:buNone/>
            </a:pPr>
            <a:r>
              <a:rPr lang="en-US" sz="2800" dirty="0">
                <a:solidFill>
                  <a:schemeClr val="accent6">
                    <a:lumMod val="50000"/>
                  </a:schemeClr>
                </a:solidFill>
              </a:rPr>
              <a:t>class </a:t>
            </a:r>
            <a:r>
              <a:rPr lang="en-US" sz="2800" dirty="0" err="1">
                <a:solidFill>
                  <a:schemeClr val="accent6">
                    <a:lumMod val="50000"/>
                  </a:schemeClr>
                </a:solidFill>
              </a:rPr>
              <a:t>MyException</a:t>
            </a:r>
            <a:r>
              <a:rPr lang="en-US" sz="2800" dirty="0">
                <a:solidFill>
                  <a:schemeClr val="accent6">
                    <a:lumMod val="50000"/>
                  </a:schemeClr>
                </a:solidFill>
              </a:rPr>
              <a:t> </a:t>
            </a:r>
            <a:r>
              <a:rPr lang="en-US" sz="2800" dirty="0">
                <a:solidFill>
                  <a:srgbClr val="002060"/>
                </a:solidFill>
              </a:rPr>
              <a:t>extends Exception</a:t>
            </a:r>
            <a:r>
              <a:rPr lang="en-US" sz="2800" dirty="0">
                <a:solidFill>
                  <a:schemeClr val="accent6">
                    <a:lumMod val="50000"/>
                  </a:schemeClr>
                </a:solidFill>
              </a:rPr>
              <a:t>{</a:t>
            </a:r>
          </a:p>
          <a:p>
            <a:pPr marL="0" indent="0">
              <a:buNone/>
            </a:pPr>
            <a:r>
              <a:rPr lang="en-US" sz="2800" dirty="0">
                <a:solidFill>
                  <a:schemeClr val="accent6">
                    <a:lumMod val="50000"/>
                  </a:schemeClr>
                </a:solidFill>
              </a:rPr>
              <a:t>         </a:t>
            </a:r>
            <a:r>
              <a:rPr lang="en-US" sz="2400" b="1" dirty="0" err="1">
                <a:solidFill>
                  <a:schemeClr val="accent6">
                    <a:lumMod val="50000"/>
                  </a:schemeClr>
                </a:solidFill>
              </a:rPr>
              <a:t>MyException</a:t>
            </a:r>
            <a:r>
              <a:rPr lang="en-US" sz="2400" b="1" dirty="0">
                <a:solidFill>
                  <a:schemeClr val="accent6">
                    <a:lumMod val="50000"/>
                  </a:schemeClr>
                </a:solidFill>
              </a:rPr>
              <a:t>(String s)        {           super(s);           }</a:t>
            </a:r>
          </a:p>
          <a:p>
            <a:pPr marL="0" indent="0">
              <a:buNone/>
            </a:pPr>
            <a:r>
              <a:rPr lang="en-US" sz="2800" dirty="0">
                <a:solidFill>
                  <a:schemeClr val="accent6">
                    <a:lumMod val="50000"/>
                  </a:schemeClr>
                </a:solidFill>
              </a:rPr>
              <a:t>}</a:t>
            </a:r>
          </a:p>
        </p:txBody>
      </p:sp>
      <p:sp>
        <p:nvSpPr>
          <p:cNvPr id="4" name="Content Placeholder 2"/>
          <p:cNvSpPr txBox="1">
            <a:spLocks/>
          </p:cNvSpPr>
          <p:nvPr/>
        </p:nvSpPr>
        <p:spPr>
          <a:xfrm>
            <a:off x="152400" y="2840182"/>
            <a:ext cx="8077200" cy="4038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public class </a:t>
            </a:r>
            <a:r>
              <a:rPr lang="en-US" sz="2400" dirty="0" err="1"/>
              <a:t>MyClass</a:t>
            </a:r>
            <a:r>
              <a:rPr lang="en-US" sz="2400" dirty="0"/>
              <a:t> {</a:t>
            </a:r>
          </a:p>
          <a:p>
            <a:pPr marL="0" indent="0">
              <a:buFont typeface="Arial" pitchFamily="34" charset="0"/>
              <a:buNone/>
            </a:pPr>
            <a:endParaRPr lang="en-US" sz="2400" dirty="0"/>
          </a:p>
          <a:p>
            <a:pPr marL="0" indent="0">
              <a:buFont typeface="Arial" pitchFamily="34" charset="0"/>
              <a:buNone/>
            </a:pPr>
            <a:r>
              <a:rPr lang="en-US" sz="2400" dirty="0"/>
              <a:t>    public static void main(String </a:t>
            </a:r>
            <a:r>
              <a:rPr lang="en-US" sz="2400" dirty="0" err="1"/>
              <a:t>args</a:t>
            </a:r>
            <a:r>
              <a:rPr lang="en-US" sz="2400" dirty="0"/>
              <a:t>[]) {</a:t>
            </a:r>
          </a:p>
          <a:p>
            <a:pPr marL="0" indent="0">
              <a:buFont typeface="Arial" pitchFamily="34" charset="0"/>
              <a:buNone/>
            </a:pPr>
            <a:r>
              <a:rPr lang="en-US" sz="2400" dirty="0"/>
              <a:t>        </a:t>
            </a:r>
            <a:r>
              <a:rPr lang="en-US" sz="2400" dirty="0">
                <a:solidFill>
                  <a:srgbClr val="0070C0"/>
                </a:solidFill>
              </a:rPr>
              <a:t>try{</a:t>
            </a:r>
          </a:p>
          <a:p>
            <a:pPr marL="0" indent="0">
              <a:buFont typeface="Arial" pitchFamily="34" charset="0"/>
              <a:buNone/>
            </a:pPr>
            <a:r>
              <a:rPr lang="en-US" sz="2400" b="1" dirty="0">
                <a:solidFill>
                  <a:srgbClr val="0070C0"/>
                </a:solidFill>
              </a:rPr>
              <a:t>                throw new </a:t>
            </a:r>
            <a:r>
              <a:rPr lang="en-US" sz="2400" b="1" dirty="0" err="1">
                <a:solidFill>
                  <a:srgbClr val="0070C0"/>
                </a:solidFill>
              </a:rPr>
              <a:t>MyException</a:t>
            </a:r>
            <a:r>
              <a:rPr lang="en-US" sz="2400" b="1" dirty="0">
                <a:solidFill>
                  <a:srgbClr val="0070C0"/>
                </a:solidFill>
              </a:rPr>
              <a:t>(“Java user defined exception”);</a:t>
            </a:r>
          </a:p>
          <a:p>
            <a:pPr marL="0" indent="0">
              <a:buFont typeface="Arial" pitchFamily="34" charset="0"/>
              <a:buNone/>
            </a:pPr>
            <a:r>
              <a:rPr lang="en-US" sz="2400" dirty="0">
                <a:solidFill>
                  <a:srgbClr val="0070C0"/>
                </a:solidFill>
              </a:rPr>
              <a:t>            }</a:t>
            </a:r>
          </a:p>
          <a:p>
            <a:pPr marL="0" indent="0">
              <a:buFont typeface="Arial" pitchFamily="34" charset="0"/>
              <a:buNone/>
            </a:pPr>
            <a:r>
              <a:rPr lang="en-US" sz="2400" dirty="0"/>
              <a:t>        </a:t>
            </a:r>
            <a:r>
              <a:rPr lang="en-US" sz="2400" dirty="0">
                <a:solidFill>
                  <a:schemeClr val="accent6">
                    <a:lumMod val="50000"/>
                  </a:schemeClr>
                </a:solidFill>
              </a:rPr>
              <a:t>catch(</a:t>
            </a:r>
            <a:r>
              <a:rPr lang="en-US" sz="2400" dirty="0" err="1">
                <a:solidFill>
                  <a:schemeClr val="accent6">
                    <a:lumMod val="50000"/>
                  </a:schemeClr>
                </a:solidFill>
              </a:rPr>
              <a:t>MyException</a:t>
            </a:r>
            <a:r>
              <a:rPr lang="en-US" sz="2400" dirty="0">
                <a:solidFill>
                  <a:schemeClr val="accent6">
                    <a:lumMod val="50000"/>
                  </a:schemeClr>
                </a:solidFill>
              </a:rPr>
              <a:t> e){</a:t>
            </a:r>
          </a:p>
          <a:p>
            <a:pPr marL="0" indent="0">
              <a:buFont typeface="Arial" pitchFamily="34" charse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a:t>
            </a:r>
            <a:r>
              <a:rPr lang="en-US" sz="2400" dirty="0" err="1">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a:solidFill>
                  <a:schemeClr val="accent6">
                    <a:lumMod val="50000"/>
                  </a:schemeClr>
                </a:solidFill>
              </a:rPr>
              <a:t>               </a:t>
            </a:r>
            <a:r>
              <a:rPr lang="en-US" sz="2400" dirty="0" err="1">
                <a:solidFill>
                  <a:schemeClr val="accent6">
                    <a:lumMod val="50000"/>
                  </a:schemeClr>
                </a:solidFill>
              </a:rPr>
              <a:t>System.out.println</a:t>
            </a:r>
            <a:r>
              <a:rPr lang="en-US" sz="2400" dirty="0">
                <a:solidFill>
                  <a:schemeClr val="accent6">
                    <a:lumMod val="50000"/>
                  </a:schemeClr>
                </a:solidFill>
              </a:rPr>
              <a:t>(“exception caught successfully”);</a:t>
            </a:r>
          </a:p>
          <a:p>
            <a:pPr marL="0" indent="0">
              <a:buFont typeface="Arial" pitchFamily="34" charset="0"/>
              <a:buNone/>
            </a:pPr>
            <a:r>
              <a:rPr lang="en-US" sz="2400" dirty="0">
                <a:solidFill>
                  <a:schemeClr val="accent6">
                    <a:lumMod val="50000"/>
                  </a:schemeClr>
                </a:solidFill>
              </a:rPr>
              <a:t>            }     </a:t>
            </a:r>
          </a:p>
          <a:p>
            <a:pPr marL="0" indent="0">
              <a:buFont typeface="Arial" pitchFamily="34" charset="0"/>
              <a:buNone/>
            </a:pPr>
            <a:r>
              <a:rPr lang="en-US" sz="2400" dirty="0"/>
              <a:t>    }}</a:t>
            </a:r>
          </a:p>
        </p:txBody>
      </p:sp>
      <p:sp>
        <p:nvSpPr>
          <p:cNvPr id="5" name="TextBox 4"/>
          <p:cNvSpPr txBox="1"/>
          <p:nvPr/>
        </p:nvSpPr>
        <p:spPr>
          <a:xfrm>
            <a:off x="6248400" y="2667000"/>
            <a:ext cx="2971800" cy="923330"/>
          </a:xfrm>
          <a:prstGeom prst="rect">
            <a:avLst/>
          </a:prstGeom>
          <a:noFill/>
        </p:spPr>
        <p:txBody>
          <a:bodyPr wrap="square" rtlCol="0">
            <a:spAutoFit/>
          </a:bodyPr>
          <a:lstStyle/>
          <a:p>
            <a:r>
              <a:rPr lang="en-US" dirty="0">
                <a:solidFill>
                  <a:srgbClr val="7030A0"/>
                </a:solidFill>
              </a:rPr>
              <a:t>Output-</a:t>
            </a:r>
          </a:p>
          <a:p>
            <a:r>
              <a:rPr lang="en-US" dirty="0">
                <a:solidFill>
                  <a:srgbClr val="7030A0"/>
                </a:solidFill>
              </a:rPr>
              <a:t>Java user defined exception </a:t>
            </a:r>
          </a:p>
          <a:p>
            <a:r>
              <a:rPr lang="en-US" dirty="0">
                <a:solidFill>
                  <a:srgbClr val="7030A0"/>
                </a:solidFill>
              </a:rPr>
              <a:t>exception caught successfully</a:t>
            </a:r>
          </a:p>
        </p:txBody>
      </p:sp>
      <p:sp>
        <p:nvSpPr>
          <p:cNvPr id="6" name="Footer Placeholder 1">
            <a:extLst>
              <a:ext uri="{FF2B5EF4-FFF2-40B4-BE49-F238E27FC236}">
                <a16:creationId xmlns:a16="http://schemas.microsoft.com/office/drawing/2014/main" id="{7907505A-C1E0-488D-983E-B5E17DA04AF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7" name="Picture 3">
            <a:extLst>
              <a:ext uri="{FF2B5EF4-FFF2-40B4-BE49-F238E27FC236}">
                <a16:creationId xmlns:a16="http://schemas.microsoft.com/office/drawing/2014/main" id="{D7C19D04-4A9C-4DAC-A86B-60328A4D18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85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3077552"/>
              </p:ext>
            </p:extLst>
          </p:nvPr>
        </p:nvGraphicFramePr>
        <p:xfrm>
          <a:off x="990602" y="609602"/>
          <a:ext cx="6740991" cy="5658631"/>
        </p:xfrm>
        <a:graphic>
          <a:graphicData uri="http://schemas.openxmlformats.org/drawingml/2006/table">
            <a:tbl>
              <a:tblPr/>
              <a:tblGrid>
                <a:gridCol w="2246997">
                  <a:extLst>
                    <a:ext uri="{9D8B030D-6E8A-4147-A177-3AD203B41FA5}">
                      <a16:colId xmlns:a16="http://schemas.microsoft.com/office/drawing/2014/main" val="20000"/>
                    </a:ext>
                  </a:extLst>
                </a:gridCol>
                <a:gridCol w="2246997">
                  <a:extLst>
                    <a:ext uri="{9D8B030D-6E8A-4147-A177-3AD203B41FA5}">
                      <a16:colId xmlns:a16="http://schemas.microsoft.com/office/drawing/2014/main" val="20001"/>
                    </a:ext>
                  </a:extLst>
                </a:gridCol>
                <a:gridCol w="2246997">
                  <a:extLst>
                    <a:ext uri="{9D8B030D-6E8A-4147-A177-3AD203B41FA5}">
                      <a16:colId xmlns:a16="http://schemas.microsoft.com/office/drawing/2014/main" val="20002"/>
                    </a:ext>
                  </a:extLst>
                </a:gridCol>
              </a:tblGrid>
              <a:tr h="456307">
                <a:tc>
                  <a:txBody>
                    <a:bodyPr/>
                    <a:lstStyle/>
                    <a:p>
                      <a:pPr algn="l" fontAlgn="t"/>
                      <a:r>
                        <a:rPr lang="en-US" sz="1400" dirty="0">
                          <a:solidFill>
                            <a:srgbClr val="000000"/>
                          </a:solidFill>
                          <a:effectLst/>
                          <a:latin typeface="times new roman" panose="02020603050405020304" pitchFamily="18" charset="0"/>
                        </a:rPr>
                        <a:t>No.</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throw</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throws</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89866">
                <a:tc>
                  <a:txBody>
                    <a:bodyPr/>
                    <a:lstStyle/>
                    <a:p>
                      <a:pPr algn="l" fontAlgn="t"/>
                      <a:r>
                        <a:rPr lang="en-US" sz="1400">
                          <a:solidFill>
                            <a:srgbClr val="000000"/>
                          </a:solidFill>
                          <a:effectLst/>
                          <a:latin typeface="verdana" panose="020B0604030504040204" pitchFamily="34" charset="0"/>
                        </a:rPr>
                        <a:t>1)</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throw keyword is used to explicitly throw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throws keyword is used to declare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89866">
                <a:tc>
                  <a:txBody>
                    <a:bodyPr/>
                    <a:lstStyle/>
                    <a:p>
                      <a:pPr algn="l" fontAlgn="t"/>
                      <a:r>
                        <a:rPr lang="en-US" sz="1400">
                          <a:solidFill>
                            <a:srgbClr val="000000"/>
                          </a:solidFill>
                          <a:effectLst/>
                          <a:latin typeface="verdana" panose="020B0604030504040204" pitchFamily="34" charset="0"/>
                        </a:rPr>
                        <a:t>2)</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Checked exception cannot be propagated using throw only.</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Checked exception can be propagated with throws.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8868">
                <a:tc>
                  <a:txBody>
                    <a:bodyPr/>
                    <a:lstStyle/>
                    <a:p>
                      <a:pPr algn="l" fontAlgn="t"/>
                      <a:r>
                        <a:rPr lang="en-US" sz="1400">
                          <a:solidFill>
                            <a:srgbClr val="000000"/>
                          </a:solidFill>
                          <a:effectLst/>
                          <a:latin typeface="verdana" panose="020B0604030504040204" pitchFamily="34" charset="0"/>
                        </a:rPr>
                        <a:t>3)</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Throw is followed by an instance.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Throws is followed by class.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89866">
                <a:tc>
                  <a:txBody>
                    <a:bodyPr/>
                    <a:lstStyle/>
                    <a:p>
                      <a:pPr algn="l" fontAlgn="t"/>
                      <a:r>
                        <a:rPr lang="en-US" sz="1400">
                          <a:solidFill>
                            <a:srgbClr val="000000"/>
                          </a:solidFill>
                          <a:effectLst/>
                          <a:latin typeface="verdana" panose="020B0604030504040204" pitchFamily="34" charset="0"/>
                        </a:rPr>
                        <a:t>4)</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Throw is used within the method.</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Throws is used with the method signature.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893858">
                <a:tc>
                  <a:txBody>
                    <a:bodyPr/>
                    <a:lstStyle/>
                    <a:p>
                      <a:pPr algn="l" fontAlgn="t"/>
                      <a:r>
                        <a:rPr lang="en-US" sz="1400">
                          <a:solidFill>
                            <a:srgbClr val="000000"/>
                          </a:solidFill>
                          <a:effectLst/>
                          <a:latin typeface="verdana" panose="020B0604030504040204" pitchFamily="34" charset="0"/>
                        </a:rPr>
                        <a:t>5)</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You cannot throw multiple exceptions.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You can declare multiple exceptions e.g.</a:t>
                      </a:r>
                      <a:br>
                        <a:rPr lang="en-US" sz="1400" dirty="0">
                          <a:solidFill>
                            <a:srgbClr val="000000"/>
                          </a:solidFill>
                          <a:effectLst/>
                          <a:latin typeface="verdana" panose="020B0604030504040204" pitchFamily="34" charset="0"/>
                        </a:rPr>
                      </a:br>
                      <a:r>
                        <a:rPr lang="en-US" sz="1400" dirty="0">
                          <a:solidFill>
                            <a:srgbClr val="000000"/>
                          </a:solidFill>
                          <a:effectLst/>
                          <a:latin typeface="verdana" panose="020B0604030504040204" pitchFamily="34" charset="0"/>
                        </a:rPr>
                        <a:t>public void method()throws </a:t>
                      </a:r>
                      <a:r>
                        <a:rPr lang="en-US" sz="1400" dirty="0" err="1">
                          <a:solidFill>
                            <a:srgbClr val="000000"/>
                          </a:solidFill>
                          <a:effectLst/>
                          <a:latin typeface="verdana" panose="020B0604030504040204" pitchFamily="34" charset="0"/>
                        </a:rPr>
                        <a:t>IOException,SQLException</a:t>
                      </a:r>
                      <a:r>
                        <a:rPr lang="en-US" sz="1400" dirty="0">
                          <a:solidFill>
                            <a:srgbClr val="000000"/>
                          </a:solidFill>
                          <a:effectLst/>
                          <a:latin typeface="verdana" panose="020B0604030504040204" pitchFamily="34" charset="0"/>
                        </a:rPr>
                        <a:t>.</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Footer Placeholder 1">
            <a:extLst>
              <a:ext uri="{FF2B5EF4-FFF2-40B4-BE49-F238E27FC236}">
                <a16:creationId xmlns:a16="http://schemas.microsoft.com/office/drawing/2014/main" id="{7FAB5A56-DAC5-45E9-85A2-F8545F540C9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JAVA Exception Handling</a:t>
            </a:r>
          </a:p>
        </p:txBody>
      </p:sp>
      <p:pic>
        <p:nvPicPr>
          <p:cNvPr id="5" name="Picture 3">
            <a:extLst>
              <a:ext uri="{FF2B5EF4-FFF2-40B4-BE49-F238E27FC236}">
                <a16:creationId xmlns:a16="http://schemas.microsoft.com/office/drawing/2014/main" id="{42603273-2E72-495C-8F1C-F5E42F3428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0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7457</Words>
  <Application>Microsoft Office PowerPoint</Application>
  <PresentationFormat>On-screen Show (4:3)</PresentationFormat>
  <Paragraphs>1293</Paragraphs>
  <Slides>125</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125</vt:i4>
      </vt:variant>
    </vt:vector>
  </HeadingPairs>
  <TitlesOfParts>
    <vt:vector size="139" baseType="lpstr">
      <vt:lpstr>Arial</vt:lpstr>
      <vt:lpstr>Arial</vt:lpstr>
      <vt:lpstr>Calibri</vt:lpstr>
      <vt:lpstr>Cambria</vt:lpstr>
      <vt:lpstr>Consolas</vt:lpstr>
      <vt:lpstr>Courier New</vt:lpstr>
      <vt:lpstr>McGrawHill-Italic</vt:lpstr>
      <vt:lpstr>Tahoma</vt:lpstr>
      <vt:lpstr>Times New Roman</vt:lpstr>
      <vt:lpstr>Times New Roman</vt:lpstr>
      <vt:lpstr>Verdana</vt:lpstr>
      <vt:lpstr>Wingdings</vt:lpstr>
      <vt:lpstr>Office Theme</vt:lpstr>
      <vt:lpstr>Blends</vt:lpstr>
      <vt:lpstr>PowerPoint Presentation</vt:lpstr>
      <vt:lpstr>Five keywords</vt:lpstr>
      <vt:lpstr>What is Exception Handling </vt:lpstr>
      <vt:lpstr>Advantage of Exception Handling </vt:lpstr>
      <vt:lpstr>Example</vt:lpstr>
      <vt:lpstr>Meaning</vt:lpstr>
      <vt:lpstr>PowerPoint Presentation</vt:lpstr>
      <vt:lpstr>Hierarchy of Java Exception classes </vt:lpstr>
      <vt:lpstr>Types of Java Exceptions </vt:lpstr>
      <vt:lpstr>First Discuss Unchecked Exception</vt:lpstr>
      <vt:lpstr>Unchecked Exception</vt:lpstr>
      <vt:lpstr>Example-2</vt:lpstr>
      <vt:lpstr>Example-3</vt:lpstr>
      <vt:lpstr>Example-4</vt:lpstr>
      <vt:lpstr>checked exception</vt:lpstr>
      <vt:lpstr>Understand checked exception</vt:lpstr>
      <vt:lpstr>PowerPoint Presentation</vt:lpstr>
      <vt:lpstr>More type of checked exception</vt:lpstr>
      <vt:lpstr>Error</vt:lpstr>
      <vt:lpstr>Try-catch block</vt:lpstr>
      <vt:lpstr>Syntax of java try-catch </vt:lpstr>
      <vt:lpstr>Syntax of try-finally block </vt:lpstr>
      <vt:lpstr>Java catch block </vt:lpstr>
      <vt:lpstr>Example-1</vt:lpstr>
      <vt:lpstr>PowerPoint Presentation</vt:lpstr>
      <vt:lpstr>Use try-catch block</vt:lpstr>
      <vt:lpstr>PowerPoint Presentation</vt:lpstr>
      <vt:lpstr>Internal working of try-catch block</vt:lpstr>
      <vt:lpstr>Java Multi catch block</vt:lpstr>
      <vt:lpstr>Example-1 </vt:lpstr>
      <vt:lpstr>PowerPoint Presentation</vt:lpstr>
      <vt:lpstr>Example-2 What is the output here </vt:lpstr>
      <vt:lpstr>PowerPoint Presentation</vt:lpstr>
      <vt:lpstr>PowerPoint Presentation</vt:lpstr>
      <vt:lpstr>PowerPoint Presentation</vt:lpstr>
      <vt:lpstr>PowerPoint Presentation</vt:lpstr>
      <vt:lpstr>How to handle multiple exception?</vt:lpstr>
      <vt:lpstr>Java Nested try block </vt:lpstr>
      <vt:lpstr>Example</vt:lpstr>
      <vt:lpstr>Java finally block </vt:lpstr>
      <vt:lpstr>Case-1 (Normal termination)</vt:lpstr>
      <vt:lpstr>PowerPoint Presentation</vt:lpstr>
      <vt:lpstr>Case-2 (normal termination)</vt:lpstr>
      <vt:lpstr>PowerPoint Presentation</vt:lpstr>
      <vt:lpstr>Case-3 (abnormal termination)</vt:lpstr>
      <vt:lpstr>PowerPoint Presentation</vt:lpstr>
      <vt:lpstr>Case-4 (abnormal termination)</vt:lpstr>
      <vt:lpstr>PowerPoint Presentation</vt:lpstr>
      <vt:lpstr>Case-5 (abnormal termination)</vt:lpstr>
      <vt:lpstr>PowerPoint Presentation</vt:lpstr>
      <vt:lpstr>Case-6 (normal termination)</vt:lpstr>
      <vt:lpstr>Conclusion</vt:lpstr>
      <vt:lpstr>Find Two Cases?</vt:lpstr>
      <vt:lpstr>Case-1</vt:lpstr>
      <vt:lpstr>Example-1</vt:lpstr>
      <vt:lpstr>PowerPoint Presentation</vt:lpstr>
      <vt:lpstr>Example-2</vt:lpstr>
      <vt:lpstr>PowerPoint Presentation</vt:lpstr>
      <vt:lpstr>Case-2</vt:lpstr>
      <vt:lpstr>Will it Compile?</vt:lpstr>
      <vt:lpstr>Exception Methods</vt:lpstr>
      <vt:lpstr>toString()</vt:lpstr>
      <vt:lpstr>getMessage()</vt:lpstr>
      <vt:lpstr>printStackTrace()</vt:lpstr>
      <vt:lpstr>printStackTrace()</vt:lpstr>
      <vt:lpstr>Output look like</vt:lpstr>
      <vt:lpstr>printStackTrace()</vt:lpstr>
      <vt:lpstr>Second approach of exception handling</vt:lpstr>
      <vt:lpstr>throws</vt:lpstr>
      <vt:lpstr>Which type of exception should be declared? </vt:lpstr>
      <vt:lpstr>Advantage of Java throws keyword </vt:lpstr>
      <vt:lpstr>Example</vt:lpstr>
      <vt:lpstr>PowerPoint Presentation</vt:lpstr>
      <vt:lpstr>Handle it by try-catch</vt:lpstr>
      <vt:lpstr>How to use throws keyword here?</vt:lpstr>
      <vt:lpstr>Handle it by throws</vt:lpstr>
      <vt:lpstr>If m2() method is not able to handle the Interrupted exception then it will throws to the m1() method. </vt:lpstr>
      <vt:lpstr>Propagate throws</vt:lpstr>
      <vt:lpstr>If m1() method is not able to handle the Interrupted exception then it will throws to the main()method. </vt:lpstr>
      <vt:lpstr>Propagate throws</vt:lpstr>
      <vt:lpstr>If main() method is not able to handle the Interrupted exception then it will throws to the JVM. </vt:lpstr>
      <vt:lpstr>Propagate throws</vt:lpstr>
      <vt:lpstr>Now discuss last keyword</vt:lpstr>
      <vt:lpstr>Purpose of throw keyword</vt:lpstr>
      <vt:lpstr>What about user define ArithmeticException?</vt:lpstr>
      <vt:lpstr>How to create user object with information?</vt:lpstr>
      <vt:lpstr>How to handover user object to JVM?</vt:lpstr>
      <vt:lpstr>Example-1</vt:lpstr>
      <vt:lpstr>Example-2</vt:lpstr>
      <vt:lpstr>Example-3</vt:lpstr>
      <vt:lpstr>Example-4</vt:lpstr>
      <vt:lpstr>Reason</vt:lpstr>
      <vt:lpstr>How to create user define exception?</vt:lpstr>
      <vt:lpstr>Two Types</vt:lpstr>
      <vt:lpstr>1. create user defined checked exception by using default constructor approach  </vt:lpstr>
      <vt:lpstr>Example-1</vt:lpstr>
      <vt:lpstr>2. create user defined checked exception by using parameterized constructor approach  </vt:lpstr>
      <vt:lpstr>Example-1</vt:lpstr>
      <vt:lpstr>PowerPoint Presentation</vt:lpstr>
      <vt:lpstr>Homework-1</vt:lpstr>
      <vt:lpstr>PowerPoint Presentation</vt:lpstr>
      <vt:lpstr>PowerPoint Presentation</vt:lpstr>
      <vt:lpstr>Homework-2</vt:lpstr>
      <vt:lpstr>PowerPoint Presentation</vt:lpstr>
      <vt:lpstr>Any Question??</vt:lpstr>
      <vt:lpstr>Q-01</vt:lpstr>
      <vt:lpstr>Q-02</vt:lpstr>
      <vt:lpstr>3</vt:lpstr>
      <vt:lpstr>4</vt:lpstr>
      <vt:lpstr>5. What is the output here</vt:lpstr>
      <vt:lpstr>Q-06</vt:lpstr>
      <vt:lpstr>PowerPoint Presentation</vt:lpstr>
      <vt:lpstr>PowerPoint Presentation</vt:lpstr>
      <vt:lpstr>PowerPoint Presentation</vt:lpstr>
      <vt:lpstr>PowerPoint Presentation</vt:lpstr>
      <vt:lpstr>PowerPoint Presentation</vt:lpstr>
      <vt:lpstr>Wrapper class </vt:lpstr>
      <vt:lpstr>Use of Wrapper classes in Java </vt:lpstr>
      <vt:lpstr>PowerPoint Presentation</vt:lpstr>
      <vt:lpstr>Autoboxing </vt:lpstr>
      <vt:lpstr>PowerPoint Presentation</vt:lpstr>
      <vt:lpstr>PowerPoint Presentation</vt:lpstr>
      <vt:lpstr>Unboxing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dc:title>
  <dc:creator>Admin</dc:creator>
  <cp:lastModifiedBy>admin</cp:lastModifiedBy>
  <cp:revision>463</cp:revision>
  <cp:lastPrinted>2018-08-14T22:41:07Z</cp:lastPrinted>
  <dcterms:created xsi:type="dcterms:W3CDTF">2018-08-13T10:34:29Z</dcterms:created>
  <dcterms:modified xsi:type="dcterms:W3CDTF">2020-06-05T06:21:43Z</dcterms:modified>
</cp:coreProperties>
</file>