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handoutMasterIdLst>
    <p:handoutMasterId r:id="rId91"/>
  </p:handoutMasterIdLst>
  <p:sldIdLst>
    <p:sldId id="347" r:id="rId3"/>
    <p:sldId id="265" r:id="rId4"/>
    <p:sldId id="257" r:id="rId5"/>
    <p:sldId id="258" r:id="rId6"/>
    <p:sldId id="259" r:id="rId7"/>
    <p:sldId id="260" r:id="rId8"/>
    <p:sldId id="261" r:id="rId9"/>
    <p:sldId id="262" r:id="rId10"/>
    <p:sldId id="263" r:id="rId11"/>
    <p:sldId id="264" r:id="rId12"/>
    <p:sldId id="266" r:id="rId13"/>
    <p:sldId id="287" r:id="rId14"/>
    <p:sldId id="267" r:id="rId15"/>
    <p:sldId id="268" r:id="rId16"/>
    <p:sldId id="269" r:id="rId17"/>
    <p:sldId id="270" r:id="rId18"/>
    <p:sldId id="288" r:id="rId19"/>
    <p:sldId id="271" r:id="rId20"/>
    <p:sldId id="274" r:id="rId21"/>
    <p:sldId id="272" r:id="rId22"/>
    <p:sldId id="275" r:id="rId23"/>
    <p:sldId id="273" r:id="rId24"/>
    <p:sldId id="276" r:id="rId25"/>
    <p:sldId id="277" r:id="rId26"/>
    <p:sldId id="280" r:id="rId27"/>
    <p:sldId id="278" r:id="rId28"/>
    <p:sldId id="281" r:id="rId29"/>
    <p:sldId id="282" r:id="rId30"/>
    <p:sldId id="283" r:id="rId31"/>
    <p:sldId id="284" r:id="rId32"/>
    <p:sldId id="285" r:id="rId33"/>
    <p:sldId id="286" r:id="rId34"/>
    <p:sldId id="289" r:id="rId35"/>
    <p:sldId id="290" r:id="rId36"/>
    <p:sldId id="291" r:id="rId37"/>
    <p:sldId id="292" r:id="rId38"/>
    <p:sldId id="293" r:id="rId39"/>
    <p:sldId id="294" r:id="rId40"/>
    <p:sldId id="295" r:id="rId41"/>
    <p:sldId id="305" r:id="rId42"/>
    <p:sldId id="306" r:id="rId43"/>
    <p:sldId id="307" r:id="rId44"/>
    <p:sldId id="296" r:id="rId45"/>
    <p:sldId id="299" r:id="rId46"/>
    <p:sldId id="298" r:id="rId47"/>
    <p:sldId id="297" r:id="rId48"/>
    <p:sldId id="303" r:id="rId49"/>
    <p:sldId id="304" r:id="rId50"/>
    <p:sldId id="300" r:id="rId51"/>
    <p:sldId id="302" r:id="rId52"/>
    <p:sldId id="308" r:id="rId53"/>
    <p:sldId id="309" r:id="rId54"/>
    <p:sldId id="310" r:id="rId55"/>
    <p:sldId id="311" r:id="rId56"/>
    <p:sldId id="312" r:id="rId57"/>
    <p:sldId id="313" r:id="rId58"/>
    <p:sldId id="314" r:id="rId59"/>
    <p:sldId id="315" r:id="rId60"/>
    <p:sldId id="316" r:id="rId61"/>
    <p:sldId id="319" r:id="rId62"/>
    <p:sldId id="317" r:id="rId63"/>
    <p:sldId id="320" r:id="rId64"/>
    <p:sldId id="318" r:id="rId65"/>
    <p:sldId id="321" r:id="rId66"/>
    <p:sldId id="322" r:id="rId67"/>
    <p:sldId id="323" r:id="rId68"/>
    <p:sldId id="324" r:id="rId69"/>
    <p:sldId id="325" r:id="rId70"/>
    <p:sldId id="326" r:id="rId71"/>
    <p:sldId id="327" r:id="rId72"/>
    <p:sldId id="328" r:id="rId73"/>
    <p:sldId id="329" r:id="rId74"/>
    <p:sldId id="330" r:id="rId75"/>
    <p:sldId id="331" r:id="rId76"/>
    <p:sldId id="334" r:id="rId77"/>
    <p:sldId id="333" r:id="rId78"/>
    <p:sldId id="332" r:id="rId79"/>
    <p:sldId id="335" r:id="rId80"/>
    <p:sldId id="336" r:id="rId81"/>
    <p:sldId id="337" r:id="rId82"/>
    <p:sldId id="338" r:id="rId83"/>
    <p:sldId id="339" r:id="rId84"/>
    <p:sldId id="340" r:id="rId85"/>
    <p:sldId id="341" r:id="rId86"/>
    <p:sldId id="345" r:id="rId87"/>
    <p:sldId id="342" r:id="rId88"/>
    <p:sldId id="343" r:id="rId89"/>
    <p:sldId id="346" r:id="rId9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5" autoAdjust="0"/>
    <p:restoredTop sz="94660"/>
  </p:normalViewPr>
  <p:slideViewPr>
    <p:cSldViewPr snapToGrid="0">
      <p:cViewPr varScale="1">
        <p:scale>
          <a:sx n="87" d="100"/>
          <a:sy n="87" d="100"/>
        </p:scale>
        <p:origin x="61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A27ECC5-7DCC-49DF-94BA-43DD810EA4EB}" type="datetimeFigureOut">
              <a:rPr lang="en-US" smtClean="0"/>
              <a:t>11/10/2022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ED40B52-D6DF-4621-BB30-DA0B4A037CEC}" type="slidenum">
              <a:rPr lang="en-US" smtClean="0"/>
              <a:t>‹#›</a:t>
            </a:fld>
            <a:endParaRPr lang="en-US"/>
          </a:p>
        </p:txBody>
      </p:sp>
    </p:spTree>
    <p:extLst>
      <p:ext uri="{BB962C8B-B14F-4D97-AF65-F5344CB8AC3E}">
        <p14:creationId xmlns:p14="http://schemas.microsoft.com/office/powerpoint/2010/main" val="11743431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grpSp>
      <p:sp>
        <p:nvSpPr>
          <p:cNvPr id="14"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400" b="0" i="0" u="none" strike="noStrike" kern="1200" cap="none" spc="0" normalizeH="0" baseline="0" noProof="0" smtClean="0">
                <a:ln>
                  <a:noFill/>
                </a:ln>
                <a:solidFill>
                  <a:srgbClr val="000000"/>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5"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50000"/>
              </a:spcBef>
              <a:spcAft>
                <a:spcPct val="0"/>
              </a:spcAft>
              <a:buClrTx/>
              <a:buSzTx/>
              <a:buFontTx/>
              <a:buChar char="©"/>
              <a:tabLst/>
              <a:defRPr/>
            </a:pPr>
            <a:r>
              <a:rPr kumimoji="0" lang="en-US" altLang="en-US" sz="1400" b="0" i="0" u="none" strike="noStrike" kern="1200" cap="none" spc="0" normalizeH="0" baseline="0" noProof="0" smtClean="0">
                <a:ln>
                  <a:noFill/>
                </a:ln>
                <a:solidFill>
                  <a:srgbClr val="000000"/>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16" name="Rectangle 14"/>
          <p:cNvSpPr>
            <a:spLocks noGrp="1" noChangeArrowheads="1"/>
          </p:cNvSpPr>
          <p:nvPr>
            <p:ph type="dt" sz="half" idx="10"/>
          </p:nvPr>
        </p:nvSpPr>
        <p:spPr bwMode="auto">
          <a:xfrm>
            <a:off x="1320800" y="6248400"/>
            <a:ext cx="254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1C1C1C"/>
              </a:solidFill>
              <a:effectLst/>
              <a:uLnTx/>
              <a:uFillTx/>
              <a:latin typeface="Tahoma"/>
              <a:ea typeface="+mn-ea"/>
              <a:cs typeface="+mn-cs"/>
            </a:endParaRPr>
          </a:p>
        </p:txBody>
      </p:sp>
      <p:sp>
        <p:nvSpPr>
          <p:cNvPr id="17" name="Rectangle 15"/>
          <p:cNvSpPr>
            <a:spLocks noGrp="1" noChangeArrowheads="1"/>
          </p:cNvSpPr>
          <p:nvPr>
            <p:ph type="ftr" sz="quarter" idx="11"/>
          </p:nvPr>
        </p:nvSpPr>
        <p:spPr>
          <a:xfrm>
            <a:off x="4572000" y="6248400"/>
            <a:ext cx="3860800" cy="457200"/>
          </a:xfrm>
        </p:spPr>
        <p:txBody>
          <a:bodyPr/>
          <a:lstStyle>
            <a:lvl1pPr algn="ctr">
              <a:defRPr sz="1400" b="0">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rgbClr val="1C1C1C"/>
                </a:solidFill>
                <a:effectLst/>
                <a:uLnTx/>
                <a:uFillTx/>
                <a:latin typeface="Tahoma"/>
                <a:ea typeface="+mn-ea"/>
                <a:cs typeface="+mn-cs"/>
              </a:rPr>
              <a:t>Chapter – 7 : Applet in Java</a:t>
            </a:r>
            <a:endParaRPr kumimoji="0" lang="en-US" sz="1400" b="0" i="0" u="none" strike="noStrike" kern="1200" cap="none" spc="0" normalizeH="0" baseline="0" noProof="0">
              <a:ln>
                <a:noFill/>
              </a:ln>
              <a:solidFill>
                <a:srgbClr val="1C1C1C"/>
              </a:solidFill>
              <a:effectLst/>
              <a:uLnTx/>
              <a:uFillTx/>
              <a:latin typeface="Tahoma"/>
              <a:ea typeface="+mn-ea"/>
              <a:cs typeface="+mn-cs"/>
            </a:endParaRPr>
          </a:p>
        </p:txBody>
      </p:sp>
      <p:sp>
        <p:nvSpPr>
          <p:cNvPr id="18" name="Rectangle 16"/>
          <p:cNvSpPr>
            <a:spLocks noGrp="1" noChangeArrowheads="1"/>
          </p:cNvSpPr>
          <p:nvPr>
            <p:ph type="sldNum" sz="quarter" idx="12"/>
          </p:nvPr>
        </p:nvSpPr>
        <p:spPr>
          <a:xfrm>
            <a:off x="9144000" y="6248400"/>
            <a:ext cx="2540000" cy="457200"/>
          </a:xfrm>
        </p:spPr>
        <p:txBody>
          <a:bodyPr/>
          <a:lstStyle>
            <a:lvl1pPr>
              <a:defRPr sz="1400" b="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9DCF9A8-18F2-4D87-8626-9D799C50C28F}" type="slidenum">
              <a:rPr kumimoji="0" lang="en-US" altLang="en-US" sz="1400" b="0" i="0" u="none" strike="noStrike" kern="1200" cap="none" spc="0" normalizeH="0" baseline="0" noProof="0" smtClean="0">
                <a:ln>
                  <a:noFill/>
                </a:ln>
                <a:solidFill>
                  <a:srgbClr val="1C1C1C"/>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1C1C1C"/>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70922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5"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EB36943-85C4-4239-B62C-C01E20A2A073}"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33455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5"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5B7A667-41D0-4B40-9C5E-CCD88DAE663A}"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923881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grpSp>
      <p:sp>
        <p:nvSpPr>
          <p:cNvPr id="14"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400" b="0" i="0" u="none" strike="noStrike" kern="1200" cap="none" spc="0" normalizeH="0" baseline="0" noProof="0" smtClean="0">
                <a:ln>
                  <a:noFill/>
                </a:ln>
                <a:solidFill>
                  <a:srgbClr val="000000"/>
                </a:solidFill>
                <a:effectLst/>
                <a:uLnTx/>
                <a:uFillTx/>
                <a:latin typeface="McGrawHill-Italic" pitchFamily="2" charset="0"/>
                <a:ea typeface="+mn-ea"/>
                <a:cs typeface="+mn-cs"/>
              </a:rPr>
              <a:t>McGraw-Hill</a:t>
            </a: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5"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50000"/>
              </a:spcBef>
              <a:spcAft>
                <a:spcPct val="0"/>
              </a:spcAft>
              <a:buClrTx/>
              <a:buSzTx/>
              <a:buFontTx/>
              <a:buChar char="©"/>
              <a:tabLst/>
              <a:defRPr/>
            </a:pPr>
            <a:r>
              <a:rPr kumimoji="0" lang="en-US" altLang="en-US" sz="1400" b="0" i="0" u="none" strike="noStrike" kern="1200" cap="none" spc="0" normalizeH="0" baseline="0" noProof="0" smtClean="0">
                <a:ln>
                  <a:noFill/>
                </a:ln>
                <a:solidFill>
                  <a:srgbClr val="000000"/>
                </a:solidFill>
                <a:effectLst/>
                <a:uLnTx/>
                <a:uFillTx/>
                <a:latin typeface="McGrawHill-Italic" pitchFamily="2" charset="0"/>
                <a:ea typeface="+mn-ea"/>
                <a:cs typeface="+mn-cs"/>
              </a:rPr>
              <a:t>The McGraw-Hill Companies, Inc., 2000</a:t>
            </a: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16" name="Rectangle 14"/>
          <p:cNvSpPr>
            <a:spLocks noGrp="1" noChangeArrowheads="1"/>
          </p:cNvSpPr>
          <p:nvPr>
            <p:ph type="dt" sz="half" idx="10"/>
          </p:nvPr>
        </p:nvSpPr>
        <p:spPr bwMode="auto">
          <a:xfrm>
            <a:off x="1320800" y="6248400"/>
            <a:ext cx="254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1C1C1C"/>
              </a:solidFill>
              <a:effectLst/>
              <a:uLnTx/>
              <a:uFillTx/>
              <a:latin typeface="Tahoma"/>
              <a:ea typeface="+mn-ea"/>
              <a:cs typeface="+mn-cs"/>
            </a:endParaRPr>
          </a:p>
        </p:txBody>
      </p:sp>
      <p:sp>
        <p:nvSpPr>
          <p:cNvPr id="17" name="Rectangle 15"/>
          <p:cNvSpPr>
            <a:spLocks noGrp="1" noChangeArrowheads="1"/>
          </p:cNvSpPr>
          <p:nvPr>
            <p:ph type="ftr" sz="quarter" idx="11"/>
          </p:nvPr>
        </p:nvSpPr>
        <p:spPr>
          <a:xfrm>
            <a:off x="4572000" y="6248400"/>
            <a:ext cx="3860800" cy="457200"/>
          </a:xfrm>
        </p:spPr>
        <p:txBody>
          <a:bodyPr/>
          <a:lstStyle>
            <a:lvl1pPr algn="ctr">
              <a:defRPr sz="1400" b="0">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smtClean="0">
                <a:ln>
                  <a:noFill/>
                </a:ln>
                <a:solidFill>
                  <a:srgbClr val="1C1C1C"/>
                </a:solidFill>
                <a:effectLst/>
                <a:uLnTx/>
                <a:uFillTx/>
                <a:latin typeface="Tahoma"/>
                <a:ea typeface="+mn-ea"/>
                <a:cs typeface="+mn-cs"/>
              </a:rPr>
              <a:t>Chapter – 7 : Applet in Java</a:t>
            </a:r>
            <a:endParaRPr kumimoji="0" lang="en-US" sz="1400" b="0" i="0" u="none" strike="noStrike" kern="1200" cap="none" spc="0" normalizeH="0" baseline="0" noProof="0">
              <a:ln>
                <a:noFill/>
              </a:ln>
              <a:solidFill>
                <a:srgbClr val="1C1C1C"/>
              </a:solidFill>
              <a:effectLst/>
              <a:uLnTx/>
              <a:uFillTx/>
              <a:latin typeface="Tahoma"/>
              <a:ea typeface="+mn-ea"/>
              <a:cs typeface="+mn-cs"/>
            </a:endParaRPr>
          </a:p>
        </p:txBody>
      </p:sp>
      <p:sp>
        <p:nvSpPr>
          <p:cNvPr id="18" name="Rectangle 16"/>
          <p:cNvSpPr>
            <a:spLocks noGrp="1" noChangeArrowheads="1"/>
          </p:cNvSpPr>
          <p:nvPr>
            <p:ph type="sldNum" sz="quarter" idx="12"/>
          </p:nvPr>
        </p:nvSpPr>
        <p:spPr>
          <a:xfrm>
            <a:off x="9144000" y="6248400"/>
            <a:ext cx="2540000" cy="457200"/>
          </a:xfrm>
        </p:spPr>
        <p:txBody>
          <a:bodyPr/>
          <a:lstStyle>
            <a:lvl1pPr>
              <a:defRPr sz="1400" b="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9DCF9A8-18F2-4D87-8626-9D799C50C28F}" type="slidenum">
              <a:rPr kumimoji="0" lang="en-US" altLang="en-US" sz="1400" b="0" i="0" u="none" strike="noStrike" kern="1200" cap="none" spc="0" normalizeH="0" baseline="0" noProof="0" smtClean="0">
                <a:ln>
                  <a:noFill/>
                </a:ln>
                <a:solidFill>
                  <a:srgbClr val="1C1C1C"/>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smtClean="0">
              <a:ln>
                <a:noFill/>
              </a:ln>
              <a:solidFill>
                <a:srgbClr val="1C1C1C"/>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927415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5"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2F682A9-B7DB-46C8-9109-BCD78F6FFA38}"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081122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5"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F5A21DD-7EA6-4A48-9C4A-7A0D6258C487}"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8714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6"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FF04118-54C2-4608-AEAB-564E3D28A8C3}"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611707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8"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9952886-C363-4BA4-AAA9-BEDA6B7F35F6}"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494511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4"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822EA7E-6DE1-4F54-9472-7C5124505345}"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4038220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3"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5E0F51-0499-4CC0-9E56-6F30D669F3FD}"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272292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6"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AA2B5CA-2E46-47B0-B75F-662D83D8FCE0}"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60571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5"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2F682A9-B7DB-46C8-9109-BCD78F6FFA38}"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9987849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6"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76BEE5E-8DF6-4DB1-9325-3FEC09891516}"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108594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5"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EB36943-85C4-4239-B62C-C01E20A2A073}"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718638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5"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5B7A667-41D0-4B40-9C5E-CCD88DAE663A}"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45428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5"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F5A21DD-7EA6-4A48-9C4A-7A0D6258C487}"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6998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6"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FF04118-54C2-4608-AEAB-564E3D28A8C3}"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9311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8"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9952886-C363-4BA4-AAA9-BEDA6B7F35F6}"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61053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4"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822EA7E-6DE1-4F54-9472-7C5124505345}"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04367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dirty="0">
              <a:ln>
                <a:noFill/>
              </a:ln>
              <a:solidFill>
                <a:srgbClr val="000000"/>
              </a:solidFill>
              <a:effectLst/>
              <a:uLnTx/>
              <a:uFillTx/>
              <a:latin typeface="Tahoma"/>
              <a:ea typeface="+mn-ea"/>
              <a:cs typeface="+mn-cs"/>
            </a:endParaRPr>
          </a:p>
        </p:txBody>
      </p:sp>
      <p:sp>
        <p:nvSpPr>
          <p:cNvPr id="3"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5E0F51-0499-4CC0-9E56-6F30D669F3FD}"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00432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6"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AA2B5CA-2E46-47B0-B75F-662D83D8FCE0}"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90495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6" name="Rectangle 13"/>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76BEE5E-8DF6-4DB1-9325-3FEC09891516}"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63174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203200" y="6243638"/>
            <a:ext cx="690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209933"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B9066A4-0778-43C0-9115-82AD7ED26486}"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
        <p:nvSpPr>
          <p:cNvPr id="1028" name="Text Box 15"/>
          <p:cNvSpPr txBox="1">
            <a:spLocks noChangeArrowheads="1"/>
          </p:cNvSpPr>
          <p:nvPr userDrawn="1"/>
        </p:nvSpPr>
        <p:spPr bwMode="auto">
          <a:xfrm>
            <a:off x="6096000" y="65532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50000"/>
              </a:spcBef>
              <a:spcAft>
                <a:spcPct val="0"/>
              </a:spcAft>
              <a:buClrTx/>
              <a:buSzTx/>
              <a:buFontTx/>
              <a:buChar char="©"/>
              <a:tabLst/>
              <a:defRPr/>
            </a:pP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882401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203200" y="6243638"/>
            <a:ext cx="690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smtClean="0">
                <a:ln>
                  <a:noFill/>
                </a:ln>
                <a:solidFill>
                  <a:srgbClr val="000000"/>
                </a:solidFill>
                <a:effectLst/>
                <a:uLnTx/>
                <a:uFillTx/>
                <a:latin typeface="Tahoma"/>
                <a:ea typeface="+mn-ea"/>
                <a:cs typeface="+mn-cs"/>
              </a:rPr>
              <a:t>Chapter – 7 : Applet in Java</a:t>
            </a:r>
            <a:endParaRPr kumimoji="0" lang="en-US" sz="1000" b="1" i="0" u="none" strike="noStrike" kern="1200" cap="none" spc="0" normalizeH="0" baseline="0" noProof="0">
              <a:ln>
                <a:noFill/>
              </a:ln>
              <a:solidFill>
                <a:srgbClr val="000000"/>
              </a:solidFill>
              <a:effectLst/>
              <a:uLnTx/>
              <a:uFillTx/>
              <a:latin typeface="Tahoma"/>
              <a:ea typeface="+mn-ea"/>
              <a:cs typeface="+mn-cs"/>
            </a:endParaRPr>
          </a:p>
        </p:txBody>
      </p:sp>
      <p:sp>
        <p:nvSpPr>
          <p:cNvPr id="209933"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B9066A4-0778-43C0-9115-82AD7ED26486}" type="slidenum">
              <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000" b="1" i="0" u="none" strike="noStrike" kern="1200" cap="none" spc="0" normalizeH="0" baseline="0" noProof="0" smtClean="0">
              <a:ln>
                <a:noFill/>
              </a:ln>
              <a:solidFill>
                <a:srgbClr val="000000"/>
              </a:solidFill>
              <a:effectLst/>
              <a:uLnTx/>
              <a:uFillTx/>
              <a:latin typeface="Tahoma" panose="020B0604030504040204" pitchFamily="34" charset="0"/>
              <a:ea typeface="+mn-ea"/>
              <a:cs typeface="+mn-cs"/>
            </a:endParaRPr>
          </a:p>
        </p:txBody>
      </p:sp>
      <p:sp>
        <p:nvSpPr>
          <p:cNvPr id="1028" name="Text Box 15"/>
          <p:cNvSpPr txBox="1">
            <a:spLocks noChangeArrowheads="1"/>
          </p:cNvSpPr>
          <p:nvPr userDrawn="1"/>
        </p:nvSpPr>
        <p:spPr bwMode="auto">
          <a:xfrm>
            <a:off x="6096000" y="65532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marL="0" marR="0" lvl="0" indent="0" algn="r" defTabSz="914400" rtl="0" eaLnBrk="1" fontAlgn="base" latinLnBrk="0" hangingPunct="1">
              <a:lnSpc>
                <a:spcPct val="100000"/>
              </a:lnSpc>
              <a:spcBef>
                <a:spcPct val="50000"/>
              </a:spcBef>
              <a:spcAft>
                <a:spcPct val="0"/>
              </a:spcAft>
              <a:buClrTx/>
              <a:buSzTx/>
              <a:buFontTx/>
              <a:buChar char="©"/>
              <a:tabLst/>
              <a:defRPr/>
            </a:pPr>
            <a:endParaRPr kumimoji="0" lang="en-US" altLang="en-US" sz="2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6624340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42.PNG"/></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8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307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6024564"/>
            <a:ext cx="6858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1289"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5"/>
          <p:cNvSpPr txBox="1">
            <a:spLocks noChangeArrowheads="1"/>
          </p:cNvSpPr>
          <p:nvPr/>
        </p:nvSpPr>
        <p:spPr bwMode="auto">
          <a:xfrm>
            <a:off x="2406651" y="1511300"/>
            <a:ext cx="78279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smtClean="0">
                <a:ln>
                  <a:noFill/>
                </a:ln>
                <a:solidFill>
                  <a:srgbClr val="000000"/>
                </a:solidFill>
                <a:effectLst/>
                <a:uLnTx/>
                <a:uFillTx/>
                <a:latin typeface="Cambria" panose="02040503050406030204" pitchFamily="18" charset="0"/>
                <a:ea typeface="+mn-ea"/>
                <a:cs typeface="+mn-cs"/>
              </a:rPr>
              <a:t>CE251 : JAVA PROGRAMMING</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mn-ea"/>
                <a:cs typeface="+mn-cs"/>
              </a:rPr>
              <a:t>July </a:t>
            </a:r>
            <a:r>
              <a:rPr kumimoji="0" lang="en-US" altLang="en-US" sz="18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rPr>
              <a:t>– </a:t>
            </a:r>
            <a:r>
              <a:rPr lang="en-US" altLang="en-US" sz="1800" dirty="0" smtClean="0">
                <a:solidFill>
                  <a:srgbClr val="000000"/>
                </a:solidFill>
                <a:latin typeface="Cambria" panose="02040503050406030204" pitchFamily="18" charset="0"/>
              </a:rPr>
              <a:t>Dec</a:t>
            </a:r>
            <a:r>
              <a:rPr kumimoji="0" lang="en-US" alt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mn-ea"/>
                <a:cs typeface="+mn-cs"/>
              </a:rPr>
              <a:t>ember 2020</a:t>
            </a:r>
            <a:endParaRPr kumimoji="0" lang="en-US" altLang="en-US" sz="18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endParaRPr>
          </a:p>
        </p:txBody>
      </p:sp>
      <p:sp>
        <p:nvSpPr>
          <p:cNvPr id="3078" name="TextBox 6"/>
          <p:cNvSpPr txBox="1">
            <a:spLocks noChangeArrowheads="1"/>
          </p:cNvSpPr>
          <p:nvPr/>
        </p:nvSpPr>
        <p:spPr bwMode="auto">
          <a:xfrm>
            <a:off x="2892425" y="2824164"/>
            <a:ext cx="6858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smtClean="0">
                <a:ln>
                  <a:noFill/>
                </a:ln>
                <a:solidFill>
                  <a:srgbClr val="C00000"/>
                </a:solidFill>
                <a:effectLst/>
                <a:uLnTx/>
                <a:uFillTx/>
                <a:latin typeface="Cambria" panose="02040503050406030204" pitchFamily="18" charset="0"/>
                <a:ea typeface="+mn-ea"/>
                <a:cs typeface="+mn-cs"/>
              </a:rPr>
              <a:t>Java Multithreading</a:t>
            </a:r>
            <a:endParaRPr kumimoji="0" lang="en-US" altLang="en-US" sz="3200" b="1" i="0" u="none" strike="noStrike" kern="1200" cap="none" spc="0" normalizeH="0" baseline="0" noProof="0" dirty="0">
              <a:ln>
                <a:noFill/>
              </a:ln>
              <a:solidFill>
                <a:srgbClr val="C00000"/>
              </a:solidFill>
              <a:effectLst/>
              <a:uLnTx/>
              <a:uFillTx/>
              <a:latin typeface="Cambria" panose="02040503050406030204" pitchFamily="18" charset="0"/>
              <a:ea typeface="+mn-ea"/>
              <a:cs typeface="+mn-cs"/>
            </a:endParaRPr>
          </a:p>
        </p:txBody>
      </p:sp>
      <p:sp>
        <p:nvSpPr>
          <p:cNvPr id="8" name="TextBox 7"/>
          <p:cNvSpPr txBox="1"/>
          <p:nvPr/>
        </p:nvSpPr>
        <p:spPr>
          <a:xfrm>
            <a:off x="3084514" y="4760913"/>
            <a:ext cx="6472237" cy="584775"/>
          </a:xfrm>
          <a:prstGeom prst="rect">
            <a:avLst/>
          </a:prstGeom>
          <a:no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rPr>
              <a:t>Prof. </a:t>
            </a:r>
            <a:r>
              <a:rPr kumimoji="0" lang="en-US" sz="1600" b="1" i="0" u="none" strike="noStrike" kern="1200" cap="none" spc="0" normalizeH="0" baseline="0" noProof="0" dirty="0" smtClean="0">
                <a:ln>
                  <a:noFill/>
                </a:ln>
                <a:solidFill>
                  <a:srgbClr val="000000"/>
                </a:solidFill>
                <a:effectLst/>
                <a:uLnTx/>
                <a:uFillTx/>
                <a:latin typeface="Cambria" panose="02040503050406030204" pitchFamily="18" charset="0"/>
                <a:ea typeface="+mn-ea"/>
                <a:cs typeface="+mn-cs"/>
              </a:rPr>
              <a:t>Mohammed Bohra</a:t>
            </a:r>
            <a:endParaRPr kumimoji="0" lang="en-US" sz="16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rPr>
              <a:t>Assistant </a:t>
            </a:r>
            <a:r>
              <a:rPr kumimoji="0" lang="en-US" sz="1600" b="1" i="0" u="none" strike="noStrike" kern="1200" cap="none" spc="0" normalizeH="0" baseline="0" noProof="0" dirty="0" smtClean="0">
                <a:ln>
                  <a:noFill/>
                </a:ln>
                <a:solidFill>
                  <a:srgbClr val="000000"/>
                </a:solidFill>
                <a:effectLst/>
                <a:uLnTx/>
                <a:uFillTx/>
                <a:latin typeface="Cambria" panose="02040503050406030204" pitchFamily="18" charset="0"/>
                <a:ea typeface="+mn-ea"/>
                <a:cs typeface="+mn-cs"/>
              </a:rPr>
              <a:t>Professor</a:t>
            </a:r>
            <a:endParaRPr kumimoji="0" lang="en-US" sz="1600" b="1" i="0" u="none" strike="noStrike" kern="1200" cap="none" spc="0" normalizeH="0" baseline="0" noProof="0" dirty="0">
              <a:ln>
                <a:noFill/>
              </a:ln>
              <a:solidFill>
                <a:srgbClr val="000000"/>
              </a:solidFill>
              <a:effectLst/>
              <a:uLnTx/>
              <a:uFillTx/>
              <a:latin typeface="Cambria" panose="02040503050406030204" pitchFamily="18" charset="0"/>
              <a:ea typeface="+mn-ea"/>
              <a:cs typeface="+mn-cs"/>
            </a:endParaRPr>
          </a:p>
        </p:txBody>
      </p:sp>
      <p:sp>
        <p:nvSpPr>
          <p:cNvPr id="9" name="Footer Placeholder 1"/>
          <p:cNvSpPr>
            <a:spLocks noGrp="1"/>
          </p:cNvSpPr>
          <p:nvPr>
            <p:ph type="ftr" sz="quarter" idx="10"/>
          </p:nvPr>
        </p:nvSpPr>
        <p:spPr>
          <a:xfrm>
            <a:off x="3127349" y="6157913"/>
            <a:ext cx="7777162" cy="407987"/>
          </a:xfrm>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200" b="1" i="0" u="none" strike="noStrike" kern="1200" cap="none" spc="0" normalizeH="0" baseline="0" noProof="0" dirty="0" err="1" smtClean="0">
                <a:ln>
                  <a:noFill/>
                </a:ln>
                <a:solidFill>
                  <a:srgbClr val="000000"/>
                </a:solidFill>
                <a:effectLst/>
                <a:uLnTx/>
                <a:uFillTx/>
                <a:latin typeface="Cambria" panose="02040503050406030204" pitchFamily="18" charset="0"/>
                <a:ea typeface="+mn-ea"/>
                <a:cs typeface="+mn-cs"/>
              </a:rPr>
              <a:t>Devang</a:t>
            </a:r>
            <a:r>
              <a:rPr kumimoji="0" lang="en-US" altLang="en-US" sz="2200" b="1" i="0" u="none" strike="noStrike" kern="1200" cap="none" spc="0" normalizeH="0" baseline="0" noProof="0" dirty="0" smtClean="0">
                <a:ln>
                  <a:noFill/>
                </a:ln>
                <a:solidFill>
                  <a:srgbClr val="000000"/>
                </a:solidFill>
                <a:effectLst/>
                <a:uLnTx/>
                <a:uFillTx/>
                <a:latin typeface="Cambria" panose="02040503050406030204" pitchFamily="18" charset="0"/>
                <a:ea typeface="+mn-ea"/>
                <a:cs typeface="+mn-cs"/>
              </a:rPr>
              <a:t> Patel Institute of Advance Technology and Research</a:t>
            </a:r>
          </a:p>
        </p:txBody>
      </p:sp>
    </p:spTree>
    <p:extLst>
      <p:ext uri="{BB962C8B-B14F-4D97-AF65-F5344CB8AC3E}">
        <p14:creationId xmlns:p14="http://schemas.microsoft.com/office/powerpoint/2010/main" val="3957060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799867"/>
            <a:ext cx="10515600" cy="4351338"/>
          </a:xfrm>
        </p:spPr>
        <p:txBody>
          <a:bodyPr/>
          <a:lstStyle/>
          <a:p>
            <a:pPr marL="0" indent="0">
              <a:buNone/>
            </a:pPr>
            <a:r>
              <a:rPr lang="en-US" dirty="0" smtClean="0">
                <a:solidFill>
                  <a:schemeClr val="accent6">
                    <a:lumMod val="50000"/>
                  </a:schemeClr>
                </a:solidFill>
              </a:rPr>
              <a:t>class </a:t>
            </a:r>
            <a:r>
              <a:rPr lang="en-US" dirty="0" err="1" smtClean="0">
                <a:solidFill>
                  <a:schemeClr val="accent6">
                    <a:lumMod val="50000"/>
                  </a:schemeClr>
                </a:solidFill>
              </a:rPr>
              <a:t>MyThread</a:t>
            </a:r>
            <a:r>
              <a:rPr lang="en-US" dirty="0" smtClean="0">
                <a:solidFill>
                  <a:schemeClr val="accent6">
                    <a:lumMod val="50000"/>
                  </a:schemeClr>
                </a:solidFill>
              </a:rPr>
              <a:t> extends Thread{</a:t>
            </a:r>
          </a:p>
          <a:p>
            <a:pPr marL="0" indent="0">
              <a:buNone/>
            </a:pPr>
            <a:r>
              <a:rPr lang="en-US" dirty="0" smtClean="0">
                <a:solidFill>
                  <a:schemeClr val="accent6">
                    <a:lumMod val="50000"/>
                  </a:schemeClr>
                </a:solidFill>
              </a:rPr>
              <a:t>       public void run(){</a:t>
            </a:r>
          </a:p>
          <a:p>
            <a:pPr marL="0" indent="0">
              <a:buNone/>
            </a:pPr>
            <a:r>
              <a:rPr lang="en-US" dirty="0" smtClean="0">
                <a:solidFill>
                  <a:schemeClr val="accent6">
                    <a:lumMod val="50000"/>
                  </a:schemeClr>
                </a:solidFill>
              </a:rPr>
              <a:t>      }</a:t>
            </a:r>
          </a:p>
          <a:p>
            <a:pPr marL="0" indent="0">
              <a:buNone/>
            </a:pPr>
            <a:r>
              <a:rPr lang="en-US" dirty="0" smtClean="0">
                <a:solidFill>
                  <a:schemeClr val="accent6">
                    <a:lumMod val="50000"/>
                  </a:schemeClr>
                </a:solidFill>
              </a:rPr>
              <a:t>   }</a:t>
            </a:r>
          </a:p>
          <a:p>
            <a:pPr marL="0" indent="0">
              <a:buNone/>
            </a:pPr>
            <a:endParaRPr lang="en-US" dirty="0"/>
          </a:p>
          <a:p>
            <a:pPr marL="0" indent="0">
              <a:buNone/>
            </a:pPr>
            <a:r>
              <a:rPr lang="en-US" dirty="0" err="1" smtClean="0">
                <a:solidFill>
                  <a:srgbClr val="7030A0"/>
                </a:solidFill>
              </a:rPr>
              <a:t>MyThread</a:t>
            </a:r>
            <a:r>
              <a:rPr lang="en-US" dirty="0" smtClean="0">
                <a:solidFill>
                  <a:srgbClr val="7030A0"/>
                </a:solidFill>
              </a:rPr>
              <a:t> t = new </a:t>
            </a:r>
            <a:r>
              <a:rPr lang="en-US" dirty="0" err="1" smtClean="0">
                <a:solidFill>
                  <a:srgbClr val="7030A0"/>
                </a:solidFill>
              </a:rPr>
              <a:t>MyThread</a:t>
            </a:r>
            <a:r>
              <a:rPr lang="en-US" dirty="0" smtClean="0">
                <a:solidFill>
                  <a:srgbClr val="7030A0"/>
                </a:solidFill>
              </a:rPr>
              <a:t>();</a:t>
            </a:r>
          </a:p>
          <a:p>
            <a:pPr marL="0" indent="0">
              <a:buNone/>
            </a:pPr>
            <a:endParaRPr lang="en-US" dirty="0"/>
          </a:p>
          <a:p>
            <a:pPr marL="0" indent="0">
              <a:buNone/>
            </a:pPr>
            <a:r>
              <a:rPr lang="en-US" dirty="0" err="1" smtClean="0">
                <a:solidFill>
                  <a:srgbClr val="0070C0"/>
                </a:solidFill>
              </a:rPr>
              <a:t>t.start</a:t>
            </a:r>
            <a:r>
              <a:rPr lang="en-US" dirty="0" smtClean="0">
                <a:solidFill>
                  <a:srgbClr val="0070C0"/>
                </a:solidFill>
              </a:rPr>
              <a:t>();</a:t>
            </a:r>
          </a:p>
          <a:p>
            <a:pPr marL="0" indent="0">
              <a:buNone/>
            </a:pPr>
            <a:endParaRPr lang="en-US" dirty="0"/>
          </a:p>
        </p:txBody>
      </p:sp>
    </p:spTree>
    <p:extLst>
      <p:ext uri="{BB962C8B-B14F-4D97-AF65-F5344CB8AC3E}">
        <p14:creationId xmlns:p14="http://schemas.microsoft.com/office/powerpoint/2010/main" val="199571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1349"/>
          </a:xfrm>
        </p:spPr>
        <p:txBody>
          <a:bodyPr/>
          <a:lstStyle/>
          <a:p>
            <a:r>
              <a:rPr lang="en-US" dirty="0" smtClean="0"/>
              <a:t>Example</a:t>
            </a:r>
            <a:endParaRPr lang="en-US" dirty="0"/>
          </a:p>
        </p:txBody>
      </p:sp>
      <p:sp>
        <p:nvSpPr>
          <p:cNvPr id="3" name="Content Placeholder 2"/>
          <p:cNvSpPr>
            <a:spLocks noGrp="1"/>
          </p:cNvSpPr>
          <p:nvPr>
            <p:ph idx="1"/>
          </p:nvPr>
        </p:nvSpPr>
        <p:spPr>
          <a:xfrm>
            <a:off x="220013" y="1825625"/>
            <a:ext cx="5678511" cy="4351338"/>
          </a:xfrm>
        </p:spPr>
        <p:txBody>
          <a:bodyPr>
            <a:normAutofit fontScale="85000" lnSpcReduction="20000"/>
          </a:bodyPr>
          <a:lstStyle/>
          <a:p>
            <a:pPr marL="0" indent="0">
              <a:buNone/>
            </a:pPr>
            <a:r>
              <a:rPr lang="en-US" dirty="0" smtClean="0">
                <a:solidFill>
                  <a:srgbClr val="0070C0"/>
                </a:solidFill>
              </a:rPr>
              <a:t>class </a:t>
            </a:r>
            <a:r>
              <a:rPr lang="en-US" dirty="0" err="1" smtClean="0">
                <a:solidFill>
                  <a:srgbClr val="0070C0"/>
                </a:solidFill>
              </a:rPr>
              <a:t>MyThread</a:t>
            </a:r>
            <a:r>
              <a:rPr lang="en-US" dirty="0" smtClean="0">
                <a:solidFill>
                  <a:srgbClr val="0070C0"/>
                </a:solidFill>
              </a:rPr>
              <a:t> extends Thread</a:t>
            </a:r>
          </a:p>
          <a:p>
            <a:pPr marL="0" indent="0">
              <a:buNone/>
            </a:pPr>
            <a:r>
              <a:rPr lang="en-US" dirty="0" smtClean="0">
                <a:solidFill>
                  <a:srgbClr val="0070C0"/>
                </a:solidFill>
              </a:rPr>
              <a:t>{</a:t>
            </a:r>
          </a:p>
          <a:p>
            <a:pPr marL="0" indent="0">
              <a:buNone/>
            </a:pPr>
            <a:r>
              <a:rPr lang="en-US" dirty="0">
                <a:solidFill>
                  <a:srgbClr val="0070C0"/>
                </a:solidFill>
              </a:rPr>
              <a:t> </a:t>
            </a:r>
            <a:r>
              <a:rPr lang="en-US" dirty="0" smtClean="0">
                <a:solidFill>
                  <a:srgbClr val="0070C0"/>
                </a:solidFill>
              </a:rPr>
              <a:t> public void run()</a:t>
            </a:r>
          </a:p>
          <a:p>
            <a:pPr marL="0" indent="0">
              <a:buNone/>
            </a:pPr>
            <a:r>
              <a:rPr lang="en-US" dirty="0" smtClean="0">
                <a:solidFill>
                  <a:srgbClr val="0070C0"/>
                </a:solidFill>
              </a:rPr>
              <a:t>  {</a:t>
            </a:r>
          </a:p>
          <a:p>
            <a:pPr marL="0" indent="0">
              <a:buNone/>
            </a:pPr>
            <a:r>
              <a:rPr lang="en-US" dirty="0" smtClean="0">
                <a:solidFill>
                  <a:srgbClr val="0070C0"/>
                </a:solidFill>
              </a:rPr>
              <a:t>    for(</a:t>
            </a:r>
            <a:r>
              <a:rPr lang="en-US" dirty="0" err="1" smtClean="0">
                <a:solidFill>
                  <a:srgbClr val="0070C0"/>
                </a:solidFill>
              </a:rPr>
              <a:t>int</a:t>
            </a:r>
            <a:r>
              <a:rPr lang="en-US" dirty="0" smtClean="0">
                <a:solidFill>
                  <a:srgbClr val="0070C0"/>
                </a:solidFill>
              </a:rPr>
              <a:t> </a:t>
            </a:r>
            <a:r>
              <a:rPr lang="en-US" dirty="0" err="1" smtClean="0">
                <a:solidFill>
                  <a:srgbClr val="0070C0"/>
                </a:solidFill>
              </a:rPr>
              <a:t>i</a:t>
            </a:r>
            <a:r>
              <a:rPr lang="en-US" dirty="0" smtClean="0">
                <a:solidFill>
                  <a:srgbClr val="0070C0"/>
                </a:solidFill>
              </a:rPr>
              <a:t>=0; </a:t>
            </a:r>
            <a:r>
              <a:rPr lang="en-US" dirty="0" err="1" smtClean="0">
                <a:solidFill>
                  <a:srgbClr val="0070C0"/>
                </a:solidFill>
              </a:rPr>
              <a:t>i</a:t>
            </a:r>
            <a:r>
              <a:rPr lang="en-US" dirty="0" smtClean="0">
                <a:solidFill>
                  <a:srgbClr val="0070C0"/>
                </a:solidFill>
              </a:rPr>
              <a:t>&lt;10; </a:t>
            </a:r>
            <a:r>
              <a:rPr lang="en-US" dirty="0" err="1" smtClean="0">
                <a:solidFill>
                  <a:srgbClr val="0070C0"/>
                </a:solidFill>
              </a:rPr>
              <a:t>i</a:t>
            </a:r>
            <a:r>
              <a:rPr lang="en-US" dirty="0" smtClean="0">
                <a:solidFill>
                  <a:srgbClr val="0070C0"/>
                </a:solidFill>
              </a:rPr>
              <a:t>++)</a:t>
            </a:r>
          </a:p>
          <a:p>
            <a:pPr marL="0" indent="0">
              <a:buNone/>
            </a:pPr>
            <a:r>
              <a:rPr lang="en-US" dirty="0" smtClean="0">
                <a:solidFill>
                  <a:srgbClr val="0070C0"/>
                </a:solidFill>
              </a:rPr>
              <a:t>    {</a:t>
            </a:r>
          </a:p>
          <a:p>
            <a:pPr marL="0" indent="0">
              <a:buNone/>
            </a:pPr>
            <a:r>
              <a:rPr lang="en-US" dirty="0" smtClean="0">
                <a:solidFill>
                  <a:srgbClr val="0070C0"/>
                </a:solidFill>
              </a:rPr>
              <a:t>   </a:t>
            </a:r>
            <a:r>
              <a:rPr lang="en-US" dirty="0" err="1" smtClean="0">
                <a:solidFill>
                  <a:srgbClr val="0070C0"/>
                </a:solidFill>
              </a:rPr>
              <a:t>System.out.println</a:t>
            </a:r>
            <a:r>
              <a:rPr lang="en-US" dirty="0" smtClean="0">
                <a:solidFill>
                  <a:srgbClr val="0070C0"/>
                </a:solidFill>
              </a:rPr>
              <a:t>("user thread");</a:t>
            </a:r>
          </a:p>
          <a:p>
            <a:pPr marL="0" indent="0">
              <a:buNone/>
            </a:pPr>
            <a:r>
              <a:rPr lang="en-US" dirty="0" smtClean="0">
                <a:solidFill>
                  <a:srgbClr val="0070C0"/>
                </a:solidFill>
              </a:rPr>
              <a:t>    }</a:t>
            </a:r>
          </a:p>
          <a:p>
            <a:pPr marL="0" indent="0">
              <a:buNone/>
            </a:pPr>
            <a:r>
              <a:rPr lang="en-US" dirty="0" smtClean="0">
                <a:solidFill>
                  <a:srgbClr val="0070C0"/>
                </a:solidFill>
              </a:rPr>
              <a:t>  }</a:t>
            </a:r>
          </a:p>
          <a:p>
            <a:pPr marL="0" indent="0">
              <a:buNone/>
            </a:pPr>
            <a:r>
              <a:rPr lang="en-US" dirty="0" smtClean="0">
                <a:solidFill>
                  <a:srgbClr val="0070C0"/>
                </a:solidFill>
              </a:rPr>
              <a:t>}</a:t>
            </a:r>
          </a:p>
          <a:p>
            <a:pPr marL="0" indent="0">
              <a:buNone/>
            </a:pPr>
            <a:endParaRPr lang="en-US" dirty="0" smtClean="0"/>
          </a:p>
        </p:txBody>
      </p:sp>
      <p:sp>
        <p:nvSpPr>
          <p:cNvPr id="4" name="Content Placeholder 2"/>
          <p:cNvSpPr txBox="1">
            <a:spLocks/>
          </p:cNvSpPr>
          <p:nvPr/>
        </p:nvSpPr>
        <p:spPr>
          <a:xfrm>
            <a:off x="5898524" y="1416474"/>
            <a:ext cx="6293476" cy="486841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solidFill>
                  <a:schemeClr val="accent6">
                    <a:lumMod val="50000"/>
                  </a:schemeClr>
                </a:solidFill>
              </a:rPr>
              <a:t>class </a:t>
            </a:r>
            <a:r>
              <a:rPr lang="en-US" dirty="0" err="1" smtClean="0">
                <a:solidFill>
                  <a:schemeClr val="accent6">
                    <a:lumMod val="50000"/>
                  </a:schemeClr>
                </a:solidFill>
              </a:rPr>
              <a:t>ThreadDemo</a:t>
            </a:r>
            <a:endParaRPr lang="en-US" dirty="0" smtClean="0">
              <a:solidFill>
                <a:schemeClr val="accent6">
                  <a:lumMod val="50000"/>
                </a:schemeClr>
              </a:solidFill>
            </a:endParaRPr>
          </a:p>
          <a:p>
            <a:pPr marL="0" indent="0">
              <a:buFont typeface="Arial" panose="020B0604020202020204" pitchFamily="34" charset="0"/>
              <a:buNone/>
            </a:pP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public static void main(String[] </a:t>
            </a:r>
            <a:r>
              <a:rPr lang="en-US" dirty="0" err="1" smtClean="0">
                <a:solidFill>
                  <a:schemeClr val="accent6">
                    <a:lumMod val="50000"/>
                  </a:schemeClr>
                </a:solidFill>
              </a:rPr>
              <a:t>args</a:t>
            </a: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MyThread</a:t>
            </a:r>
            <a:r>
              <a:rPr lang="en-US" dirty="0" smtClean="0">
                <a:solidFill>
                  <a:schemeClr val="accent6">
                    <a:lumMod val="50000"/>
                  </a:schemeClr>
                </a:solidFill>
              </a:rPr>
              <a:t> t = new </a:t>
            </a:r>
            <a:r>
              <a:rPr lang="en-US" dirty="0" err="1" smtClean="0">
                <a:solidFill>
                  <a:schemeClr val="accent6">
                    <a:lumMod val="50000"/>
                  </a:schemeClr>
                </a:solidFill>
              </a:rPr>
              <a:t>MyThread</a:t>
            </a: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t.start</a:t>
            </a: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for(</a:t>
            </a:r>
            <a:r>
              <a:rPr lang="en-US" dirty="0" err="1" smtClean="0">
                <a:solidFill>
                  <a:schemeClr val="accent6">
                    <a:lumMod val="50000"/>
                  </a:schemeClr>
                </a:solidFill>
              </a:rPr>
              <a:t>int</a:t>
            </a:r>
            <a:r>
              <a:rPr lang="en-US" dirty="0" smtClean="0">
                <a:solidFill>
                  <a:schemeClr val="accent6">
                    <a:lumMod val="50000"/>
                  </a:schemeClr>
                </a:solidFill>
              </a:rPr>
              <a:t> </a:t>
            </a:r>
            <a:r>
              <a:rPr lang="en-US" dirty="0" err="1" smtClean="0">
                <a:solidFill>
                  <a:schemeClr val="accent6">
                    <a:lumMod val="50000"/>
                  </a:schemeClr>
                </a:solidFill>
              </a:rPr>
              <a:t>i</a:t>
            </a:r>
            <a:r>
              <a:rPr lang="en-US" dirty="0" smtClean="0">
                <a:solidFill>
                  <a:schemeClr val="accent6">
                    <a:lumMod val="50000"/>
                  </a:schemeClr>
                </a:solidFill>
              </a:rPr>
              <a:t>=0; </a:t>
            </a:r>
            <a:r>
              <a:rPr lang="en-US" dirty="0" err="1" smtClean="0">
                <a:solidFill>
                  <a:schemeClr val="accent6">
                    <a:lumMod val="50000"/>
                  </a:schemeClr>
                </a:solidFill>
              </a:rPr>
              <a:t>i</a:t>
            </a:r>
            <a:r>
              <a:rPr lang="en-US" dirty="0" smtClean="0">
                <a:solidFill>
                  <a:schemeClr val="accent6">
                    <a:lumMod val="50000"/>
                  </a:schemeClr>
                </a:solidFill>
              </a:rPr>
              <a:t>&lt;10; </a:t>
            </a:r>
            <a:r>
              <a:rPr lang="en-US" dirty="0" err="1" smtClean="0">
                <a:solidFill>
                  <a:schemeClr val="accent6">
                    <a:lumMod val="50000"/>
                  </a:schemeClr>
                </a:solidFill>
              </a:rPr>
              <a:t>i</a:t>
            </a: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System.out.println</a:t>
            </a:r>
            <a:r>
              <a:rPr lang="en-US" dirty="0" smtClean="0">
                <a:solidFill>
                  <a:schemeClr val="accent6">
                    <a:lumMod val="50000"/>
                  </a:schemeClr>
                </a:solidFill>
              </a:rPr>
              <a:t>(“main thread");</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a:t>
            </a:r>
            <a:endParaRPr lang="en-US" dirty="0">
              <a:solidFill>
                <a:schemeClr val="accent6">
                  <a:lumMod val="50000"/>
                </a:schemeClr>
              </a:solidFill>
            </a:endParaRPr>
          </a:p>
        </p:txBody>
      </p:sp>
      <p:sp>
        <p:nvSpPr>
          <p:cNvPr id="5"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619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thread will be created? </a:t>
            </a:r>
            <a:endParaRPr lang="en-US" dirty="0"/>
          </a:p>
        </p:txBody>
      </p:sp>
      <p:sp>
        <p:nvSpPr>
          <p:cNvPr id="3" name="Content Placeholder 2"/>
          <p:cNvSpPr>
            <a:spLocks noGrp="1"/>
          </p:cNvSpPr>
          <p:nvPr>
            <p:ph idx="1"/>
          </p:nvPr>
        </p:nvSpPr>
        <p:spPr/>
        <p:txBody>
          <a:bodyPr/>
          <a:lstStyle/>
          <a:p>
            <a:pPr marL="0" indent="0">
              <a:buNone/>
            </a:pPr>
            <a:r>
              <a:rPr lang="en-US" b="1" dirty="0" smtClean="0"/>
              <a:t>2 thread</a:t>
            </a:r>
          </a:p>
          <a:p>
            <a:pPr marL="0" indent="0">
              <a:buNone/>
            </a:pPr>
            <a:endParaRPr lang="en-US" dirty="0"/>
          </a:p>
          <a:p>
            <a:pPr marL="0" indent="0">
              <a:buNone/>
            </a:pPr>
            <a:r>
              <a:rPr lang="en-US" b="1" dirty="0" smtClean="0"/>
              <a:t>main thread </a:t>
            </a:r>
            <a:r>
              <a:rPr lang="en-US" dirty="0" smtClean="0"/>
              <a:t>created first</a:t>
            </a:r>
          </a:p>
          <a:p>
            <a:pPr marL="0" indent="0">
              <a:buNone/>
            </a:pPr>
            <a:endParaRPr lang="en-US" dirty="0"/>
          </a:p>
          <a:p>
            <a:pPr marL="0" indent="0">
              <a:buNone/>
            </a:pPr>
            <a:r>
              <a:rPr lang="en-US" dirty="0" smtClean="0"/>
              <a:t>main thread will create another thread</a:t>
            </a:r>
          </a:p>
          <a:p>
            <a:pPr marL="0" indent="0">
              <a:buNone/>
            </a:pPr>
            <a:endParaRPr lang="en-US" dirty="0"/>
          </a:p>
          <a:p>
            <a:pPr marL="0" indent="0">
              <a:buNone/>
            </a:pPr>
            <a:r>
              <a:rPr lang="en-US" dirty="0" smtClean="0"/>
              <a:t>Every thread have separate </a:t>
            </a:r>
            <a:r>
              <a:rPr lang="en-US" b="1" dirty="0" smtClean="0"/>
              <a:t>stack memory</a:t>
            </a:r>
            <a:endParaRPr lang="en-US" b="1"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4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t.start</a:t>
            </a:r>
            <a:r>
              <a:rPr lang="en-US" dirty="0" smtClean="0"/>
              <a:t>()</a:t>
            </a:r>
            <a:endParaRPr lang="en-US" dirty="0"/>
          </a:p>
        </p:txBody>
      </p:sp>
      <p:sp>
        <p:nvSpPr>
          <p:cNvPr id="3" name="Content Placeholder 2"/>
          <p:cNvSpPr>
            <a:spLocks noGrp="1"/>
          </p:cNvSpPr>
          <p:nvPr>
            <p:ph idx="1"/>
          </p:nvPr>
        </p:nvSpPr>
        <p:spPr/>
        <p:txBody>
          <a:bodyPr/>
          <a:lstStyle/>
          <a:p>
            <a:r>
              <a:rPr lang="en-US" dirty="0" smtClean="0"/>
              <a:t>At this line, application contain two thread</a:t>
            </a:r>
          </a:p>
          <a:p>
            <a:r>
              <a:rPr lang="en-US" dirty="0" smtClean="0"/>
              <a:t>main thread &amp; user thread</a:t>
            </a:r>
          </a:p>
          <a:p>
            <a:r>
              <a:rPr lang="en-US" dirty="0" smtClean="0"/>
              <a:t>Which thread will execute first?</a:t>
            </a:r>
          </a:p>
          <a:p>
            <a:endParaRPr lang="en-US" dirty="0"/>
          </a:p>
          <a:p>
            <a:r>
              <a:rPr lang="en-US" dirty="0" smtClean="0"/>
              <a:t>Thread execution decided by </a:t>
            </a:r>
            <a:r>
              <a:rPr lang="en-US" b="1" dirty="0" smtClean="0"/>
              <a:t>Thread scheduler</a:t>
            </a:r>
            <a:r>
              <a:rPr lang="en-US" dirty="0" smtClean="0"/>
              <a:t>, one of the component of JVM</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65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 during the execution?</a:t>
            </a:r>
            <a:endParaRPr lang="en-US" dirty="0"/>
          </a:p>
        </p:txBody>
      </p:sp>
      <p:sp>
        <p:nvSpPr>
          <p:cNvPr id="3" name="Content Placeholder 2"/>
          <p:cNvSpPr>
            <a:spLocks noGrp="1"/>
          </p:cNvSpPr>
          <p:nvPr>
            <p:ph idx="1"/>
          </p:nvPr>
        </p:nvSpPr>
        <p:spPr/>
        <p:txBody>
          <a:bodyPr/>
          <a:lstStyle/>
          <a:p>
            <a:r>
              <a:rPr lang="en-US" dirty="0" smtClean="0"/>
              <a:t>Where the start() method define?</a:t>
            </a:r>
          </a:p>
          <a:p>
            <a:endParaRPr lang="en-US" dirty="0"/>
          </a:p>
          <a:p>
            <a:r>
              <a:rPr lang="en-US" dirty="0" smtClean="0"/>
              <a:t>JVM will found start() method in </a:t>
            </a:r>
            <a:r>
              <a:rPr lang="en-US" b="1" dirty="0" smtClean="0"/>
              <a:t>Thread</a:t>
            </a:r>
            <a:r>
              <a:rPr lang="en-US" dirty="0" smtClean="0"/>
              <a:t> class</a:t>
            </a:r>
          </a:p>
          <a:p>
            <a:endParaRPr lang="en-US" dirty="0"/>
          </a:p>
          <a:p>
            <a:r>
              <a:rPr lang="en-US" dirty="0" smtClean="0"/>
              <a:t>Thread class start() method perform two action</a:t>
            </a:r>
          </a:p>
          <a:p>
            <a:pPr marL="514350" indent="-514350">
              <a:buFont typeface="+mj-lt"/>
              <a:buAutoNum type="arabicPeriod"/>
            </a:pPr>
            <a:r>
              <a:rPr lang="en-US" dirty="0" smtClean="0"/>
              <a:t>Thread is registered to thread scheduler then thread will be created</a:t>
            </a:r>
          </a:p>
          <a:p>
            <a:pPr marL="514350" indent="-514350">
              <a:buFont typeface="+mj-lt"/>
              <a:buAutoNum type="arabicPeriod"/>
            </a:pPr>
            <a:r>
              <a:rPr lang="en-US" dirty="0" smtClean="0"/>
              <a:t>Thread class start() method automatically call </a:t>
            </a:r>
            <a:r>
              <a:rPr lang="en-US" b="1" dirty="0" smtClean="0"/>
              <a:t>run()</a:t>
            </a:r>
            <a:r>
              <a:rPr lang="en-US" dirty="0" smtClean="0"/>
              <a:t> method</a:t>
            </a:r>
            <a:endParaRPr lang="en-US" dirty="0"/>
          </a:p>
        </p:txBody>
      </p:sp>
    </p:spTree>
    <p:extLst>
      <p:ext uri="{BB962C8B-B14F-4D97-AF65-F5344CB8AC3E}">
        <p14:creationId xmlns:p14="http://schemas.microsoft.com/office/powerpoint/2010/main" val="114369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a:xfrm>
            <a:off x="4675031" y="122349"/>
            <a:ext cx="6678769" cy="6735651"/>
          </a:xfrm>
        </p:spPr>
        <p:txBody>
          <a:bodyPr>
            <a:normAutofit fontScale="70000" lnSpcReduction="20000"/>
          </a:bodyPr>
          <a:lstStyle/>
          <a:p>
            <a:pPr marL="0" indent="0">
              <a:buNone/>
            </a:pPr>
            <a:r>
              <a:rPr lang="en-US" dirty="0" smtClean="0">
                <a:solidFill>
                  <a:schemeClr val="accent2">
                    <a:lumMod val="50000"/>
                  </a:schemeClr>
                </a:solidFill>
              </a:rPr>
              <a:t>main thread</a:t>
            </a:r>
          </a:p>
          <a:p>
            <a:pPr marL="0" indent="0">
              <a:buNone/>
            </a:pPr>
            <a:r>
              <a:rPr lang="en-US" dirty="0" smtClean="0">
                <a:solidFill>
                  <a:schemeClr val="accent2">
                    <a:lumMod val="50000"/>
                  </a:schemeClr>
                </a:solidFill>
              </a:rPr>
              <a:t>main thread</a:t>
            </a:r>
          </a:p>
          <a:p>
            <a:pPr marL="0" indent="0">
              <a:buNone/>
            </a:pPr>
            <a:r>
              <a:rPr lang="en-US" dirty="0" smtClean="0">
                <a:solidFill>
                  <a:schemeClr val="accent2">
                    <a:lumMod val="50000"/>
                  </a:schemeClr>
                </a:solidFill>
              </a:rPr>
              <a:t>main thread</a:t>
            </a:r>
          </a:p>
          <a:p>
            <a:pPr marL="0" indent="0">
              <a:buNone/>
            </a:pPr>
            <a:r>
              <a:rPr lang="en-US" dirty="0" smtClean="0">
                <a:solidFill>
                  <a:schemeClr val="accent2">
                    <a:lumMod val="50000"/>
                  </a:schemeClr>
                </a:solidFill>
              </a:rPr>
              <a:t>main thread</a:t>
            </a:r>
          </a:p>
          <a:p>
            <a:pPr marL="0" indent="0">
              <a:buNone/>
            </a:pPr>
            <a:r>
              <a:rPr lang="en-US" dirty="0" smtClean="0">
                <a:solidFill>
                  <a:schemeClr val="accent2">
                    <a:lumMod val="50000"/>
                  </a:schemeClr>
                </a:solidFill>
              </a:rPr>
              <a:t>main thread</a:t>
            </a:r>
          </a:p>
          <a:p>
            <a:pPr marL="0" indent="0">
              <a:buNone/>
            </a:pPr>
            <a:r>
              <a:rPr lang="en-US" dirty="0" smtClean="0">
                <a:solidFill>
                  <a:schemeClr val="accent2">
                    <a:lumMod val="50000"/>
                  </a:schemeClr>
                </a:solidFill>
              </a:rPr>
              <a:t>main thread</a:t>
            </a:r>
          </a:p>
          <a:p>
            <a:pPr marL="0" indent="0">
              <a:buNone/>
            </a:pPr>
            <a:r>
              <a:rPr lang="en-US" dirty="0" smtClean="0">
                <a:solidFill>
                  <a:schemeClr val="accent2">
                    <a:lumMod val="50000"/>
                  </a:schemeClr>
                </a:solidFill>
              </a:rPr>
              <a:t>main thread</a:t>
            </a:r>
          </a:p>
          <a:p>
            <a:pPr marL="0" indent="0">
              <a:buNone/>
            </a:pPr>
            <a:r>
              <a:rPr lang="en-US" dirty="0" smtClean="0">
                <a:solidFill>
                  <a:schemeClr val="accent2">
                    <a:lumMod val="50000"/>
                  </a:schemeClr>
                </a:solidFill>
              </a:rPr>
              <a:t>main thread</a:t>
            </a:r>
          </a:p>
          <a:p>
            <a:pPr marL="0" indent="0">
              <a:buNone/>
            </a:pPr>
            <a:r>
              <a:rPr lang="en-US" dirty="0" smtClean="0">
                <a:solidFill>
                  <a:schemeClr val="accent2">
                    <a:lumMod val="50000"/>
                  </a:schemeClr>
                </a:solidFill>
              </a:rPr>
              <a:t>main thread</a:t>
            </a:r>
          </a:p>
          <a:p>
            <a:pPr marL="0" indent="0">
              <a:buNone/>
            </a:pPr>
            <a:r>
              <a:rPr lang="en-US" dirty="0" smtClean="0">
                <a:solidFill>
                  <a:schemeClr val="accent2">
                    <a:lumMod val="50000"/>
                  </a:schemeClr>
                </a:solidFill>
              </a:rPr>
              <a:t>main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endParaRPr lang="en-US" dirty="0">
              <a:solidFill>
                <a:srgbClr val="0070C0"/>
              </a:solidFill>
            </a:endParaRPr>
          </a:p>
        </p:txBody>
      </p:sp>
    </p:spTree>
    <p:extLst>
      <p:ext uri="{BB962C8B-B14F-4D97-AF65-F5344CB8AC3E}">
        <p14:creationId xmlns:p14="http://schemas.microsoft.com/office/powerpoint/2010/main" val="1296725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1349"/>
          </a:xfrm>
        </p:spPr>
        <p:txBody>
          <a:bodyPr/>
          <a:lstStyle/>
          <a:p>
            <a:r>
              <a:rPr lang="en-US" dirty="0" smtClean="0"/>
              <a:t>Example-2 create another thread</a:t>
            </a:r>
            <a:endParaRPr lang="en-US" dirty="0"/>
          </a:p>
        </p:txBody>
      </p:sp>
      <p:sp>
        <p:nvSpPr>
          <p:cNvPr id="3" name="Content Placeholder 2"/>
          <p:cNvSpPr>
            <a:spLocks noGrp="1"/>
          </p:cNvSpPr>
          <p:nvPr>
            <p:ph idx="1"/>
          </p:nvPr>
        </p:nvSpPr>
        <p:spPr>
          <a:xfrm>
            <a:off x="220013" y="1825625"/>
            <a:ext cx="5678511" cy="4351338"/>
          </a:xfrm>
        </p:spPr>
        <p:txBody>
          <a:bodyPr>
            <a:normAutofit fontScale="85000" lnSpcReduction="20000"/>
          </a:bodyPr>
          <a:lstStyle/>
          <a:p>
            <a:pPr marL="0" indent="0">
              <a:buNone/>
            </a:pPr>
            <a:r>
              <a:rPr lang="en-US" dirty="0" smtClean="0">
                <a:solidFill>
                  <a:srgbClr val="0070C0"/>
                </a:solidFill>
              </a:rPr>
              <a:t>class </a:t>
            </a:r>
            <a:r>
              <a:rPr lang="en-US" dirty="0" err="1" smtClean="0">
                <a:solidFill>
                  <a:srgbClr val="0070C0"/>
                </a:solidFill>
              </a:rPr>
              <a:t>MyThread</a:t>
            </a:r>
            <a:r>
              <a:rPr lang="en-US" dirty="0" smtClean="0">
                <a:solidFill>
                  <a:srgbClr val="0070C0"/>
                </a:solidFill>
              </a:rPr>
              <a:t> extends Thread</a:t>
            </a:r>
          </a:p>
          <a:p>
            <a:pPr marL="0" indent="0">
              <a:buNone/>
            </a:pPr>
            <a:r>
              <a:rPr lang="en-US" dirty="0" smtClean="0">
                <a:solidFill>
                  <a:srgbClr val="0070C0"/>
                </a:solidFill>
              </a:rPr>
              <a:t>{</a:t>
            </a:r>
          </a:p>
          <a:p>
            <a:pPr marL="0" indent="0">
              <a:buNone/>
            </a:pPr>
            <a:r>
              <a:rPr lang="en-US" dirty="0">
                <a:solidFill>
                  <a:srgbClr val="0070C0"/>
                </a:solidFill>
              </a:rPr>
              <a:t> </a:t>
            </a:r>
            <a:r>
              <a:rPr lang="en-US" dirty="0" smtClean="0">
                <a:solidFill>
                  <a:srgbClr val="0070C0"/>
                </a:solidFill>
              </a:rPr>
              <a:t> public void run()</a:t>
            </a:r>
          </a:p>
          <a:p>
            <a:pPr marL="0" indent="0">
              <a:buNone/>
            </a:pPr>
            <a:r>
              <a:rPr lang="en-US" dirty="0" smtClean="0">
                <a:solidFill>
                  <a:srgbClr val="0070C0"/>
                </a:solidFill>
              </a:rPr>
              <a:t>  {</a:t>
            </a:r>
          </a:p>
          <a:p>
            <a:pPr marL="0" indent="0">
              <a:buNone/>
            </a:pPr>
            <a:r>
              <a:rPr lang="en-US" dirty="0" smtClean="0">
                <a:solidFill>
                  <a:srgbClr val="0070C0"/>
                </a:solidFill>
              </a:rPr>
              <a:t>    for(</a:t>
            </a:r>
            <a:r>
              <a:rPr lang="en-US" dirty="0" err="1" smtClean="0">
                <a:solidFill>
                  <a:srgbClr val="0070C0"/>
                </a:solidFill>
              </a:rPr>
              <a:t>int</a:t>
            </a:r>
            <a:r>
              <a:rPr lang="en-US" dirty="0" smtClean="0">
                <a:solidFill>
                  <a:srgbClr val="0070C0"/>
                </a:solidFill>
              </a:rPr>
              <a:t> </a:t>
            </a:r>
            <a:r>
              <a:rPr lang="en-US" dirty="0" err="1" smtClean="0">
                <a:solidFill>
                  <a:srgbClr val="0070C0"/>
                </a:solidFill>
              </a:rPr>
              <a:t>i</a:t>
            </a:r>
            <a:r>
              <a:rPr lang="en-US" dirty="0" smtClean="0">
                <a:solidFill>
                  <a:srgbClr val="0070C0"/>
                </a:solidFill>
              </a:rPr>
              <a:t>=0; </a:t>
            </a:r>
            <a:r>
              <a:rPr lang="en-US" dirty="0" err="1" smtClean="0">
                <a:solidFill>
                  <a:srgbClr val="0070C0"/>
                </a:solidFill>
              </a:rPr>
              <a:t>i</a:t>
            </a:r>
            <a:r>
              <a:rPr lang="en-US" dirty="0" smtClean="0">
                <a:solidFill>
                  <a:srgbClr val="0070C0"/>
                </a:solidFill>
              </a:rPr>
              <a:t>&lt;4; </a:t>
            </a:r>
            <a:r>
              <a:rPr lang="en-US" dirty="0" err="1" smtClean="0">
                <a:solidFill>
                  <a:srgbClr val="0070C0"/>
                </a:solidFill>
              </a:rPr>
              <a:t>i</a:t>
            </a:r>
            <a:r>
              <a:rPr lang="en-US" dirty="0" smtClean="0">
                <a:solidFill>
                  <a:srgbClr val="0070C0"/>
                </a:solidFill>
              </a:rPr>
              <a:t>++)</a:t>
            </a:r>
          </a:p>
          <a:p>
            <a:pPr marL="0" indent="0">
              <a:buNone/>
            </a:pPr>
            <a:r>
              <a:rPr lang="en-US" dirty="0" smtClean="0">
                <a:solidFill>
                  <a:srgbClr val="0070C0"/>
                </a:solidFill>
              </a:rPr>
              <a:t>    {</a:t>
            </a:r>
          </a:p>
          <a:p>
            <a:pPr marL="0" indent="0">
              <a:buNone/>
            </a:pPr>
            <a:r>
              <a:rPr lang="en-US" dirty="0" smtClean="0">
                <a:solidFill>
                  <a:srgbClr val="0070C0"/>
                </a:solidFill>
              </a:rPr>
              <a:t>   </a:t>
            </a:r>
            <a:r>
              <a:rPr lang="en-US" dirty="0" err="1" smtClean="0">
                <a:solidFill>
                  <a:srgbClr val="0070C0"/>
                </a:solidFill>
              </a:rPr>
              <a:t>System.out.println</a:t>
            </a:r>
            <a:r>
              <a:rPr lang="en-US" dirty="0" smtClean="0">
                <a:solidFill>
                  <a:srgbClr val="0070C0"/>
                </a:solidFill>
              </a:rPr>
              <a:t>("user thread");</a:t>
            </a:r>
          </a:p>
          <a:p>
            <a:pPr marL="0" indent="0">
              <a:buNone/>
            </a:pPr>
            <a:r>
              <a:rPr lang="en-US" dirty="0" smtClean="0">
                <a:solidFill>
                  <a:srgbClr val="0070C0"/>
                </a:solidFill>
              </a:rPr>
              <a:t>    }</a:t>
            </a:r>
          </a:p>
          <a:p>
            <a:pPr marL="0" indent="0">
              <a:buNone/>
            </a:pPr>
            <a:r>
              <a:rPr lang="en-US" dirty="0" smtClean="0">
                <a:solidFill>
                  <a:srgbClr val="0070C0"/>
                </a:solidFill>
              </a:rPr>
              <a:t>  }</a:t>
            </a:r>
          </a:p>
          <a:p>
            <a:pPr marL="0" indent="0">
              <a:buNone/>
            </a:pPr>
            <a:r>
              <a:rPr lang="en-US" dirty="0" smtClean="0">
                <a:solidFill>
                  <a:srgbClr val="0070C0"/>
                </a:solidFill>
              </a:rPr>
              <a:t>}</a:t>
            </a:r>
          </a:p>
          <a:p>
            <a:pPr marL="0" indent="0">
              <a:buNone/>
            </a:pPr>
            <a:endParaRPr lang="en-US" dirty="0" smtClean="0"/>
          </a:p>
        </p:txBody>
      </p:sp>
      <p:sp>
        <p:nvSpPr>
          <p:cNvPr id="4" name="Content Placeholder 2"/>
          <p:cNvSpPr txBox="1">
            <a:spLocks/>
          </p:cNvSpPr>
          <p:nvPr/>
        </p:nvSpPr>
        <p:spPr>
          <a:xfrm>
            <a:off x="5898524" y="1416474"/>
            <a:ext cx="6293476" cy="533205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solidFill>
                  <a:schemeClr val="accent6">
                    <a:lumMod val="50000"/>
                  </a:schemeClr>
                </a:solidFill>
              </a:rPr>
              <a:t>class </a:t>
            </a:r>
            <a:r>
              <a:rPr lang="en-US" dirty="0" err="1" smtClean="0">
                <a:solidFill>
                  <a:schemeClr val="accent6">
                    <a:lumMod val="50000"/>
                  </a:schemeClr>
                </a:solidFill>
              </a:rPr>
              <a:t>ThreadDemo</a:t>
            </a:r>
            <a:endParaRPr lang="en-US" dirty="0" smtClean="0">
              <a:solidFill>
                <a:schemeClr val="accent6">
                  <a:lumMod val="50000"/>
                </a:schemeClr>
              </a:solidFill>
            </a:endParaRPr>
          </a:p>
          <a:p>
            <a:pPr marL="0" indent="0">
              <a:buFont typeface="Arial" panose="020B0604020202020204" pitchFamily="34" charset="0"/>
              <a:buNone/>
            </a:pP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public static void main(String[] </a:t>
            </a:r>
            <a:r>
              <a:rPr lang="en-US" dirty="0" err="1" smtClean="0">
                <a:solidFill>
                  <a:schemeClr val="accent6">
                    <a:lumMod val="50000"/>
                  </a:schemeClr>
                </a:solidFill>
              </a:rPr>
              <a:t>args</a:t>
            </a: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rgbClr val="002060"/>
                </a:solidFill>
              </a:rPr>
              <a:t>MyThread</a:t>
            </a:r>
            <a:r>
              <a:rPr lang="en-US" dirty="0" smtClean="0">
                <a:solidFill>
                  <a:srgbClr val="002060"/>
                </a:solidFill>
              </a:rPr>
              <a:t> t1 = new </a:t>
            </a:r>
            <a:r>
              <a:rPr lang="en-US" dirty="0" err="1" smtClean="0">
                <a:solidFill>
                  <a:srgbClr val="002060"/>
                </a:solidFill>
              </a:rPr>
              <a:t>MyThread</a:t>
            </a:r>
            <a:r>
              <a:rPr lang="en-US" dirty="0" smtClean="0">
                <a:solidFill>
                  <a:srgbClr val="002060"/>
                </a:solidFill>
              </a:rPr>
              <a:t>();</a:t>
            </a:r>
          </a:p>
          <a:p>
            <a:pPr marL="0" indent="0">
              <a:buFont typeface="Arial" panose="020B0604020202020204" pitchFamily="34" charset="0"/>
              <a:buNone/>
            </a:pPr>
            <a:r>
              <a:rPr lang="en-US" dirty="0" smtClean="0">
                <a:solidFill>
                  <a:srgbClr val="002060"/>
                </a:solidFill>
              </a:rPr>
              <a:t>		t1.start();</a:t>
            </a:r>
          </a:p>
          <a:p>
            <a:pPr marL="0" indent="0">
              <a:buNone/>
            </a:pPr>
            <a:r>
              <a:rPr lang="en-US" dirty="0" smtClean="0">
                <a:solidFill>
                  <a:schemeClr val="accent6">
                    <a:lumMod val="50000"/>
                  </a:schemeClr>
                </a:solidFill>
              </a:rPr>
              <a:t>                                </a:t>
            </a:r>
            <a:r>
              <a:rPr lang="en-US" dirty="0" err="1" smtClean="0">
                <a:solidFill>
                  <a:schemeClr val="accent6">
                    <a:lumMod val="50000"/>
                  </a:schemeClr>
                </a:solidFill>
              </a:rPr>
              <a:t>MyThread</a:t>
            </a:r>
            <a:r>
              <a:rPr lang="en-US" dirty="0" smtClean="0">
                <a:solidFill>
                  <a:schemeClr val="accent6">
                    <a:lumMod val="50000"/>
                  </a:schemeClr>
                </a:solidFill>
              </a:rPr>
              <a:t> t2= new </a:t>
            </a:r>
            <a:r>
              <a:rPr lang="en-US" dirty="0" err="1" smtClean="0">
                <a:solidFill>
                  <a:schemeClr val="accent6">
                    <a:lumMod val="50000"/>
                  </a:schemeClr>
                </a:solidFill>
              </a:rPr>
              <a:t>MyThread</a:t>
            </a:r>
            <a:r>
              <a:rPr lang="en-US" dirty="0" smtClean="0">
                <a:solidFill>
                  <a:schemeClr val="accent6">
                    <a:lumMod val="50000"/>
                  </a:schemeClr>
                </a:solidFill>
              </a:rPr>
              <a:t>();</a:t>
            </a:r>
          </a:p>
          <a:p>
            <a:pPr marL="0" indent="0">
              <a:buNone/>
            </a:pPr>
            <a:r>
              <a:rPr lang="en-US" dirty="0" smtClean="0">
                <a:solidFill>
                  <a:schemeClr val="accent6">
                    <a:lumMod val="50000"/>
                  </a:schemeClr>
                </a:solidFill>
              </a:rPr>
              <a:t>		t2.start();</a:t>
            </a:r>
          </a:p>
          <a:p>
            <a:pPr marL="0" indent="0">
              <a:buFont typeface="Arial" panose="020B0604020202020204" pitchFamily="34" charset="0"/>
              <a:buNone/>
            </a:pPr>
            <a:endParaRPr lang="en-US" dirty="0" smtClean="0">
              <a:solidFill>
                <a:schemeClr val="accent6">
                  <a:lumMod val="50000"/>
                </a:schemeClr>
              </a:solidFill>
            </a:endParaRPr>
          </a:p>
          <a:p>
            <a:pPr marL="0" indent="0">
              <a:buFont typeface="Arial" panose="020B0604020202020204" pitchFamily="34" charset="0"/>
              <a:buNone/>
            </a:pPr>
            <a:r>
              <a:rPr lang="en-US" dirty="0" smtClean="0">
                <a:solidFill>
                  <a:schemeClr val="accent6">
                    <a:lumMod val="50000"/>
                  </a:schemeClr>
                </a:solidFill>
              </a:rPr>
              <a:t>	  for(</a:t>
            </a:r>
            <a:r>
              <a:rPr lang="en-US" dirty="0" err="1" smtClean="0">
                <a:solidFill>
                  <a:schemeClr val="accent6">
                    <a:lumMod val="50000"/>
                  </a:schemeClr>
                </a:solidFill>
              </a:rPr>
              <a:t>int</a:t>
            </a:r>
            <a:r>
              <a:rPr lang="en-US" dirty="0" smtClean="0">
                <a:solidFill>
                  <a:schemeClr val="accent6">
                    <a:lumMod val="50000"/>
                  </a:schemeClr>
                </a:solidFill>
              </a:rPr>
              <a:t> </a:t>
            </a:r>
            <a:r>
              <a:rPr lang="en-US" dirty="0" err="1" smtClean="0">
                <a:solidFill>
                  <a:schemeClr val="accent6">
                    <a:lumMod val="50000"/>
                  </a:schemeClr>
                </a:solidFill>
              </a:rPr>
              <a:t>i</a:t>
            </a:r>
            <a:r>
              <a:rPr lang="en-US" dirty="0" smtClean="0">
                <a:solidFill>
                  <a:schemeClr val="accent6">
                    <a:lumMod val="50000"/>
                  </a:schemeClr>
                </a:solidFill>
              </a:rPr>
              <a:t>=0; </a:t>
            </a:r>
            <a:r>
              <a:rPr lang="en-US" dirty="0" err="1" smtClean="0">
                <a:solidFill>
                  <a:schemeClr val="accent6">
                    <a:lumMod val="50000"/>
                  </a:schemeClr>
                </a:solidFill>
              </a:rPr>
              <a:t>i</a:t>
            </a:r>
            <a:r>
              <a:rPr lang="en-US" dirty="0" smtClean="0">
                <a:solidFill>
                  <a:schemeClr val="accent6">
                    <a:lumMod val="50000"/>
                  </a:schemeClr>
                </a:solidFill>
              </a:rPr>
              <a:t>&lt;4; </a:t>
            </a:r>
            <a:r>
              <a:rPr lang="en-US" dirty="0" err="1" smtClean="0">
                <a:solidFill>
                  <a:schemeClr val="accent6">
                    <a:lumMod val="50000"/>
                  </a:schemeClr>
                </a:solidFill>
              </a:rPr>
              <a:t>i</a:t>
            </a: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System.out.println</a:t>
            </a:r>
            <a:r>
              <a:rPr lang="en-US" dirty="0" smtClean="0">
                <a:solidFill>
                  <a:schemeClr val="accent6">
                    <a:lumMod val="50000"/>
                  </a:schemeClr>
                </a:solidFill>
              </a:rPr>
              <a:t>(“main thread");</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a:t>
            </a:r>
            <a:endParaRPr lang="en-US" dirty="0">
              <a:solidFill>
                <a:schemeClr val="accent6">
                  <a:lumMod val="50000"/>
                </a:schemeClr>
              </a:solidFill>
            </a:endParaRPr>
          </a:p>
        </p:txBody>
      </p:sp>
    </p:spTree>
    <p:extLst>
      <p:ext uri="{BB962C8B-B14F-4D97-AF65-F5344CB8AC3E}">
        <p14:creationId xmlns:p14="http://schemas.microsoft.com/office/powerpoint/2010/main" val="137721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thread will be created?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3</a:t>
            </a:r>
            <a:r>
              <a:rPr lang="en-US" b="1" dirty="0" smtClean="0"/>
              <a:t> thread</a:t>
            </a:r>
          </a:p>
          <a:p>
            <a:pPr marL="0" indent="0">
              <a:buNone/>
            </a:pPr>
            <a:endParaRPr lang="en-US" dirty="0"/>
          </a:p>
          <a:p>
            <a:pPr marL="0" indent="0">
              <a:buNone/>
            </a:pPr>
            <a:r>
              <a:rPr lang="en-US" b="1" dirty="0" smtClean="0"/>
              <a:t>main thread </a:t>
            </a:r>
            <a:r>
              <a:rPr lang="en-US" dirty="0" smtClean="0"/>
              <a:t>created first</a:t>
            </a:r>
          </a:p>
          <a:p>
            <a:pPr marL="0" indent="0">
              <a:buNone/>
            </a:pPr>
            <a:endParaRPr lang="en-US" dirty="0"/>
          </a:p>
          <a:p>
            <a:pPr marL="0" indent="0">
              <a:buNone/>
            </a:pPr>
            <a:r>
              <a:rPr lang="en-US" dirty="0" smtClean="0"/>
              <a:t>main thread will create </a:t>
            </a:r>
            <a:r>
              <a:rPr lang="en-US" b="1" dirty="0" smtClean="0"/>
              <a:t>2 more thread</a:t>
            </a:r>
          </a:p>
          <a:p>
            <a:pPr marL="0" indent="0">
              <a:buNone/>
            </a:pPr>
            <a:endParaRPr lang="en-US" dirty="0"/>
          </a:p>
          <a:p>
            <a:pPr marL="0" indent="0">
              <a:buNone/>
            </a:pPr>
            <a:r>
              <a:rPr lang="en-US" dirty="0" smtClean="0"/>
              <a:t>Every thread have separate </a:t>
            </a:r>
            <a:r>
              <a:rPr lang="en-US" b="1" dirty="0" smtClean="0"/>
              <a:t>stack memory</a:t>
            </a:r>
          </a:p>
          <a:p>
            <a:pPr marL="0" indent="0">
              <a:buNone/>
            </a:pPr>
            <a:endParaRPr lang="en-US" b="1" dirty="0"/>
          </a:p>
          <a:p>
            <a:pPr marL="0" indent="0">
              <a:buNone/>
            </a:pPr>
            <a:r>
              <a:rPr lang="en-US" b="1" dirty="0" smtClean="0">
                <a:solidFill>
                  <a:srgbClr val="002060"/>
                </a:solidFill>
              </a:rPr>
              <a:t>This is the example that multiple thread performing single task</a:t>
            </a:r>
            <a:endParaRPr lang="en-US" b="1" dirty="0">
              <a:solidFill>
                <a:srgbClr val="002060"/>
              </a:solidFill>
            </a:endParaRPr>
          </a:p>
        </p:txBody>
      </p:sp>
    </p:spTree>
    <p:extLst>
      <p:ext uri="{BB962C8B-B14F-4D97-AF65-F5344CB8AC3E}">
        <p14:creationId xmlns:p14="http://schemas.microsoft.com/office/powerpoint/2010/main" val="187417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394397" cy="1325563"/>
          </a:xfrm>
        </p:spPr>
        <p:txBody>
          <a:bodyPr/>
          <a:lstStyle/>
          <a:p>
            <a:r>
              <a:rPr lang="en-US" dirty="0" smtClean="0"/>
              <a:t>Output</a:t>
            </a:r>
            <a:endParaRPr lang="en-US" dirty="0"/>
          </a:p>
        </p:txBody>
      </p:sp>
      <p:sp>
        <p:nvSpPr>
          <p:cNvPr id="3" name="Content Placeholder 2"/>
          <p:cNvSpPr>
            <a:spLocks noGrp="1"/>
          </p:cNvSpPr>
          <p:nvPr>
            <p:ph idx="1"/>
          </p:nvPr>
        </p:nvSpPr>
        <p:spPr>
          <a:xfrm>
            <a:off x="3232596" y="365125"/>
            <a:ext cx="2768959" cy="5971282"/>
          </a:xfrm>
        </p:spPr>
        <p:txBody>
          <a:bodyPr>
            <a:normAutofit fontScale="92500" lnSpcReduction="20000"/>
          </a:bodyPr>
          <a:lstStyle/>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chemeClr val="accent4">
                    <a:lumMod val="50000"/>
                  </a:schemeClr>
                </a:solidFill>
              </a:rPr>
              <a:t>main thread</a:t>
            </a:r>
          </a:p>
          <a:p>
            <a:pPr marL="0" indent="0">
              <a:buNone/>
            </a:pPr>
            <a:r>
              <a:rPr lang="en-US" dirty="0" smtClean="0">
                <a:solidFill>
                  <a:schemeClr val="accent4">
                    <a:lumMod val="50000"/>
                  </a:schemeClr>
                </a:solidFill>
              </a:rPr>
              <a:t>main thread</a:t>
            </a:r>
          </a:p>
          <a:p>
            <a:pPr marL="0" indent="0">
              <a:buNone/>
            </a:pPr>
            <a:r>
              <a:rPr lang="en-US" dirty="0" smtClean="0">
                <a:solidFill>
                  <a:schemeClr val="accent4">
                    <a:lumMod val="50000"/>
                  </a:schemeClr>
                </a:solidFill>
              </a:rPr>
              <a:t>main thread</a:t>
            </a:r>
          </a:p>
          <a:p>
            <a:pPr marL="0" indent="0">
              <a:buNone/>
            </a:pPr>
            <a:r>
              <a:rPr lang="en-US" dirty="0" smtClean="0">
                <a:solidFill>
                  <a:schemeClr val="accent4">
                    <a:lumMod val="50000"/>
                  </a:schemeClr>
                </a:solidFill>
              </a:rPr>
              <a:t>main thread</a:t>
            </a:r>
          </a:p>
          <a:p>
            <a:pPr marL="0" indent="0">
              <a:buNone/>
            </a:pPr>
            <a:r>
              <a:rPr lang="en-US" dirty="0" smtClean="0">
                <a:solidFill>
                  <a:schemeClr val="accent6">
                    <a:lumMod val="50000"/>
                  </a:schemeClr>
                </a:solidFill>
              </a:rPr>
              <a:t>user thread</a:t>
            </a:r>
          </a:p>
          <a:p>
            <a:pPr marL="0" indent="0">
              <a:buNone/>
            </a:pPr>
            <a:r>
              <a:rPr lang="en-US" dirty="0" smtClean="0">
                <a:solidFill>
                  <a:schemeClr val="accent6">
                    <a:lumMod val="50000"/>
                  </a:schemeClr>
                </a:solidFill>
              </a:rPr>
              <a:t>user thread</a:t>
            </a:r>
          </a:p>
          <a:p>
            <a:pPr marL="0" indent="0">
              <a:buNone/>
            </a:pPr>
            <a:r>
              <a:rPr lang="en-US" dirty="0" smtClean="0">
                <a:solidFill>
                  <a:schemeClr val="accent6">
                    <a:lumMod val="50000"/>
                  </a:schemeClr>
                </a:solidFill>
              </a:rPr>
              <a:t>user thread</a:t>
            </a:r>
          </a:p>
          <a:p>
            <a:pPr marL="0" indent="0">
              <a:buNone/>
            </a:pPr>
            <a:r>
              <a:rPr lang="en-US" dirty="0" smtClean="0">
                <a:solidFill>
                  <a:schemeClr val="accent6">
                    <a:lumMod val="50000"/>
                  </a:schemeClr>
                </a:solidFill>
              </a:rPr>
              <a:t>user thread</a:t>
            </a:r>
            <a:endParaRPr lang="en-US" dirty="0">
              <a:solidFill>
                <a:schemeClr val="accent6">
                  <a:lumMod val="50000"/>
                </a:schemeClr>
              </a:solidFill>
            </a:endParaRPr>
          </a:p>
        </p:txBody>
      </p:sp>
      <p:sp>
        <p:nvSpPr>
          <p:cNvPr id="6" name="Content Placeholder 2"/>
          <p:cNvSpPr txBox="1">
            <a:spLocks/>
          </p:cNvSpPr>
          <p:nvPr/>
        </p:nvSpPr>
        <p:spPr>
          <a:xfrm>
            <a:off x="6218348" y="365125"/>
            <a:ext cx="2768959" cy="59712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accent4">
                    <a:lumMod val="50000"/>
                  </a:schemeClr>
                </a:solidFill>
              </a:rPr>
              <a:t>main thread</a:t>
            </a:r>
          </a:p>
          <a:p>
            <a:pPr marL="0" indent="0">
              <a:buNone/>
            </a:pPr>
            <a:r>
              <a:rPr lang="en-US" dirty="0" smtClean="0">
                <a:solidFill>
                  <a:schemeClr val="accent4">
                    <a:lumMod val="50000"/>
                  </a:schemeClr>
                </a:solidFill>
              </a:rPr>
              <a:t>main thread</a:t>
            </a:r>
          </a:p>
          <a:p>
            <a:pPr marL="0" indent="0">
              <a:buNone/>
            </a:pPr>
            <a:r>
              <a:rPr lang="en-US" dirty="0" smtClean="0">
                <a:solidFill>
                  <a:schemeClr val="accent4">
                    <a:lumMod val="50000"/>
                  </a:schemeClr>
                </a:solidFill>
              </a:rPr>
              <a:t>main thread</a:t>
            </a:r>
          </a:p>
          <a:p>
            <a:pPr marL="0" indent="0">
              <a:buNone/>
            </a:pPr>
            <a:r>
              <a:rPr lang="en-US" dirty="0" smtClean="0">
                <a:solidFill>
                  <a:schemeClr val="accent4">
                    <a:lumMod val="50000"/>
                  </a:schemeClr>
                </a:solidFill>
              </a:rPr>
              <a:t>main thread</a:t>
            </a:r>
          </a:p>
          <a:p>
            <a:pPr marL="0" indent="0">
              <a:buNone/>
            </a:pPr>
            <a:r>
              <a:rPr lang="en-US" dirty="0" smtClean="0">
                <a:solidFill>
                  <a:schemeClr val="accent6">
                    <a:lumMod val="50000"/>
                  </a:schemeClr>
                </a:solidFill>
              </a:rPr>
              <a:t>user thread</a:t>
            </a:r>
          </a:p>
          <a:p>
            <a:pPr marL="0" indent="0">
              <a:buNone/>
            </a:pPr>
            <a:r>
              <a:rPr lang="en-US" dirty="0" smtClean="0">
                <a:solidFill>
                  <a:schemeClr val="accent6">
                    <a:lumMod val="50000"/>
                  </a:schemeClr>
                </a:solidFill>
              </a:rPr>
              <a:t>user thread</a:t>
            </a:r>
          </a:p>
          <a:p>
            <a:pPr marL="0" indent="0">
              <a:buNone/>
            </a:pPr>
            <a:r>
              <a:rPr lang="en-US" dirty="0" smtClean="0">
                <a:solidFill>
                  <a:schemeClr val="accent6">
                    <a:lumMod val="50000"/>
                  </a:schemeClr>
                </a:solidFill>
              </a:rPr>
              <a:t>user thread</a:t>
            </a:r>
          </a:p>
          <a:p>
            <a:pPr marL="0" indent="0">
              <a:buNone/>
            </a:pPr>
            <a:r>
              <a:rPr lang="en-US" dirty="0" smtClean="0">
                <a:solidFill>
                  <a:schemeClr val="accent6">
                    <a:lumMod val="50000"/>
                  </a:schemeClr>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p>
          <a:p>
            <a:pPr marL="0" indent="0">
              <a:buNone/>
            </a:pPr>
            <a:r>
              <a:rPr lang="en-US" dirty="0" smtClean="0">
                <a:solidFill>
                  <a:srgbClr val="0070C0"/>
                </a:solidFill>
              </a:rPr>
              <a:t>user thread</a:t>
            </a:r>
            <a:endParaRPr lang="en-US" dirty="0">
              <a:solidFill>
                <a:srgbClr val="0070C0"/>
              </a:solidFill>
            </a:endParaRPr>
          </a:p>
        </p:txBody>
      </p:sp>
      <p:sp>
        <p:nvSpPr>
          <p:cNvPr id="7" name="TextBox 6"/>
          <p:cNvSpPr txBox="1"/>
          <p:nvPr/>
        </p:nvSpPr>
        <p:spPr>
          <a:xfrm>
            <a:off x="5396247" y="2369713"/>
            <a:ext cx="605307" cy="369332"/>
          </a:xfrm>
          <a:prstGeom prst="rect">
            <a:avLst/>
          </a:prstGeom>
          <a:noFill/>
        </p:spPr>
        <p:txBody>
          <a:bodyPr wrap="square" rtlCol="0">
            <a:spAutoFit/>
          </a:bodyPr>
          <a:lstStyle/>
          <a:p>
            <a:r>
              <a:rPr lang="en-US" b="1" dirty="0" smtClean="0"/>
              <a:t>OR</a:t>
            </a:r>
            <a:endParaRPr lang="en-US" b="1" dirty="0"/>
          </a:p>
        </p:txBody>
      </p:sp>
      <p:sp>
        <p:nvSpPr>
          <p:cNvPr id="8"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035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588"/>
          </a:xfrm>
        </p:spPr>
        <p:txBody>
          <a:bodyPr>
            <a:normAutofit fontScale="90000"/>
          </a:bodyPr>
          <a:lstStyle/>
          <a:p>
            <a:r>
              <a:rPr lang="en-US" dirty="0" smtClean="0"/>
              <a:t>Example-3 </a:t>
            </a:r>
            <a:endParaRPr lang="en-US" dirty="0"/>
          </a:p>
        </p:txBody>
      </p:sp>
      <p:sp>
        <p:nvSpPr>
          <p:cNvPr id="3" name="Content Placeholder 2"/>
          <p:cNvSpPr>
            <a:spLocks noGrp="1"/>
          </p:cNvSpPr>
          <p:nvPr>
            <p:ph idx="1"/>
          </p:nvPr>
        </p:nvSpPr>
        <p:spPr>
          <a:xfrm>
            <a:off x="220013" y="1068946"/>
            <a:ext cx="5678511" cy="5666705"/>
          </a:xfrm>
        </p:spPr>
        <p:txBody>
          <a:bodyPr>
            <a:normAutofit fontScale="77500" lnSpcReduction="20000"/>
          </a:bodyPr>
          <a:lstStyle/>
          <a:p>
            <a:pPr marL="0" indent="0">
              <a:buNone/>
            </a:pPr>
            <a:r>
              <a:rPr lang="en-US" dirty="0" smtClean="0">
                <a:solidFill>
                  <a:srgbClr val="0070C0"/>
                </a:solidFill>
              </a:rPr>
              <a:t>class </a:t>
            </a:r>
            <a:r>
              <a:rPr lang="en-US" dirty="0" err="1" smtClean="0">
                <a:solidFill>
                  <a:srgbClr val="0070C0"/>
                </a:solidFill>
              </a:rPr>
              <a:t>MyThread</a:t>
            </a:r>
            <a:r>
              <a:rPr lang="en-US" dirty="0" smtClean="0">
                <a:solidFill>
                  <a:srgbClr val="0070C0"/>
                </a:solidFill>
              </a:rPr>
              <a:t> extends Thread</a:t>
            </a:r>
          </a:p>
          <a:p>
            <a:pPr marL="0" indent="0">
              <a:buNone/>
            </a:pPr>
            <a:r>
              <a:rPr lang="en-US" dirty="0" smtClean="0">
                <a:solidFill>
                  <a:srgbClr val="0070C0"/>
                </a:solidFill>
              </a:rPr>
              <a:t>{</a:t>
            </a:r>
          </a:p>
          <a:p>
            <a:pPr marL="0" indent="0">
              <a:buNone/>
            </a:pPr>
            <a:r>
              <a:rPr lang="en-US" dirty="0">
                <a:solidFill>
                  <a:srgbClr val="0070C0"/>
                </a:solidFill>
              </a:rPr>
              <a:t> </a:t>
            </a:r>
            <a:r>
              <a:rPr lang="en-US" dirty="0" smtClean="0">
                <a:solidFill>
                  <a:srgbClr val="0070C0"/>
                </a:solidFill>
              </a:rPr>
              <a:t> public void run()</a:t>
            </a:r>
          </a:p>
          <a:p>
            <a:pPr marL="0" indent="0">
              <a:buNone/>
            </a:pPr>
            <a:r>
              <a:rPr lang="en-US" dirty="0" smtClean="0">
                <a:solidFill>
                  <a:srgbClr val="0070C0"/>
                </a:solidFill>
              </a:rPr>
              <a:t>  {</a:t>
            </a:r>
          </a:p>
          <a:p>
            <a:pPr marL="0" indent="0">
              <a:buNone/>
            </a:pPr>
            <a:r>
              <a:rPr lang="en-US" dirty="0" smtClean="0">
                <a:solidFill>
                  <a:srgbClr val="0070C0"/>
                </a:solidFill>
              </a:rPr>
              <a:t>    for(</a:t>
            </a:r>
            <a:r>
              <a:rPr lang="en-US" dirty="0" err="1" smtClean="0">
                <a:solidFill>
                  <a:srgbClr val="0070C0"/>
                </a:solidFill>
              </a:rPr>
              <a:t>int</a:t>
            </a:r>
            <a:r>
              <a:rPr lang="en-US" dirty="0" smtClean="0">
                <a:solidFill>
                  <a:srgbClr val="0070C0"/>
                </a:solidFill>
              </a:rPr>
              <a:t> </a:t>
            </a:r>
            <a:r>
              <a:rPr lang="en-US" dirty="0" err="1" smtClean="0">
                <a:solidFill>
                  <a:srgbClr val="0070C0"/>
                </a:solidFill>
              </a:rPr>
              <a:t>i</a:t>
            </a:r>
            <a:r>
              <a:rPr lang="en-US" dirty="0" smtClean="0">
                <a:solidFill>
                  <a:srgbClr val="0070C0"/>
                </a:solidFill>
              </a:rPr>
              <a:t>=0; </a:t>
            </a:r>
            <a:r>
              <a:rPr lang="en-US" dirty="0" err="1" smtClean="0">
                <a:solidFill>
                  <a:srgbClr val="0070C0"/>
                </a:solidFill>
              </a:rPr>
              <a:t>i</a:t>
            </a:r>
            <a:r>
              <a:rPr lang="en-US" dirty="0" smtClean="0">
                <a:solidFill>
                  <a:srgbClr val="0070C0"/>
                </a:solidFill>
              </a:rPr>
              <a:t>&lt;10; </a:t>
            </a:r>
            <a:r>
              <a:rPr lang="en-US" dirty="0" err="1" smtClean="0">
                <a:solidFill>
                  <a:srgbClr val="0070C0"/>
                </a:solidFill>
              </a:rPr>
              <a:t>i</a:t>
            </a:r>
            <a:r>
              <a:rPr lang="en-US" dirty="0" smtClean="0">
                <a:solidFill>
                  <a:srgbClr val="0070C0"/>
                </a:solidFill>
              </a:rPr>
              <a:t>++)</a:t>
            </a:r>
          </a:p>
          <a:p>
            <a:pPr marL="0" indent="0">
              <a:buNone/>
            </a:pPr>
            <a:r>
              <a:rPr lang="en-US" dirty="0" smtClean="0">
                <a:solidFill>
                  <a:srgbClr val="0070C0"/>
                </a:solidFill>
              </a:rPr>
              <a:t>    {</a:t>
            </a:r>
          </a:p>
          <a:p>
            <a:pPr marL="0" indent="0">
              <a:buNone/>
            </a:pPr>
            <a:r>
              <a:rPr lang="en-US" dirty="0" smtClean="0">
                <a:solidFill>
                  <a:srgbClr val="0070C0"/>
                </a:solidFill>
              </a:rPr>
              <a:t>   </a:t>
            </a:r>
            <a:r>
              <a:rPr lang="en-US" dirty="0" err="1" smtClean="0">
                <a:solidFill>
                  <a:srgbClr val="0070C0"/>
                </a:solidFill>
              </a:rPr>
              <a:t>System.out.println</a:t>
            </a:r>
            <a:r>
              <a:rPr lang="en-US" dirty="0" smtClean="0">
                <a:solidFill>
                  <a:srgbClr val="0070C0"/>
                </a:solidFill>
              </a:rPr>
              <a:t>("call No = "+</a:t>
            </a:r>
            <a:r>
              <a:rPr lang="en-US" dirty="0" err="1" smtClean="0">
                <a:solidFill>
                  <a:srgbClr val="0070C0"/>
                </a:solidFill>
              </a:rPr>
              <a:t>i</a:t>
            </a:r>
            <a:r>
              <a:rPr lang="en-US" dirty="0" smtClean="0">
                <a:solidFill>
                  <a:srgbClr val="0070C0"/>
                </a:solidFill>
              </a:rPr>
              <a:t>);</a:t>
            </a:r>
          </a:p>
          <a:p>
            <a:pPr marL="0" indent="0">
              <a:buNone/>
            </a:pPr>
            <a:r>
              <a:rPr lang="en-US" dirty="0" smtClean="0">
                <a:solidFill>
                  <a:srgbClr val="0070C0"/>
                </a:solidFill>
              </a:rPr>
              <a:t>          try{</a:t>
            </a:r>
          </a:p>
          <a:p>
            <a:pPr marL="0" indent="0">
              <a:buNone/>
            </a:pPr>
            <a:r>
              <a:rPr lang="en-US" dirty="0" smtClean="0">
                <a:solidFill>
                  <a:srgbClr val="0070C0"/>
                </a:solidFill>
              </a:rPr>
              <a:t>                 sleep(1000);</a:t>
            </a:r>
          </a:p>
          <a:p>
            <a:pPr marL="0" indent="0">
              <a:buNone/>
            </a:pPr>
            <a:r>
              <a:rPr lang="en-US" dirty="0" smtClean="0">
                <a:solidFill>
                  <a:srgbClr val="0070C0"/>
                </a:solidFill>
              </a:rPr>
              <a:t>          }catch(</a:t>
            </a:r>
            <a:r>
              <a:rPr lang="en-US" dirty="0" err="1" smtClean="0">
                <a:solidFill>
                  <a:srgbClr val="0070C0"/>
                </a:solidFill>
              </a:rPr>
              <a:t>InterruptedException</a:t>
            </a:r>
            <a:r>
              <a:rPr lang="en-US" dirty="0" smtClean="0">
                <a:solidFill>
                  <a:srgbClr val="0070C0"/>
                </a:solidFill>
              </a:rPr>
              <a:t> e){</a:t>
            </a:r>
          </a:p>
          <a:p>
            <a:pPr marL="0" indent="0">
              <a:buNone/>
            </a:pPr>
            <a:r>
              <a:rPr lang="en-US" dirty="0" smtClean="0">
                <a:solidFill>
                  <a:srgbClr val="0070C0"/>
                </a:solidFill>
              </a:rPr>
              <a:t>               </a:t>
            </a:r>
            <a:r>
              <a:rPr lang="en-US" dirty="0" err="1" smtClean="0">
                <a:solidFill>
                  <a:srgbClr val="0070C0"/>
                </a:solidFill>
              </a:rPr>
              <a:t>e.printStackTrace</a:t>
            </a:r>
            <a:r>
              <a:rPr lang="en-US" dirty="0" smtClean="0">
                <a:solidFill>
                  <a:srgbClr val="0070C0"/>
                </a:solidFill>
              </a:rPr>
              <a:t>();</a:t>
            </a:r>
          </a:p>
          <a:p>
            <a:pPr marL="0" indent="0">
              <a:buNone/>
            </a:pPr>
            <a:r>
              <a:rPr lang="en-US" dirty="0" smtClean="0">
                <a:solidFill>
                  <a:srgbClr val="0070C0"/>
                </a:solidFill>
              </a:rPr>
              <a:t>	}</a:t>
            </a:r>
          </a:p>
          <a:p>
            <a:pPr marL="0" indent="0">
              <a:buNone/>
            </a:pPr>
            <a:r>
              <a:rPr lang="en-US" dirty="0" smtClean="0">
                <a:solidFill>
                  <a:srgbClr val="0070C0"/>
                </a:solidFill>
              </a:rPr>
              <a:t>    }}}</a:t>
            </a:r>
          </a:p>
          <a:p>
            <a:pPr marL="0" indent="0">
              <a:buNone/>
            </a:pPr>
            <a:endParaRPr lang="en-US" dirty="0" smtClean="0"/>
          </a:p>
        </p:txBody>
      </p:sp>
      <p:sp>
        <p:nvSpPr>
          <p:cNvPr id="4" name="Content Placeholder 2"/>
          <p:cNvSpPr txBox="1">
            <a:spLocks/>
          </p:cNvSpPr>
          <p:nvPr/>
        </p:nvSpPr>
        <p:spPr>
          <a:xfrm>
            <a:off x="5898524" y="1068946"/>
            <a:ext cx="6293476" cy="521594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solidFill>
                  <a:schemeClr val="accent6">
                    <a:lumMod val="50000"/>
                  </a:schemeClr>
                </a:solidFill>
              </a:rPr>
              <a:t>class </a:t>
            </a:r>
            <a:r>
              <a:rPr lang="en-US" dirty="0" err="1" smtClean="0">
                <a:solidFill>
                  <a:schemeClr val="accent6">
                    <a:lumMod val="50000"/>
                  </a:schemeClr>
                </a:solidFill>
              </a:rPr>
              <a:t>ThreadDemo</a:t>
            </a:r>
            <a:endParaRPr lang="en-US" dirty="0" smtClean="0">
              <a:solidFill>
                <a:schemeClr val="accent6">
                  <a:lumMod val="50000"/>
                </a:schemeClr>
              </a:solidFill>
            </a:endParaRPr>
          </a:p>
          <a:p>
            <a:pPr marL="0" indent="0">
              <a:buFont typeface="Arial" panose="020B0604020202020204" pitchFamily="34" charset="0"/>
              <a:buNone/>
            </a:pP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public static void main(String[] </a:t>
            </a:r>
            <a:r>
              <a:rPr lang="en-US" dirty="0" err="1" smtClean="0">
                <a:solidFill>
                  <a:schemeClr val="accent6">
                    <a:lumMod val="50000"/>
                  </a:schemeClr>
                </a:solidFill>
              </a:rPr>
              <a:t>args</a:t>
            </a: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MyThread</a:t>
            </a:r>
            <a:r>
              <a:rPr lang="en-US" dirty="0" smtClean="0">
                <a:solidFill>
                  <a:schemeClr val="accent6">
                    <a:lumMod val="50000"/>
                  </a:schemeClr>
                </a:solidFill>
              </a:rPr>
              <a:t> t = new </a:t>
            </a:r>
            <a:r>
              <a:rPr lang="en-US" dirty="0" err="1" smtClean="0">
                <a:solidFill>
                  <a:schemeClr val="accent6">
                    <a:lumMod val="50000"/>
                  </a:schemeClr>
                </a:solidFill>
              </a:rPr>
              <a:t>MyThread</a:t>
            </a: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t.start</a:t>
            </a: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for(</a:t>
            </a:r>
            <a:r>
              <a:rPr lang="en-US" dirty="0" err="1" smtClean="0">
                <a:solidFill>
                  <a:schemeClr val="accent6">
                    <a:lumMod val="50000"/>
                  </a:schemeClr>
                </a:solidFill>
              </a:rPr>
              <a:t>int</a:t>
            </a:r>
            <a:r>
              <a:rPr lang="en-US" dirty="0" smtClean="0">
                <a:solidFill>
                  <a:schemeClr val="accent6">
                    <a:lumMod val="50000"/>
                  </a:schemeClr>
                </a:solidFill>
              </a:rPr>
              <a:t> </a:t>
            </a:r>
            <a:r>
              <a:rPr lang="en-US" dirty="0" err="1" smtClean="0">
                <a:solidFill>
                  <a:schemeClr val="accent6">
                    <a:lumMod val="50000"/>
                  </a:schemeClr>
                </a:solidFill>
              </a:rPr>
              <a:t>i</a:t>
            </a:r>
            <a:r>
              <a:rPr lang="en-US" dirty="0" smtClean="0">
                <a:solidFill>
                  <a:schemeClr val="accent6">
                    <a:lumMod val="50000"/>
                  </a:schemeClr>
                </a:solidFill>
              </a:rPr>
              <a:t>=0; </a:t>
            </a:r>
            <a:r>
              <a:rPr lang="en-US" dirty="0" err="1" smtClean="0">
                <a:solidFill>
                  <a:schemeClr val="accent6">
                    <a:lumMod val="50000"/>
                  </a:schemeClr>
                </a:solidFill>
              </a:rPr>
              <a:t>i</a:t>
            </a:r>
            <a:r>
              <a:rPr lang="en-US" dirty="0" smtClean="0">
                <a:solidFill>
                  <a:schemeClr val="accent6">
                    <a:lumMod val="50000"/>
                  </a:schemeClr>
                </a:solidFill>
              </a:rPr>
              <a:t>&lt;10; </a:t>
            </a:r>
            <a:r>
              <a:rPr lang="en-US" dirty="0" err="1" smtClean="0">
                <a:solidFill>
                  <a:schemeClr val="accent6">
                    <a:lumMod val="50000"/>
                  </a:schemeClr>
                </a:solidFill>
              </a:rPr>
              <a:t>i</a:t>
            </a: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System.out.println</a:t>
            </a:r>
            <a:r>
              <a:rPr lang="en-US" dirty="0" smtClean="0">
                <a:solidFill>
                  <a:schemeClr val="accent6">
                    <a:lumMod val="50000"/>
                  </a:schemeClr>
                </a:solidFill>
              </a:rPr>
              <a:t>(“main thread");</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a:t>
            </a:r>
            <a:endParaRPr lang="en-US" dirty="0">
              <a:solidFill>
                <a:schemeClr val="accent6">
                  <a:lumMod val="50000"/>
                </a:schemeClr>
              </a:solidFill>
            </a:endParaRPr>
          </a:p>
        </p:txBody>
      </p:sp>
    </p:spTree>
    <p:extLst>
      <p:ext uri="{BB962C8B-B14F-4D97-AF65-F5344CB8AC3E}">
        <p14:creationId xmlns:p14="http://schemas.microsoft.com/office/powerpoint/2010/main" val="286149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863626"/>
            <a:ext cx="10515600" cy="1325563"/>
          </a:xfrm>
        </p:spPr>
        <p:txBody>
          <a:bodyPr/>
          <a:lstStyle/>
          <a:p>
            <a:r>
              <a:rPr lang="en-US" dirty="0" smtClean="0"/>
              <a:t>What are Multithreading </a:t>
            </a:r>
            <a:r>
              <a:rPr lang="en-US" dirty="0"/>
              <a:t>A</a:t>
            </a:r>
            <a:r>
              <a:rPr lang="en-US" dirty="0" smtClean="0"/>
              <a:t>pplications?</a:t>
            </a:r>
            <a:endParaRPr lang="en-US" dirty="0"/>
          </a:p>
        </p:txBody>
      </p:sp>
      <p:sp>
        <p:nvSpPr>
          <p:cNvPr id="3"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76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a:xfrm>
            <a:off x="3760630" y="875762"/>
            <a:ext cx="7593169" cy="5872767"/>
          </a:xfrm>
        </p:spPr>
        <p:txBody>
          <a:bodyPr>
            <a:normAutofit fontScale="85000" lnSpcReduction="20000"/>
          </a:bodyPr>
          <a:lstStyle/>
          <a:p>
            <a:pPr marL="0" indent="0">
              <a:buNone/>
            </a:pPr>
            <a:r>
              <a:rPr lang="en-US" dirty="0" smtClean="0"/>
              <a:t>call No = 0</a:t>
            </a:r>
          </a:p>
          <a:p>
            <a:pPr marL="0" indent="0">
              <a:buNone/>
            </a:pPr>
            <a:r>
              <a:rPr lang="en-US" dirty="0" smtClean="0">
                <a:solidFill>
                  <a:schemeClr val="accent6">
                    <a:lumMod val="50000"/>
                  </a:schemeClr>
                </a:solidFill>
              </a:rPr>
              <a:t>main thread</a:t>
            </a:r>
          </a:p>
          <a:p>
            <a:pPr marL="0" indent="0">
              <a:buNone/>
            </a:pPr>
            <a:r>
              <a:rPr lang="en-US" dirty="0" smtClean="0">
                <a:solidFill>
                  <a:schemeClr val="accent6">
                    <a:lumMod val="50000"/>
                  </a:schemeClr>
                </a:solidFill>
              </a:rPr>
              <a:t>main thread</a:t>
            </a:r>
          </a:p>
          <a:p>
            <a:pPr marL="0" indent="0">
              <a:buNone/>
            </a:pPr>
            <a:r>
              <a:rPr lang="en-US" dirty="0" smtClean="0">
                <a:solidFill>
                  <a:schemeClr val="accent6">
                    <a:lumMod val="50000"/>
                  </a:schemeClr>
                </a:solidFill>
              </a:rPr>
              <a:t>main thread</a:t>
            </a:r>
          </a:p>
          <a:p>
            <a:pPr marL="0" indent="0">
              <a:buNone/>
            </a:pPr>
            <a:r>
              <a:rPr lang="en-US" dirty="0" smtClean="0">
                <a:solidFill>
                  <a:schemeClr val="accent6">
                    <a:lumMod val="50000"/>
                  </a:schemeClr>
                </a:solidFill>
              </a:rPr>
              <a:t>main thread</a:t>
            </a:r>
          </a:p>
          <a:p>
            <a:pPr marL="0" indent="0">
              <a:buNone/>
            </a:pPr>
            <a:r>
              <a:rPr lang="en-US" dirty="0" smtClean="0"/>
              <a:t>call No = 1</a:t>
            </a:r>
          </a:p>
          <a:p>
            <a:pPr marL="0" indent="0">
              <a:buNone/>
            </a:pPr>
            <a:r>
              <a:rPr lang="en-US" dirty="0" smtClean="0"/>
              <a:t>call No = 2</a:t>
            </a:r>
          </a:p>
          <a:p>
            <a:pPr marL="0" indent="0">
              <a:buNone/>
            </a:pPr>
            <a:r>
              <a:rPr lang="en-US" dirty="0" smtClean="0"/>
              <a:t>call No = 3</a:t>
            </a:r>
          </a:p>
          <a:p>
            <a:pPr marL="0" indent="0">
              <a:buNone/>
            </a:pPr>
            <a:r>
              <a:rPr lang="en-US" dirty="0" smtClean="0"/>
              <a:t>call No = 4</a:t>
            </a:r>
          </a:p>
          <a:p>
            <a:pPr marL="0" indent="0">
              <a:buNone/>
            </a:pPr>
            <a:r>
              <a:rPr lang="en-US" dirty="0" smtClean="0"/>
              <a:t>call No = 5</a:t>
            </a:r>
          </a:p>
          <a:p>
            <a:pPr marL="0" indent="0">
              <a:buNone/>
            </a:pPr>
            <a:r>
              <a:rPr lang="en-US" dirty="0" smtClean="0"/>
              <a:t>call No = 6</a:t>
            </a:r>
          </a:p>
          <a:p>
            <a:pPr marL="0" indent="0">
              <a:buNone/>
            </a:pPr>
            <a:r>
              <a:rPr lang="en-US" dirty="0" smtClean="0"/>
              <a:t>call No = 7</a:t>
            </a:r>
          </a:p>
          <a:p>
            <a:pPr marL="0" indent="0">
              <a:buNone/>
            </a:pPr>
            <a:r>
              <a:rPr lang="en-US" dirty="0" smtClean="0"/>
              <a:t>call No = 8</a:t>
            </a:r>
          </a:p>
          <a:p>
            <a:pPr marL="0" indent="0">
              <a:buNone/>
            </a:pPr>
            <a:r>
              <a:rPr lang="en-US" dirty="0" smtClean="0"/>
              <a:t>call No = 9</a:t>
            </a:r>
            <a:endParaRPr lang="en-US" dirty="0"/>
          </a:p>
        </p:txBody>
      </p:sp>
    </p:spTree>
    <p:extLst>
      <p:ext uri="{BB962C8B-B14F-4D97-AF65-F5344CB8AC3E}">
        <p14:creationId xmlns:p14="http://schemas.microsoft.com/office/powerpoint/2010/main" val="417622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588"/>
          </a:xfrm>
        </p:spPr>
        <p:txBody>
          <a:bodyPr>
            <a:normAutofit fontScale="90000"/>
          </a:bodyPr>
          <a:lstStyle/>
          <a:p>
            <a:r>
              <a:rPr lang="en-US" dirty="0" smtClean="0"/>
              <a:t>Example-4 </a:t>
            </a:r>
            <a:endParaRPr lang="en-US" dirty="0"/>
          </a:p>
        </p:txBody>
      </p:sp>
      <p:sp>
        <p:nvSpPr>
          <p:cNvPr id="3" name="Content Placeholder 2"/>
          <p:cNvSpPr>
            <a:spLocks noGrp="1"/>
          </p:cNvSpPr>
          <p:nvPr>
            <p:ph idx="1"/>
          </p:nvPr>
        </p:nvSpPr>
        <p:spPr>
          <a:xfrm>
            <a:off x="220013" y="1068946"/>
            <a:ext cx="5678511" cy="5666705"/>
          </a:xfrm>
        </p:spPr>
        <p:txBody>
          <a:bodyPr>
            <a:normAutofit fontScale="77500" lnSpcReduction="20000"/>
          </a:bodyPr>
          <a:lstStyle/>
          <a:p>
            <a:pPr marL="0" indent="0">
              <a:buNone/>
            </a:pPr>
            <a:r>
              <a:rPr lang="en-US" dirty="0" smtClean="0">
                <a:solidFill>
                  <a:srgbClr val="0070C0"/>
                </a:solidFill>
              </a:rPr>
              <a:t>class </a:t>
            </a:r>
            <a:r>
              <a:rPr lang="en-US" dirty="0" err="1" smtClean="0">
                <a:solidFill>
                  <a:srgbClr val="0070C0"/>
                </a:solidFill>
              </a:rPr>
              <a:t>MyThread</a:t>
            </a:r>
            <a:r>
              <a:rPr lang="en-US" dirty="0" smtClean="0">
                <a:solidFill>
                  <a:srgbClr val="0070C0"/>
                </a:solidFill>
              </a:rPr>
              <a:t> extends Thread</a:t>
            </a:r>
          </a:p>
          <a:p>
            <a:pPr marL="0" indent="0">
              <a:buNone/>
            </a:pPr>
            <a:r>
              <a:rPr lang="en-US" dirty="0" smtClean="0">
                <a:solidFill>
                  <a:srgbClr val="0070C0"/>
                </a:solidFill>
              </a:rPr>
              <a:t>{</a:t>
            </a:r>
          </a:p>
          <a:p>
            <a:pPr marL="0" indent="0">
              <a:buNone/>
            </a:pPr>
            <a:r>
              <a:rPr lang="en-US" dirty="0">
                <a:solidFill>
                  <a:srgbClr val="0070C0"/>
                </a:solidFill>
              </a:rPr>
              <a:t> </a:t>
            </a:r>
            <a:r>
              <a:rPr lang="en-US" dirty="0" smtClean="0">
                <a:solidFill>
                  <a:srgbClr val="0070C0"/>
                </a:solidFill>
              </a:rPr>
              <a:t> public void run()</a:t>
            </a:r>
          </a:p>
          <a:p>
            <a:pPr marL="0" indent="0">
              <a:buNone/>
            </a:pPr>
            <a:r>
              <a:rPr lang="en-US" dirty="0" smtClean="0">
                <a:solidFill>
                  <a:srgbClr val="0070C0"/>
                </a:solidFill>
              </a:rPr>
              <a:t>  {</a:t>
            </a:r>
          </a:p>
          <a:p>
            <a:pPr marL="0" indent="0">
              <a:buNone/>
            </a:pPr>
            <a:r>
              <a:rPr lang="en-US" dirty="0" smtClean="0">
                <a:solidFill>
                  <a:srgbClr val="0070C0"/>
                </a:solidFill>
              </a:rPr>
              <a:t>    for(</a:t>
            </a:r>
            <a:r>
              <a:rPr lang="en-US" dirty="0" err="1" smtClean="0">
                <a:solidFill>
                  <a:srgbClr val="0070C0"/>
                </a:solidFill>
              </a:rPr>
              <a:t>int</a:t>
            </a:r>
            <a:r>
              <a:rPr lang="en-US" dirty="0" smtClean="0">
                <a:solidFill>
                  <a:srgbClr val="0070C0"/>
                </a:solidFill>
              </a:rPr>
              <a:t> </a:t>
            </a:r>
            <a:r>
              <a:rPr lang="en-US" dirty="0" err="1" smtClean="0">
                <a:solidFill>
                  <a:srgbClr val="0070C0"/>
                </a:solidFill>
              </a:rPr>
              <a:t>i</a:t>
            </a:r>
            <a:r>
              <a:rPr lang="en-US" dirty="0" smtClean="0">
                <a:solidFill>
                  <a:srgbClr val="0070C0"/>
                </a:solidFill>
              </a:rPr>
              <a:t>=0; </a:t>
            </a:r>
            <a:r>
              <a:rPr lang="en-US" dirty="0" err="1" smtClean="0">
                <a:solidFill>
                  <a:srgbClr val="0070C0"/>
                </a:solidFill>
              </a:rPr>
              <a:t>i</a:t>
            </a:r>
            <a:r>
              <a:rPr lang="en-US" dirty="0" smtClean="0">
                <a:solidFill>
                  <a:srgbClr val="0070C0"/>
                </a:solidFill>
              </a:rPr>
              <a:t>&lt;5; </a:t>
            </a:r>
            <a:r>
              <a:rPr lang="en-US" dirty="0" err="1" smtClean="0">
                <a:solidFill>
                  <a:srgbClr val="0070C0"/>
                </a:solidFill>
              </a:rPr>
              <a:t>i</a:t>
            </a:r>
            <a:r>
              <a:rPr lang="en-US" dirty="0" smtClean="0">
                <a:solidFill>
                  <a:srgbClr val="0070C0"/>
                </a:solidFill>
              </a:rPr>
              <a:t>++)</a:t>
            </a:r>
          </a:p>
          <a:p>
            <a:pPr marL="0" indent="0">
              <a:buNone/>
            </a:pPr>
            <a:r>
              <a:rPr lang="en-US" dirty="0" smtClean="0">
                <a:solidFill>
                  <a:srgbClr val="0070C0"/>
                </a:solidFill>
              </a:rPr>
              <a:t>    {</a:t>
            </a:r>
          </a:p>
          <a:p>
            <a:pPr marL="0" indent="0">
              <a:buNone/>
            </a:pPr>
            <a:r>
              <a:rPr lang="en-US" dirty="0" smtClean="0">
                <a:solidFill>
                  <a:srgbClr val="0070C0"/>
                </a:solidFill>
              </a:rPr>
              <a:t>   </a:t>
            </a:r>
            <a:r>
              <a:rPr lang="en-US" dirty="0" err="1" smtClean="0">
                <a:solidFill>
                  <a:srgbClr val="0070C0"/>
                </a:solidFill>
              </a:rPr>
              <a:t>System.out.println</a:t>
            </a:r>
            <a:r>
              <a:rPr lang="en-US" dirty="0" smtClean="0">
                <a:solidFill>
                  <a:srgbClr val="0070C0"/>
                </a:solidFill>
              </a:rPr>
              <a:t>("call No = "+</a:t>
            </a:r>
            <a:r>
              <a:rPr lang="en-US" dirty="0" err="1" smtClean="0">
                <a:solidFill>
                  <a:srgbClr val="0070C0"/>
                </a:solidFill>
              </a:rPr>
              <a:t>i</a:t>
            </a:r>
            <a:r>
              <a:rPr lang="en-US" dirty="0" smtClean="0">
                <a:solidFill>
                  <a:srgbClr val="0070C0"/>
                </a:solidFill>
              </a:rPr>
              <a:t>);</a:t>
            </a:r>
          </a:p>
          <a:p>
            <a:pPr marL="0" indent="0">
              <a:buNone/>
            </a:pPr>
            <a:r>
              <a:rPr lang="en-US" dirty="0" smtClean="0">
                <a:solidFill>
                  <a:srgbClr val="0070C0"/>
                </a:solidFill>
              </a:rPr>
              <a:t>          try{</a:t>
            </a:r>
          </a:p>
          <a:p>
            <a:pPr marL="0" indent="0">
              <a:buNone/>
            </a:pPr>
            <a:r>
              <a:rPr lang="en-US" dirty="0" smtClean="0">
                <a:solidFill>
                  <a:srgbClr val="0070C0"/>
                </a:solidFill>
              </a:rPr>
              <a:t>                 sleep(1000);</a:t>
            </a:r>
          </a:p>
          <a:p>
            <a:pPr marL="0" indent="0">
              <a:buNone/>
            </a:pPr>
            <a:r>
              <a:rPr lang="en-US" dirty="0" smtClean="0">
                <a:solidFill>
                  <a:srgbClr val="0070C0"/>
                </a:solidFill>
              </a:rPr>
              <a:t>          }catch(</a:t>
            </a:r>
            <a:r>
              <a:rPr lang="en-US" dirty="0" err="1" smtClean="0">
                <a:solidFill>
                  <a:srgbClr val="0070C0"/>
                </a:solidFill>
              </a:rPr>
              <a:t>InterruptedException</a:t>
            </a:r>
            <a:r>
              <a:rPr lang="en-US" dirty="0" smtClean="0">
                <a:solidFill>
                  <a:srgbClr val="0070C0"/>
                </a:solidFill>
              </a:rPr>
              <a:t> e){</a:t>
            </a:r>
          </a:p>
          <a:p>
            <a:pPr marL="0" indent="0">
              <a:buNone/>
            </a:pPr>
            <a:r>
              <a:rPr lang="en-US" dirty="0" smtClean="0">
                <a:solidFill>
                  <a:srgbClr val="0070C0"/>
                </a:solidFill>
              </a:rPr>
              <a:t>               </a:t>
            </a:r>
            <a:r>
              <a:rPr lang="en-US" dirty="0" err="1" smtClean="0">
                <a:solidFill>
                  <a:srgbClr val="0070C0"/>
                </a:solidFill>
              </a:rPr>
              <a:t>e.printStackTrace</a:t>
            </a:r>
            <a:r>
              <a:rPr lang="en-US" dirty="0" smtClean="0">
                <a:solidFill>
                  <a:srgbClr val="0070C0"/>
                </a:solidFill>
              </a:rPr>
              <a:t>();</a:t>
            </a:r>
          </a:p>
          <a:p>
            <a:pPr marL="0" indent="0">
              <a:buNone/>
            </a:pPr>
            <a:r>
              <a:rPr lang="en-US" dirty="0" smtClean="0">
                <a:solidFill>
                  <a:srgbClr val="0070C0"/>
                </a:solidFill>
              </a:rPr>
              <a:t>	}</a:t>
            </a:r>
          </a:p>
          <a:p>
            <a:pPr marL="0" indent="0">
              <a:buNone/>
            </a:pPr>
            <a:r>
              <a:rPr lang="en-US" dirty="0" smtClean="0">
                <a:solidFill>
                  <a:srgbClr val="0070C0"/>
                </a:solidFill>
              </a:rPr>
              <a:t>    }}}</a:t>
            </a:r>
          </a:p>
          <a:p>
            <a:pPr marL="0" indent="0">
              <a:buNone/>
            </a:pPr>
            <a:endParaRPr lang="en-US" dirty="0" smtClean="0"/>
          </a:p>
        </p:txBody>
      </p:sp>
      <p:sp>
        <p:nvSpPr>
          <p:cNvPr id="4" name="Content Placeholder 2"/>
          <p:cNvSpPr txBox="1">
            <a:spLocks/>
          </p:cNvSpPr>
          <p:nvPr/>
        </p:nvSpPr>
        <p:spPr>
          <a:xfrm>
            <a:off x="5898524" y="862885"/>
            <a:ext cx="6293476" cy="542200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solidFill>
                  <a:schemeClr val="accent6">
                    <a:lumMod val="50000"/>
                  </a:schemeClr>
                </a:solidFill>
              </a:rPr>
              <a:t>class </a:t>
            </a:r>
            <a:r>
              <a:rPr lang="en-US" dirty="0" err="1" smtClean="0">
                <a:solidFill>
                  <a:schemeClr val="accent6">
                    <a:lumMod val="50000"/>
                  </a:schemeClr>
                </a:solidFill>
              </a:rPr>
              <a:t>ThreadDemo</a:t>
            </a:r>
            <a:endParaRPr lang="en-US" dirty="0" smtClean="0">
              <a:solidFill>
                <a:schemeClr val="accent6">
                  <a:lumMod val="50000"/>
                </a:schemeClr>
              </a:solidFill>
            </a:endParaRPr>
          </a:p>
          <a:p>
            <a:pPr marL="0" indent="0">
              <a:buFont typeface="Arial" panose="020B0604020202020204" pitchFamily="34" charset="0"/>
              <a:buNone/>
            </a:pP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public static void main(String[] </a:t>
            </a:r>
            <a:r>
              <a:rPr lang="en-US" dirty="0" err="1" smtClean="0">
                <a:solidFill>
                  <a:schemeClr val="accent6">
                    <a:lumMod val="50000"/>
                  </a:schemeClr>
                </a:solidFill>
              </a:rPr>
              <a:t>args</a:t>
            </a: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rgbClr val="002060"/>
                </a:solidFill>
              </a:rPr>
              <a:t>MyThread</a:t>
            </a:r>
            <a:r>
              <a:rPr lang="en-US" dirty="0" smtClean="0">
                <a:solidFill>
                  <a:srgbClr val="002060"/>
                </a:solidFill>
              </a:rPr>
              <a:t> t1 = new </a:t>
            </a:r>
            <a:r>
              <a:rPr lang="en-US" dirty="0" err="1" smtClean="0">
                <a:solidFill>
                  <a:srgbClr val="002060"/>
                </a:solidFill>
              </a:rPr>
              <a:t>MyThread</a:t>
            </a:r>
            <a:r>
              <a:rPr lang="en-US" dirty="0" smtClean="0">
                <a:solidFill>
                  <a:srgbClr val="002060"/>
                </a:solidFill>
              </a:rPr>
              <a:t>();</a:t>
            </a:r>
          </a:p>
          <a:p>
            <a:pPr marL="0" indent="0">
              <a:buFont typeface="Arial" panose="020B0604020202020204" pitchFamily="34" charset="0"/>
              <a:buNone/>
            </a:pPr>
            <a:r>
              <a:rPr lang="en-US" dirty="0" smtClean="0">
                <a:solidFill>
                  <a:srgbClr val="002060"/>
                </a:solidFill>
              </a:rPr>
              <a:t>		t1.start();</a:t>
            </a:r>
          </a:p>
          <a:p>
            <a:pPr marL="0" indent="0">
              <a:buNone/>
            </a:pPr>
            <a:r>
              <a:rPr lang="en-US" dirty="0" smtClean="0">
                <a:solidFill>
                  <a:schemeClr val="accent6">
                    <a:lumMod val="50000"/>
                  </a:schemeClr>
                </a:solidFill>
              </a:rPr>
              <a:t>	             </a:t>
            </a:r>
            <a:r>
              <a:rPr lang="en-US" dirty="0" err="1" smtClean="0">
                <a:solidFill>
                  <a:schemeClr val="accent6">
                    <a:lumMod val="50000"/>
                  </a:schemeClr>
                </a:solidFill>
              </a:rPr>
              <a:t>MyThread</a:t>
            </a:r>
            <a:r>
              <a:rPr lang="en-US" dirty="0" smtClean="0">
                <a:solidFill>
                  <a:schemeClr val="accent6">
                    <a:lumMod val="50000"/>
                  </a:schemeClr>
                </a:solidFill>
              </a:rPr>
              <a:t> t2 = new </a:t>
            </a:r>
            <a:r>
              <a:rPr lang="en-US" dirty="0" err="1" smtClean="0">
                <a:solidFill>
                  <a:schemeClr val="accent6">
                    <a:lumMod val="50000"/>
                  </a:schemeClr>
                </a:solidFill>
              </a:rPr>
              <a:t>MyThread</a:t>
            </a:r>
            <a:r>
              <a:rPr lang="en-US" dirty="0" smtClean="0">
                <a:solidFill>
                  <a:schemeClr val="accent6">
                    <a:lumMod val="50000"/>
                  </a:schemeClr>
                </a:solidFill>
              </a:rPr>
              <a:t>();</a:t>
            </a:r>
          </a:p>
          <a:p>
            <a:pPr marL="0" indent="0">
              <a:buNone/>
            </a:pPr>
            <a:r>
              <a:rPr lang="en-US" dirty="0" smtClean="0">
                <a:solidFill>
                  <a:schemeClr val="accent6">
                    <a:lumMod val="50000"/>
                  </a:schemeClr>
                </a:solidFill>
              </a:rPr>
              <a:t>		t2.start();</a:t>
            </a:r>
          </a:p>
          <a:p>
            <a:pPr marL="0" indent="0">
              <a:buFont typeface="Arial" panose="020B0604020202020204" pitchFamily="34" charset="0"/>
              <a:buNone/>
            </a:pPr>
            <a:r>
              <a:rPr lang="en-US" dirty="0" smtClean="0">
                <a:solidFill>
                  <a:schemeClr val="accent6">
                    <a:lumMod val="50000"/>
                  </a:schemeClr>
                </a:solidFill>
              </a:rPr>
              <a:t>                for(</a:t>
            </a:r>
            <a:r>
              <a:rPr lang="en-US" dirty="0" err="1" smtClean="0">
                <a:solidFill>
                  <a:schemeClr val="accent6">
                    <a:lumMod val="50000"/>
                  </a:schemeClr>
                </a:solidFill>
              </a:rPr>
              <a:t>int</a:t>
            </a:r>
            <a:r>
              <a:rPr lang="en-US" dirty="0" smtClean="0">
                <a:solidFill>
                  <a:schemeClr val="accent6">
                    <a:lumMod val="50000"/>
                  </a:schemeClr>
                </a:solidFill>
              </a:rPr>
              <a:t> </a:t>
            </a:r>
            <a:r>
              <a:rPr lang="en-US" dirty="0" err="1" smtClean="0">
                <a:solidFill>
                  <a:schemeClr val="accent6">
                    <a:lumMod val="50000"/>
                  </a:schemeClr>
                </a:solidFill>
              </a:rPr>
              <a:t>i</a:t>
            </a:r>
            <a:r>
              <a:rPr lang="en-US" dirty="0" smtClean="0">
                <a:solidFill>
                  <a:schemeClr val="accent6">
                    <a:lumMod val="50000"/>
                  </a:schemeClr>
                </a:solidFill>
              </a:rPr>
              <a:t>=0; </a:t>
            </a:r>
            <a:r>
              <a:rPr lang="en-US" dirty="0" err="1" smtClean="0">
                <a:solidFill>
                  <a:schemeClr val="accent6">
                    <a:lumMod val="50000"/>
                  </a:schemeClr>
                </a:solidFill>
              </a:rPr>
              <a:t>i</a:t>
            </a:r>
            <a:r>
              <a:rPr lang="en-US" dirty="0" smtClean="0">
                <a:solidFill>
                  <a:schemeClr val="accent6">
                    <a:lumMod val="50000"/>
                  </a:schemeClr>
                </a:solidFill>
              </a:rPr>
              <a:t>&lt;4; </a:t>
            </a:r>
            <a:r>
              <a:rPr lang="en-US" dirty="0" err="1" smtClean="0">
                <a:solidFill>
                  <a:schemeClr val="accent6">
                    <a:lumMod val="50000"/>
                  </a:schemeClr>
                </a:solidFill>
              </a:rPr>
              <a:t>i</a:t>
            </a: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System.out.println</a:t>
            </a:r>
            <a:r>
              <a:rPr lang="en-US" dirty="0" smtClean="0">
                <a:solidFill>
                  <a:schemeClr val="accent6">
                    <a:lumMod val="50000"/>
                  </a:schemeClr>
                </a:solidFill>
              </a:rPr>
              <a:t>(“main thread");</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a:t>
            </a:r>
            <a:endParaRPr lang="en-US" dirty="0">
              <a:solidFill>
                <a:schemeClr val="accent6">
                  <a:lumMod val="50000"/>
                </a:schemeClr>
              </a:solidFill>
            </a:endParaRPr>
          </a:p>
        </p:txBody>
      </p:sp>
      <p:sp>
        <p:nvSpPr>
          <p:cNvPr id="5"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887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6" y="404881"/>
            <a:ext cx="2188335" cy="1325563"/>
          </a:xfrm>
        </p:spPr>
        <p:txBody>
          <a:bodyPr/>
          <a:lstStyle/>
          <a:p>
            <a:r>
              <a:rPr lang="en-US" dirty="0" smtClean="0"/>
              <a:t>Output</a:t>
            </a:r>
            <a:endParaRPr lang="en-US" dirty="0"/>
          </a:p>
        </p:txBody>
      </p:sp>
      <p:sp>
        <p:nvSpPr>
          <p:cNvPr id="3" name="Content Placeholder 2"/>
          <p:cNvSpPr>
            <a:spLocks noGrp="1"/>
          </p:cNvSpPr>
          <p:nvPr>
            <p:ph idx="1"/>
          </p:nvPr>
        </p:nvSpPr>
        <p:spPr>
          <a:xfrm>
            <a:off x="3026535" y="670261"/>
            <a:ext cx="2579135" cy="5661808"/>
          </a:xfrm>
        </p:spPr>
        <p:txBody>
          <a:bodyPr>
            <a:normAutofit fontScale="77500" lnSpcReduction="20000"/>
          </a:bodyPr>
          <a:lstStyle/>
          <a:p>
            <a:pPr marL="0" indent="0">
              <a:buNone/>
            </a:pPr>
            <a:r>
              <a:rPr lang="en-US" dirty="0" smtClean="0">
                <a:solidFill>
                  <a:schemeClr val="accent6">
                    <a:lumMod val="50000"/>
                  </a:schemeClr>
                </a:solidFill>
              </a:rPr>
              <a:t>main thread</a:t>
            </a:r>
          </a:p>
          <a:p>
            <a:pPr marL="0" indent="0">
              <a:buNone/>
            </a:pPr>
            <a:r>
              <a:rPr lang="en-US" dirty="0" smtClean="0">
                <a:solidFill>
                  <a:schemeClr val="accent6">
                    <a:lumMod val="50000"/>
                  </a:schemeClr>
                </a:solidFill>
              </a:rPr>
              <a:t>main thread</a:t>
            </a:r>
          </a:p>
          <a:p>
            <a:pPr marL="0" indent="0">
              <a:buNone/>
            </a:pPr>
            <a:r>
              <a:rPr lang="en-US" dirty="0" smtClean="0">
                <a:solidFill>
                  <a:schemeClr val="accent6">
                    <a:lumMod val="50000"/>
                  </a:schemeClr>
                </a:solidFill>
              </a:rPr>
              <a:t>main thread</a:t>
            </a:r>
          </a:p>
          <a:p>
            <a:pPr marL="0" indent="0">
              <a:buNone/>
            </a:pPr>
            <a:r>
              <a:rPr lang="en-US" dirty="0" smtClean="0">
                <a:solidFill>
                  <a:schemeClr val="accent6">
                    <a:lumMod val="50000"/>
                  </a:schemeClr>
                </a:solidFill>
              </a:rPr>
              <a:t>main thread</a:t>
            </a:r>
          </a:p>
          <a:p>
            <a:pPr marL="0" indent="0">
              <a:buNone/>
            </a:pPr>
            <a:r>
              <a:rPr lang="en-US" dirty="0" smtClean="0"/>
              <a:t>call No = 0</a:t>
            </a:r>
          </a:p>
          <a:p>
            <a:pPr marL="0" indent="0">
              <a:buNone/>
            </a:pPr>
            <a:r>
              <a:rPr lang="en-US" dirty="0" smtClean="0"/>
              <a:t>call No = 0</a:t>
            </a:r>
          </a:p>
          <a:p>
            <a:pPr marL="0" indent="0">
              <a:buNone/>
            </a:pPr>
            <a:r>
              <a:rPr lang="en-US" dirty="0" smtClean="0"/>
              <a:t>call No = 1</a:t>
            </a:r>
          </a:p>
          <a:p>
            <a:pPr marL="0" indent="0">
              <a:buNone/>
            </a:pPr>
            <a:r>
              <a:rPr lang="en-US" dirty="0" smtClean="0"/>
              <a:t>call No = 1</a:t>
            </a:r>
          </a:p>
          <a:p>
            <a:pPr marL="0" indent="0">
              <a:buNone/>
            </a:pPr>
            <a:r>
              <a:rPr lang="en-US" dirty="0" smtClean="0"/>
              <a:t>call No = 2</a:t>
            </a:r>
          </a:p>
          <a:p>
            <a:pPr marL="0" indent="0">
              <a:buNone/>
            </a:pPr>
            <a:r>
              <a:rPr lang="en-US" dirty="0" smtClean="0"/>
              <a:t>call No = 2</a:t>
            </a:r>
          </a:p>
          <a:p>
            <a:pPr marL="0" indent="0">
              <a:buNone/>
            </a:pPr>
            <a:r>
              <a:rPr lang="en-US" dirty="0" smtClean="0"/>
              <a:t>call No = 3</a:t>
            </a:r>
          </a:p>
          <a:p>
            <a:pPr marL="0" indent="0">
              <a:buNone/>
            </a:pPr>
            <a:r>
              <a:rPr lang="en-US" dirty="0" smtClean="0"/>
              <a:t>call No = 3</a:t>
            </a:r>
          </a:p>
          <a:p>
            <a:pPr marL="0" indent="0">
              <a:buNone/>
            </a:pPr>
            <a:r>
              <a:rPr lang="en-US" dirty="0" smtClean="0"/>
              <a:t>call No = 4</a:t>
            </a:r>
          </a:p>
          <a:p>
            <a:pPr marL="0" indent="0">
              <a:buNone/>
            </a:pPr>
            <a:r>
              <a:rPr lang="en-US" dirty="0" smtClean="0"/>
              <a:t>call No = 4</a:t>
            </a:r>
            <a:endParaRPr lang="en-US" dirty="0"/>
          </a:p>
        </p:txBody>
      </p:sp>
      <p:sp>
        <p:nvSpPr>
          <p:cNvPr id="5" name="TextBox 4"/>
          <p:cNvSpPr txBox="1"/>
          <p:nvPr/>
        </p:nvSpPr>
        <p:spPr>
          <a:xfrm>
            <a:off x="5738191" y="2743201"/>
            <a:ext cx="768626" cy="369332"/>
          </a:xfrm>
          <a:prstGeom prst="rect">
            <a:avLst/>
          </a:prstGeom>
          <a:noFill/>
        </p:spPr>
        <p:txBody>
          <a:bodyPr wrap="square" rtlCol="0">
            <a:spAutoFit/>
          </a:bodyPr>
          <a:lstStyle/>
          <a:p>
            <a:r>
              <a:rPr lang="en-US" b="1" dirty="0" smtClean="0"/>
              <a:t>OR</a:t>
            </a:r>
            <a:endParaRPr lang="en-US" b="1" dirty="0"/>
          </a:p>
        </p:txBody>
      </p:sp>
      <p:sp>
        <p:nvSpPr>
          <p:cNvPr id="6" name="Content Placeholder 2"/>
          <p:cNvSpPr txBox="1">
            <a:spLocks/>
          </p:cNvSpPr>
          <p:nvPr/>
        </p:nvSpPr>
        <p:spPr>
          <a:xfrm>
            <a:off x="6891130" y="670261"/>
            <a:ext cx="2579135" cy="56618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accent6">
                    <a:lumMod val="50000"/>
                  </a:schemeClr>
                </a:solidFill>
              </a:rPr>
              <a:t>call No = 0</a:t>
            </a:r>
          </a:p>
          <a:p>
            <a:pPr marL="0" indent="0">
              <a:buNone/>
            </a:pPr>
            <a:r>
              <a:rPr lang="en-US" dirty="0" smtClean="0">
                <a:solidFill>
                  <a:schemeClr val="accent5"/>
                </a:solidFill>
              </a:rPr>
              <a:t>main thread</a:t>
            </a:r>
          </a:p>
          <a:p>
            <a:pPr marL="0" indent="0">
              <a:buNone/>
            </a:pPr>
            <a:r>
              <a:rPr lang="en-US" dirty="0" smtClean="0">
                <a:solidFill>
                  <a:schemeClr val="accent5"/>
                </a:solidFill>
              </a:rPr>
              <a:t>main thread</a:t>
            </a:r>
          </a:p>
          <a:p>
            <a:pPr marL="0" indent="0">
              <a:buNone/>
            </a:pPr>
            <a:r>
              <a:rPr lang="en-US" dirty="0" smtClean="0">
                <a:solidFill>
                  <a:schemeClr val="accent5"/>
                </a:solidFill>
              </a:rPr>
              <a:t>main thread</a:t>
            </a:r>
          </a:p>
          <a:p>
            <a:pPr marL="0" indent="0">
              <a:buNone/>
            </a:pPr>
            <a:r>
              <a:rPr lang="en-US" dirty="0" smtClean="0">
                <a:solidFill>
                  <a:schemeClr val="accent5"/>
                </a:solidFill>
              </a:rPr>
              <a:t>main thread</a:t>
            </a:r>
          </a:p>
          <a:p>
            <a:pPr marL="0" indent="0">
              <a:buNone/>
            </a:pPr>
            <a:r>
              <a:rPr lang="en-US" dirty="0" smtClean="0">
                <a:solidFill>
                  <a:schemeClr val="accent6">
                    <a:lumMod val="50000"/>
                  </a:schemeClr>
                </a:solidFill>
              </a:rPr>
              <a:t>call No = 0</a:t>
            </a:r>
          </a:p>
          <a:p>
            <a:pPr marL="0" indent="0">
              <a:buNone/>
            </a:pPr>
            <a:r>
              <a:rPr lang="en-US" dirty="0" smtClean="0">
                <a:solidFill>
                  <a:schemeClr val="accent6">
                    <a:lumMod val="50000"/>
                  </a:schemeClr>
                </a:solidFill>
              </a:rPr>
              <a:t>call No = 1</a:t>
            </a:r>
          </a:p>
          <a:p>
            <a:pPr marL="0" indent="0">
              <a:buNone/>
            </a:pPr>
            <a:r>
              <a:rPr lang="en-US" dirty="0" smtClean="0">
                <a:solidFill>
                  <a:schemeClr val="accent6">
                    <a:lumMod val="50000"/>
                  </a:schemeClr>
                </a:solidFill>
              </a:rPr>
              <a:t>call No = 1</a:t>
            </a:r>
          </a:p>
          <a:p>
            <a:pPr marL="0" indent="0">
              <a:buNone/>
            </a:pPr>
            <a:r>
              <a:rPr lang="en-US" dirty="0" smtClean="0">
                <a:solidFill>
                  <a:schemeClr val="accent6">
                    <a:lumMod val="50000"/>
                  </a:schemeClr>
                </a:solidFill>
              </a:rPr>
              <a:t>call No = 2</a:t>
            </a:r>
          </a:p>
          <a:p>
            <a:pPr marL="0" indent="0">
              <a:buNone/>
            </a:pPr>
            <a:r>
              <a:rPr lang="en-US" dirty="0" smtClean="0">
                <a:solidFill>
                  <a:schemeClr val="accent6">
                    <a:lumMod val="50000"/>
                  </a:schemeClr>
                </a:solidFill>
              </a:rPr>
              <a:t>call No = 2</a:t>
            </a:r>
          </a:p>
          <a:p>
            <a:pPr marL="0" indent="0">
              <a:buNone/>
            </a:pPr>
            <a:r>
              <a:rPr lang="en-US" dirty="0" smtClean="0">
                <a:solidFill>
                  <a:schemeClr val="accent6">
                    <a:lumMod val="50000"/>
                  </a:schemeClr>
                </a:solidFill>
              </a:rPr>
              <a:t>call No = 3</a:t>
            </a:r>
          </a:p>
          <a:p>
            <a:pPr marL="0" indent="0">
              <a:buNone/>
            </a:pPr>
            <a:r>
              <a:rPr lang="en-US" dirty="0" smtClean="0">
                <a:solidFill>
                  <a:schemeClr val="accent6">
                    <a:lumMod val="50000"/>
                  </a:schemeClr>
                </a:solidFill>
              </a:rPr>
              <a:t>call No = 3</a:t>
            </a:r>
          </a:p>
          <a:p>
            <a:pPr marL="0" indent="0">
              <a:buNone/>
            </a:pPr>
            <a:r>
              <a:rPr lang="en-US" dirty="0" smtClean="0">
                <a:solidFill>
                  <a:schemeClr val="accent6">
                    <a:lumMod val="50000"/>
                  </a:schemeClr>
                </a:solidFill>
              </a:rPr>
              <a:t>call No = 4</a:t>
            </a:r>
          </a:p>
          <a:p>
            <a:pPr marL="0" indent="0">
              <a:buNone/>
            </a:pPr>
            <a:r>
              <a:rPr lang="en-US" dirty="0" smtClean="0">
                <a:solidFill>
                  <a:schemeClr val="accent6">
                    <a:lumMod val="50000"/>
                  </a:schemeClr>
                </a:solidFill>
              </a:rPr>
              <a:t>call No = 4</a:t>
            </a:r>
            <a:endParaRPr lang="en-US" dirty="0"/>
          </a:p>
        </p:txBody>
      </p:sp>
      <p:sp>
        <p:nvSpPr>
          <p:cNvPr id="7"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634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171942"/>
            <a:ext cx="10515600" cy="1325563"/>
          </a:xfrm>
        </p:spPr>
        <p:txBody>
          <a:bodyPr/>
          <a:lstStyle/>
          <a:p>
            <a:r>
              <a:rPr lang="en-US" dirty="0" smtClean="0"/>
              <a:t>Example- </a:t>
            </a:r>
            <a:r>
              <a:rPr lang="en-US" dirty="0" err="1" smtClean="0"/>
              <a:t>MyThread</a:t>
            </a:r>
            <a:r>
              <a:rPr lang="en-US" dirty="0" smtClean="0"/>
              <a:t> class without run() method</a:t>
            </a:r>
            <a:endParaRPr lang="en-US" dirty="0"/>
          </a:p>
        </p:txBody>
      </p:sp>
      <p:sp>
        <p:nvSpPr>
          <p:cNvPr id="4" name="Content Placeholder 2"/>
          <p:cNvSpPr>
            <a:spLocks noGrp="1"/>
          </p:cNvSpPr>
          <p:nvPr>
            <p:ph idx="1"/>
          </p:nvPr>
        </p:nvSpPr>
        <p:spPr>
          <a:xfrm>
            <a:off x="220013" y="2485623"/>
            <a:ext cx="5678511" cy="1777284"/>
          </a:xfrm>
        </p:spPr>
        <p:txBody>
          <a:bodyPr>
            <a:normAutofit fontScale="92500"/>
          </a:bodyPr>
          <a:lstStyle/>
          <a:p>
            <a:pPr marL="0" indent="0">
              <a:buNone/>
            </a:pPr>
            <a:r>
              <a:rPr lang="en-US" dirty="0" smtClean="0">
                <a:solidFill>
                  <a:srgbClr val="0070C0"/>
                </a:solidFill>
              </a:rPr>
              <a:t>class </a:t>
            </a:r>
            <a:r>
              <a:rPr lang="en-US" dirty="0" err="1" smtClean="0">
                <a:solidFill>
                  <a:srgbClr val="0070C0"/>
                </a:solidFill>
              </a:rPr>
              <a:t>MyThread</a:t>
            </a:r>
            <a:r>
              <a:rPr lang="en-US" dirty="0" smtClean="0">
                <a:solidFill>
                  <a:srgbClr val="0070C0"/>
                </a:solidFill>
              </a:rPr>
              <a:t> extends Thread</a:t>
            </a:r>
          </a:p>
          <a:p>
            <a:pPr marL="0" indent="0">
              <a:buNone/>
            </a:pPr>
            <a:r>
              <a:rPr lang="en-US" dirty="0" smtClean="0">
                <a:solidFill>
                  <a:srgbClr val="0070C0"/>
                </a:solidFill>
              </a:rPr>
              <a:t>{</a:t>
            </a:r>
          </a:p>
          <a:p>
            <a:pPr marL="0" indent="0">
              <a:buNone/>
            </a:pPr>
            <a:r>
              <a:rPr lang="en-US" dirty="0" smtClean="0">
                <a:solidFill>
                  <a:srgbClr val="0070C0"/>
                </a:solidFill>
              </a:rPr>
              <a:t>}</a:t>
            </a:r>
          </a:p>
          <a:p>
            <a:pPr marL="0" indent="0">
              <a:buNone/>
            </a:pPr>
            <a:endParaRPr lang="en-US" dirty="0" smtClean="0"/>
          </a:p>
        </p:txBody>
      </p:sp>
      <p:sp>
        <p:nvSpPr>
          <p:cNvPr id="5" name="Content Placeholder 2"/>
          <p:cNvSpPr txBox="1">
            <a:spLocks/>
          </p:cNvSpPr>
          <p:nvPr/>
        </p:nvSpPr>
        <p:spPr>
          <a:xfrm>
            <a:off x="5756856" y="1294327"/>
            <a:ext cx="6293476" cy="542200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solidFill>
                  <a:schemeClr val="accent6">
                    <a:lumMod val="50000"/>
                  </a:schemeClr>
                </a:solidFill>
              </a:rPr>
              <a:t>class </a:t>
            </a:r>
            <a:r>
              <a:rPr lang="en-US" dirty="0" err="1" smtClean="0">
                <a:solidFill>
                  <a:schemeClr val="accent6">
                    <a:lumMod val="50000"/>
                  </a:schemeClr>
                </a:solidFill>
              </a:rPr>
              <a:t>ThreadDemo</a:t>
            </a:r>
            <a:endParaRPr lang="en-US" dirty="0" smtClean="0">
              <a:solidFill>
                <a:schemeClr val="accent6">
                  <a:lumMod val="50000"/>
                </a:schemeClr>
              </a:solidFill>
            </a:endParaRPr>
          </a:p>
          <a:p>
            <a:pPr marL="0" indent="0">
              <a:buFont typeface="Arial" panose="020B0604020202020204" pitchFamily="34" charset="0"/>
              <a:buNone/>
            </a:pP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public static void main(String[] </a:t>
            </a:r>
            <a:r>
              <a:rPr lang="en-US" dirty="0" err="1" smtClean="0">
                <a:solidFill>
                  <a:schemeClr val="accent6">
                    <a:lumMod val="50000"/>
                  </a:schemeClr>
                </a:solidFill>
              </a:rPr>
              <a:t>args</a:t>
            </a: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MyThread</a:t>
            </a:r>
            <a:r>
              <a:rPr lang="en-US" dirty="0" smtClean="0">
                <a:solidFill>
                  <a:schemeClr val="accent6">
                    <a:lumMod val="50000"/>
                  </a:schemeClr>
                </a:solidFill>
              </a:rPr>
              <a:t> t = new </a:t>
            </a:r>
            <a:r>
              <a:rPr lang="en-US" dirty="0" err="1" smtClean="0">
                <a:solidFill>
                  <a:schemeClr val="accent6">
                    <a:lumMod val="50000"/>
                  </a:schemeClr>
                </a:solidFill>
              </a:rPr>
              <a:t>MyThread</a:t>
            </a: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t.start</a:t>
            </a:r>
            <a:r>
              <a:rPr lang="en-US" dirty="0" smtClean="0">
                <a:solidFill>
                  <a:schemeClr val="accent6">
                    <a:lumMod val="50000"/>
                  </a:schemeClr>
                </a:solidFill>
              </a:rPr>
              <a:t>();</a:t>
            </a:r>
          </a:p>
          <a:p>
            <a:pPr marL="0" indent="0">
              <a:buNone/>
            </a:pPr>
            <a:r>
              <a:rPr lang="en-US" dirty="0" smtClean="0">
                <a:solidFill>
                  <a:schemeClr val="accent6">
                    <a:lumMod val="50000"/>
                  </a:schemeClr>
                </a:solidFill>
              </a:rPr>
              <a:t>	 for(</a:t>
            </a:r>
            <a:r>
              <a:rPr lang="en-US" dirty="0" err="1" smtClean="0">
                <a:solidFill>
                  <a:schemeClr val="accent6">
                    <a:lumMod val="50000"/>
                  </a:schemeClr>
                </a:solidFill>
              </a:rPr>
              <a:t>int</a:t>
            </a:r>
            <a:r>
              <a:rPr lang="en-US" dirty="0" smtClean="0">
                <a:solidFill>
                  <a:schemeClr val="accent6">
                    <a:lumMod val="50000"/>
                  </a:schemeClr>
                </a:solidFill>
              </a:rPr>
              <a:t> i=0; i&lt;4; i++)</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System.out.println</a:t>
            </a:r>
            <a:r>
              <a:rPr lang="en-US" dirty="0" smtClean="0">
                <a:solidFill>
                  <a:schemeClr val="accent6">
                    <a:lumMod val="50000"/>
                  </a:schemeClr>
                </a:solidFill>
              </a:rPr>
              <a:t>(“main thread");</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a:t>
            </a:r>
            <a:endParaRPr lang="en-US" dirty="0">
              <a:solidFill>
                <a:schemeClr val="accent6">
                  <a:lumMod val="50000"/>
                </a:schemeClr>
              </a:solidFill>
            </a:endParaRPr>
          </a:p>
        </p:txBody>
      </p:sp>
      <p:sp>
        <p:nvSpPr>
          <p:cNvPr id="7" name="TextBox 6"/>
          <p:cNvSpPr txBox="1"/>
          <p:nvPr/>
        </p:nvSpPr>
        <p:spPr>
          <a:xfrm>
            <a:off x="283335" y="5331854"/>
            <a:ext cx="4855335" cy="646331"/>
          </a:xfrm>
          <a:prstGeom prst="rect">
            <a:avLst/>
          </a:prstGeom>
          <a:noFill/>
        </p:spPr>
        <p:txBody>
          <a:bodyPr wrap="square" rtlCol="0">
            <a:spAutoFit/>
          </a:bodyPr>
          <a:lstStyle/>
          <a:p>
            <a:r>
              <a:rPr lang="en-US" sz="3600" dirty="0" smtClean="0">
                <a:solidFill>
                  <a:srgbClr val="FF0000"/>
                </a:solidFill>
              </a:rPr>
              <a:t>Will it compile or not?</a:t>
            </a:r>
            <a:endParaRPr lang="en-US" sz="3600" dirty="0">
              <a:solidFill>
                <a:srgbClr val="FF0000"/>
              </a:solidFill>
            </a:endParaRPr>
          </a:p>
        </p:txBody>
      </p:sp>
      <p:sp>
        <p:nvSpPr>
          <p:cNvPr id="6"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46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1026" name="Picture 2" descr="C:\Users\Admin\Desktop\java programming assignment\t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9825" y="2382591"/>
            <a:ext cx="8653542" cy="23250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66682" y="5048518"/>
            <a:ext cx="8345510" cy="1200329"/>
          </a:xfrm>
          <a:prstGeom prst="rect">
            <a:avLst/>
          </a:prstGeom>
          <a:noFill/>
        </p:spPr>
        <p:txBody>
          <a:bodyPr wrap="square" rtlCol="0">
            <a:spAutoFit/>
          </a:bodyPr>
          <a:lstStyle/>
          <a:p>
            <a:r>
              <a:rPr lang="en-US" sz="3600" dirty="0" smtClean="0">
                <a:solidFill>
                  <a:srgbClr val="FF0000"/>
                </a:solidFill>
              </a:rPr>
              <a:t>Thread class run() method will call with empty implementation- not recommended</a:t>
            </a:r>
            <a:endParaRPr lang="en-US" sz="3600" dirty="0">
              <a:solidFill>
                <a:srgbClr val="FF0000"/>
              </a:solidFill>
            </a:endParaRPr>
          </a:p>
        </p:txBody>
      </p:sp>
    </p:spTree>
    <p:extLst>
      <p:ext uri="{BB962C8B-B14F-4D97-AF65-F5344CB8AC3E}">
        <p14:creationId xmlns:p14="http://schemas.microsoft.com/office/powerpoint/2010/main" val="274590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1349"/>
          </a:xfrm>
        </p:spPr>
        <p:txBody>
          <a:bodyPr>
            <a:normAutofit/>
          </a:bodyPr>
          <a:lstStyle/>
          <a:p>
            <a:r>
              <a:rPr lang="en-US" dirty="0" smtClean="0"/>
              <a:t>Can we override the start() method?</a:t>
            </a:r>
            <a:endParaRPr lang="en-US" dirty="0"/>
          </a:p>
        </p:txBody>
      </p:sp>
      <p:sp>
        <p:nvSpPr>
          <p:cNvPr id="3" name="Content Placeholder 2"/>
          <p:cNvSpPr>
            <a:spLocks noGrp="1"/>
          </p:cNvSpPr>
          <p:nvPr>
            <p:ph idx="1"/>
          </p:nvPr>
        </p:nvSpPr>
        <p:spPr>
          <a:xfrm>
            <a:off x="220013" y="1532586"/>
            <a:ext cx="5678511" cy="5215943"/>
          </a:xfrm>
        </p:spPr>
        <p:txBody>
          <a:bodyPr>
            <a:normAutofit fontScale="70000" lnSpcReduction="20000"/>
          </a:bodyPr>
          <a:lstStyle/>
          <a:p>
            <a:pPr marL="0" indent="0">
              <a:buNone/>
            </a:pPr>
            <a:r>
              <a:rPr lang="en-US" dirty="0" smtClean="0">
                <a:solidFill>
                  <a:srgbClr val="0070C0"/>
                </a:solidFill>
              </a:rPr>
              <a:t>class </a:t>
            </a:r>
            <a:r>
              <a:rPr lang="en-US" dirty="0" err="1" smtClean="0">
                <a:solidFill>
                  <a:srgbClr val="0070C0"/>
                </a:solidFill>
              </a:rPr>
              <a:t>MyThread</a:t>
            </a:r>
            <a:r>
              <a:rPr lang="en-US" dirty="0" smtClean="0">
                <a:solidFill>
                  <a:srgbClr val="0070C0"/>
                </a:solidFill>
              </a:rPr>
              <a:t> extends Thread</a:t>
            </a:r>
          </a:p>
          <a:p>
            <a:pPr marL="0" indent="0">
              <a:buNone/>
            </a:pPr>
            <a:r>
              <a:rPr lang="en-US" dirty="0" smtClean="0">
                <a:solidFill>
                  <a:srgbClr val="0070C0"/>
                </a:solidFill>
              </a:rPr>
              <a:t>{</a:t>
            </a:r>
          </a:p>
          <a:p>
            <a:pPr marL="0" indent="0">
              <a:buNone/>
            </a:pPr>
            <a:r>
              <a:rPr lang="en-US" dirty="0">
                <a:solidFill>
                  <a:srgbClr val="0070C0"/>
                </a:solidFill>
              </a:rPr>
              <a:t> </a:t>
            </a:r>
            <a:r>
              <a:rPr lang="en-US" dirty="0" smtClean="0">
                <a:solidFill>
                  <a:srgbClr val="0070C0"/>
                </a:solidFill>
              </a:rPr>
              <a:t> public void </a:t>
            </a:r>
            <a:r>
              <a:rPr lang="en-US" b="1" dirty="0" smtClean="0">
                <a:solidFill>
                  <a:srgbClr val="0070C0"/>
                </a:solidFill>
              </a:rPr>
              <a:t>start</a:t>
            </a:r>
            <a:r>
              <a:rPr lang="en-US" dirty="0" smtClean="0">
                <a:solidFill>
                  <a:srgbClr val="0070C0"/>
                </a:solidFill>
              </a:rPr>
              <a:t>()</a:t>
            </a:r>
          </a:p>
          <a:p>
            <a:pPr marL="0" indent="0">
              <a:buNone/>
            </a:pPr>
            <a:r>
              <a:rPr lang="en-US" dirty="0" smtClean="0">
                <a:solidFill>
                  <a:srgbClr val="0070C0"/>
                </a:solidFill>
              </a:rPr>
              <a:t>  {</a:t>
            </a:r>
          </a:p>
          <a:p>
            <a:pPr marL="0" indent="0">
              <a:buNone/>
            </a:pPr>
            <a:r>
              <a:rPr lang="en-US" dirty="0" smtClean="0">
                <a:solidFill>
                  <a:srgbClr val="0070C0"/>
                </a:solidFill>
              </a:rPr>
              <a:t>    for(</a:t>
            </a:r>
            <a:r>
              <a:rPr lang="en-US" dirty="0" err="1" smtClean="0">
                <a:solidFill>
                  <a:srgbClr val="0070C0"/>
                </a:solidFill>
              </a:rPr>
              <a:t>int</a:t>
            </a:r>
            <a:r>
              <a:rPr lang="en-US" dirty="0" smtClean="0">
                <a:solidFill>
                  <a:srgbClr val="0070C0"/>
                </a:solidFill>
              </a:rPr>
              <a:t> </a:t>
            </a:r>
            <a:r>
              <a:rPr lang="en-US" dirty="0" err="1" smtClean="0">
                <a:solidFill>
                  <a:srgbClr val="0070C0"/>
                </a:solidFill>
              </a:rPr>
              <a:t>i</a:t>
            </a:r>
            <a:r>
              <a:rPr lang="en-US" dirty="0" smtClean="0">
                <a:solidFill>
                  <a:srgbClr val="0070C0"/>
                </a:solidFill>
              </a:rPr>
              <a:t>=0; </a:t>
            </a:r>
            <a:r>
              <a:rPr lang="en-US" dirty="0" err="1" smtClean="0">
                <a:solidFill>
                  <a:srgbClr val="0070C0"/>
                </a:solidFill>
              </a:rPr>
              <a:t>i</a:t>
            </a:r>
            <a:r>
              <a:rPr lang="en-US" dirty="0" smtClean="0">
                <a:solidFill>
                  <a:srgbClr val="0070C0"/>
                </a:solidFill>
              </a:rPr>
              <a:t>&lt;4; </a:t>
            </a:r>
            <a:r>
              <a:rPr lang="en-US" dirty="0" err="1" smtClean="0">
                <a:solidFill>
                  <a:srgbClr val="0070C0"/>
                </a:solidFill>
              </a:rPr>
              <a:t>i</a:t>
            </a:r>
            <a:r>
              <a:rPr lang="en-US" dirty="0" smtClean="0">
                <a:solidFill>
                  <a:srgbClr val="0070C0"/>
                </a:solidFill>
              </a:rPr>
              <a:t>++)</a:t>
            </a:r>
          </a:p>
          <a:p>
            <a:pPr marL="0" indent="0">
              <a:buNone/>
            </a:pPr>
            <a:r>
              <a:rPr lang="en-US" dirty="0" smtClean="0">
                <a:solidFill>
                  <a:srgbClr val="0070C0"/>
                </a:solidFill>
              </a:rPr>
              <a:t>    {</a:t>
            </a:r>
          </a:p>
          <a:p>
            <a:pPr marL="0" indent="0">
              <a:buNone/>
            </a:pPr>
            <a:r>
              <a:rPr lang="en-US" dirty="0" smtClean="0">
                <a:solidFill>
                  <a:srgbClr val="0070C0"/>
                </a:solidFill>
              </a:rPr>
              <a:t>   </a:t>
            </a:r>
            <a:r>
              <a:rPr lang="en-US" dirty="0" err="1">
                <a:solidFill>
                  <a:srgbClr val="0070C0"/>
                </a:solidFill>
              </a:rPr>
              <a:t>System.out.println</a:t>
            </a:r>
            <a:r>
              <a:rPr lang="en-US" dirty="0">
                <a:solidFill>
                  <a:srgbClr val="0070C0"/>
                </a:solidFill>
              </a:rPr>
              <a:t>("call No = "+i);</a:t>
            </a:r>
          </a:p>
          <a:p>
            <a:pPr marL="0" indent="0">
              <a:buNone/>
            </a:pPr>
            <a:r>
              <a:rPr lang="en-US" dirty="0">
                <a:solidFill>
                  <a:srgbClr val="0070C0"/>
                </a:solidFill>
              </a:rPr>
              <a:t>          try{</a:t>
            </a:r>
          </a:p>
          <a:p>
            <a:pPr marL="0" indent="0">
              <a:buNone/>
            </a:pPr>
            <a:r>
              <a:rPr lang="en-US" dirty="0">
                <a:solidFill>
                  <a:srgbClr val="0070C0"/>
                </a:solidFill>
              </a:rPr>
              <a:t>                 sleep(1000);</a:t>
            </a:r>
          </a:p>
          <a:p>
            <a:pPr marL="0" indent="0">
              <a:buNone/>
            </a:pPr>
            <a:r>
              <a:rPr lang="en-US" dirty="0">
                <a:solidFill>
                  <a:srgbClr val="0070C0"/>
                </a:solidFill>
              </a:rPr>
              <a:t>          }catch(</a:t>
            </a:r>
            <a:r>
              <a:rPr lang="en-US" dirty="0" err="1">
                <a:solidFill>
                  <a:srgbClr val="0070C0"/>
                </a:solidFill>
              </a:rPr>
              <a:t>InterruptedException</a:t>
            </a:r>
            <a:r>
              <a:rPr lang="en-US" dirty="0">
                <a:solidFill>
                  <a:srgbClr val="0070C0"/>
                </a:solidFill>
              </a:rPr>
              <a:t> e){</a:t>
            </a:r>
          </a:p>
          <a:p>
            <a:pPr marL="0" indent="0">
              <a:buNone/>
            </a:pPr>
            <a:r>
              <a:rPr lang="en-US" dirty="0">
                <a:solidFill>
                  <a:srgbClr val="0070C0"/>
                </a:solidFill>
              </a:rPr>
              <a:t>               </a:t>
            </a:r>
            <a:r>
              <a:rPr lang="en-US" dirty="0" err="1">
                <a:solidFill>
                  <a:srgbClr val="0070C0"/>
                </a:solidFill>
              </a:rPr>
              <a:t>e.printStackTrace</a:t>
            </a:r>
            <a:r>
              <a:rPr lang="en-US" dirty="0">
                <a:solidFill>
                  <a:srgbClr val="0070C0"/>
                </a:solidFill>
              </a:rPr>
              <a:t>();</a:t>
            </a:r>
          </a:p>
          <a:p>
            <a:pPr marL="0" indent="0">
              <a:buNone/>
            </a:pPr>
            <a:r>
              <a:rPr lang="en-US" dirty="0" smtClean="0">
                <a:solidFill>
                  <a:srgbClr val="0070C0"/>
                </a:solidFill>
              </a:rPr>
              <a:t>          }    }</a:t>
            </a:r>
          </a:p>
          <a:p>
            <a:pPr marL="0" indent="0">
              <a:buNone/>
            </a:pPr>
            <a:r>
              <a:rPr lang="en-US" dirty="0" smtClean="0">
                <a:solidFill>
                  <a:srgbClr val="0070C0"/>
                </a:solidFill>
              </a:rPr>
              <a:t>  }</a:t>
            </a:r>
          </a:p>
          <a:p>
            <a:pPr marL="0" indent="0">
              <a:buNone/>
            </a:pPr>
            <a:r>
              <a:rPr lang="en-US" dirty="0" smtClean="0">
                <a:solidFill>
                  <a:srgbClr val="0070C0"/>
                </a:solidFill>
              </a:rPr>
              <a:t>}</a:t>
            </a:r>
          </a:p>
          <a:p>
            <a:pPr marL="0" indent="0">
              <a:buNone/>
            </a:pPr>
            <a:endParaRPr lang="en-US" dirty="0" smtClean="0"/>
          </a:p>
        </p:txBody>
      </p:sp>
      <p:sp>
        <p:nvSpPr>
          <p:cNvPr id="4" name="Content Placeholder 2"/>
          <p:cNvSpPr txBox="1">
            <a:spLocks/>
          </p:cNvSpPr>
          <p:nvPr/>
        </p:nvSpPr>
        <p:spPr>
          <a:xfrm>
            <a:off x="5898524" y="1416474"/>
            <a:ext cx="6293476" cy="533205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solidFill>
                  <a:schemeClr val="accent6">
                    <a:lumMod val="50000"/>
                  </a:schemeClr>
                </a:solidFill>
              </a:rPr>
              <a:t>class </a:t>
            </a:r>
            <a:r>
              <a:rPr lang="en-US" dirty="0" err="1" smtClean="0">
                <a:solidFill>
                  <a:schemeClr val="accent6">
                    <a:lumMod val="50000"/>
                  </a:schemeClr>
                </a:solidFill>
              </a:rPr>
              <a:t>ThreadDemo</a:t>
            </a:r>
            <a:endParaRPr lang="en-US" dirty="0" smtClean="0">
              <a:solidFill>
                <a:schemeClr val="accent6">
                  <a:lumMod val="50000"/>
                </a:schemeClr>
              </a:solidFill>
            </a:endParaRPr>
          </a:p>
          <a:p>
            <a:pPr marL="0" indent="0">
              <a:buFont typeface="Arial" panose="020B0604020202020204" pitchFamily="34" charset="0"/>
              <a:buNone/>
            </a:pP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public static void main(String[] </a:t>
            </a:r>
            <a:r>
              <a:rPr lang="en-US" dirty="0" err="1" smtClean="0">
                <a:solidFill>
                  <a:schemeClr val="accent6">
                    <a:lumMod val="50000"/>
                  </a:schemeClr>
                </a:solidFill>
              </a:rPr>
              <a:t>args</a:t>
            </a: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rgbClr val="002060"/>
                </a:solidFill>
              </a:rPr>
              <a:t>MyThread</a:t>
            </a:r>
            <a:r>
              <a:rPr lang="en-US" dirty="0" smtClean="0">
                <a:solidFill>
                  <a:srgbClr val="002060"/>
                </a:solidFill>
              </a:rPr>
              <a:t> t1 = new </a:t>
            </a:r>
            <a:r>
              <a:rPr lang="en-US" dirty="0" err="1" smtClean="0">
                <a:solidFill>
                  <a:srgbClr val="002060"/>
                </a:solidFill>
              </a:rPr>
              <a:t>MyThread</a:t>
            </a:r>
            <a:r>
              <a:rPr lang="en-US" dirty="0" smtClean="0">
                <a:solidFill>
                  <a:srgbClr val="002060"/>
                </a:solidFill>
              </a:rPr>
              <a:t>();</a:t>
            </a:r>
          </a:p>
          <a:p>
            <a:pPr marL="0" indent="0">
              <a:buFont typeface="Arial" panose="020B0604020202020204" pitchFamily="34" charset="0"/>
              <a:buNone/>
            </a:pPr>
            <a:r>
              <a:rPr lang="en-US" dirty="0" smtClean="0">
                <a:solidFill>
                  <a:srgbClr val="002060"/>
                </a:solidFill>
              </a:rPr>
              <a:t>		t1.start();</a:t>
            </a:r>
          </a:p>
          <a:p>
            <a:pPr marL="0" indent="0">
              <a:buNone/>
            </a:pPr>
            <a:r>
              <a:rPr lang="en-US" dirty="0" smtClean="0">
                <a:solidFill>
                  <a:schemeClr val="accent6">
                    <a:lumMod val="50000"/>
                  </a:schemeClr>
                </a:solidFill>
              </a:rPr>
              <a:t>                                </a:t>
            </a:r>
            <a:r>
              <a:rPr lang="en-US" dirty="0" err="1" smtClean="0">
                <a:solidFill>
                  <a:schemeClr val="accent6">
                    <a:lumMod val="50000"/>
                  </a:schemeClr>
                </a:solidFill>
              </a:rPr>
              <a:t>MyThread</a:t>
            </a:r>
            <a:r>
              <a:rPr lang="en-US" dirty="0" smtClean="0">
                <a:solidFill>
                  <a:schemeClr val="accent6">
                    <a:lumMod val="50000"/>
                  </a:schemeClr>
                </a:solidFill>
              </a:rPr>
              <a:t> t2 = new </a:t>
            </a:r>
            <a:r>
              <a:rPr lang="en-US" dirty="0" err="1" smtClean="0">
                <a:solidFill>
                  <a:schemeClr val="accent6">
                    <a:lumMod val="50000"/>
                  </a:schemeClr>
                </a:solidFill>
              </a:rPr>
              <a:t>MyThread</a:t>
            </a:r>
            <a:r>
              <a:rPr lang="en-US" dirty="0" smtClean="0">
                <a:solidFill>
                  <a:schemeClr val="accent6">
                    <a:lumMod val="50000"/>
                  </a:schemeClr>
                </a:solidFill>
              </a:rPr>
              <a:t>();</a:t>
            </a:r>
          </a:p>
          <a:p>
            <a:pPr marL="0" indent="0">
              <a:buNone/>
            </a:pPr>
            <a:r>
              <a:rPr lang="en-US" dirty="0" smtClean="0">
                <a:solidFill>
                  <a:schemeClr val="accent6">
                    <a:lumMod val="50000"/>
                  </a:schemeClr>
                </a:solidFill>
              </a:rPr>
              <a:t>		t2.start();</a:t>
            </a:r>
          </a:p>
          <a:p>
            <a:pPr marL="0" indent="0">
              <a:buFont typeface="Arial" panose="020B0604020202020204" pitchFamily="34" charset="0"/>
              <a:buNone/>
            </a:pPr>
            <a:endParaRPr lang="en-US" dirty="0" smtClean="0">
              <a:solidFill>
                <a:schemeClr val="accent6">
                  <a:lumMod val="50000"/>
                </a:schemeClr>
              </a:solidFill>
            </a:endParaRPr>
          </a:p>
          <a:p>
            <a:pPr marL="0" indent="0">
              <a:buFont typeface="Arial" panose="020B0604020202020204" pitchFamily="34" charset="0"/>
              <a:buNone/>
            </a:pPr>
            <a:r>
              <a:rPr lang="en-US" dirty="0" smtClean="0">
                <a:solidFill>
                  <a:schemeClr val="accent6">
                    <a:lumMod val="50000"/>
                  </a:schemeClr>
                </a:solidFill>
              </a:rPr>
              <a:t>	  for(</a:t>
            </a:r>
            <a:r>
              <a:rPr lang="en-US" dirty="0" err="1" smtClean="0">
                <a:solidFill>
                  <a:schemeClr val="accent6">
                    <a:lumMod val="50000"/>
                  </a:schemeClr>
                </a:solidFill>
              </a:rPr>
              <a:t>int</a:t>
            </a:r>
            <a:r>
              <a:rPr lang="en-US" dirty="0" smtClean="0">
                <a:solidFill>
                  <a:schemeClr val="accent6">
                    <a:lumMod val="50000"/>
                  </a:schemeClr>
                </a:solidFill>
              </a:rPr>
              <a:t> </a:t>
            </a:r>
            <a:r>
              <a:rPr lang="en-US" dirty="0" err="1" smtClean="0">
                <a:solidFill>
                  <a:schemeClr val="accent6">
                    <a:lumMod val="50000"/>
                  </a:schemeClr>
                </a:solidFill>
              </a:rPr>
              <a:t>i</a:t>
            </a:r>
            <a:r>
              <a:rPr lang="en-US" dirty="0" smtClean="0">
                <a:solidFill>
                  <a:schemeClr val="accent6">
                    <a:lumMod val="50000"/>
                  </a:schemeClr>
                </a:solidFill>
              </a:rPr>
              <a:t>=0; </a:t>
            </a:r>
            <a:r>
              <a:rPr lang="en-US" dirty="0" err="1" smtClean="0">
                <a:solidFill>
                  <a:schemeClr val="accent6">
                    <a:lumMod val="50000"/>
                  </a:schemeClr>
                </a:solidFill>
              </a:rPr>
              <a:t>i</a:t>
            </a:r>
            <a:r>
              <a:rPr lang="en-US" dirty="0" smtClean="0">
                <a:solidFill>
                  <a:schemeClr val="accent6">
                    <a:lumMod val="50000"/>
                  </a:schemeClr>
                </a:solidFill>
              </a:rPr>
              <a:t>&lt;4; </a:t>
            </a:r>
            <a:r>
              <a:rPr lang="en-US" dirty="0" err="1" smtClean="0">
                <a:solidFill>
                  <a:schemeClr val="accent6">
                    <a:lumMod val="50000"/>
                  </a:schemeClr>
                </a:solidFill>
              </a:rPr>
              <a:t>i</a:t>
            </a: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System.out.println</a:t>
            </a:r>
            <a:r>
              <a:rPr lang="en-US" dirty="0" smtClean="0">
                <a:solidFill>
                  <a:schemeClr val="accent6">
                    <a:lumMod val="50000"/>
                  </a:schemeClr>
                </a:solidFill>
              </a:rPr>
              <a:t>(“main thread");</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a:t>
            </a:r>
            <a:endParaRPr lang="en-US" dirty="0">
              <a:solidFill>
                <a:schemeClr val="accent6">
                  <a:lumMod val="50000"/>
                </a:schemeClr>
              </a:solidFill>
            </a:endParaRPr>
          </a:p>
        </p:txBody>
      </p:sp>
    </p:spTree>
    <p:extLst>
      <p:ext uri="{BB962C8B-B14F-4D97-AF65-F5344CB8AC3E}">
        <p14:creationId xmlns:p14="http://schemas.microsoft.com/office/powerpoint/2010/main" val="429215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883"/>
          </a:xfrm>
        </p:spPr>
        <p:txBody>
          <a:bodyPr/>
          <a:lstStyle/>
          <a:p>
            <a:r>
              <a:rPr lang="en-US" dirty="0" smtClean="0"/>
              <a:t>Output-</a:t>
            </a:r>
            <a:endParaRPr lang="en-US" dirty="0"/>
          </a:p>
        </p:txBody>
      </p:sp>
      <p:pic>
        <p:nvPicPr>
          <p:cNvPr id="2050" name="Picture 2" descr="C:\Users\Admin\Desktop\java programming assignment\t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3735" y="1326525"/>
            <a:ext cx="8921188" cy="38894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25014" y="5409127"/>
            <a:ext cx="9878096" cy="1200329"/>
          </a:xfrm>
          <a:prstGeom prst="rect">
            <a:avLst/>
          </a:prstGeom>
          <a:noFill/>
        </p:spPr>
        <p:txBody>
          <a:bodyPr wrap="square" rtlCol="0">
            <a:spAutoFit/>
          </a:bodyPr>
          <a:lstStyle/>
          <a:p>
            <a:r>
              <a:rPr lang="en-US" sz="3600" dirty="0" smtClean="0">
                <a:solidFill>
                  <a:srgbClr val="FF0000"/>
                </a:solidFill>
              </a:rPr>
              <a:t>Overriding start() method but Thread will not created – means Thread class will not used</a:t>
            </a:r>
            <a:endParaRPr lang="en-US" sz="3600" dirty="0">
              <a:solidFill>
                <a:srgbClr val="FF0000"/>
              </a:solidFill>
            </a:endParaRPr>
          </a:p>
        </p:txBody>
      </p:sp>
    </p:spTree>
    <p:extLst>
      <p:ext uri="{BB962C8B-B14F-4D97-AF65-F5344CB8AC3E}">
        <p14:creationId xmlns:p14="http://schemas.microsoft.com/office/powerpoint/2010/main" val="378973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78" y="184821"/>
            <a:ext cx="10515600" cy="665185"/>
          </a:xfrm>
        </p:spPr>
        <p:txBody>
          <a:bodyPr>
            <a:normAutofit fontScale="90000"/>
          </a:bodyPr>
          <a:lstStyle/>
          <a:p>
            <a:r>
              <a:rPr lang="en-US" dirty="0"/>
              <a:t>Can we overload run() method?</a:t>
            </a:r>
          </a:p>
        </p:txBody>
      </p:sp>
      <p:sp>
        <p:nvSpPr>
          <p:cNvPr id="3" name="Content Placeholder 2"/>
          <p:cNvSpPr>
            <a:spLocks noGrp="1"/>
          </p:cNvSpPr>
          <p:nvPr>
            <p:ph idx="1"/>
          </p:nvPr>
        </p:nvSpPr>
        <p:spPr>
          <a:xfrm>
            <a:off x="220013" y="875764"/>
            <a:ext cx="5678511" cy="5982236"/>
          </a:xfrm>
        </p:spPr>
        <p:txBody>
          <a:bodyPr>
            <a:normAutofit fontScale="70000" lnSpcReduction="20000"/>
          </a:bodyPr>
          <a:lstStyle/>
          <a:p>
            <a:pPr marL="0" indent="0">
              <a:buNone/>
            </a:pPr>
            <a:r>
              <a:rPr lang="en-US" dirty="0" smtClean="0">
                <a:solidFill>
                  <a:srgbClr val="0070C0"/>
                </a:solidFill>
              </a:rPr>
              <a:t>class </a:t>
            </a:r>
            <a:r>
              <a:rPr lang="en-US" dirty="0" err="1" smtClean="0">
                <a:solidFill>
                  <a:srgbClr val="0070C0"/>
                </a:solidFill>
              </a:rPr>
              <a:t>MyThread</a:t>
            </a:r>
            <a:r>
              <a:rPr lang="en-US" dirty="0" smtClean="0">
                <a:solidFill>
                  <a:srgbClr val="0070C0"/>
                </a:solidFill>
              </a:rPr>
              <a:t> extends Thread</a:t>
            </a:r>
          </a:p>
          <a:p>
            <a:pPr marL="0" indent="0">
              <a:buNone/>
            </a:pPr>
            <a:r>
              <a:rPr lang="en-US" dirty="0" smtClean="0">
                <a:solidFill>
                  <a:srgbClr val="0070C0"/>
                </a:solidFill>
              </a:rPr>
              <a:t>{</a:t>
            </a:r>
          </a:p>
          <a:p>
            <a:pPr marL="0" indent="0">
              <a:buNone/>
            </a:pPr>
            <a:r>
              <a:rPr lang="en-US" dirty="0">
                <a:solidFill>
                  <a:srgbClr val="0070C0"/>
                </a:solidFill>
              </a:rPr>
              <a:t> </a:t>
            </a:r>
            <a:r>
              <a:rPr lang="en-US" dirty="0" smtClean="0">
                <a:solidFill>
                  <a:srgbClr val="0070C0"/>
                </a:solidFill>
              </a:rPr>
              <a:t> public void </a:t>
            </a:r>
            <a:r>
              <a:rPr lang="en-US" b="1" dirty="0" smtClean="0">
                <a:solidFill>
                  <a:srgbClr val="0070C0"/>
                </a:solidFill>
              </a:rPr>
              <a:t>run()</a:t>
            </a:r>
          </a:p>
          <a:p>
            <a:pPr marL="0" indent="0">
              <a:buNone/>
            </a:pPr>
            <a:r>
              <a:rPr lang="en-US" dirty="0" smtClean="0">
                <a:solidFill>
                  <a:srgbClr val="0070C0"/>
                </a:solidFill>
              </a:rPr>
              <a:t>  {</a:t>
            </a:r>
          </a:p>
          <a:p>
            <a:pPr marL="0" indent="0">
              <a:buNone/>
            </a:pPr>
            <a:r>
              <a:rPr lang="en-US" dirty="0" smtClean="0">
                <a:solidFill>
                  <a:srgbClr val="0070C0"/>
                </a:solidFill>
              </a:rPr>
              <a:t>    for(</a:t>
            </a:r>
            <a:r>
              <a:rPr lang="en-US" dirty="0" err="1" smtClean="0">
                <a:solidFill>
                  <a:srgbClr val="0070C0"/>
                </a:solidFill>
              </a:rPr>
              <a:t>int</a:t>
            </a:r>
            <a:r>
              <a:rPr lang="en-US" dirty="0" smtClean="0">
                <a:solidFill>
                  <a:srgbClr val="0070C0"/>
                </a:solidFill>
              </a:rPr>
              <a:t> i=0; i&lt;10; i++)</a:t>
            </a:r>
          </a:p>
          <a:p>
            <a:pPr marL="0" indent="0">
              <a:buNone/>
            </a:pPr>
            <a:r>
              <a:rPr lang="en-US" dirty="0" smtClean="0">
                <a:solidFill>
                  <a:srgbClr val="0070C0"/>
                </a:solidFill>
              </a:rPr>
              <a:t>    {</a:t>
            </a:r>
          </a:p>
          <a:p>
            <a:pPr marL="0" indent="0">
              <a:buNone/>
            </a:pPr>
            <a:r>
              <a:rPr lang="en-US" dirty="0" smtClean="0">
                <a:solidFill>
                  <a:srgbClr val="0070C0"/>
                </a:solidFill>
              </a:rPr>
              <a:t>   </a:t>
            </a:r>
            <a:r>
              <a:rPr lang="en-US" dirty="0" err="1" smtClean="0">
                <a:solidFill>
                  <a:srgbClr val="0070C0"/>
                </a:solidFill>
              </a:rPr>
              <a:t>System.out.println</a:t>
            </a:r>
            <a:r>
              <a:rPr lang="en-US" dirty="0" smtClean="0">
                <a:solidFill>
                  <a:srgbClr val="0070C0"/>
                </a:solidFill>
              </a:rPr>
              <a:t>(“0-argument user thread");</a:t>
            </a:r>
          </a:p>
          <a:p>
            <a:pPr marL="0" indent="0">
              <a:buNone/>
            </a:pPr>
            <a:r>
              <a:rPr lang="en-US" dirty="0" smtClean="0">
                <a:solidFill>
                  <a:srgbClr val="0070C0"/>
                </a:solidFill>
              </a:rPr>
              <a:t>    }</a:t>
            </a:r>
          </a:p>
          <a:p>
            <a:pPr marL="0" indent="0">
              <a:buNone/>
            </a:pPr>
            <a:r>
              <a:rPr lang="en-US" dirty="0" smtClean="0">
                <a:solidFill>
                  <a:srgbClr val="0070C0"/>
                </a:solidFill>
              </a:rPr>
              <a:t>  }</a:t>
            </a:r>
          </a:p>
          <a:p>
            <a:pPr marL="0" indent="0">
              <a:buNone/>
            </a:pPr>
            <a:r>
              <a:rPr lang="en-US" dirty="0">
                <a:solidFill>
                  <a:srgbClr val="0070C0"/>
                </a:solidFill>
              </a:rPr>
              <a:t>public void </a:t>
            </a:r>
            <a:r>
              <a:rPr lang="en-US" b="1" dirty="0" smtClean="0">
                <a:solidFill>
                  <a:srgbClr val="0070C0"/>
                </a:solidFill>
              </a:rPr>
              <a:t>run(</a:t>
            </a:r>
            <a:r>
              <a:rPr lang="en-US" b="1" dirty="0" err="1" smtClean="0">
                <a:solidFill>
                  <a:srgbClr val="0070C0"/>
                </a:solidFill>
              </a:rPr>
              <a:t>int</a:t>
            </a:r>
            <a:r>
              <a:rPr lang="en-US" b="1" dirty="0" smtClean="0">
                <a:solidFill>
                  <a:srgbClr val="0070C0"/>
                </a:solidFill>
              </a:rPr>
              <a:t> a)</a:t>
            </a:r>
            <a:endParaRPr lang="en-US" b="1" dirty="0">
              <a:solidFill>
                <a:srgbClr val="0070C0"/>
              </a:solidFill>
            </a:endParaRPr>
          </a:p>
          <a:p>
            <a:pPr marL="0" indent="0">
              <a:buNone/>
            </a:pPr>
            <a:r>
              <a:rPr lang="en-US" dirty="0">
                <a:solidFill>
                  <a:srgbClr val="0070C0"/>
                </a:solidFill>
              </a:rPr>
              <a:t>  {</a:t>
            </a:r>
          </a:p>
          <a:p>
            <a:pPr marL="0" indent="0">
              <a:buNone/>
            </a:pPr>
            <a:r>
              <a:rPr lang="en-US" dirty="0">
                <a:solidFill>
                  <a:srgbClr val="0070C0"/>
                </a:solidFill>
              </a:rPr>
              <a:t>    for(</a:t>
            </a:r>
            <a:r>
              <a:rPr lang="en-US" dirty="0" err="1">
                <a:solidFill>
                  <a:srgbClr val="0070C0"/>
                </a:solidFill>
              </a:rPr>
              <a:t>int</a:t>
            </a:r>
            <a:r>
              <a:rPr lang="en-US" dirty="0">
                <a:solidFill>
                  <a:srgbClr val="0070C0"/>
                </a:solidFill>
              </a:rPr>
              <a:t> i=0; i&lt;4; i++)</a:t>
            </a:r>
          </a:p>
          <a:p>
            <a:pPr marL="0" indent="0">
              <a:buNone/>
            </a:pPr>
            <a:r>
              <a:rPr lang="en-US" dirty="0">
                <a:solidFill>
                  <a:srgbClr val="0070C0"/>
                </a:solidFill>
              </a:rPr>
              <a:t>    {</a:t>
            </a:r>
          </a:p>
          <a:p>
            <a:pPr marL="0" indent="0">
              <a:buNone/>
            </a:pPr>
            <a:r>
              <a:rPr lang="en-US" dirty="0">
                <a:solidFill>
                  <a:srgbClr val="0070C0"/>
                </a:solidFill>
              </a:rPr>
              <a:t>   </a:t>
            </a:r>
            <a:r>
              <a:rPr lang="en-US" dirty="0" err="1">
                <a:solidFill>
                  <a:srgbClr val="0070C0"/>
                </a:solidFill>
              </a:rPr>
              <a:t>System.out.println</a:t>
            </a:r>
            <a:r>
              <a:rPr lang="en-US" dirty="0" smtClean="0">
                <a:solidFill>
                  <a:srgbClr val="0070C0"/>
                </a:solidFill>
              </a:rPr>
              <a:t>(“1-argument </a:t>
            </a:r>
            <a:r>
              <a:rPr lang="en-US" dirty="0">
                <a:solidFill>
                  <a:srgbClr val="0070C0"/>
                </a:solidFill>
              </a:rPr>
              <a:t>user thread");</a:t>
            </a:r>
          </a:p>
          <a:p>
            <a:pPr marL="0" indent="0">
              <a:buNone/>
            </a:pPr>
            <a:r>
              <a:rPr lang="en-US" dirty="0">
                <a:solidFill>
                  <a:srgbClr val="0070C0"/>
                </a:solidFill>
              </a:rPr>
              <a:t>    </a:t>
            </a:r>
            <a:r>
              <a:rPr lang="en-US" dirty="0" smtClean="0">
                <a:solidFill>
                  <a:srgbClr val="0070C0"/>
                </a:solidFill>
              </a:rPr>
              <a:t>}  }}</a:t>
            </a:r>
          </a:p>
          <a:p>
            <a:pPr marL="0" indent="0">
              <a:buNone/>
            </a:pPr>
            <a:endParaRPr lang="en-US" dirty="0" smtClean="0"/>
          </a:p>
        </p:txBody>
      </p:sp>
      <p:sp>
        <p:nvSpPr>
          <p:cNvPr id="4" name="Content Placeholder 2"/>
          <p:cNvSpPr txBox="1">
            <a:spLocks/>
          </p:cNvSpPr>
          <p:nvPr/>
        </p:nvSpPr>
        <p:spPr>
          <a:xfrm>
            <a:off x="5898524" y="1184856"/>
            <a:ext cx="6293476" cy="556367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solidFill>
                  <a:schemeClr val="accent6">
                    <a:lumMod val="50000"/>
                  </a:schemeClr>
                </a:solidFill>
              </a:rPr>
              <a:t>class </a:t>
            </a:r>
            <a:r>
              <a:rPr lang="en-US" dirty="0" err="1" smtClean="0">
                <a:solidFill>
                  <a:schemeClr val="accent6">
                    <a:lumMod val="50000"/>
                  </a:schemeClr>
                </a:solidFill>
              </a:rPr>
              <a:t>ThreadDemo</a:t>
            </a:r>
            <a:endParaRPr lang="en-US" dirty="0" smtClean="0">
              <a:solidFill>
                <a:schemeClr val="accent6">
                  <a:lumMod val="50000"/>
                </a:schemeClr>
              </a:solidFill>
            </a:endParaRPr>
          </a:p>
          <a:p>
            <a:pPr marL="0" indent="0">
              <a:buFont typeface="Arial" panose="020B0604020202020204" pitchFamily="34" charset="0"/>
              <a:buNone/>
            </a:pP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public static void main(String[] </a:t>
            </a:r>
            <a:r>
              <a:rPr lang="en-US" dirty="0" err="1" smtClean="0">
                <a:solidFill>
                  <a:schemeClr val="accent6">
                    <a:lumMod val="50000"/>
                  </a:schemeClr>
                </a:solidFill>
              </a:rPr>
              <a:t>args</a:t>
            </a: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a:solidFill>
                  <a:schemeClr val="accent6">
                    <a:lumMod val="50000"/>
                  </a:schemeClr>
                </a:solidFill>
              </a:rPr>
              <a:t>	</a:t>
            </a:r>
            <a:r>
              <a:rPr lang="en-US" dirty="0" smtClean="0">
                <a:solidFill>
                  <a:schemeClr val="accent6">
                    <a:lumMod val="50000"/>
                  </a:schemeClr>
                </a:solidFill>
              </a:rPr>
              <a:t>             </a:t>
            </a:r>
            <a:r>
              <a:rPr lang="en-US" dirty="0" err="1" smtClean="0">
                <a:solidFill>
                  <a:schemeClr val="accent6">
                    <a:lumMod val="50000"/>
                  </a:schemeClr>
                </a:solidFill>
              </a:rPr>
              <a:t>MyThread</a:t>
            </a:r>
            <a:r>
              <a:rPr lang="en-US" dirty="0" smtClean="0">
                <a:solidFill>
                  <a:schemeClr val="accent6">
                    <a:lumMod val="50000"/>
                  </a:schemeClr>
                </a:solidFill>
              </a:rPr>
              <a:t> t = new </a:t>
            </a:r>
            <a:r>
              <a:rPr lang="en-US" dirty="0" err="1" smtClean="0">
                <a:solidFill>
                  <a:schemeClr val="accent6">
                    <a:lumMod val="50000"/>
                  </a:schemeClr>
                </a:solidFill>
              </a:rPr>
              <a:t>MyThread</a:t>
            </a:r>
            <a:r>
              <a:rPr lang="en-US" dirty="0" smtClean="0">
                <a:solidFill>
                  <a:schemeClr val="accent6">
                    <a:lumMod val="50000"/>
                  </a:schemeClr>
                </a:solidFill>
              </a:rPr>
              <a:t>();</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t.start</a:t>
            </a:r>
            <a:r>
              <a:rPr lang="en-US" dirty="0" smtClean="0">
                <a:solidFill>
                  <a:schemeClr val="accent6">
                    <a:lumMod val="50000"/>
                  </a:schemeClr>
                </a:solidFill>
              </a:rPr>
              <a:t>();</a:t>
            </a:r>
          </a:p>
          <a:p>
            <a:pPr marL="0" indent="0">
              <a:buFont typeface="Arial" panose="020B0604020202020204" pitchFamily="34" charset="0"/>
              <a:buNone/>
            </a:pPr>
            <a:endParaRPr lang="en-US" dirty="0" smtClean="0">
              <a:solidFill>
                <a:schemeClr val="accent6">
                  <a:lumMod val="50000"/>
                </a:schemeClr>
              </a:solidFill>
            </a:endParaRPr>
          </a:p>
          <a:p>
            <a:pPr marL="0" indent="0">
              <a:buFont typeface="Arial" panose="020B0604020202020204" pitchFamily="34" charset="0"/>
              <a:buNone/>
            </a:pPr>
            <a:r>
              <a:rPr lang="en-US" dirty="0" smtClean="0">
                <a:solidFill>
                  <a:schemeClr val="accent6">
                    <a:lumMod val="50000"/>
                  </a:schemeClr>
                </a:solidFill>
              </a:rPr>
              <a:t>	  for(</a:t>
            </a:r>
            <a:r>
              <a:rPr lang="en-US" dirty="0" err="1" smtClean="0">
                <a:solidFill>
                  <a:schemeClr val="accent6">
                    <a:lumMod val="50000"/>
                  </a:schemeClr>
                </a:solidFill>
              </a:rPr>
              <a:t>int</a:t>
            </a:r>
            <a:r>
              <a:rPr lang="en-US" dirty="0" smtClean="0">
                <a:solidFill>
                  <a:schemeClr val="accent6">
                    <a:lumMod val="50000"/>
                  </a:schemeClr>
                </a:solidFill>
              </a:rPr>
              <a:t> i=0; i&lt;10; i++)</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r>
              <a:rPr lang="en-US" dirty="0" err="1" smtClean="0">
                <a:solidFill>
                  <a:schemeClr val="accent6">
                    <a:lumMod val="50000"/>
                  </a:schemeClr>
                </a:solidFill>
              </a:rPr>
              <a:t>System.out.println</a:t>
            </a:r>
            <a:r>
              <a:rPr lang="en-US" dirty="0" smtClean="0">
                <a:solidFill>
                  <a:schemeClr val="accent6">
                    <a:lumMod val="50000"/>
                  </a:schemeClr>
                </a:solidFill>
              </a:rPr>
              <a:t>(“main thread");</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	}</a:t>
            </a:r>
          </a:p>
          <a:p>
            <a:pPr marL="0" indent="0">
              <a:buFont typeface="Arial" panose="020B0604020202020204" pitchFamily="34" charset="0"/>
              <a:buNone/>
            </a:pPr>
            <a:r>
              <a:rPr lang="en-US" dirty="0" smtClean="0">
                <a:solidFill>
                  <a:schemeClr val="accent6">
                    <a:lumMod val="50000"/>
                  </a:schemeClr>
                </a:solidFill>
              </a:rPr>
              <a:t>}</a:t>
            </a:r>
            <a:endParaRPr lang="en-US" dirty="0">
              <a:solidFill>
                <a:schemeClr val="accent6">
                  <a:lumMod val="50000"/>
                </a:schemeClr>
              </a:solidFill>
            </a:endParaRPr>
          </a:p>
        </p:txBody>
      </p:sp>
    </p:spTree>
    <p:extLst>
      <p:ext uri="{BB962C8B-B14F-4D97-AF65-F5344CB8AC3E}">
        <p14:creationId xmlns:p14="http://schemas.microsoft.com/office/powerpoint/2010/main" val="110207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7853"/>
            <a:ext cx="2922431" cy="768216"/>
          </a:xfrm>
        </p:spPr>
        <p:txBody>
          <a:bodyPr/>
          <a:lstStyle/>
          <a:p>
            <a:r>
              <a:rPr lang="en-US" dirty="0" smtClean="0"/>
              <a:t>Output-</a:t>
            </a:r>
            <a:endParaRPr lang="en-US" dirty="0"/>
          </a:p>
        </p:txBody>
      </p:sp>
      <p:pic>
        <p:nvPicPr>
          <p:cNvPr id="3074" name="Picture 2" descr="C:\Users\Admin\Desktop\java programming assignment\t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8806" y="574465"/>
            <a:ext cx="8989454" cy="52449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6061" y="5819418"/>
            <a:ext cx="11732653" cy="1077218"/>
          </a:xfrm>
          <a:prstGeom prst="rect">
            <a:avLst/>
          </a:prstGeom>
          <a:noFill/>
        </p:spPr>
        <p:txBody>
          <a:bodyPr wrap="square" rtlCol="0">
            <a:spAutoFit/>
          </a:bodyPr>
          <a:lstStyle/>
          <a:p>
            <a:r>
              <a:rPr lang="en-US" sz="3200" dirty="0" smtClean="0">
                <a:solidFill>
                  <a:srgbClr val="FF0000"/>
                </a:solidFill>
              </a:rPr>
              <a:t>We can overload run() method but JVM always call 0-argument run() method</a:t>
            </a:r>
            <a:endParaRPr lang="en-US" sz="3200" dirty="0">
              <a:solidFill>
                <a:srgbClr val="FF0000"/>
              </a:solidFill>
            </a:endParaRPr>
          </a:p>
        </p:txBody>
      </p:sp>
    </p:spTree>
    <p:extLst>
      <p:ext uri="{BB962C8B-B14F-4D97-AF65-F5344CB8AC3E}">
        <p14:creationId xmlns:p14="http://schemas.microsoft.com/office/powerpoint/2010/main" val="83275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call overloaded run(</a:t>
            </a:r>
            <a:r>
              <a:rPr lang="en-US" dirty="0" err="1" smtClean="0"/>
              <a:t>int</a:t>
            </a:r>
            <a:r>
              <a:rPr lang="en-US" dirty="0" smtClean="0"/>
              <a:t> a) method?</a:t>
            </a:r>
            <a:endParaRPr lang="en-US" dirty="0"/>
          </a:p>
        </p:txBody>
      </p:sp>
      <p:sp>
        <p:nvSpPr>
          <p:cNvPr id="3" name="Content Placeholder 2"/>
          <p:cNvSpPr>
            <a:spLocks noGrp="1"/>
          </p:cNvSpPr>
          <p:nvPr>
            <p:ph idx="1"/>
          </p:nvPr>
        </p:nvSpPr>
        <p:spPr/>
        <p:txBody>
          <a:bodyPr/>
          <a:lstStyle/>
          <a:p>
            <a:pPr marL="0" indent="0">
              <a:buNone/>
            </a:pPr>
            <a:r>
              <a:rPr lang="en-US" dirty="0">
                <a:solidFill>
                  <a:srgbClr val="0070C0"/>
                </a:solidFill>
              </a:rPr>
              <a:t>public void </a:t>
            </a:r>
            <a:r>
              <a:rPr lang="en-US" b="1" dirty="0">
                <a:solidFill>
                  <a:srgbClr val="0070C0"/>
                </a:solidFill>
              </a:rPr>
              <a:t>run()</a:t>
            </a:r>
          </a:p>
          <a:p>
            <a:pPr marL="0" indent="0">
              <a:buNone/>
            </a:pPr>
            <a:r>
              <a:rPr lang="en-US" dirty="0">
                <a:solidFill>
                  <a:srgbClr val="0070C0"/>
                </a:solidFill>
              </a:rPr>
              <a:t>  {</a:t>
            </a:r>
          </a:p>
          <a:p>
            <a:pPr marL="0" indent="0">
              <a:buNone/>
            </a:pPr>
            <a:r>
              <a:rPr lang="en-US" dirty="0">
                <a:solidFill>
                  <a:srgbClr val="0070C0"/>
                </a:solidFill>
              </a:rPr>
              <a:t>    for(</a:t>
            </a:r>
            <a:r>
              <a:rPr lang="en-US" dirty="0" err="1">
                <a:solidFill>
                  <a:srgbClr val="0070C0"/>
                </a:solidFill>
              </a:rPr>
              <a:t>int</a:t>
            </a:r>
            <a:r>
              <a:rPr lang="en-US" dirty="0">
                <a:solidFill>
                  <a:srgbClr val="0070C0"/>
                </a:solidFill>
              </a:rPr>
              <a:t> i=0; i&lt;10; i++)</a:t>
            </a:r>
          </a:p>
          <a:p>
            <a:pPr marL="0" indent="0">
              <a:buNone/>
            </a:pPr>
            <a:r>
              <a:rPr lang="en-US" dirty="0">
                <a:solidFill>
                  <a:srgbClr val="0070C0"/>
                </a:solidFill>
              </a:rPr>
              <a:t>    {</a:t>
            </a:r>
          </a:p>
          <a:p>
            <a:pPr marL="0" indent="0">
              <a:buNone/>
            </a:pPr>
            <a:r>
              <a:rPr lang="en-US" dirty="0">
                <a:solidFill>
                  <a:srgbClr val="0070C0"/>
                </a:solidFill>
              </a:rPr>
              <a:t>   </a:t>
            </a:r>
            <a:r>
              <a:rPr lang="en-US" dirty="0" err="1">
                <a:solidFill>
                  <a:srgbClr val="0070C0"/>
                </a:solidFill>
              </a:rPr>
              <a:t>System.out.println</a:t>
            </a:r>
            <a:r>
              <a:rPr lang="en-US" dirty="0">
                <a:solidFill>
                  <a:srgbClr val="0070C0"/>
                </a:solidFill>
              </a:rPr>
              <a:t>(“0-argument user thread");</a:t>
            </a:r>
          </a:p>
          <a:p>
            <a:pPr marL="0" indent="0">
              <a:buNone/>
            </a:pPr>
            <a:r>
              <a:rPr lang="en-US" dirty="0">
                <a:solidFill>
                  <a:srgbClr val="0070C0"/>
                </a:solidFill>
              </a:rPr>
              <a:t>    </a:t>
            </a:r>
            <a:r>
              <a:rPr lang="en-US" dirty="0" smtClean="0">
                <a:solidFill>
                  <a:srgbClr val="0070C0"/>
                </a:solidFill>
              </a:rPr>
              <a:t>}</a:t>
            </a:r>
          </a:p>
          <a:p>
            <a:pPr marL="0" indent="0">
              <a:buNone/>
            </a:pPr>
            <a:r>
              <a:rPr lang="en-US" dirty="0" smtClean="0">
                <a:solidFill>
                  <a:srgbClr val="0070C0"/>
                </a:solidFill>
              </a:rPr>
              <a:t>    run(100);</a:t>
            </a:r>
            <a:endParaRPr lang="en-US" dirty="0">
              <a:solidFill>
                <a:srgbClr val="0070C0"/>
              </a:solidFill>
            </a:endParaRPr>
          </a:p>
          <a:p>
            <a:pPr marL="0" indent="0">
              <a:buNone/>
            </a:pPr>
            <a:r>
              <a:rPr lang="en-US" dirty="0">
                <a:solidFill>
                  <a:srgbClr val="0070C0"/>
                </a:solidFill>
              </a:rPr>
              <a:t>  }</a:t>
            </a:r>
          </a:p>
          <a:p>
            <a:pPr marL="0" indent="0">
              <a:buNone/>
            </a:pP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0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Multithreading?</a:t>
            </a:r>
            <a:endParaRPr lang="en-US" dirty="0"/>
          </a:p>
        </p:txBody>
      </p:sp>
      <p:sp>
        <p:nvSpPr>
          <p:cNvPr id="3" name="Content Placeholder 2"/>
          <p:cNvSpPr>
            <a:spLocks noGrp="1"/>
          </p:cNvSpPr>
          <p:nvPr>
            <p:ph idx="1"/>
          </p:nvPr>
        </p:nvSpPr>
        <p:spPr/>
        <p:txBody>
          <a:bodyPr/>
          <a:lstStyle/>
          <a:p>
            <a:r>
              <a:rPr lang="en-US" dirty="0" smtClean="0"/>
              <a:t>A multithreading program contains two or more parts that can run concurrently, Each part of such a program is called a </a:t>
            </a:r>
            <a:r>
              <a:rPr lang="en-US" b="1" dirty="0" smtClean="0"/>
              <a:t>thread</a:t>
            </a:r>
            <a:r>
              <a:rPr lang="en-US" dirty="0" smtClean="0"/>
              <a:t>, and each thread defines a separate path of execution.  </a:t>
            </a:r>
          </a:p>
          <a:p>
            <a:pPr marL="0" indent="0">
              <a:buNone/>
            </a:pPr>
            <a:endParaRPr lang="en-US" dirty="0"/>
          </a:p>
          <a:p>
            <a:pPr marL="0" indent="0">
              <a:buNone/>
            </a:pPr>
            <a:r>
              <a:rPr lang="en-US" dirty="0" smtClean="0"/>
              <a:t>A multithreading is a specialized form of multitasking.</a:t>
            </a:r>
          </a:p>
          <a:p>
            <a:pPr marL="0" indent="0">
              <a:buNone/>
            </a:pPr>
            <a:r>
              <a:rPr lang="en-US" dirty="0" smtClean="0"/>
              <a:t>Means execute more then one task at a time called multitasking </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88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969394" cy="897005"/>
          </a:xfrm>
        </p:spPr>
        <p:txBody>
          <a:bodyPr>
            <a:normAutofit fontScale="90000"/>
          </a:bodyPr>
          <a:lstStyle/>
          <a:p>
            <a:r>
              <a:rPr lang="en-US" dirty="0" smtClean="0"/>
              <a:t>Output-</a:t>
            </a:r>
            <a:endParaRPr lang="en-US" dirty="0"/>
          </a:p>
        </p:txBody>
      </p:sp>
      <p:pic>
        <p:nvPicPr>
          <p:cNvPr id="4098" name="Picture 2" descr="C:\Users\Admin\Desktop\java programming assignment\t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4259" y="383190"/>
            <a:ext cx="7613848" cy="572874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14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multiple functionality in run() method?</a:t>
            </a:r>
            <a:endParaRPr lang="en-US" dirty="0"/>
          </a:p>
        </p:txBody>
      </p:sp>
      <p:sp>
        <p:nvSpPr>
          <p:cNvPr id="3" name="Content Placeholder 2"/>
          <p:cNvSpPr>
            <a:spLocks noGrp="1"/>
          </p:cNvSpPr>
          <p:nvPr>
            <p:ph idx="1"/>
          </p:nvPr>
        </p:nvSpPr>
        <p:spPr>
          <a:xfrm>
            <a:off x="155618" y="1825625"/>
            <a:ext cx="6270939" cy="4858509"/>
          </a:xfrm>
        </p:spPr>
        <p:txBody>
          <a:bodyPr>
            <a:normAutofit fontScale="70000" lnSpcReduction="20000"/>
          </a:bodyPr>
          <a:lstStyle/>
          <a:p>
            <a:pPr marL="0" indent="0">
              <a:buNone/>
            </a:pPr>
            <a:r>
              <a:rPr lang="en-US" dirty="0">
                <a:solidFill>
                  <a:schemeClr val="accent4">
                    <a:lumMod val="50000"/>
                  </a:schemeClr>
                </a:solidFill>
              </a:rPr>
              <a:t>class </a:t>
            </a:r>
            <a:r>
              <a:rPr lang="en-US" dirty="0" err="1">
                <a:solidFill>
                  <a:schemeClr val="accent4">
                    <a:lumMod val="50000"/>
                  </a:schemeClr>
                </a:solidFill>
              </a:rPr>
              <a:t>MyThread</a:t>
            </a:r>
            <a:r>
              <a:rPr lang="en-US" dirty="0">
                <a:solidFill>
                  <a:schemeClr val="accent4">
                    <a:lumMod val="50000"/>
                  </a:schemeClr>
                </a:solidFill>
              </a:rPr>
              <a:t> extends Thread</a:t>
            </a:r>
          </a:p>
          <a:p>
            <a:pPr marL="0" indent="0">
              <a:buNone/>
            </a:pPr>
            <a:r>
              <a:rPr lang="en-US" dirty="0" smtClean="0">
                <a:solidFill>
                  <a:schemeClr val="accent4">
                    <a:lumMod val="50000"/>
                  </a:schemeClr>
                </a:solidFill>
              </a:rPr>
              <a:t>{</a:t>
            </a:r>
          </a:p>
          <a:p>
            <a:pPr marL="0" indent="0">
              <a:buNone/>
            </a:pPr>
            <a:r>
              <a:rPr lang="en-US" dirty="0" smtClean="0">
                <a:solidFill>
                  <a:schemeClr val="accent4">
                    <a:lumMod val="50000"/>
                  </a:schemeClr>
                </a:solidFill>
              </a:rPr>
              <a:t>  </a:t>
            </a:r>
            <a:r>
              <a:rPr lang="en-US" dirty="0">
                <a:solidFill>
                  <a:schemeClr val="accent4">
                    <a:lumMod val="50000"/>
                  </a:schemeClr>
                </a:solidFill>
              </a:rPr>
              <a:t>public void run()</a:t>
            </a:r>
          </a:p>
          <a:p>
            <a:pPr marL="0" indent="0">
              <a:buNone/>
            </a:pPr>
            <a:r>
              <a:rPr lang="en-US" dirty="0">
                <a:solidFill>
                  <a:schemeClr val="accent4">
                    <a:lumMod val="50000"/>
                  </a:schemeClr>
                </a:solidFill>
              </a:rPr>
              <a:t>  </a:t>
            </a:r>
            <a:r>
              <a:rPr lang="en-US" dirty="0" smtClean="0">
                <a:solidFill>
                  <a:schemeClr val="accent4">
                    <a:lumMod val="50000"/>
                  </a:schemeClr>
                </a:solidFill>
              </a:rPr>
              <a:t>{  </a:t>
            </a:r>
            <a:r>
              <a:rPr lang="en-US" dirty="0">
                <a:solidFill>
                  <a:schemeClr val="accent4">
                    <a:lumMod val="50000"/>
                  </a:schemeClr>
                </a:solidFill>
              </a:rPr>
              <a:t>	method1();</a:t>
            </a:r>
          </a:p>
          <a:p>
            <a:pPr marL="0" indent="0">
              <a:buNone/>
            </a:pPr>
            <a:r>
              <a:rPr lang="en-US" dirty="0">
                <a:solidFill>
                  <a:schemeClr val="accent4">
                    <a:lumMod val="50000"/>
                  </a:schemeClr>
                </a:solidFill>
              </a:rPr>
              <a:t>  	method2();</a:t>
            </a:r>
          </a:p>
          <a:p>
            <a:pPr marL="0" indent="0">
              <a:buNone/>
            </a:pPr>
            <a:r>
              <a:rPr lang="en-US" dirty="0">
                <a:solidFill>
                  <a:schemeClr val="accent4">
                    <a:lumMod val="50000"/>
                  </a:schemeClr>
                </a:solidFill>
              </a:rPr>
              <a:t>  	method3();</a:t>
            </a:r>
          </a:p>
          <a:p>
            <a:pPr marL="0" indent="0">
              <a:buNone/>
            </a:pPr>
            <a:r>
              <a:rPr lang="en-US" dirty="0" smtClean="0">
                <a:solidFill>
                  <a:schemeClr val="accent4">
                    <a:lumMod val="50000"/>
                  </a:schemeClr>
                </a:solidFill>
              </a:rPr>
              <a:t>  </a:t>
            </a:r>
            <a:r>
              <a:rPr lang="en-US" dirty="0">
                <a:solidFill>
                  <a:schemeClr val="accent4">
                    <a:lumMod val="50000"/>
                  </a:schemeClr>
                </a:solidFill>
              </a:rPr>
              <a:t>}</a:t>
            </a:r>
          </a:p>
          <a:p>
            <a:pPr marL="0" indent="0">
              <a:buNone/>
            </a:pPr>
            <a:r>
              <a:rPr lang="en-US" dirty="0">
                <a:solidFill>
                  <a:schemeClr val="accent4">
                    <a:lumMod val="50000"/>
                  </a:schemeClr>
                </a:solidFill>
              </a:rPr>
              <a:t>  void method1</a:t>
            </a:r>
            <a:r>
              <a:rPr lang="en-US" dirty="0" smtClean="0">
                <a:solidFill>
                  <a:schemeClr val="accent4">
                    <a:lumMod val="50000"/>
                  </a:schemeClr>
                </a:solidFill>
              </a:rPr>
              <a:t>(){   </a:t>
            </a:r>
            <a:r>
              <a:rPr lang="en-US" dirty="0">
                <a:solidFill>
                  <a:schemeClr val="accent4">
                    <a:lumMod val="50000"/>
                  </a:schemeClr>
                </a:solidFill>
              </a:rPr>
              <a:t>	</a:t>
            </a:r>
            <a:r>
              <a:rPr lang="en-US" dirty="0" smtClean="0">
                <a:solidFill>
                  <a:schemeClr val="accent4">
                    <a:lumMod val="50000"/>
                  </a:schemeClr>
                </a:solidFill>
              </a:rPr>
              <a:t>S.O.P("</a:t>
            </a:r>
            <a:r>
              <a:rPr lang="en-US" dirty="0">
                <a:solidFill>
                  <a:schemeClr val="accent4">
                    <a:lumMod val="50000"/>
                  </a:schemeClr>
                </a:solidFill>
              </a:rPr>
              <a:t>method1 called");   </a:t>
            </a:r>
            <a:r>
              <a:rPr lang="en-US" dirty="0" smtClean="0">
                <a:solidFill>
                  <a:schemeClr val="accent4">
                    <a:lumMod val="50000"/>
                  </a:schemeClr>
                </a:solidFill>
              </a:rPr>
              <a:t>  </a:t>
            </a:r>
            <a:r>
              <a:rPr lang="en-US" dirty="0">
                <a:solidFill>
                  <a:schemeClr val="accent4">
                    <a:lumMod val="50000"/>
                  </a:schemeClr>
                </a:solidFill>
              </a:rPr>
              <a:t>}</a:t>
            </a:r>
          </a:p>
          <a:p>
            <a:pPr marL="0" indent="0">
              <a:buNone/>
            </a:pPr>
            <a:r>
              <a:rPr lang="en-US" dirty="0">
                <a:solidFill>
                  <a:schemeClr val="accent4">
                    <a:lumMod val="50000"/>
                  </a:schemeClr>
                </a:solidFill>
              </a:rPr>
              <a:t>   </a:t>
            </a:r>
            <a:r>
              <a:rPr lang="en-US" dirty="0" smtClean="0">
                <a:solidFill>
                  <a:schemeClr val="accent4">
                    <a:lumMod val="50000"/>
                  </a:schemeClr>
                </a:solidFill>
              </a:rPr>
              <a:t>void </a:t>
            </a:r>
            <a:r>
              <a:rPr lang="en-US" dirty="0">
                <a:solidFill>
                  <a:schemeClr val="accent4">
                    <a:lumMod val="50000"/>
                  </a:schemeClr>
                </a:solidFill>
              </a:rPr>
              <a:t>method2</a:t>
            </a:r>
            <a:r>
              <a:rPr lang="en-US" dirty="0" smtClean="0">
                <a:solidFill>
                  <a:schemeClr val="accent4">
                    <a:lumMod val="50000"/>
                  </a:schemeClr>
                </a:solidFill>
              </a:rPr>
              <a:t>(){  </a:t>
            </a:r>
            <a:r>
              <a:rPr lang="en-US" dirty="0">
                <a:solidFill>
                  <a:schemeClr val="accent4">
                    <a:lumMod val="50000"/>
                  </a:schemeClr>
                </a:solidFill>
              </a:rPr>
              <a:t>	</a:t>
            </a:r>
            <a:r>
              <a:rPr lang="en-US" dirty="0" smtClean="0">
                <a:solidFill>
                  <a:schemeClr val="accent4">
                    <a:lumMod val="50000"/>
                  </a:schemeClr>
                </a:solidFill>
              </a:rPr>
              <a:t>SO.P("</a:t>
            </a:r>
            <a:r>
              <a:rPr lang="en-US" dirty="0">
                <a:solidFill>
                  <a:schemeClr val="accent4">
                    <a:lumMod val="50000"/>
                  </a:schemeClr>
                </a:solidFill>
              </a:rPr>
              <a:t>method2 called");   </a:t>
            </a:r>
            <a:r>
              <a:rPr lang="en-US" dirty="0" smtClean="0">
                <a:solidFill>
                  <a:schemeClr val="accent4">
                    <a:lumMod val="50000"/>
                  </a:schemeClr>
                </a:solidFill>
              </a:rPr>
              <a:t>  </a:t>
            </a:r>
            <a:r>
              <a:rPr lang="en-US" dirty="0">
                <a:solidFill>
                  <a:schemeClr val="accent4">
                    <a:lumMod val="50000"/>
                  </a:schemeClr>
                </a:solidFill>
              </a:rPr>
              <a:t>}</a:t>
            </a:r>
          </a:p>
          <a:p>
            <a:pPr marL="0" indent="0">
              <a:buNone/>
            </a:pPr>
            <a:r>
              <a:rPr lang="en-US" dirty="0">
                <a:solidFill>
                  <a:schemeClr val="accent4">
                    <a:lumMod val="50000"/>
                  </a:schemeClr>
                </a:solidFill>
              </a:rPr>
              <a:t>   </a:t>
            </a:r>
            <a:r>
              <a:rPr lang="en-US" dirty="0" smtClean="0">
                <a:solidFill>
                  <a:schemeClr val="accent4">
                    <a:lumMod val="50000"/>
                  </a:schemeClr>
                </a:solidFill>
              </a:rPr>
              <a:t>void </a:t>
            </a:r>
            <a:r>
              <a:rPr lang="en-US" dirty="0">
                <a:solidFill>
                  <a:schemeClr val="accent4">
                    <a:lumMod val="50000"/>
                  </a:schemeClr>
                </a:solidFill>
              </a:rPr>
              <a:t>method3</a:t>
            </a:r>
            <a:r>
              <a:rPr lang="en-US" dirty="0" smtClean="0">
                <a:solidFill>
                  <a:schemeClr val="accent4">
                    <a:lumMod val="50000"/>
                  </a:schemeClr>
                </a:solidFill>
              </a:rPr>
              <a:t>(){  </a:t>
            </a:r>
            <a:r>
              <a:rPr lang="en-US" dirty="0">
                <a:solidFill>
                  <a:schemeClr val="accent4">
                    <a:lumMod val="50000"/>
                  </a:schemeClr>
                </a:solidFill>
              </a:rPr>
              <a:t>	</a:t>
            </a:r>
            <a:r>
              <a:rPr lang="en-US" dirty="0" smtClean="0">
                <a:solidFill>
                  <a:schemeClr val="accent4">
                    <a:lumMod val="50000"/>
                  </a:schemeClr>
                </a:solidFill>
              </a:rPr>
              <a:t>S.O.P.("</a:t>
            </a:r>
            <a:r>
              <a:rPr lang="en-US" dirty="0">
                <a:solidFill>
                  <a:schemeClr val="accent4">
                    <a:lumMod val="50000"/>
                  </a:schemeClr>
                </a:solidFill>
              </a:rPr>
              <a:t>method3 called");   </a:t>
            </a:r>
            <a:r>
              <a:rPr lang="en-US" dirty="0" smtClean="0">
                <a:solidFill>
                  <a:schemeClr val="accent4">
                    <a:lumMod val="50000"/>
                  </a:schemeClr>
                </a:solidFill>
              </a:rPr>
              <a:t>  </a:t>
            </a:r>
            <a:r>
              <a:rPr lang="en-US" dirty="0">
                <a:solidFill>
                  <a:schemeClr val="accent4">
                    <a:lumMod val="50000"/>
                  </a:schemeClr>
                </a:solidFill>
              </a:rPr>
              <a:t>}</a:t>
            </a:r>
          </a:p>
          <a:p>
            <a:pPr marL="0" indent="0">
              <a:buNone/>
            </a:pPr>
            <a:r>
              <a:rPr lang="en-US" dirty="0">
                <a:solidFill>
                  <a:schemeClr val="accent4">
                    <a:lumMod val="50000"/>
                  </a:schemeClr>
                </a:solidFill>
              </a:rPr>
              <a:t>}</a:t>
            </a:r>
          </a:p>
        </p:txBody>
      </p:sp>
      <p:sp>
        <p:nvSpPr>
          <p:cNvPr id="4" name="Content Placeholder 2"/>
          <p:cNvSpPr txBox="1">
            <a:spLocks/>
          </p:cNvSpPr>
          <p:nvPr/>
        </p:nvSpPr>
        <p:spPr>
          <a:xfrm>
            <a:off x="6387921" y="1874993"/>
            <a:ext cx="5804079" cy="4809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5">
                    <a:lumMod val="50000"/>
                  </a:schemeClr>
                </a:solidFill>
              </a:rPr>
              <a:t>class </a:t>
            </a:r>
            <a:r>
              <a:rPr lang="en-US" dirty="0" err="1">
                <a:solidFill>
                  <a:schemeClr val="accent5">
                    <a:lumMod val="50000"/>
                  </a:schemeClr>
                </a:solidFill>
              </a:rPr>
              <a:t>RunFunctionDemo</a:t>
            </a:r>
            <a:endParaRPr lang="en-US" dirty="0">
              <a:solidFill>
                <a:schemeClr val="accent5">
                  <a:lumMod val="50000"/>
                </a:schemeClr>
              </a:solidFill>
            </a:endParaRPr>
          </a:p>
          <a:p>
            <a:pPr marL="0" indent="0">
              <a:buNone/>
            </a:pPr>
            <a:r>
              <a:rPr lang="en-US" dirty="0">
                <a:solidFill>
                  <a:schemeClr val="accent5">
                    <a:lumMod val="50000"/>
                  </a:schemeClr>
                </a:solidFill>
              </a:rPr>
              <a:t>{</a:t>
            </a:r>
          </a:p>
          <a:p>
            <a:pPr marL="0" indent="0">
              <a:buNone/>
            </a:pPr>
            <a:r>
              <a:rPr lang="en-US" dirty="0">
                <a:solidFill>
                  <a:schemeClr val="accent5">
                    <a:lumMod val="50000"/>
                  </a:schemeClr>
                </a:solidFill>
              </a:rPr>
              <a:t>  public static void main(String[] </a:t>
            </a:r>
            <a:r>
              <a:rPr lang="en-US" dirty="0" err="1">
                <a:solidFill>
                  <a:schemeClr val="accent5">
                    <a:lumMod val="50000"/>
                  </a:schemeClr>
                </a:solidFill>
              </a:rPr>
              <a:t>args</a:t>
            </a:r>
            <a:r>
              <a:rPr lang="en-US" dirty="0">
                <a:solidFill>
                  <a:schemeClr val="accent5">
                    <a:lumMod val="50000"/>
                  </a:schemeClr>
                </a:solidFill>
              </a:rPr>
              <a:t>) </a:t>
            </a:r>
            <a:endParaRPr lang="en-US" dirty="0" smtClean="0">
              <a:solidFill>
                <a:schemeClr val="accent5">
                  <a:lumMod val="50000"/>
                </a:schemeClr>
              </a:solidFill>
            </a:endParaRPr>
          </a:p>
          <a:p>
            <a:pPr marL="0" indent="0">
              <a:buNone/>
            </a:pPr>
            <a:r>
              <a:rPr lang="en-US" dirty="0">
                <a:solidFill>
                  <a:schemeClr val="accent5">
                    <a:lumMod val="50000"/>
                  </a:schemeClr>
                </a:solidFill>
              </a:rPr>
              <a:t> </a:t>
            </a:r>
            <a:r>
              <a:rPr lang="en-US" dirty="0" smtClean="0">
                <a:solidFill>
                  <a:schemeClr val="accent5">
                    <a:lumMod val="50000"/>
                  </a:schemeClr>
                </a:solidFill>
              </a:rPr>
              <a:t>  {</a:t>
            </a:r>
            <a:endParaRPr lang="en-US" dirty="0">
              <a:solidFill>
                <a:schemeClr val="accent5">
                  <a:lumMod val="50000"/>
                </a:schemeClr>
              </a:solidFill>
            </a:endParaRPr>
          </a:p>
          <a:p>
            <a:pPr marL="0" indent="0">
              <a:buNone/>
            </a:pPr>
            <a:r>
              <a:rPr lang="en-US" dirty="0">
                <a:solidFill>
                  <a:schemeClr val="accent5">
                    <a:lumMod val="50000"/>
                  </a:schemeClr>
                </a:solidFill>
              </a:rPr>
              <a:t>    </a:t>
            </a:r>
            <a:r>
              <a:rPr lang="en-US" dirty="0" err="1">
                <a:solidFill>
                  <a:schemeClr val="accent5">
                    <a:lumMod val="50000"/>
                  </a:schemeClr>
                </a:solidFill>
              </a:rPr>
              <a:t>MyThread</a:t>
            </a:r>
            <a:r>
              <a:rPr lang="en-US" dirty="0">
                <a:solidFill>
                  <a:schemeClr val="accent5">
                    <a:lumMod val="50000"/>
                  </a:schemeClr>
                </a:solidFill>
              </a:rPr>
              <a:t> t = new </a:t>
            </a:r>
            <a:r>
              <a:rPr lang="en-US" dirty="0" err="1">
                <a:solidFill>
                  <a:schemeClr val="accent5">
                    <a:lumMod val="50000"/>
                  </a:schemeClr>
                </a:solidFill>
              </a:rPr>
              <a:t>MyThread</a:t>
            </a:r>
            <a:r>
              <a:rPr lang="en-US" dirty="0">
                <a:solidFill>
                  <a:schemeClr val="accent5">
                    <a:lumMod val="50000"/>
                  </a:schemeClr>
                </a:solidFill>
              </a:rPr>
              <a:t>();</a:t>
            </a:r>
          </a:p>
          <a:p>
            <a:pPr marL="0" indent="0">
              <a:buNone/>
            </a:pPr>
            <a:r>
              <a:rPr lang="en-US" dirty="0">
                <a:solidFill>
                  <a:schemeClr val="accent5">
                    <a:lumMod val="50000"/>
                  </a:schemeClr>
                </a:solidFill>
              </a:rPr>
              <a:t>    </a:t>
            </a:r>
            <a:r>
              <a:rPr lang="en-US" dirty="0" err="1">
                <a:solidFill>
                  <a:schemeClr val="accent5">
                    <a:lumMod val="50000"/>
                  </a:schemeClr>
                </a:solidFill>
              </a:rPr>
              <a:t>t.start</a:t>
            </a:r>
            <a:r>
              <a:rPr lang="en-US" dirty="0" smtClean="0">
                <a:solidFill>
                  <a:schemeClr val="accent5">
                    <a:lumMod val="50000"/>
                  </a:schemeClr>
                </a:solidFill>
              </a:rPr>
              <a:t>();</a:t>
            </a:r>
          </a:p>
          <a:p>
            <a:pPr marL="0" indent="0">
              <a:buNone/>
            </a:pPr>
            <a:r>
              <a:rPr lang="en-US" dirty="0">
                <a:solidFill>
                  <a:schemeClr val="accent5">
                    <a:lumMod val="50000"/>
                  </a:schemeClr>
                </a:solidFill>
              </a:rPr>
              <a:t> </a:t>
            </a:r>
            <a:r>
              <a:rPr lang="en-US" dirty="0" smtClean="0">
                <a:solidFill>
                  <a:schemeClr val="accent5">
                    <a:lumMod val="50000"/>
                  </a:schemeClr>
                </a:solidFill>
              </a:rPr>
              <a:t>   }</a:t>
            </a:r>
            <a:endParaRPr lang="en-US" dirty="0">
              <a:solidFill>
                <a:schemeClr val="accent5">
                  <a:lumMod val="50000"/>
                </a:schemeClr>
              </a:solidFill>
            </a:endParaRPr>
          </a:p>
          <a:p>
            <a:pPr marL="0" indent="0">
              <a:buNone/>
            </a:pPr>
            <a:r>
              <a:rPr lang="en-US" dirty="0">
                <a:solidFill>
                  <a:schemeClr val="accent5">
                    <a:lumMod val="50000"/>
                  </a:schemeClr>
                </a:solidFill>
              </a:rPr>
              <a:t>}</a:t>
            </a:r>
          </a:p>
        </p:txBody>
      </p:sp>
      <p:sp>
        <p:nvSpPr>
          <p:cNvPr id="5"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068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5122" name="Picture 2" descr="C:\Users\Admin\Desktop\java programming assignment\t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5912" y="2504289"/>
            <a:ext cx="11418421" cy="169295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072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063"/>
            <a:ext cx="10515600" cy="871247"/>
          </a:xfrm>
        </p:spPr>
        <p:txBody>
          <a:bodyPr/>
          <a:lstStyle/>
          <a:p>
            <a:r>
              <a:rPr lang="en-US" dirty="0" smtClean="0"/>
              <a:t>Create different thread &amp; different task</a:t>
            </a:r>
            <a:endParaRPr lang="en-US" dirty="0"/>
          </a:p>
        </p:txBody>
      </p:sp>
      <p:sp>
        <p:nvSpPr>
          <p:cNvPr id="3" name="Content Placeholder 2"/>
          <p:cNvSpPr>
            <a:spLocks noGrp="1"/>
          </p:cNvSpPr>
          <p:nvPr>
            <p:ph idx="1"/>
          </p:nvPr>
        </p:nvSpPr>
        <p:spPr>
          <a:xfrm>
            <a:off x="438954" y="1184856"/>
            <a:ext cx="5330780" cy="5512158"/>
          </a:xfrm>
        </p:spPr>
        <p:txBody>
          <a:bodyPr>
            <a:normAutofit fontScale="62500" lnSpcReduction="20000"/>
          </a:bodyPr>
          <a:lstStyle/>
          <a:p>
            <a:pPr marL="0" indent="0">
              <a:buNone/>
            </a:pPr>
            <a:r>
              <a:rPr lang="en-US" dirty="0">
                <a:solidFill>
                  <a:srgbClr val="002060"/>
                </a:solidFill>
              </a:rPr>
              <a:t>class </a:t>
            </a:r>
            <a:r>
              <a:rPr lang="en-US" b="1" dirty="0" err="1">
                <a:solidFill>
                  <a:srgbClr val="002060"/>
                </a:solidFill>
              </a:rPr>
              <a:t>MyThreadOne</a:t>
            </a:r>
            <a:r>
              <a:rPr lang="en-US" dirty="0">
                <a:solidFill>
                  <a:srgbClr val="002060"/>
                </a:solidFill>
              </a:rPr>
              <a:t> extends Thread</a:t>
            </a:r>
          </a:p>
          <a:p>
            <a:pPr marL="0" indent="0">
              <a:buNone/>
            </a:pPr>
            <a:r>
              <a:rPr lang="en-US" dirty="0">
                <a:solidFill>
                  <a:srgbClr val="002060"/>
                </a:solidFill>
              </a:rPr>
              <a:t>{</a:t>
            </a:r>
          </a:p>
          <a:p>
            <a:pPr marL="0" indent="0">
              <a:buNone/>
            </a:pPr>
            <a:r>
              <a:rPr lang="en-US" dirty="0">
                <a:solidFill>
                  <a:srgbClr val="002060"/>
                </a:solidFill>
              </a:rPr>
              <a:t>  public void run()</a:t>
            </a:r>
          </a:p>
          <a:p>
            <a:pPr marL="0" indent="0">
              <a:buNone/>
            </a:pPr>
            <a:r>
              <a:rPr lang="en-US" dirty="0">
                <a:solidFill>
                  <a:srgbClr val="002060"/>
                </a:solidFill>
              </a:rPr>
              <a:t>  </a:t>
            </a:r>
            <a:r>
              <a:rPr lang="en-US" dirty="0" smtClean="0">
                <a:solidFill>
                  <a:srgbClr val="002060"/>
                </a:solidFill>
              </a:rPr>
              <a:t>{  </a:t>
            </a:r>
            <a:r>
              <a:rPr lang="en-US" dirty="0">
                <a:solidFill>
                  <a:srgbClr val="002060"/>
                </a:solidFill>
              </a:rPr>
              <a:t>	</a:t>
            </a:r>
            <a:r>
              <a:rPr lang="en-US" dirty="0" err="1">
                <a:solidFill>
                  <a:srgbClr val="002060"/>
                </a:solidFill>
              </a:rPr>
              <a:t>System.out.println</a:t>
            </a:r>
            <a:r>
              <a:rPr lang="en-US" dirty="0">
                <a:solidFill>
                  <a:srgbClr val="002060"/>
                </a:solidFill>
              </a:rPr>
              <a:t>("Thread one"); </a:t>
            </a:r>
            <a:r>
              <a:rPr lang="en-US" dirty="0" smtClean="0">
                <a:solidFill>
                  <a:srgbClr val="002060"/>
                </a:solidFill>
              </a:rPr>
              <a:t>  </a:t>
            </a:r>
            <a:r>
              <a:rPr lang="en-US" dirty="0">
                <a:solidFill>
                  <a:srgbClr val="002060"/>
                </a:solidFill>
              </a:rPr>
              <a:t>}</a:t>
            </a:r>
          </a:p>
          <a:p>
            <a:pPr marL="0" indent="0">
              <a:buNone/>
            </a:pPr>
            <a:r>
              <a:rPr lang="en-US" dirty="0">
                <a:solidFill>
                  <a:srgbClr val="002060"/>
                </a:solidFill>
              </a:rPr>
              <a:t>}</a:t>
            </a:r>
          </a:p>
          <a:p>
            <a:pPr marL="0" indent="0">
              <a:buNone/>
            </a:pPr>
            <a:r>
              <a:rPr lang="en-US" dirty="0" smtClean="0">
                <a:solidFill>
                  <a:schemeClr val="accent6">
                    <a:lumMod val="50000"/>
                  </a:schemeClr>
                </a:solidFill>
              </a:rPr>
              <a:t>class </a:t>
            </a:r>
            <a:r>
              <a:rPr lang="en-US" b="1" dirty="0" err="1">
                <a:solidFill>
                  <a:schemeClr val="accent6">
                    <a:lumMod val="50000"/>
                  </a:schemeClr>
                </a:solidFill>
              </a:rPr>
              <a:t>MyThreadTwo</a:t>
            </a:r>
            <a:r>
              <a:rPr lang="en-US" dirty="0">
                <a:solidFill>
                  <a:schemeClr val="accent6">
                    <a:lumMod val="50000"/>
                  </a:schemeClr>
                </a:solidFill>
              </a:rPr>
              <a:t> extends Thread</a:t>
            </a:r>
          </a:p>
          <a:p>
            <a:pPr marL="0" indent="0">
              <a:buNone/>
            </a:pPr>
            <a:r>
              <a:rPr lang="en-US" dirty="0">
                <a:solidFill>
                  <a:schemeClr val="accent6">
                    <a:lumMod val="50000"/>
                  </a:schemeClr>
                </a:solidFill>
              </a:rPr>
              <a:t>{</a:t>
            </a:r>
          </a:p>
          <a:p>
            <a:pPr marL="0" indent="0">
              <a:buNone/>
            </a:pPr>
            <a:r>
              <a:rPr lang="en-US" dirty="0">
                <a:solidFill>
                  <a:schemeClr val="accent6">
                    <a:lumMod val="50000"/>
                  </a:schemeClr>
                </a:solidFill>
              </a:rPr>
              <a:t>  public void run()</a:t>
            </a:r>
          </a:p>
          <a:p>
            <a:pPr marL="0" indent="0">
              <a:buNone/>
            </a:pP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r>
              <a:rPr lang="en-US" dirty="0" err="1">
                <a:solidFill>
                  <a:schemeClr val="accent6">
                    <a:lumMod val="50000"/>
                  </a:schemeClr>
                </a:solidFill>
              </a:rPr>
              <a:t>System.out.println</a:t>
            </a:r>
            <a:r>
              <a:rPr lang="en-US" dirty="0">
                <a:solidFill>
                  <a:schemeClr val="accent6">
                    <a:lumMod val="50000"/>
                  </a:schemeClr>
                </a:solidFill>
              </a:rPr>
              <a:t>("Thread two");   </a:t>
            </a:r>
            <a:r>
              <a:rPr lang="en-US" dirty="0" smtClean="0">
                <a:solidFill>
                  <a:schemeClr val="accent6">
                    <a:lumMod val="50000"/>
                  </a:schemeClr>
                </a:solidFill>
              </a:rPr>
              <a:t>  </a:t>
            </a:r>
            <a:r>
              <a:rPr lang="en-US" dirty="0">
                <a:solidFill>
                  <a:schemeClr val="accent6">
                    <a:lumMod val="50000"/>
                  </a:schemeClr>
                </a:solidFill>
              </a:rPr>
              <a:t>}</a:t>
            </a:r>
          </a:p>
          <a:p>
            <a:pPr marL="0" indent="0">
              <a:buNone/>
            </a:pPr>
            <a:r>
              <a:rPr lang="en-US" dirty="0">
                <a:solidFill>
                  <a:schemeClr val="accent6">
                    <a:lumMod val="50000"/>
                  </a:schemeClr>
                </a:solidFill>
              </a:rPr>
              <a:t>}</a:t>
            </a:r>
          </a:p>
          <a:p>
            <a:pPr marL="0" indent="0">
              <a:buNone/>
            </a:pPr>
            <a:r>
              <a:rPr lang="en-US" dirty="0">
                <a:solidFill>
                  <a:schemeClr val="accent2">
                    <a:lumMod val="50000"/>
                  </a:schemeClr>
                </a:solidFill>
              </a:rPr>
              <a:t>class </a:t>
            </a:r>
            <a:r>
              <a:rPr lang="en-US" b="1" dirty="0" err="1">
                <a:solidFill>
                  <a:schemeClr val="accent2">
                    <a:lumMod val="50000"/>
                  </a:schemeClr>
                </a:solidFill>
              </a:rPr>
              <a:t>MyThreadThree</a:t>
            </a:r>
            <a:r>
              <a:rPr lang="en-US" dirty="0">
                <a:solidFill>
                  <a:schemeClr val="accent2">
                    <a:lumMod val="50000"/>
                  </a:schemeClr>
                </a:solidFill>
              </a:rPr>
              <a:t> extends Thread</a:t>
            </a:r>
          </a:p>
          <a:p>
            <a:pPr marL="0" indent="0">
              <a:buNone/>
            </a:pPr>
            <a:r>
              <a:rPr lang="en-US" dirty="0">
                <a:solidFill>
                  <a:schemeClr val="accent2">
                    <a:lumMod val="50000"/>
                  </a:schemeClr>
                </a:solidFill>
              </a:rPr>
              <a:t>{</a:t>
            </a:r>
          </a:p>
          <a:p>
            <a:pPr marL="0" indent="0">
              <a:buNone/>
            </a:pPr>
            <a:r>
              <a:rPr lang="en-US" dirty="0">
                <a:solidFill>
                  <a:schemeClr val="accent2">
                    <a:lumMod val="50000"/>
                  </a:schemeClr>
                </a:solidFill>
              </a:rPr>
              <a:t>  public void run()</a:t>
            </a:r>
          </a:p>
          <a:p>
            <a:pPr marL="0" indent="0">
              <a:buNone/>
            </a:pPr>
            <a:r>
              <a:rPr lang="en-US" dirty="0">
                <a:solidFill>
                  <a:schemeClr val="accent2">
                    <a:lumMod val="50000"/>
                  </a:schemeClr>
                </a:solidFill>
              </a:rPr>
              <a:t>  </a:t>
            </a:r>
            <a:r>
              <a:rPr lang="en-US" dirty="0" smtClean="0">
                <a:solidFill>
                  <a:schemeClr val="accent2">
                    <a:lumMod val="50000"/>
                  </a:schemeClr>
                </a:solidFill>
              </a:rPr>
              <a:t>{  </a:t>
            </a:r>
            <a:r>
              <a:rPr lang="en-US" dirty="0">
                <a:solidFill>
                  <a:schemeClr val="accent2">
                    <a:lumMod val="50000"/>
                  </a:schemeClr>
                </a:solidFill>
              </a:rPr>
              <a:t>	</a:t>
            </a:r>
            <a:r>
              <a:rPr lang="en-US" dirty="0" err="1">
                <a:solidFill>
                  <a:schemeClr val="accent2">
                    <a:lumMod val="50000"/>
                  </a:schemeClr>
                </a:solidFill>
              </a:rPr>
              <a:t>System.out.println</a:t>
            </a:r>
            <a:r>
              <a:rPr lang="en-US" dirty="0">
                <a:solidFill>
                  <a:schemeClr val="accent2">
                    <a:lumMod val="50000"/>
                  </a:schemeClr>
                </a:solidFill>
              </a:rPr>
              <a:t>("Thread three");   </a:t>
            </a:r>
            <a:r>
              <a:rPr lang="en-US" dirty="0" smtClean="0">
                <a:solidFill>
                  <a:schemeClr val="accent2">
                    <a:lumMod val="50000"/>
                  </a:schemeClr>
                </a:solidFill>
              </a:rPr>
              <a:t>  </a:t>
            </a:r>
            <a:r>
              <a:rPr lang="en-US" dirty="0">
                <a:solidFill>
                  <a:schemeClr val="accent2">
                    <a:lumMod val="50000"/>
                  </a:schemeClr>
                </a:solidFill>
              </a:rPr>
              <a:t>}</a:t>
            </a:r>
          </a:p>
          <a:p>
            <a:pPr marL="0" indent="0">
              <a:buNone/>
            </a:pPr>
            <a:r>
              <a:rPr lang="en-US" dirty="0">
                <a:solidFill>
                  <a:schemeClr val="accent2">
                    <a:lumMod val="50000"/>
                  </a:schemeClr>
                </a:solidFill>
              </a:rPr>
              <a:t>}</a:t>
            </a:r>
          </a:p>
        </p:txBody>
      </p:sp>
      <p:sp>
        <p:nvSpPr>
          <p:cNvPr id="4" name="TextBox 3"/>
          <p:cNvSpPr txBox="1"/>
          <p:nvPr/>
        </p:nvSpPr>
        <p:spPr>
          <a:xfrm>
            <a:off x="6426558" y="1609859"/>
            <a:ext cx="5666703" cy="4401205"/>
          </a:xfrm>
          <a:prstGeom prst="rect">
            <a:avLst/>
          </a:prstGeom>
          <a:noFill/>
        </p:spPr>
        <p:txBody>
          <a:bodyPr wrap="square" rtlCol="0">
            <a:spAutoFit/>
          </a:bodyPr>
          <a:lstStyle/>
          <a:p>
            <a:r>
              <a:rPr lang="en-US" sz="2800" dirty="0">
                <a:solidFill>
                  <a:srgbClr val="002060"/>
                </a:solidFill>
              </a:rPr>
              <a:t>class </a:t>
            </a:r>
            <a:r>
              <a:rPr lang="en-US" sz="2800" dirty="0" err="1">
                <a:solidFill>
                  <a:srgbClr val="002060"/>
                </a:solidFill>
              </a:rPr>
              <a:t>MultiThreadDemo</a:t>
            </a:r>
            <a:endParaRPr lang="en-US" sz="2800" dirty="0">
              <a:solidFill>
                <a:srgbClr val="002060"/>
              </a:solidFill>
            </a:endParaRPr>
          </a:p>
          <a:p>
            <a:r>
              <a:rPr lang="en-US" sz="2800" dirty="0">
                <a:solidFill>
                  <a:srgbClr val="002060"/>
                </a:solidFill>
              </a:rPr>
              <a:t>{</a:t>
            </a:r>
          </a:p>
          <a:p>
            <a:r>
              <a:rPr lang="en-US" sz="2800" dirty="0">
                <a:solidFill>
                  <a:srgbClr val="002060"/>
                </a:solidFill>
              </a:rPr>
              <a:t>  public static void main(String[] </a:t>
            </a:r>
            <a:r>
              <a:rPr lang="en-US" sz="2800" dirty="0" err="1">
                <a:solidFill>
                  <a:srgbClr val="002060"/>
                </a:solidFill>
              </a:rPr>
              <a:t>args</a:t>
            </a:r>
            <a:r>
              <a:rPr lang="en-US" sz="2800" dirty="0">
                <a:solidFill>
                  <a:srgbClr val="002060"/>
                </a:solidFill>
              </a:rPr>
              <a:t>) </a:t>
            </a:r>
            <a:r>
              <a:rPr lang="en-US" sz="2800" dirty="0" smtClean="0">
                <a:solidFill>
                  <a:srgbClr val="002060"/>
                </a:solidFill>
              </a:rPr>
              <a:t>             {</a:t>
            </a:r>
            <a:endParaRPr lang="en-US" sz="2800" dirty="0">
              <a:solidFill>
                <a:srgbClr val="002060"/>
              </a:solidFill>
            </a:endParaRPr>
          </a:p>
          <a:p>
            <a:r>
              <a:rPr lang="en-US" sz="2800" dirty="0">
                <a:solidFill>
                  <a:srgbClr val="002060"/>
                </a:solidFill>
              </a:rPr>
              <a:t>    new </a:t>
            </a:r>
            <a:r>
              <a:rPr lang="en-US" sz="2800" dirty="0" err="1">
                <a:solidFill>
                  <a:srgbClr val="002060"/>
                </a:solidFill>
              </a:rPr>
              <a:t>MyThreadOne</a:t>
            </a:r>
            <a:r>
              <a:rPr lang="en-US" sz="2800" dirty="0">
                <a:solidFill>
                  <a:srgbClr val="002060"/>
                </a:solidFill>
              </a:rPr>
              <a:t>().start();</a:t>
            </a:r>
          </a:p>
          <a:p>
            <a:r>
              <a:rPr lang="en-US" sz="2800" dirty="0">
                <a:solidFill>
                  <a:srgbClr val="002060"/>
                </a:solidFill>
              </a:rPr>
              <a:t>    new </a:t>
            </a:r>
            <a:r>
              <a:rPr lang="en-US" sz="2800" dirty="0" err="1">
                <a:solidFill>
                  <a:srgbClr val="002060"/>
                </a:solidFill>
              </a:rPr>
              <a:t>MyThreadTwo</a:t>
            </a:r>
            <a:r>
              <a:rPr lang="en-US" sz="2800" dirty="0">
                <a:solidFill>
                  <a:srgbClr val="002060"/>
                </a:solidFill>
              </a:rPr>
              <a:t>().start();</a:t>
            </a:r>
          </a:p>
          <a:p>
            <a:r>
              <a:rPr lang="en-US" sz="2800" dirty="0">
                <a:solidFill>
                  <a:srgbClr val="002060"/>
                </a:solidFill>
              </a:rPr>
              <a:t>    new </a:t>
            </a:r>
            <a:r>
              <a:rPr lang="en-US" sz="2800" dirty="0" err="1">
                <a:solidFill>
                  <a:srgbClr val="002060"/>
                </a:solidFill>
              </a:rPr>
              <a:t>MyThreadThree</a:t>
            </a:r>
            <a:r>
              <a:rPr lang="en-US" sz="2800" dirty="0">
                <a:solidFill>
                  <a:srgbClr val="002060"/>
                </a:solidFill>
              </a:rPr>
              <a:t>().start();</a:t>
            </a:r>
          </a:p>
          <a:p>
            <a:endParaRPr lang="en-US" sz="2800" dirty="0">
              <a:solidFill>
                <a:srgbClr val="002060"/>
              </a:solidFill>
            </a:endParaRPr>
          </a:p>
          <a:p>
            <a:r>
              <a:rPr lang="en-US" sz="2800" dirty="0" smtClean="0">
                <a:solidFill>
                  <a:srgbClr val="002060"/>
                </a:solidFill>
              </a:rPr>
              <a:t> }</a:t>
            </a:r>
            <a:endParaRPr lang="en-US" sz="2800" dirty="0">
              <a:solidFill>
                <a:srgbClr val="002060"/>
              </a:solidFill>
            </a:endParaRPr>
          </a:p>
          <a:p>
            <a:r>
              <a:rPr lang="en-US" sz="2800" dirty="0">
                <a:solidFill>
                  <a:srgbClr val="002060"/>
                </a:solidFill>
              </a:rPr>
              <a:t>}</a:t>
            </a:r>
          </a:p>
        </p:txBody>
      </p:sp>
      <p:sp>
        <p:nvSpPr>
          <p:cNvPr id="5" name="TextBox 4"/>
          <p:cNvSpPr txBox="1"/>
          <p:nvPr/>
        </p:nvSpPr>
        <p:spPr>
          <a:xfrm>
            <a:off x="5756856" y="5908033"/>
            <a:ext cx="6632619" cy="830997"/>
          </a:xfrm>
          <a:prstGeom prst="rect">
            <a:avLst/>
          </a:prstGeom>
          <a:noFill/>
        </p:spPr>
        <p:txBody>
          <a:bodyPr wrap="square" rtlCol="0">
            <a:spAutoFit/>
          </a:bodyPr>
          <a:lstStyle/>
          <a:p>
            <a:r>
              <a:rPr lang="en-US" sz="2400" dirty="0" smtClean="0">
                <a:solidFill>
                  <a:srgbClr val="7030A0"/>
                </a:solidFill>
              </a:rPr>
              <a:t>How many thread created here? </a:t>
            </a:r>
          </a:p>
          <a:p>
            <a:r>
              <a:rPr lang="en-US" sz="2400" dirty="0" smtClean="0">
                <a:solidFill>
                  <a:srgbClr val="7030A0"/>
                </a:solidFill>
              </a:rPr>
              <a:t>4</a:t>
            </a:r>
            <a:endParaRPr lang="en-US" sz="2400" dirty="0">
              <a:solidFill>
                <a:srgbClr val="7030A0"/>
              </a:solidFill>
            </a:endParaRPr>
          </a:p>
        </p:txBody>
      </p:sp>
    </p:spTree>
    <p:extLst>
      <p:ext uri="{BB962C8B-B14F-4D97-AF65-F5344CB8AC3E}">
        <p14:creationId xmlns:p14="http://schemas.microsoft.com/office/powerpoint/2010/main" val="134122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lstStyle/>
          <a:p>
            <a:r>
              <a:rPr lang="en-US" dirty="0" smtClean="0"/>
              <a:t>Thread Methods</a:t>
            </a:r>
            <a:endParaRPr lang="en-US" dirty="0"/>
          </a:p>
        </p:txBody>
      </p:sp>
      <p:sp>
        <p:nvSpPr>
          <p:cNvPr id="3" name="Content Placeholder 2"/>
          <p:cNvSpPr>
            <a:spLocks noGrp="1"/>
          </p:cNvSpPr>
          <p:nvPr>
            <p:ph idx="1"/>
          </p:nvPr>
        </p:nvSpPr>
        <p:spPr>
          <a:xfrm>
            <a:off x="838200" y="1403798"/>
            <a:ext cx="10515600" cy="5022760"/>
          </a:xfrm>
        </p:spPr>
        <p:txBody>
          <a:bodyPr>
            <a:normAutofit fontScale="77500" lnSpcReduction="20000"/>
          </a:bodyPr>
          <a:lstStyle/>
          <a:p>
            <a:pPr marL="514350" indent="-514350">
              <a:buAutoNum type="arabicPeriod"/>
            </a:pPr>
            <a:r>
              <a:rPr lang="en-US" dirty="0" err="1" smtClean="0"/>
              <a:t>setName</a:t>
            </a:r>
            <a:r>
              <a:rPr lang="en-US" dirty="0" smtClean="0"/>
              <a:t>(String)</a:t>
            </a:r>
          </a:p>
          <a:p>
            <a:pPr marL="514350" indent="-514350">
              <a:buAutoNum type="arabicPeriod"/>
            </a:pPr>
            <a:r>
              <a:rPr lang="en-US" dirty="0" err="1" smtClean="0"/>
              <a:t>getName</a:t>
            </a:r>
            <a:r>
              <a:rPr lang="en-US" dirty="0" smtClean="0"/>
              <a:t>()</a:t>
            </a:r>
          </a:p>
          <a:p>
            <a:pPr marL="514350" indent="-514350">
              <a:buAutoNum type="arabicPeriod"/>
            </a:pPr>
            <a:r>
              <a:rPr lang="en-US" dirty="0" err="1" smtClean="0"/>
              <a:t>CurrentThread</a:t>
            </a:r>
            <a:r>
              <a:rPr lang="en-US" dirty="0" smtClean="0"/>
              <a:t>()</a:t>
            </a:r>
          </a:p>
          <a:p>
            <a:pPr marL="514350" indent="-514350">
              <a:buAutoNum type="arabicPeriod"/>
            </a:pPr>
            <a:r>
              <a:rPr lang="en-US" dirty="0" err="1" smtClean="0"/>
              <a:t>getId</a:t>
            </a:r>
            <a:r>
              <a:rPr lang="en-US" dirty="0" smtClean="0"/>
              <a:t>()</a:t>
            </a:r>
          </a:p>
          <a:p>
            <a:pPr marL="514350" indent="-514350">
              <a:buAutoNum type="arabicPeriod"/>
            </a:pPr>
            <a:r>
              <a:rPr lang="en-US" dirty="0" err="1" smtClean="0"/>
              <a:t>isAlive</a:t>
            </a:r>
            <a:r>
              <a:rPr lang="en-US" dirty="0" smtClean="0"/>
              <a:t>()</a:t>
            </a:r>
          </a:p>
          <a:p>
            <a:pPr marL="514350" indent="-514350">
              <a:buAutoNum type="arabicPeriod"/>
            </a:pPr>
            <a:r>
              <a:rPr lang="en-US" dirty="0" err="1" smtClean="0"/>
              <a:t>activeCount</a:t>
            </a:r>
            <a:r>
              <a:rPr lang="en-US" dirty="0" smtClean="0"/>
              <a:t>()</a:t>
            </a:r>
          </a:p>
          <a:p>
            <a:pPr marL="514350" indent="-514350">
              <a:buAutoNum type="arabicPeriod"/>
            </a:pPr>
            <a:r>
              <a:rPr lang="en-US" dirty="0" err="1" smtClean="0"/>
              <a:t>setPriority</a:t>
            </a:r>
            <a:r>
              <a:rPr lang="en-US" dirty="0" smtClean="0"/>
              <a:t>(</a:t>
            </a:r>
            <a:r>
              <a:rPr lang="en-US" dirty="0" err="1" smtClean="0"/>
              <a:t>int</a:t>
            </a:r>
            <a:r>
              <a:rPr lang="en-US" dirty="0" smtClean="0"/>
              <a:t>)</a:t>
            </a:r>
          </a:p>
          <a:p>
            <a:pPr marL="514350" indent="-514350">
              <a:buAutoNum type="arabicPeriod"/>
            </a:pPr>
            <a:r>
              <a:rPr lang="en-US" dirty="0" err="1" smtClean="0"/>
              <a:t>getPriority</a:t>
            </a:r>
            <a:r>
              <a:rPr lang="en-US" dirty="0" smtClean="0"/>
              <a:t>()</a:t>
            </a:r>
          </a:p>
          <a:p>
            <a:pPr marL="514350" indent="-514350">
              <a:buAutoNum type="arabicPeriod"/>
            </a:pPr>
            <a:r>
              <a:rPr lang="en-US" dirty="0" err="1" smtClean="0"/>
              <a:t>setDaemon</a:t>
            </a:r>
            <a:r>
              <a:rPr lang="en-US" dirty="0" smtClean="0"/>
              <a:t>(</a:t>
            </a:r>
            <a:r>
              <a:rPr lang="en-US" dirty="0" err="1" smtClean="0"/>
              <a:t>boolean</a:t>
            </a:r>
            <a:r>
              <a:rPr lang="en-US" dirty="0" smtClean="0"/>
              <a:t>)</a:t>
            </a:r>
          </a:p>
          <a:p>
            <a:pPr marL="514350" indent="-514350">
              <a:buAutoNum type="arabicPeriod"/>
            </a:pPr>
            <a:r>
              <a:rPr lang="en-US" dirty="0" err="1" smtClean="0"/>
              <a:t>isDaemon</a:t>
            </a:r>
            <a:r>
              <a:rPr lang="en-US" dirty="0" smtClean="0"/>
              <a:t>()</a:t>
            </a:r>
          </a:p>
          <a:p>
            <a:pPr marL="514350" indent="-514350">
              <a:buAutoNum type="arabicPeriod"/>
            </a:pPr>
            <a:r>
              <a:rPr lang="en-US" dirty="0" smtClean="0"/>
              <a:t>join()</a:t>
            </a:r>
          </a:p>
          <a:p>
            <a:pPr marL="514350" indent="-514350">
              <a:buAutoNum type="arabicPeriod"/>
            </a:pPr>
            <a:r>
              <a:rPr lang="en-US" dirty="0" smtClean="0"/>
              <a:t>join(long)</a:t>
            </a:r>
          </a:p>
          <a:p>
            <a:pPr marL="514350" indent="-514350">
              <a:buAutoNum type="arabicPeriod"/>
            </a:pPr>
            <a:r>
              <a:rPr lang="en-US" dirty="0"/>
              <a:t>i</a:t>
            </a:r>
            <a:r>
              <a:rPr lang="en-US" dirty="0" smtClean="0"/>
              <a:t>nterrupt()</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3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99" y="365125"/>
            <a:ext cx="5383369" cy="1325563"/>
          </a:xfrm>
        </p:spPr>
        <p:txBody>
          <a:bodyPr/>
          <a:lstStyle/>
          <a:p>
            <a:r>
              <a:rPr lang="en-US" dirty="0" smtClean="0"/>
              <a:t>Method Example</a:t>
            </a:r>
            <a:endParaRPr lang="en-US" dirty="0"/>
          </a:p>
        </p:txBody>
      </p:sp>
      <p:pic>
        <p:nvPicPr>
          <p:cNvPr id="7170" name="Picture 2" descr="C:\Users\Admin\Desktop\java programming assignment\t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0390" y="305917"/>
            <a:ext cx="6719288" cy="644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286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6146" name="Picture 2" descr="C:\Users\Admin\Desktop\java programming assignment\t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4332" y="2060620"/>
            <a:ext cx="9174211" cy="257577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1"/>
          <p:cNvSpPr>
            <a:spLocks noGrp="1"/>
          </p:cNvSpPr>
          <p:nvPr>
            <p:ph type="ftr" sz="quarter" idx="10"/>
          </p:nvPr>
        </p:nvSpPr>
        <p:spPr>
          <a:xfrm>
            <a:off x="1549400" y="6563102"/>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6566277"/>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63201" y="6563101"/>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4667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Daemon Thread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 thread</a:t>
            </a:r>
          </a:p>
          <a:p>
            <a:endParaRPr lang="en-US" dirty="0" smtClean="0"/>
          </a:p>
          <a:p>
            <a:r>
              <a:rPr lang="en-US" dirty="0" smtClean="0"/>
              <a:t>Thread which is working on background called daemon thread.</a:t>
            </a:r>
          </a:p>
          <a:p>
            <a:endParaRPr lang="en-US" dirty="0" smtClean="0"/>
          </a:p>
          <a:p>
            <a:r>
              <a:rPr lang="en-US" dirty="0" smtClean="0"/>
              <a:t>Daemon thread provide support to foreground thread</a:t>
            </a:r>
            <a:endParaRPr lang="en-US" dirty="0"/>
          </a:p>
          <a:p>
            <a:endParaRPr lang="en-US" dirty="0" smtClean="0"/>
          </a:p>
          <a:p>
            <a:r>
              <a:rPr lang="en-US" dirty="0" smtClean="0"/>
              <a:t>Low priority thread</a:t>
            </a:r>
          </a:p>
          <a:p>
            <a:endParaRPr lang="en-US" dirty="0"/>
          </a:p>
          <a:p>
            <a:r>
              <a:rPr lang="en-US" dirty="0" smtClean="0"/>
              <a:t>Its life depend on user thread</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13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09" y="287852"/>
            <a:ext cx="10515600" cy="665185"/>
          </a:xfrm>
        </p:spPr>
        <p:txBody>
          <a:bodyPr>
            <a:normAutofit fontScale="90000"/>
          </a:bodyPr>
          <a:lstStyle/>
          <a:p>
            <a:r>
              <a:rPr lang="en-US" dirty="0" smtClean="0"/>
              <a:t>How to make Thread as Daemon Thread?</a:t>
            </a:r>
            <a:endParaRPr lang="en-US" dirty="0"/>
          </a:p>
        </p:txBody>
      </p:sp>
      <p:pic>
        <p:nvPicPr>
          <p:cNvPr id="8194" name="Picture 2" descr="C:\Users\Admin\Desktop\java programming assignment\t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6681" y="1197736"/>
            <a:ext cx="5820963" cy="544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29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points about daemon thread</a:t>
            </a:r>
            <a:endParaRPr lang="en-US" dirty="0"/>
          </a:p>
        </p:txBody>
      </p:sp>
      <p:sp>
        <p:nvSpPr>
          <p:cNvPr id="3" name="Content Placeholder 2"/>
          <p:cNvSpPr>
            <a:spLocks noGrp="1"/>
          </p:cNvSpPr>
          <p:nvPr>
            <p:ph idx="1"/>
          </p:nvPr>
        </p:nvSpPr>
        <p:spPr/>
        <p:txBody>
          <a:bodyPr/>
          <a:lstStyle/>
          <a:p>
            <a:r>
              <a:rPr lang="en-US" dirty="0" smtClean="0"/>
              <a:t>Once main thread is completed, daemon thread is terminated whether its completed or not.</a:t>
            </a:r>
          </a:p>
          <a:p>
            <a:endParaRPr lang="en-US" dirty="0"/>
          </a:p>
          <a:p>
            <a:r>
              <a:rPr lang="en-US" dirty="0" smtClean="0"/>
              <a:t>main thread never wait, daemon thread</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92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b/w Process &amp; Thread</a:t>
            </a:r>
            <a:endParaRPr lang="en-US" dirty="0"/>
          </a:p>
        </p:txBody>
      </p:sp>
      <p:sp>
        <p:nvSpPr>
          <p:cNvPr id="3" name="Content Placeholder 2"/>
          <p:cNvSpPr>
            <a:spLocks noGrp="1"/>
          </p:cNvSpPr>
          <p:nvPr>
            <p:ph idx="1"/>
          </p:nvPr>
        </p:nvSpPr>
        <p:spPr/>
        <p:txBody>
          <a:bodyPr/>
          <a:lstStyle/>
          <a:p>
            <a:r>
              <a:rPr lang="en-US" dirty="0" smtClean="0"/>
              <a:t>A process consists of the memory space allocated by the operating system that can contain one or more thread.</a:t>
            </a:r>
          </a:p>
          <a:p>
            <a:endParaRPr lang="en-US" dirty="0"/>
          </a:p>
          <a:p>
            <a:r>
              <a:rPr lang="en-US" dirty="0" smtClean="0"/>
              <a:t>A thread can’t exit on its own, it must be a part of process.</a:t>
            </a:r>
          </a:p>
          <a:p>
            <a:endParaRPr lang="en-US" dirty="0"/>
          </a:p>
          <a:p>
            <a:r>
              <a:rPr lang="en-US" dirty="0" smtClean="0"/>
              <a:t>A process remains running until all of the non </a:t>
            </a:r>
            <a:r>
              <a:rPr lang="en-US" dirty="0" err="1" smtClean="0"/>
              <a:t>deamon</a:t>
            </a:r>
            <a:r>
              <a:rPr lang="en-US" dirty="0" smtClean="0"/>
              <a:t> threads are done executing.</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83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Priority</a:t>
            </a:r>
            <a:endParaRPr lang="en-US" dirty="0"/>
          </a:p>
        </p:txBody>
      </p:sp>
      <p:sp>
        <p:nvSpPr>
          <p:cNvPr id="3" name="Content Placeholder 2"/>
          <p:cNvSpPr>
            <a:spLocks noGrp="1"/>
          </p:cNvSpPr>
          <p:nvPr>
            <p:ph idx="1"/>
          </p:nvPr>
        </p:nvSpPr>
        <p:spPr/>
        <p:txBody>
          <a:bodyPr/>
          <a:lstStyle/>
          <a:p>
            <a:r>
              <a:rPr lang="en-US" dirty="0" smtClean="0"/>
              <a:t>Each thread have a priority.</a:t>
            </a:r>
          </a:p>
          <a:p>
            <a:r>
              <a:rPr lang="en-US" dirty="0" smtClean="0"/>
              <a:t>Priorities are represented by number b/w 1 and 10.</a:t>
            </a:r>
          </a:p>
          <a:p>
            <a:r>
              <a:rPr lang="en-US" dirty="0" smtClean="0"/>
              <a:t>Thread scheduler will use priority to schedule the threads.</a:t>
            </a:r>
          </a:p>
          <a:p>
            <a:r>
              <a:rPr lang="en-US" dirty="0" smtClean="0"/>
              <a:t>3 constants fields are defined in </a:t>
            </a:r>
            <a:r>
              <a:rPr lang="en-US" dirty="0"/>
              <a:t>T</a:t>
            </a:r>
            <a:r>
              <a:rPr lang="en-US" dirty="0" smtClean="0"/>
              <a:t>hread class:</a:t>
            </a:r>
          </a:p>
          <a:p>
            <a:pPr marL="514350" indent="-514350">
              <a:buFont typeface="+mj-lt"/>
              <a:buAutoNum type="arabicPeriod"/>
            </a:pPr>
            <a:r>
              <a:rPr lang="en-US" dirty="0" smtClean="0"/>
              <a:t>    public static </a:t>
            </a:r>
            <a:r>
              <a:rPr lang="en-US" dirty="0" err="1" smtClean="0"/>
              <a:t>int</a:t>
            </a:r>
            <a:r>
              <a:rPr lang="en-US" dirty="0" smtClean="0"/>
              <a:t> MIN_PRIORITY            --</a:t>
            </a:r>
            <a:r>
              <a:rPr lang="en-US" dirty="0" smtClean="0">
                <a:sym typeface="Wingdings" pitchFamily="2" charset="2"/>
              </a:rPr>
              <a:t> default is 1</a:t>
            </a:r>
            <a:endParaRPr lang="en-US" dirty="0" smtClean="0"/>
          </a:p>
          <a:p>
            <a:pPr marL="514350" indent="-514350">
              <a:buFont typeface="+mj-lt"/>
              <a:buAutoNum type="arabicPeriod"/>
            </a:pPr>
            <a:r>
              <a:rPr lang="en-US" dirty="0" smtClean="0"/>
              <a:t>    public </a:t>
            </a:r>
            <a:r>
              <a:rPr lang="en-US" dirty="0"/>
              <a:t>static </a:t>
            </a:r>
            <a:r>
              <a:rPr lang="en-US" dirty="0" err="1"/>
              <a:t>int</a:t>
            </a:r>
            <a:r>
              <a:rPr lang="en-US" dirty="0"/>
              <a:t> </a:t>
            </a:r>
            <a:r>
              <a:rPr lang="en-US" dirty="0" smtClean="0"/>
              <a:t>NORM_PRIORITY        </a:t>
            </a:r>
            <a:r>
              <a:rPr lang="en-US" dirty="0"/>
              <a:t> --</a:t>
            </a:r>
            <a:r>
              <a:rPr lang="en-US" dirty="0">
                <a:sym typeface="Wingdings" pitchFamily="2" charset="2"/>
              </a:rPr>
              <a:t> default is </a:t>
            </a:r>
            <a:r>
              <a:rPr lang="en-US" dirty="0" smtClean="0">
                <a:sym typeface="Wingdings" pitchFamily="2" charset="2"/>
              </a:rPr>
              <a:t>5</a:t>
            </a:r>
            <a:endParaRPr lang="en-US" dirty="0" smtClean="0"/>
          </a:p>
          <a:p>
            <a:pPr marL="514350" indent="-514350">
              <a:buFont typeface="+mj-lt"/>
              <a:buAutoNum type="arabicPeriod"/>
            </a:pPr>
            <a:r>
              <a:rPr lang="en-US" dirty="0" smtClean="0"/>
              <a:t>    public </a:t>
            </a:r>
            <a:r>
              <a:rPr lang="en-US" dirty="0"/>
              <a:t>static </a:t>
            </a:r>
            <a:r>
              <a:rPr lang="en-US" dirty="0" err="1"/>
              <a:t>int</a:t>
            </a:r>
            <a:r>
              <a:rPr lang="en-US" dirty="0"/>
              <a:t> </a:t>
            </a:r>
            <a:r>
              <a:rPr lang="en-US" dirty="0" smtClean="0"/>
              <a:t>MAX_PRIORITY         </a:t>
            </a:r>
            <a:r>
              <a:rPr lang="en-US" dirty="0"/>
              <a:t> --</a:t>
            </a:r>
            <a:r>
              <a:rPr lang="en-US" dirty="0">
                <a:sym typeface="Wingdings" pitchFamily="2" charset="2"/>
              </a:rPr>
              <a:t> default is </a:t>
            </a:r>
            <a:r>
              <a:rPr lang="en-US" dirty="0" smtClean="0">
                <a:sym typeface="Wingdings" pitchFamily="2" charset="2"/>
              </a:rPr>
              <a:t>10</a:t>
            </a:r>
            <a:endParaRPr lang="en-US" dirty="0"/>
          </a:p>
        </p:txBody>
      </p:sp>
    </p:spTree>
    <p:extLst>
      <p:ext uri="{BB962C8B-B14F-4D97-AF65-F5344CB8AC3E}">
        <p14:creationId xmlns:p14="http://schemas.microsoft.com/office/powerpoint/2010/main" val="217581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8296"/>
            <a:ext cx="2879035" cy="477079"/>
          </a:xfrm>
        </p:spPr>
        <p:txBody>
          <a:bodyPr>
            <a:normAutofit fontScale="90000"/>
          </a:bodyPr>
          <a:lstStyle/>
          <a:p>
            <a:r>
              <a:rPr lang="en-US" dirty="0" smtClean="0"/>
              <a:t>Example</a:t>
            </a:r>
            <a:endParaRPr lang="en-US" dirty="0"/>
          </a:p>
        </p:txBody>
      </p:sp>
      <p:pic>
        <p:nvPicPr>
          <p:cNvPr id="3074" name="Picture 2" descr="C:\Users\Admin\Desktop\java programming assignment\p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568729"/>
            <a:ext cx="7991738" cy="428927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dmin\Desktop\java programming assignment\p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391" y="115909"/>
            <a:ext cx="7050609" cy="467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46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064026" cy="1325563"/>
          </a:xfrm>
        </p:spPr>
        <p:txBody>
          <a:bodyPr/>
          <a:lstStyle/>
          <a:p>
            <a:r>
              <a:rPr lang="en-US" dirty="0" smtClean="0"/>
              <a:t>Output</a:t>
            </a:r>
            <a:endParaRPr lang="en-US" dirty="0"/>
          </a:p>
        </p:txBody>
      </p:sp>
      <p:pic>
        <p:nvPicPr>
          <p:cNvPr id="4098" name="Picture 2" descr="C:\Users\Admin\Desktop\java programming assignment\p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2728" y="187483"/>
            <a:ext cx="6269815" cy="6670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220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By Implementing Runnable Interface</a:t>
            </a:r>
            <a:endParaRPr lang="en-US" dirty="0"/>
          </a:p>
        </p:txBody>
      </p:sp>
      <p:sp>
        <p:nvSpPr>
          <p:cNvPr id="3" name="Content Placeholder 2"/>
          <p:cNvSpPr>
            <a:spLocks noGrp="1"/>
          </p:cNvSpPr>
          <p:nvPr>
            <p:ph idx="1"/>
          </p:nvPr>
        </p:nvSpPr>
        <p:spPr/>
        <p:txBody>
          <a:bodyPr/>
          <a:lstStyle/>
          <a:p>
            <a:r>
              <a:rPr lang="en-US" dirty="0" smtClean="0"/>
              <a:t>The easiest way to create a thread is to create a class that implements the Runnable interface. </a:t>
            </a:r>
          </a:p>
          <a:p>
            <a:endParaRPr lang="en-US" dirty="0"/>
          </a:p>
          <a:p>
            <a:r>
              <a:rPr lang="en-US" dirty="0" smtClean="0"/>
              <a:t>To implement Runnable, a class need to implement only a single method called run().</a:t>
            </a:r>
          </a:p>
          <a:p>
            <a:endParaRPr lang="en-US" dirty="0"/>
          </a:p>
          <a:p>
            <a:r>
              <a:rPr lang="en-US" dirty="0" smtClean="0"/>
              <a:t>After implementing Runnable, create </a:t>
            </a:r>
            <a:r>
              <a:rPr lang="en-US" b="1" dirty="0" smtClean="0"/>
              <a:t>an object of class</a:t>
            </a:r>
          </a:p>
          <a:p>
            <a:endParaRPr lang="en-US" dirty="0"/>
          </a:p>
          <a:p>
            <a:r>
              <a:rPr lang="en-US" dirty="0" smtClean="0"/>
              <a:t>Call the Thread class </a:t>
            </a:r>
            <a:r>
              <a:rPr lang="en-US" dirty="0"/>
              <a:t>constructor </a:t>
            </a:r>
            <a:r>
              <a:rPr lang="en-US" b="1" dirty="0"/>
              <a:t>Thread(Runnable r</a:t>
            </a:r>
            <a:r>
              <a:rPr lang="en-US" b="1" dirty="0" smtClean="0"/>
              <a:t>, String </a:t>
            </a:r>
            <a:r>
              <a:rPr lang="en-US" b="1" dirty="0"/>
              <a:t>name)</a:t>
            </a:r>
          </a:p>
          <a:p>
            <a:endParaRPr lang="en-US" dirty="0"/>
          </a:p>
        </p:txBody>
      </p:sp>
    </p:spTree>
    <p:extLst>
      <p:ext uri="{BB962C8B-B14F-4D97-AF65-F5344CB8AC3E}">
        <p14:creationId xmlns:p14="http://schemas.microsoft.com/office/powerpoint/2010/main" val="42254547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Runnable Interface in </a:t>
            </a:r>
            <a:r>
              <a:rPr lang="en-US" dirty="0" err="1" smtClean="0"/>
              <a:t>lang</a:t>
            </a:r>
            <a:r>
              <a:rPr lang="en-US" dirty="0" smtClean="0"/>
              <a:t> package</a:t>
            </a:r>
            <a:endParaRPr lang="en-US" dirty="0"/>
          </a:p>
        </p:txBody>
      </p:sp>
      <p:pic>
        <p:nvPicPr>
          <p:cNvPr id="2050" name="Picture 2" descr="C:\Users\Admin\Desktop\java programming assignment\r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1839" y="2485996"/>
            <a:ext cx="10385104" cy="204297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37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Commonly used Constructors of Thread class:</a:t>
            </a:r>
            <a:br>
              <a:rPr lang="en-US" dirty="0"/>
            </a:br>
            <a:endParaRPr lang="en-US" dirty="0"/>
          </a:p>
        </p:txBody>
      </p:sp>
      <p:sp>
        <p:nvSpPr>
          <p:cNvPr id="3" name="Content Placeholder 2"/>
          <p:cNvSpPr>
            <a:spLocks noGrp="1"/>
          </p:cNvSpPr>
          <p:nvPr>
            <p:ph idx="1"/>
          </p:nvPr>
        </p:nvSpPr>
        <p:spPr/>
        <p:txBody>
          <a:bodyPr/>
          <a:lstStyle/>
          <a:p>
            <a:r>
              <a:rPr lang="en-US" dirty="0"/>
              <a:t>Thread()</a:t>
            </a:r>
          </a:p>
          <a:p>
            <a:r>
              <a:rPr lang="en-US" dirty="0"/>
              <a:t>Thread(String name)</a:t>
            </a:r>
          </a:p>
          <a:p>
            <a:r>
              <a:rPr lang="en-US" dirty="0"/>
              <a:t>Thread(Runnable r)</a:t>
            </a:r>
          </a:p>
          <a:p>
            <a:r>
              <a:rPr lang="en-US" dirty="0"/>
              <a:t>Thread(Runnable r</a:t>
            </a:r>
            <a:r>
              <a:rPr lang="en-US" dirty="0" smtClean="0"/>
              <a:t>, String </a:t>
            </a:r>
            <a:r>
              <a:rPr lang="en-US" dirty="0"/>
              <a:t>name)</a:t>
            </a:r>
          </a:p>
          <a:p>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49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825625"/>
            <a:ext cx="10515600" cy="2063795"/>
          </a:xfrm>
        </p:spPr>
        <p:txBody>
          <a:bodyPr/>
          <a:lstStyle/>
          <a:p>
            <a:pPr marL="0" indent="0">
              <a:buNone/>
            </a:pPr>
            <a:r>
              <a:rPr lang="en-US" dirty="0">
                <a:solidFill>
                  <a:srgbClr val="7030A0"/>
                </a:solidFill>
              </a:rPr>
              <a:t>class </a:t>
            </a:r>
            <a:r>
              <a:rPr lang="en-US" dirty="0" err="1">
                <a:solidFill>
                  <a:srgbClr val="7030A0"/>
                </a:solidFill>
              </a:rPr>
              <a:t>RunnableThread</a:t>
            </a:r>
            <a:r>
              <a:rPr lang="en-US" dirty="0">
                <a:solidFill>
                  <a:srgbClr val="7030A0"/>
                </a:solidFill>
              </a:rPr>
              <a:t> implements Runnable{  </a:t>
            </a:r>
          </a:p>
          <a:p>
            <a:pPr marL="0" indent="0">
              <a:buNone/>
            </a:pPr>
            <a:r>
              <a:rPr lang="en-US" dirty="0">
                <a:solidFill>
                  <a:srgbClr val="7030A0"/>
                </a:solidFill>
              </a:rPr>
              <a:t>public void run(){  </a:t>
            </a:r>
          </a:p>
          <a:p>
            <a:pPr marL="0" indent="0">
              <a:buNone/>
            </a:pPr>
            <a:r>
              <a:rPr lang="en-US" dirty="0" smtClean="0">
                <a:solidFill>
                  <a:srgbClr val="7030A0"/>
                </a:solidFill>
              </a:rPr>
              <a:t>	</a:t>
            </a:r>
            <a:r>
              <a:rPr lang="en-US" dirty="0" err="1" smtClean="0">
                <a:solidFill>
                  <a:srgbClr val="7030A0"/>
                </a:solidFill>
              </a:rPr>
              <a:t>System.out.println</a:t>
            </a:r>
            <a:r>
              <a:rPr lang="en-US" dirty="0">
                <a:solidFill>
                  <a:srgbClr val="7030A0"/>
                </a:solidFill>
              </a:rPr>
              <a:t>("thread is running...");  </a:t>
            </a:r>
          </a:p>
          <a:p>
            <a:pPr marL="0" indent="0">
              <a:buNone/>
            </a:pPr>
            <a:r>
              <a:rPr lang="en-US" dirty="0">
                <a:solidFill>
                  <a:srgbClr val="7030A0"/>
                </a:solidFill>
              </a:rPr>
              <a:t>} </a:t>
            </a:r>
          </a:p>
        </p:txBody>
      </p:sp>
      <p:sp>
        <p:nvSpPr>
          <p:cNvPr id="4" name="Content Placeholder 2"/>
          <p:cNvSpPr txBox="1">
            <a:spLocks/>
          </p:cNvSpPr>
          <p:nvPr/>
        </p:nvSpPr>
        <p:spPr>
          <a:xfrm>
            <a:off x="990600" y="3889420"/>
            <a:ext cx="10515600" cy="26659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7030A0"/>
                </a:solidFill>
              </a:rPr>
              <a:t>public static void main(String </a:t>
            </a:r>
            <a:r>
              <a:rPr lang="en-US" dirty="0" err="1">
                <a:solidFill>
                  <a:srgbClr val="7030A0"/>
                </a:solidFill>
              </a:rPr>
              <a:t>args</a:t>
            </a:r>
            <a:r>
              <a:rPr lang="en-US" dirty="0">
                <a:solidFill>
                  <a:srgbClr val="7030A0"/>
                </a:solidFill>
              </a:rPr>
              <a:t>[]){  </a:t>
            </a:r>
          </a:p>
          <a:p>
            <a:pPr marL="0" indent="0">
              <a:buNone/>
            </a:pPr>
            <a:r>
              <a:rPr lang="en-US" dirty="0" smtClean="0">
                <a:solidFill>
                  <a:srgbClr val="7030A0"/>
                </a:solidFill>
              </a:rPr>
              <a:t>	</a:t>
            </a:r>
            <a:r>
              <a:rPr lang="en-US" dirty="0" err="1" smtClean="0">
                <a:solidFill>
                  <a:srgbClr val="7030A0"/>
                </a:solidFill>
              </a:rPr>
              <a:t>RunnableThread</a:t>
            </a:r>
            <a:r>
              <a:rPr lang="en-US" dirty="0" smtClean="0">
                <a:solidFill>
                  <a:srgbClr val="7030A0"/>
                </a:solidFill>
              </a:rPr>
              <a:t> </a:t>
            </a:r>
            <a:r>
              <a:rPr lang="en-US" dirty="0">
                <a:solidFill>
                  <a:srgbClr val="7030A0"/>
                </a:solidFill>
              </a:rPr>
              <a:t>m1=new </a:t>
            </a:r>
            <a:r>
              <a:rPr lang="en-US" dirty="0" err="1">
                <a:solidFill>
                  <a:srgbClr val="7030A0"/>
                </a:solidFill>
              </a:rPr>
              <a:t>RunnableThread</a:t>
            </a:r>
            <a:r>
              <a:rPr lang="en-US" dirty="0">
                <a:solidFill>
                  <a:srgbClr val="7030A0"/>
                </a:solidFill>
              </a:rPr>
              <a:t>();  </a:t>
            </a:r>
          </a:p>
          <a:p>
            <a:pPr marL="0" indent="0">
              <a:buNone/>
            </a:pPr>
            <a:r>
              <a:rPr lang="en-US" dirty="0" smtClean="0">
                <a:solidFill>
                  <a:srgbClr val="7030A0"/>
                </a:solidFill>
              </a:rPr>
              <a:t>	Thread </a:t>
            </a:r>
            <a:r>
              <a:rPr lang="en-US" dirty="0">
                <a:solidFill>
                  <a:srgbClr val="7030A0"/>
                </a:solidFill>
              </a:rPr>
              <a:t>t1 =new Thread(m1);  </a:t>
            </a:r>
          </a:p>
          <a:p>
            <a:pPr marL="0" indent="0">
              <a:buNone/>
            </a:pPr>
            <a:r>
              <a:rPr lang="en-US" dirty="0" smtClean="0">
                <a:solidFill>
                  <a:srgbClr val="7030A0"/>
                </a:solidFill>
              </a:rPr>
              <a:t>	t1.start</a:t>
            </a:r>
            <a:r>
              <a:rPr lang="en-US" dirty="0">
                <a:solidFill>
                  <a:srgbClr val="7030A0"/>
                </a:solidFill>
              </a:rPr>
              <a:t>();  </a:t>
            </a:r>
          </a:p>
          <a:p>
            <a:pPr marL="0" indent="0">
              <a:buNone/>
            </a:pPr>
            <a:r>
              <a:rPr lang="en-US" dirty="0">
                <a:solidFill>
                  <a:srgbClr val="7030A0"/>
                </a:solidFill>
              </a:rPr>
              <a:t> }  </a:t>
            </a:r>
          </a:p>
          <a:p>
            <a:pPr marL="0" indent="0">
              <a:buNone/>
            </a:pPr>
            <a:r>
              <a:rPr lang="en-US" dirty="0">
                <a:solidFill>
                  <a:srgbClr val="7030A0"/>
                </a:solidFill>
              </a:rPr>
              <a:t>} </a:t>
            </a:r>
          </a:p>
        </p:txBody>
      </p:sp>
      <p:sp>
        <p:nvSpPr>
          <p:cNvPr id="5"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636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dirty="0" smtClean="0"/>
              <a:t>Example-2</a:t>
            </a:r>
            <a:endParaRPr lang="en-US" dirty="0"/>
          </a:p>
        </p:txBody>
      </p:sp>
      <p:pic>
        <p:nvPicPr>
          <p:cNvPr id="1026" name="Picture 2" descr="C:\Users\Admin\Desktop\java programming assignment\r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186174"/>
            <a:ext cx="7433885" cy="46718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Desktop\java programming assignment\r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980" y="115909"/>
            <a:ext cx="7079019" cy="4559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45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2050" name="Picture 2" descr="C:\Users\Admin\Desktop\java programming assignment\r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85" y="1585913"/>
            <a:ext cx="5793328" cy="469897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Desktop\java programming assignment\r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071" y="1585912"/>
            <a:ext cx="6004420" cy="4698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43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3" y="210581"/>
            <a:ext cx="3154251" cy="343212"/>
          </a:xfrm>
        </p:spPr>
        <p:txBody>
          <a:bodyPr>
            <a:normAutofit fontScale="90000"/>
          </a:bodyPr>
          <a:lstStyle/>
          <a:p>
            <a:r>
              <a:rPr lang="en-US" dirty="0" smtClean="0"/>
              <a:t>Example-3</a:t>
            </a:r>
            <a:endParaRPr lang="en-US" dirty="0"/>
          </a:p>
        </p:txBody>
      </p:sp>
      <p:pic>
        <p:nvPicPr>
          <p:cNvPr id="3074" name="Picture 2" descr="C:\Users\Admin\Desktop\java programming assignment\r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153" y="1017431"/>
            <a:ext cx="7021163" cy="5615189"/>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descr="C:\Users\Admin\Desktop\java programming assignment\r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751" y="115909"/>
            <a:ext cx="7534249" cy="408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51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Multithreading</a:t>
            </a:r>
            <a:endParaRPr lang="en-US" dirty="0"/>
          </a:p>
        </p:txBody>
      </p:sp>
      <p:sp>
        <p:nvSpPr>
          <p:cNvPr id="3" name="Content Placeholder 2"/>
          <p:cNvSpPr>
            <a:spLocks noGrp="1"/>
          </p:cNvSpPr>
          <p:nvPr>
            <p:ph idx="1"/>
          </p:nvPr>
        </p:nvSpPr>
        <p:spPr/>
        <p:txBody>
          <a:bodyPr/>
          <a:lstStyle/>
          <a:p>
            <a:r>
              <a:rPr lang="en-US" dirty="0" smtClean="0"/>
              <a:t>Execute more than one thread at a time.</a:t>
            </a:r>
          </a:p>
          <a:p>
            <a:endParaRPr lang="en-US" dirty="0"/>
          </a:p>
          <a:p>
            <a:r>
              <a:rPr lang="en-US" dirty="0" smtClean="0"/>
              <a:t>Each &amp; every thread is separate independent part of same application.</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25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lstStyle/>
          <a:p>
            <a:r>
              <a:rPr lang="en-US" dirty="0" smtClean="0"/>
              <a:t>Output-</a:t>
            </a:r>
            <a:endParaRPr lang="en-US" dirty="0"/>
          </a:p>
        </p:txBody>
      </p:sp>
      <p:pic>
        <p:nvPicPr>
          <p:cNvPr id="4098" name="Picture 2" descr="C:\Users\Admin\Desktop\java programming assignment\r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677" y="1223493"/>
            <a:ext cx="5879924" cy="530609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dmin\Desktop\java programming assignment\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562" y="1205918"/>
            <a:ext cx="5400675" cy="5310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Thread Execution?</a:t>
            </a:r>
            <a:endParaRPr lang="en-US" dirty="0"/>
          </a:p>
        </p:txBody>
      </p:sp>
      <p:sp>
        <p:nvSpPr>
          <p:cNvPr id="3" name="Content Placeholder 2"/>
          <p:cNvSpPr>
            <a:spLocks noGrp="1"/>
          </p:cNvSpPr>
          <p:nvPr>
            <p:ph idx="1"/>
          </p:nvPr>
        </p:nvSpPr>
        <p:spPr/>
        <p:txBody>
          <a:bodyPr/>
          <a:lstStyle/>
          <a:p>
            <a:r>
              <a:rPr lang="en-US" dirty="0" smtClean="0"/>
              <a:t>Thread offer 3 methods to prevent Thread execution</a:t>
            </a:r>
          </a:p>
          <a:p>
            <a:endParaRPr lang="en-US" dirty="0"/>
          </a:p>
          <a:p>
            <a:pPr marL="514350" indent="-514350">
              <a:buAutoNum type="arabicPeriod"/>
            </a:pPr>
            <a:r>
              <a:rPr lang="en-US" dirty="0" smtClean="0"/>
              <a:t>yield()</a:t>
            </a:r>
          </a:p>
          <a:p>
            <a:pPr marL="514350" indent="-514350">
              <a:buAutoNum type="arabicPeriod"/>
            </a:pPr>
            <a:r>
              <a:rPr lang="en-US" dirty="0" smtClean="0"/>
              <a:t>join()</a:t>
            </a:r>
          </a:p>
          <a:p>
            <a:pPr marL="514350" indent="-514350">
              <a:buAutoNum type="arabicPeriod"/>
            </a:pPr>
            <a:r>
              <a:rPr lang="en-US" dirty="0" smtClean="0"/>
              <a:t>sleep()</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52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yield() method?</a:t>
            </a:r>
            <a:endParaRPr lang="en-US" dirty="0"/>
          </a:p>
        </p:txBody>
      </p:sp>
      <p:sp>
        <p:nvSpPr>
          <p:cNvPr id="3" name="Content Placeholder 2"/>
          <p:cNvSpPr>
            <a:spLocks noGrp="1"/>
          </p:cNvSpPr>
          <p:nvPr>
            <p:ph idx="1"/>
          </p:nvPr>
        </p:nvSpPr>
        <p:spPr/>
        <p:txBody>
          <a:bodyPr/>
          <a:lstStyle/>
          <a:p>
            <a:r>
              <a:rPr lang="en-US" dirty="0" smtClean="0"/>
              <a:t>Let me tell u story – Mobile phone &amp; BSNL landline phone</a:t>
            </a:r>
          </a:p>
          <a:p>
            <a:endParaRPr lang="en-US" dirty="0"/>
          </a:p>
          <a:p>
            <a:r>
              <a:rPr lang="en-US" dirty="0" smtClean="0"/>
              <a:t>So yield() method pauses current execution to give the chance for remaining waiting thread of same priority. </a:t>
            </a:r>
          </a:p>
          <a:p>
            <a:r>
              <a:rPr lang="en-US" dirty="0" smtClean="0"/>
              <a:t>If no other thread is waiting or all waiting threads have low priority then same thread can continue its execution. </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32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 method in thread life cycle</a:t>
            </a:r>
            <a:endParaRPr lang="en-US" dirty="0"/>
          </a:p>
        </p:txBody>
      </p:sp>
      <p:pic>
        <p:nvPicPr>
          <p:cNvPr id="4" name="Content Placeholder 3"/>
          <p:cNvPicPr>
            <a:picLocks noGrp="1" noChangeAspect="1"/>
          </p:cNvPicPr>
          <p:nvPr>
            <p:ph idx="1"/>
          </p:nvPr>
        </p:nvPicPr>
        <p:blipFill rotWithShape="1">
          <a:blip r:embed="rId2"/>
          <a:srcRect l="13541" t="16857" r="14597" b="6558"/>
          <a:stretch/>
        </p:blipFill>
        <p:spPr>
          <a:xfrm>
            <a:off x="1428736" y="1293611"/>
            <a:ext cx="8323300" cy="4987128"/>
          </a:xfrm>
          <a:prstGeom prst="rect">
            <a:avLst/>
          </a:prstGeom>
        </p:spPr>
      </p:pic>
      <p:sp>
        <p:nvSpPr>
          <p:cNvPr id="5"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40688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646276" y="249215"/>
            <a:ext cx="2325710" cy="1325563"/>
          </a:xfrm>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3069"/>
            <a:ext cx="7005686" cy="383483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850" y="2929942"/>
            <a:ext cx="8226150" cy="3928058"/>
          </a:xfrm>
          <a:prstGeom prst="rect">
            <a:avLst/>
          </a:prstGeom>
        </p:spPr>
      </p:pic>
    </p:spTree>
    <p:extLst>
      <p:ext uri="{BB962C8B-B14F-4D97-AF65-F5344CB8AC3E}">
        <p14:creationId xmlns:p14="http://schemas.microsoft.com/office/powerpoint/2010/main" val="257332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method</a:t>
            </a:r>
            <a:endParaRPr lang="en-US" dirty="0"/>
          </a:p>
        </p:txBody>
      </p:sp>
      <p:sp>
        <p:nvSpPr>
          <p:cNvPr id="3" name="Content Placeholder 2"/>
          <p:cNvSpPr>
            <a:spLocks noGrp="1"/>
          </p:cNvSpPr>
          <p:nvPr>
            <p:ph idx="1"/>
          </p:nvPr>
        </p:nvSpPr>
        <p:spPr>
          <a:xfrm>
            <a:off x="838200" y="1825625"/>
            <a:ext cx="10515600" cy="827423"/>
          </a:xfrm>
        </p:spPr>
        <p:txBody>
          <a:bodyPr>
            <a:normAutofit fontScale="92500" lnSpcReduction="20000"/>
          </a:bodyPr>
          <a:lstStyle/>
          <a:p>
            <a:r>
              <a:rPr lang="en-US" dirty="0" smtClean="0"/>
              <a:t>If a Thread want to wait until the completion of other thread then join() method must call.</a:t>
            </a:r>
            <a:endParaRPr lang="en-US" dirty="0"/>
          </a:p>
        </p:txBody>
      </p:sp>
      <p:sp>
        <p:nvSpPr>
          <p:cNvPr id="4" name="TextBox 3"/>
          <p:cNvSpPr txBox="1"/>
          <p:nvPr/>
        </p:nvSpPr>
        <p:spPr>
          <a:xfrm>
            <a:off x="3018984" y="3183056"/>
            <a:ext cx="605308" cy="523220"/>
          </a:xfrm>
          <a:prstGeom prst="rect">
            <a:avLst/>
          </a:prstGeom>
          <a:noFill/>
        </p:spPr>
        <p:txBody>
          <a:bodyPr wrap="square" rtlCol="0">
            <a:spAutoFit/>
          </a:bodyPr>
          <a:lstStyle/>
          <a:p>
            <a:r>
              <a:rPr lang="en-US" sz="2800" dirty="0" smtClean="0"/>
              <a:t>t1</a:t>
            </a:r>
            <a:endParaRPr lang="en-US" sz="2800" dirty="0"/>
          </a:p>
        </p:txBody>
      </p:sp>
      <p:sp>
        <p:nvSpPr>
          <p:cNvPr id="5" name="TextBox 4"/>
          <p:cNvSpPr txBox="1"/>
          <p:nvPr/>
        </p:nvSpPr>
        <p:spPr>
          <a:xfrm>
            <a:off x="6310648" y="3121501"/>
            <a:ext cx="605308" cy="523220"/>
          </a:xfrm>
          <a:prstGeom prst="rect">
            <a:avLst/>
          </a:prstGeom>
          <a:noFill/>
        </p:spPr>
        <p:txBody>
          <a:bodyPr wrap="square" rtlCol="0">
            <a:spAutoFit/>
          </a:bodyPr>
          <a:lstStyle/>
          <a:p>
            <a:r>
              <a:rPr lang="en-US" sz="2800" dirty="0" smtClean="0"/>
              <a:t>t2</a:t>
            </a:r>
            <a:endParaRPr lang="en-US" sz="2800" dirty="0"/>
          </a:p>
        </p:txBody>
      </p:sp>
      <p:sp>
        <p:nvSpPr>
          <p:cNvPr id="10" name="Freeform 9"/>
          <p:cNvSpPr/>
          <p:nvPr/>
        </p:nvSpPr>
        <p:spPr>
          <a:xfrm>
            <a:off x="2524259" y="3644721"/>
            <a:ext cx="855334" cy="1481071"/>
          </a:xfrm>
          <a:custGeom>
            <a:avLst/>
            <a:gdLst>
              <a:gd name="connsiteX0" fmla="*/ 798490 w 855334"/>
              <a:gd name="connsiteY0" fmla="*/ 0 h 1481071"/>
              <a:gd name="connsiteX1" fmla="*/ 721217 w 855334"/>
              <a:gd name="connsiteY1" fmla="*/ 25758 h 1481071"/>
              <a:gd name="connsiteX2" fmla="*/ 592428 w 855334"/>
              <a:gd name="connsiteY2" fmla="*/ 90152 h 1481071"/>
              <a:gd name="connsiteX3" fmla="*/ 309093 w 855334"/>
              <a:gd name="connsiteY3" fmla="*/ 167425 h 1481071"/>
              <a:gd name="connsiteX4" fmla="*/ 180304 w 855334"/>
              <a:gd name="connsiteY4" fmla="*/ 206062 h 1481071"/>
              <a:gd name="connsiteX5" fmla="*/ 103031 w 855334"/>
              <a:gd name="connsiteY5" fmla="*/ 231820 h 1481071"/>
              <a:gd name="connsiteX6" fmla="*/ 12879 w 855334"/>
              <a:gd name="connsiteY6" fmla="*/ 257578 h 1481071"/>
              <a:gd name="connsiteX7" fmla="*/ 0 w 855334"/>
              <a:gd name="connsiteY7" fmla="*/ 296214 h 1481071"/>
              <a:gd name="connsiteX8" fmla="*/ 51516 w 855334"/>
              <a:gd name="connsiteY8" fmla="*/ 347730 h 1481071"/>
              <a:gd name="connsiteX9" fmla="*/ 489397 w 855334"/>
              <a:gd name="connsiteY9" fmla="*/ 360609 h 1481071"/>
              <a:gd name="connsiteX10" fmla="*/ 566671 w 855334"/>
              <a:gd name="connsiteY10" fmla="*/ 399245 h 1481071"/>
              <a:gd name="connsiteX11" fmla="*/ 643944 w 855334"/>
              <a:gd name="connsiteY11" fmla="*/ 425003 h 1481071"/>
              <a:gd name="connsiteX12" fmla="*/ 682580 w 855334"/>
              <a:gd name="connsiteY12" fmla="*/ 437882 h 1481071"/>
              <a:gd name="connsiteX13" fmla="*/ 721217 w 855334"/>
              <a:gd name="connsiteY13" fmla="*/ 450761 h 1481071"/>
              <a:gd name="connsiteX14" fmla="*/ 759854 w 855334"/>
              <a:gd name="connsiteY14" fmla="*/ 476518 h 1481071"/>
              <a:gd name="connsiteX15" fmla="*/ 734096 w 855334"/>
              <a:gd name="connsiteY15" fmla="*/ 579549 h 1481071"/>
              <a:gd name="connsiteX16" fmla="*/ 695459 w 855334"/>
              <a:gd name="connsiteY16" fmla="*/ 618186 h 1481071"/>
              <a:gd name="connsiteX17" fmla="*/ 553792 w 855334"/>
              <a:gd name="connsiteY17" fmla="*/ 682580 h 1481071"/>
              <a:gd name="connsiteX18" fmla="*/ 412124 w 855334"/>
              <a:gd name="connsiteY18" fmla="*/ 734096 h 1481071"/>
              <a:gd name="connsiteX19" fmla="*/ 347730 w 855334"/>
              <a:gd name="connsiteY19" fmla="*/ 746975 h 1481071"/>
              <a:gd name="connsiteX20" fmla="*/ 296214 w 855334"/>
              <a:gd name="connsiteY20" fmla="*/ 759854 h 1481071"/>
              <a:gd name="connsiteX21" fmla="*/ 206062 w 855334"/>
              <a:gd name="connsiteY21" fmla="*/ 772733 h 1481071"/>
              <a:gd name="connsiteX22" fmla="*/ 167426 w 855334"/>
              <a:gd name="connsiteY22" fmla="*/ 785611 h 1481071"/>
              <a:gd name="connsiteX23" fmla="*/ 64395 w 855334"/>
              <a:gd name="connsiteY23" fmla="*/ 798490 h 1481071"/>
              <a:gd name="connsiteX24" fmla="*/ 38637 w 855334"/>
              <a:gd name="connsiteY24" fmla="*/ 837127 h 1481071"/>
              <a:gd name="connsiteX25" fmla="*/ 77273 w 855334"/>
              <a:gd name="connsiteY25" fmla="*/ 862885 h 1481071"/>
              <a:gd name="connsiteX26" fmla="*/ 128789 w 855334"/>
              <a:gd name="connsiteY26" fmla="*/ 901521 h 1481071"/>
              <a:gd name="connsiteX27" fmla="*/ 193183 w 855334"/>
              <a:gd name="connsiteY27" fmla="*/ 927279 h 1481071"/>
              <a:gd name="connsiteX28" fmla="*/ 553792 w 855334"/>
              <a:gd name="connsiteY28" fmla="*/ 953037 h 1481071"/>
              <a:gd name="connsiteX29" fmla="*/ 605307 w 855334"/>
              <a:gd name="connsiteY29" fmla="*/ 965916 h 1481071"/>
              <a:gd name="connsiteX30" fmla="*/ 682580 w 855334"/>
              <a:gd name="connsiteY30" fmla="*/ 991673 h 1481071"/>
              <a:gd name="connsiteX31" fmla="*/ 772733 w 855334"/>
              <a:gd name="connsiteY31" fmla="*/ 1004552 h 1481071"/>
              <a:gd name="connsiteX32" fmla="*/ 837127 w 855334"/>
              <a:gd name="connsiteY32" fmla="*/ 1120462 h 1481071"/>
              <a:gd name="connsiteX33" fmla="*/ 798490 w 855334"/>
              <a:gd name="connsiteY33" fmla="*/ 1133341 h 1481071"/>
              <a:gd name="connsiteX34" fmla="*/ 759854 w 855334"/>
              <a:gd name="connsiteY34" fmla="*/ 1159099 h 1481071"/>
              <a:gd name="connsiteX35" fmla="*/ 695459 w 855334"/>
              <a:gd name="connsiteY35" fmla="*/ 1184856 h 1481071"/>
              <a:gd name="connsiteX36" fmla="*/ 566671 w 855334"/>
              <a:gd name="connsiteY36" fmla="*/ 1223493 h 1481071"/>
              <a:gd name="connsiteX37" fmla="*/ 425003 w 855334"/>
              <a:gd name="connsiteY37" fmla="*/ 1275009 h 1481071"/>
              <a:gd name="connsiteX38" fmla="*/ 373487 w 855334"/>
              <a:gd name="connsiteY38" fmla="*/ 1287887 h 1481071"/>
              <a:gd name="connsiteX39" fmla="*/ 321972 w 855334"/>
              <a:gd name="connsiteY39" fmla="*/ 1313645 h 1481071"/>
              <a:gd name="connsiteX40" fmla="*/ 283335 w 855334"/>
              <a:gd name="connsiteY40" fmla="*/ 1326524 h 1481071"/>
              <a:gd name="connsiteX41" fmla="*/ 231820 w 855334"/>
              <a:gd name="connsiteY41" fmla="*/ 1352282 h 1481071"/>
              <a:gd name="connsiteX42" fmla="*/ 206062 w 855334"/>
              <a:gd name="connsiteY42" fmla="*/ 1403797 h 1481071"/>
              <a:gd name="connsiteX43" fmla="*/ 193183 w 855334"/>
              <a:gd name="connsiteY43" fmla="*/ 1442434 h 1481071"/>
              <a:gd name="connsiteX44" fmla="*/ 321972 w 855334"/>
              <a:gd name="connsiteY44" fmla="*/ 1481071 h 1481071"/>
              <a:gd name="connsiteX45" fmla="*/ 643944 w 855334"/>
              <a:gd name="connsiteY45" fmla="*/ 1468192 h 1481071"/>
              <a:gd name="connsiteX46" fmla="*/ 824248 w 855334"/>
              <a:gd name="connsiteY46" fmla="*/ 1481071 h 1481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55334" h="1481071">
                <a:moveTo>
                  <a:pt x="798490" y="0"/>
                </a:moveTo>
                <a:cubicBezTo>
                  <a:pt x="772732" y="8586"/>
                  <a:pt x="746092" y="14875"/>
                  <a:pt x="721217" y="25758"/>
                </a:cubicBezTo>
                <a:cubicBezTo>
                  <a:pt x="677244" y="44996"/>
                  <a:pt x="637818" y="74549"/>
                  <a:pt x="592428" y="90152"/>
                </a:cubicBezTo>
                <a:cubicBezTo>
                  <a:pt x="499851" y="121975"/>
                  <a:pt x="402859" y="139295"/>
                  <a:pt x="309093" y="167425"/>
                </a:cubicBezTo>
                <a:lnTo>
                  <a:pt x="180304" y="206062"/>
                </a:lnTo>
                <a:cubicBezTo>
                  <a:pt x="154389" y="214161"/>
                  <a:pt x="129037" y="224018"/>
                  <a:pt x="103031" y="231820"/>
                </a:cubicBezTo>
                <a:cubicBezTo>
                  <a:pt x="-58695" y="280339"/>
                  <a:pt x="142736" y="214292"/>
                  <a:pt x="12879" y="257578"/>
                </a:cubicBezTo>
                <a:cubicBezTo>
                  <a:pt x="8586" y="270457"/>
                  <a:pt x="0" y="282639"/>
                  <a:pt x="0" y="296214"/>
                </a:cubicBezTo>
                <a:cubicBezTo>
                  <a:pt x="0" y="332414"/>
                  <a:pt x="17172" y="345874"/>
                  <a:pt x="51516" y="347730"/>
                </a:cubicBezTo>
                <a:cubicBezTo>
                  <a:pt x="197327" y="355612"/>
                  <a:pt x="343437" y="356316"/>
                  <a:pt x="489397" y="360609"/>
                </a:cubicBezTo>
                <a:cubicBezTo>
                  <a:pt x="630280" y="407566"/>
                  <a:pt x="416902" y="332680"/>
                  <a:pt x="566671" y="399245"/>
                </a:cubicBezTo>
                <a:cubicBezTo>
                  <a:pt x="591482" y="410272"/>
                  <a:pt x="618186" y="416417"/>
                  <a:pt x="643944" y="425003"/>
                </a:cubicBezTo>
                <a:lnTo>
                  <a:pt x="682580" y="437882"/>
                </a:lnTo>
                <a:cubicBezTo>
                  <a:pt x="695459" y="442175"/>
                  <a:pt x="709921" y="443231"/>
                  <a:pt x="721217" y="450761"/>
                </a:cubicBezTo>
                <a:lnTo>
                  <a:pt x="759854" y="476518"/>
                </a:lnTo>
                <a:cubicBezTo>
                  <a:pt x="751268" y="510862"/>
                  <a:pt x="748745" y="547321"/>
                  <a:pt x="734096" y="579549"/>
                </a:cubicBezTo>
                <a:cubicBezTo>
                  <a:pt x="726559" y="596130"/>
                  <a:pt x="710030" y="607258"/>
                  <a:pt x="695459" y="618186"/>
                </a:cubicBezTo>
                <a:cubicBezTo>
                  <a:pt x="634515" y="663894"/>
                  <a:pt x="625818" y="656389"/>
                  <a:pt x="553792" y="682580"/>
                </a:cubicBezTo>
                <a:cubicBezTo>
                  <a:pt x="513105" y="697375"/>
                  <a:pt x="453880" y="725745"/>
                  <a:pt x="412124" y="734096"/>
                </a:cubicBezTo>
                <a:cubicBezTo>
                  <a:pt x="390659" y="738389"/>
                  <a:pt x="369098" y="742226"/>
                  <a:pt x="347730" y="746975"/>
                </a:cubicBezTo>
                <a:cubicBezTo>
                  <a:pt x="330451" y="750815"/>
                  <a:pt x="313629" y="756688"/>
                  <a:pt x="296214" y="759854"/>
                </a:cubicBezTo>
                <a:cubicBezTo>
                  <a:pt x="266348" y="765284"/>
                  <a:pt x="236113" y="768440"/>
                  <a:pt x="206062" y="772733"/>
                </a:cubicBezTo>
                <a:cubicBezTo>
                  <a:pt x="193183" y="777026"/>
                  <a:pt x="180782" y="783183"/>
                  <a:pt x="167426" y="785611"/>
                </a:cubicBezTo>
                <a:cubicBezTo>
                  <a:pt x="133373" y="791802"/>
                  <a:pt x="96530" y="785636"/>
                  <a:pt x="64395" y="798490"/>
                </a:cubicBezTo>
                <a:cubicBezTo>
                  <a:pt x="50023" y="804239"/>
                  <a:pt x="47223" y="824248"/>
                  <a:pt x="38637" y="837127"/>
                </a:cubicBezTo>
                <a:cubicBezTo>
                  <a:pt x="51516" y="845713"/>
                  <a:pt x="64678" y="853888"/>
                  <a:pt x="77273" y="862885"/>
                </a:cubicBezTo>
                <a:cubicBezTo>
                  <a:pt x="94740" y="875361"/>
                  <a:pt x="110025" y="891097"/>
                  <a:pt x="128789" y="901521"/>
                </a:cubicBezTo>
                <a:cubicBezTo>
                  <a:pt x="148998" y="912748"/>
                  <a:pt x="171251" y="919968"/>
                  <a:pt x="193183" y="927279"/>
                </a:cubicBezTo>
                <a:cubicBezTo>
                  <a:pt x="301437" y="963364"/>
                  <a:pt x="479292" y="949933"/>
                  <a:pt x="553792" y="953037"/>
                </a:cubicBezTo>
                <a:cubicBezTo>
                  <a:pt x="570964" y="957330"/>
                  <a:pt x="588353" y="960830"/>
                  <a:pt x="605307" y="965916"/>
                </a:cubicBezTo>
                <a:cubicBezTo>
                  <a:pt x="631313" y="973718"/>
                  <a:pt x="655702" y="987833"/>
                  <a:pt x="682580" y="991673"/>
                </a:cubicBezTo>
                <a:lnTo>
                  <a:pt x="772733" y="1004552"/>
                </a:lnTo>
                <a:cubicBezTo>
                  <a:pt x="824928" y="1039349"/>
                  <a:pt x="886689" y="1046120"/>
                  <a:pt x="837127" y="1120462"/>
                </a:cubicBezTo>
                <a:cubicBezTo>
                  <a:pt x="829597" y="1131758"/>
                  <a:pt x="811369" y="1129048"/>
                  <a:pt x="798490" y="1133341"/>
                </a:cubicBezTo>
                <a:cubicBezTo>
                  <a:pt x="785611" y="1141927"/>
                  <a:pt x="773698" y="1152177"/>
                  <a:pt x="759854" y="1159099"/>
                </a:cubicBezTo>
                <a:cubicBezTo>
                  <a:pt x="739176" y="1169438"/>
                  <a:pt x="717186" y="1176956"/>
                  <a:pt x="695459" y="1184856"/>
                </a:cubicBezTo>
                <a:cubicBezTo>
                  <a:pt x="626473" y="1209942"/>
                  <a:pt x="628177" y="1208116"/>
                  <a:pt x="566671" y="1223493"/>
                </a:cubicBezTo>
                <a:cubicBezTo>
                  <a:pt x="498580" y="1268887"/>
                  <a:pt x="543048" y="1245498"/>
                  <a:pt x="425003" y="1275009"/>
                </a:cubicBezTo>
                <a:lnTo>
                  <a:pt x="373487" y="1287887"/>
                </a:lnTo>
                <a:cubicBezTo>
                  <a:pt x="356315" y="1296473"/>
                  <a:pt x="339618" y="1306082"/>
                  <a:pt x="321972" y="1313645"/>
                </a:cubicBezTo>
                <a:cubicBezTo>
                  <a:pt x="309494" y="1318993"/>
                  <a:pt x="295813" y="1321176"/>
                  <a:pt x="283335" y="1326524"/>
                </a:cubicBezTo>
                <a:cubicBezTo>
                  <a:pt x="265689" y="1334087"/>
                  <a:pt x="248992" y="1343696"/>
                  <a:pt x="231820" y="1352282"/>
                </a:cubicBezTo>
                <a:cubicBezTo>
                  <a:pt x="223234" y="1369454"/>
                  <a:pt x="213625" y="1386151"/>
                  <a:pt x="206062" y="1403797"/>
                </a:cubicBezTo>
                <a:cubicBezTo>
                  <a:pt x="200714" y="1416275"/>
                  <a:pt x="188141" y="1429829"/>
                  <a:pt x="193183" y="1442434"/>
                </a:cubicBezTo>
                <a:cubicBezTo>
                  <a:pt x="207382" y="1477931"/>
                  <a:pt x="313957" y="1479926"/>
                  <a:pt x="321972" y="1481071"/>
                </a:cubicBezTo>
                <a:cubicBezTo>
                  <a:pt x="429296" y="1476778"/>
                  <a:pt x="536534" y="1468192"/>
                  <a:pt x="643944" y="1468192"/>
                </a:cubicBezTo>
                <a:cubicBezTo>
                  <a:pt x="704198" y="1468192"/>
                  <a:pt x="824248" y="1481071"/>
                  <a:pt x="824248" y="1481071"/>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872766" y="3528811"/>
            <a:ext cx="965916" cy="3181082"/>
          </a:xfrm>
          <a:custGeom>
            <a:avLst/>
            <a:gdLst>
              <a:gd name="connsiteX0" fmla="*/ 656823 w 965916"/>
              <a:gd name="connsiteY0" fmla="*/ 0 h 3181082"/>
              <a:gd name="connsiteX1" fmla="*/ 592428 w 965916"/>
              <a:gd name="connsiteY1" fmla="*/ 51516 h 3181082"/>
              <a:gd name="connsiteX2" fmla="*/ 540913 w 965916"/>
              <a:gd name="connsiteY2" fmla="*/ 77274 h 3181082"/>
              <a:gd name="connsiteX3" fmla="*/ 489397 w 965916"/>
              <a:gd name="connsiteY3" fmla="*/ 128789 h 3181082"/>
              <a:gd name="connsiteX4" fmla="*/ 386366 w 965916"/>
              <a:gd name="connsiteY4" fmla="*/ 180304 h 3181082"/>
              <a:gd name="connsiteX5" fmla="*/ 321972 w 965916"/>
              <a:gd name="connsiteY5" fmla="*/ 218941 h 3181082"/>
              <a:gd name="connsiteX6" fmla="*/ 244699 w 965916"/>
              <a:gd name="connsiteY6" fmla="*/ 270457 h 3181082"/>
              <a:gd name="connsiteX7" fmla="*/ 206062 w 965916"/>
              <a:gd name="connsiteY7" fmla="*/ 347730 h 3181082"/>
              <a:gd name="connsiteX8" fmla="*/ 218941 w 965916"/>
              <a:gd name="connsiteY8" fmla="*/ 412124 h 3181082"/>
              <a:gd name="connsiteX9" fmla="*/ 296214 w 965916"/>
              <a:gd name="connsiteY9" fmla="*/ 437882 h 3181082"/>
              <a:gd name="connsiteX10" fmla="*/ 553792 w 965916"/>
              <a:gd name="connsiteY10" fmla="*/ 425003 h 3181082"/>
              <a:gd name="connsiteX11" fmla="*/ 631065 w 965916"/>
              <a:gd name="connsiteY11" fmla="*/ 412124 h 3181082"/>
              <a:gd name="connsiteX12" fmla="*/ 824248 w 965916"/>
              <a:gd name="connsiteY12" fmla="*/ 425003 h 3181082"/>
              <a:gd name="connsiteX13" fmla="*/ 875764 w 965916"/>
              <a:gd name="connsiteY13" fmla="*/ 489397 h 3181082"/>
              <a:gd name="connsiteX14" fmla="*/ 837127 w 965916"/>
              <a:gd name="connsiteY14" fmla="*/ 528034 h 3181082"/>
              <a:gd name="connsiteX15" fmla="*/ 734096 w 965916"/>
              <a:gd name="connsiteY15" fmla="*/ 631065 h 3181082"/>
              <a:gd name="connsiteX16" fmla="*/ 682580 w 965916"/>
              <a:gd name="connsiteY16" fmla="*/ 682581 h 3181082"/>
              <a:gd name="connsiteX17" fmla="*/ 605307 w 965916"/>
              <a:gd name="connsiteY17" fmla="*/ 721217 h 3181082"/>
              <a:gd name="connsiteX18" fmla="*/ 566671 w 965916"/>
              <a:gd name="connsiteY18" fmla="*/ 746975 h 3181082"/>
              <a:gd name="connsiteX19" fmla="*/ 502276 w 965916"/>
              <a:gd name="connsiteY19" fmla="*/ 772733 h 3181082"/>
              <a:gd name="connsiteX20" fmla="*/ 463640 w 965916"/>
              <a:gd name="connsiteY20" fmla="*/ 798490 h 3181082"/>
              <a:gd name="connsiteX21" fmla="*/ 412124 w 965916"/>
              <a:gd name="connsiteY21" fmla="*/ 811369 h 3181082"/>
              <a:gd name="connsiteX22" fmla="*/ 334851 w 965916"/>
              <a:gd name="connsiteY22" fmla="*/ 837127 h 3181082"/>
              <a:gd name="connsiteX23" fmla="*/ 128789 w 965916"/>
              <a:gd name="connsiteY23" fmla="*/ 901521 h 3181082"/>
              <a:gd name="connsiteX24" fmla="*/ 90152 w 965916"/>
              <a:gd name="connsiteY24" fmla="*/ 914400 h 3181082"/>
              <a:gd name="connsiteX25" fmla="*/ 51516 w 965916"/>
              <a:gd name="connsiteY25" fmla="*/ 927279 h 3181082"/>
              <a:gd name="connsiteX26" fmla="*/ 38637 w 965916"/>
              <a:gd name="connsiteY26" fmla="*/ 965916 h 3181082"/>
              <a:gd name="connsiteX27" fmla="*/ 206062 w 965916"/>
              <a:gd name="connsiteY27" fmla="*/ 1004552 h 3181082"/>
              <a:gd name="connsiteX28" fmla="*/ 399245 w 965916"/>
              <a:gd name="connsiteY28" fmla="*/ 991674 h 3181082"/>
              <a:gd name="connsiteX29" fmla="*/ 450761 w 965916"/>
              <a:gd name="connsiteY29" fmla="*/ 978795 h 3181082"/>
              <a:gd name="connsiteX30" fmla="*/ 643944 w 965916"/>
              <a:gd name="connsiteY30" fmla="*/ 991674 h 3181082"/>
              <a:gd name="connsiteX31" fmla="*/ 721217 w 965916"/>
              <a:gd name="connsiteY31" fmla="*/ 1030310 h 3181082"/>
              <a:gd name="connsiteX32" fmla="*/ 772733 w 965916"/>
              <a:gd name="connsiteY32" fmla="*/ 1081826 h 3181082"/>
              <a:gd name="connsiteX33" fmla="*/ 798490 w 965916"/>
              <a:gd name="connsiteY33" fmla="*/ 1120462 h 3181082"/>
              <a:gd name="connsiteX34" fmla="*/ 746975 w 965916"/>
              <a:gd name="connsiteY34" fmla="*/ 1236372 h 3181082"/>
              <a:gd name="connsiteX35" fmla="*/ 695459 w 965916"/>
              <a:gd name="connsiteY35" fmla="*/ 1275009 h 3181082"/>
              <a:gd name="connsiteX36" fmla="*/ 579549 w 965916"/>
              <a:gd name="connsiteY36" fmla="*/ 1300766 h 3181082"/>
              <a:gd name="connsiteX37" fmla="*/ 528034 w 965916"/>
              <a:gd name="connsiteY37" fmla="*/ 1313645 h 3181082"/>
              <a:gd name="connsiteX38" fmla="*/ 412124 w 965916"/>
              <a:gd name="connsiteY38" fmla="*/ 1339403 h 3181082"/>
              <a:gd name="connsiteX39" fmla="*/ 360609 w 965916"/>
              <a:gd name="connsiteY39" fmla="*/ 1378040 h 3181082"/>
              <a:gd name="connsiteX40" fmla="*/ 321972 w 965916"/>
              <a:gd name="connsiteY40" fmla="*/ 1403797 h 3181082"/>
              <a:gd name="connsiteX41" fmla="*/ 296214 w 965916"/>
              <a:gd name="connsiteY41" fmla="*/ 1442434 h 3181082"/>
              <a:gd name="connsiteX42" fmla="*/ 373488 w 965916"/>
              <a:gd name="connsiteY42" fmla="*/ 1635617 h 3181082"/>
              <a:gd name="connsiteX43" fmla="*/ 412124 w 965916"/>
              <a:gd name="connsiteY43" fmla="*/ 1648496 h 3181082"/>
              <a:gd name="connsiteX44" fmla="*/ 656823 w 965916"/>
              <a:gd name="connsiteY44" fmla="*/ 1635617 h 3181082"/>
              <a:gd name="connsiteX45" fmla="*/ 824248 w 965916"/>
              <a:gd name="connsiteY45" fmla="*/ 1609859 h 3181082"/>
              <a:gd name="connsiteX46" fmla="*/ 940158 w 965916"/>
              <a:gd name="connsiteY46" fmla="*/ 1622738 h 3181082"/>
              <a:gd name="connsiteX47" fmla="*/ 965916 w 965916"/>
              <a:gd name="connsiteY47" fmla="*/ 1661375 h 3181082"/>
              <a:gd name="connsiteX48" fmla="*/ 914400 w 965916"/>
              <a:gd name="connsiteY48" fmla="*/ 1803043 h 3181082"/>
              <a:gd name="connsiteX49" fmla="*/ 888642 w 965916"/>
              <a:gd name="connsiteY49" fmla="*/ 1854558 h 3181082"/>
              <a:gd name="connsiteX50" fmla="*/ 798490 w 965916"/>
              <a:gd name="connsiteY50" fmla="*/ 1931831 h 3181082"/>
              <a:gd name="connsiteX51" fmla="*/ 695459 w 965916"/>
              <a:gd name="connsiteY51" fmla="*/ 2009104 h 3181082"/>
              <a:gd name="connsiteX52" fmla="*/ 528034 w 965916"/>
              <a:gd name="connsiteY52" fmla="*/ 2047741 h 3181082"/>
              <a:gd name="connsiteX53" fmla="*/ 450761 w 965916"/>
              <a:gd name="connsiteY53" fmla="*/ 2073499 h 3181082"/>
              <a:gd name="connsiteX54" fmla="*/ 373488 w 965916"/>
              <a:gd name="connsiteY54" fmla="*/ 2137893 h 3181082"/>
              <a:gd name="connsiteX55" fmla="*/ 360609 w 965916"/>
              <a:gd name="connsiteY55" fmla="*/ 2189409 h 3181082"/>
              <a:gd name="connsiteX56" fmla="*/ 347730 w 965916"/>
              <a:gd name="connsiteY56" fmla="*/ 2228045 h 3181082"/>
              <a:gd name="connsiteX57" fmla="*/ 399245 w 965916"/>
              <a:gd name="connsiteY57" fmla="*/ 2266682 h 3181082"/>
              <a:gd name="connsiteX58" fmla="*/ 656823 w 965916"/>
              <a:gd name="connsiteY58" fmla="*/ 2279561 h 3181082"/>
              <a:gd name="connsiteX59" fmla="*/ 721217 w 965916"/>
              <a:gd name="connsiteY59" fmla="*/ 2292440 h 3181082"/>
              <a:gd name="connsiteX60" fmla="*/ 811369 w 965916"/>
              <a:gd name="connsiteY60" fmla="*/ 2305319 h 3181082"/>
              <a:gd name="connsiteX61" fmla="*/ 850006 w 965916"/>
              <a:gd name="connsiteY61" fmla="*/ 2318197 h 3181082"/>
              <a:gd name="connsiteX62" fmla="*/ 862885 w 965916"/>
              <a:gd name="connsiteY62" fmla="*/ 2356834 h 3181082"/>
              <a:gd name="connsiteX63" fmla="*/ 721217 w 965916"/>
              <a:gd name="connsiteY63" fmla="*/ 2511381 h 3181082"/>
              <a:gd name="connsiteX64" fmla="*/ 631065 w 965916"/>
              <a:gd name="connsiteY64" fmla="*/ 2550017 h 3181082"/>
              <a:gd name="connsiteX65" fmla="*/ 553792 w 965916"/>
              <a:gd name="connsiteY65" fmla="*/ 2601533 h 3181082"/>
              <a:gd name="connsiteX66" fmla="*/ 399245 w 965916"/>
              <a:gd name="connsiteY66" fmla="*/ 2665927 h 3181082"/>
              <a:gd name="connsiteX67" fmla="*/ 334851 w 965916"/>
              <a:gd name="connsiteY67" fmla="*/ 2691685 h 3181082"/>
              <a:gd name="connsiteX68" fmla="*/ 257578 w 965916"/>
              <a:gd name="connsiteY68" fmla="*/ 2704564 h 3181082"/>
              <a:gd name="connsiteX69" fmla="*/ 206062 w 965916"/>
              <a:gd name="connsiteY69" fmla="*/ 2717443 h 3181082"/>
              <a:gd name="connsiteX70" fmla="*/ 103031 w 965916"/>
              <a:gd name="connsiteY70" fmla="*/ 2730321 h 3181082"/>
              <a:gd name="connsiteX71" fmla="*/ 25758 w 965916"/>
              <a:gd name="connsiteY71" fmla="*/ 2820474 h 3181082"/>
              <a:gd name="connsiteX72" fmla="*/ 0 w 965916"/>
              <a:gd name="connsiteY72" fmla="*/ 2871989 h 3181082"/>
              <a:gd name="connsiteX73" fmla="*/ 90152 w 965916"/>
              <a:gd name="connsiteY73" fmla="*/ 2936383 h 3181082"/>
              <a:gd name="connsiteX74" fmla="*/ 193183 w 965916"/>
              <a:gd name="connsiteY74" fmla="*/ 2923504 h 3181082"/>
              <a:gd name="connsiteX75" fmla="*/ 283335 w 965916"/>
              <a:gd name="connsiteY75" fmla="*/ 2859110 h 3181082"/>
              <a:gd name="connsiteX76" fmla="*/ 334851 w 965916"/>
              <a:gd name="connsiteY76" fmla="*/ 2833352 h 3181082"/>
              <a:gd name="connsiteX77" fmla="*/ 437882 w 965916"/>
              <a:gd name="connsiteY77" fmla="*/ 2807595 h 3181082"/>
              <a:gd name="connsiteX78" fmla="*/ 631065 w 965916"/>
              <a:gd name="connsiteY78" fmla="*/ 2820474 h 3181082"/>
              <a:gd name="connsiteX79" fmla="*/ 656823 w 965916"/>
              <a:gd name="connsiteY79" fmla="*/ 2871989 h 3181082"/>
              <a:gd name="connsiteX80" fmla="*/ 643944 w 965916"/>
              <a:gd name="connsiteY80" fmla="*/ 2962141 h 3181082"/>
              <a:gd name="connsiteX81" fmla="*/ 605307 w 965916"/>
              <a:gd name="connsiteY81" fmla="*/ 3013657 h 3181082"/>
              <a:gd name="connsiteX82" fmla="*/ 579549 w 965916"/>
              <a:gd name="connsiteY82" fmla="*/ 3052293 h 3181082"/>
              <a:gd name="connsiteX83" fmla="*/ 579549 w 965916"/>
              <a:gd name="connsiteY83" fmla="*/ 3181082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65916" h="3181082">
                <a:moveTo>
                  <a:pt x="656823" y="0"/>
                </a:moveTo>
                <a:cubicBezTo>
                  <a:pt x="635358" y="17172"/>
                  <a:pt x="615300" y="36268"/>
                  <a:pt x="592428" y="51516"/>
                </a:cubicBezTo>
                <a:cubicBezTo>
                  <a:pt x="576454" y="62166"/>
                  <a:pt x="556272" y="65755"/>
                  <a:pt x="540913" y="77274"/>
                </a:cubicBezTo>
                <a:cubicBezTo>
                  <a:pt x="521485" y="91845"/>
                  <a:pt x="509603" y="115318"/>
                  <a:pt x="489397" y="128789"/>
                </a:cubicBezTo>
                <a:cubicBezTo>
                  <a:pt x="457448" y="150088"/>
                  <a:pt x="420174" y="162100"/>
                  <a:pt x="386366" y="180304"/>
                </a:cubicBezTo>
                <a:cubicBezTo>
                  <a:pt x="364326" y="192172"/>
                  <a:pt x="341998" y="203922"/>
                  <a:pt x="321972" y="218941"/>
                </a:cubicBezTo>
                <a:cubicBezTo>
                  <a:pt x="244795" y="276824"/>
                  <a:pt x="322185" y="244628"/>
                  <a:pt x="244699" y="270457"/>
                </a:cubicBezTo>
                <a:cubicBezTo>
                  <a:pt x="231675" y="289992"/>
                  <a:pt x="206062" y="321069"/>
                  <a:pt x="206062" y="347730"/>
                </a:cubicBezTo>
                <a:cubicBezTo>
                  <a:pt x="206062" y="369620"/>
                  <a:pt x="203463" y="396646"/>
                  <a:pt x="218941" y="412124"/>
                </a:cubicBezTo>
                <a:cubicBezTo>
                  <a:pt x="238140" y="431323"/>
                  <a:pt x="296214" y="437882"/>
                  <a:pt x="296214" y="437882"/>
                </a:cubicBezTo>
                <a:cubicBezTo>
                  <a:pt x="382073" y="433589"/>
                  <a:pt x="468079" y="431596"/>
                  <a:pt x="553792" y="425003"/>
                </a:cubicBezTo>
                <a:cubicBezTo>
                  <a:pt x="579828" y="423000"/>
                  <a:pt x="604952" y="412124"/>
                  <a:pt x="631065" y="412124"/>
                </a:cubicBezTo>
                <a:cubicBezTo>
                  <a:pt x="695602" y="412124"/>
                  <a:pt x="759854" y="420710"/>
                  <a:pt x="824248" y="425003"/>
                </a:cubicBezTo>
                <a:cubicBezTo>
                  <a:pt x="841018" y="436183"/>
                  <a:pt x="887074" y="455466"/>
                  <a:pt x="875764" y="489397"/>
                </a:cubicBezTo>
                <a:cubicBezTo>
                  <a:pt x="870004" y="506676"/>
                  <a:pt x="848980" y="514205"/>
                  <a:pt x="837127" y="528034"/>
                </a:cubicBezTo>
                <a:cubicBezTo>
                  <a:pt x="728640" y="654603"/>
                  <a:pt x="883581" y="498189"/>
                  <a:pt x="734096" y="631065"/>
                </a:cubicBezTo>
                <a:cubicBezTo>
                  <a:pt x="715945" y="647199"/>
                  <a:pt x="702475" y="668655"/>
                  <a:pt x="682580" y="682581"/>
                </a:cubicBezTo>
                <a:cubicBezTo>
                  <a:pt x="658988" y="699095"/>
                  <a:pt x="630481" y="707231"/>
                  <a:pt x="605307" y="721217"/>
                </a:cubicBezTo>
                <a:cubicBezTo>
                  <a:pt x="591776" y="728734"/>
                  <a:pt x="580515" y="740053"/>
                  <a:pt x="566671" y="746975"/>
                </a:cubicBezTo>
                <a:cubicBezTo>
                  <a:pt x="545993" y="757314"/>
                  <a:pt x="522954" y="762394"/>
                  <a:pt x="502276" y="772733"/>
                </a:cubicBezTo>
                <a:cubicBezTo>
                  <a:pt x="488432" y="779655"/>
                  <a:pt x="477867" y="792393"/>
                  <a:pt x="463640" y="798490"/>
                </a:cubicBezTo>
                <a:cubicBezTo>
                  <a:pt x="447371" y="805462"/>
                  <a:pt x="429078" y="806283"/>
                  <a:pt x="412124" y="811369"/>
                </a:cubicBezTo>
                <a:cubicBezTo>
                  <a:pt x="386118" y="819171"/>
                  <a:pt x="360742" y="828951"/>
                  <a:pt x="334851" y="837127"/>
                </a:cubicBezTo>
                <a:cubicBezTo>
                  <a:pt x="71406" y="920321"/>
                  <a:pt x="242128" y="863743"/>
                  <a:pt x="128789" y="901521"/>
                </a:cubicBezTo>
                <a:lnTo>
                  <a:pt x="90152" y="914400"/>
                </a:lnTo>
                <a:lnTo>
                  <a:pt x="51516" y="927279"/>
                </a:lnTo>
                <a:cubicBezTo>
                  <a:pt x="47223" y="940158"/>
                  <a:pt x="29038" y="956316"/>
                  <a:pt x="38637" y="965916"/>
                </a:cubicBezTo>
                <a:cubicBezTo>
                  <a:pt x="62209" y="989489"/>
                  <a:pt x="181268" y="1001010"/>
                  <a:pt x="206062" y="1004552"/>
                </a:cubicBezTo>
                <a:cubicBezTo>
                  <a:pt x="270456" y="1000259"/>
                  <a:pt x="335062" y="998430"/>
                  <a:pt x="399245" y="991674"/>
                </a:cubicBezTo>
                <a:cubicBezTo>
                  <a:pt x="416848" y="989821"/>
                  <a:pt x="433061" y="978795"/>
                  <a:pt x="450761" y="978795"/>
                </a:cubicBezTo>
                <a:cubicBezTo>
                  <a:pt x="515298" y="978795"/>
                  <a:pt x="579550" y="987381"/>
                  <a:pt x="643944" y="991674"/>
                </a:cubicBezTo>
                <a:cubicBezTo>
                  <a:pt x="669397" y="1000158"/>
                  <a:pt x="703059" y="1007613"/>
                  <a:pt x="721217" y="1030310"/>
                </a:cubicBezTo>
                <a:cubicBezTo>
                  <a:pt x="771172" y="1092754"/>
                  <a:pt x="688434" y="1053726"/>
                  <a:pt x="772733" y="1081826"/>
                </a:cubicBezTo>
                <a:cubicBezTo>
                  <a:pt x="781319" y="1094705"/>
                  <a:pt x="796781" y="1105078"/>
                  <a:pt x="798490" y="1120462"/>
                </a:cubicBezTo>
                <a:cubicBezTo>
                  <a:pt x="805585" y="1184317"/>
                  <a:pt x="788056" y="1201160"/>
                  <a:pt x="746975" y="1236372"/>
                </a:cubicBezTo>
                <a:cubicBezTo>
                  <a:pt x="730678" y="1250341"/>
                  <a:pt x="714658" y="1265409"/>
                  <a:pt x="695459" y="1275009"/>
                </a:cubicBezTo>
                <a:cubicBezTo>
                  <a:pt x="682891" y="1281293"/>
                  <a:pt x="586871" y="1299139"/>
                  <a:pt x="579549" y="1300766"/>
                </a:cubicBezTo>
                <a:cubicBezTo>
                  <a:pt x="562270" y="1304606"/>
                  <a:pt x="545313" y="1309805"/>
                  <a:pt x="528034" y="1313645"/>
                </a:cubicBezTo>
                <a:cubicBezTo>
                  <a:pt x="380871" y="1346348"/>
                  <a:pt x="537769" y="1307992"/>
                  <a:pt x="412124" y="1339403"/>
                </a:cubicBezTo>
                <a:cubicBezTo>
                  <a:pt x="394952" y="1352282"/>
                  <a:pt x="378076" y="1365564"/>
                  <a:pt x="360609" y="1378040"/>
                </a:cubicBezTo>
                <a:cubicBezTo>
                  <a:pt x="348014" y="1387037"/>
                  <a:pt x="332917" y="1392852"/>
                  <a:pt x="321972" y="1403797"/>
                </a:cubicBezTo>
                <a:cubicBezTo>
                  <a:pt x="311027" y="1414742"/>
                  <a:pt x="304800" y="1429555"/>
                  <a:pt x="296214" y="1442434"/>
                </a:cubicBezTo>
                <a:cubicBezTo>
                  <a:pt x="321362" y="1605891"/>
                  <a:pt x="272668" y="1592408"/>
                  <a:pt x="373488" y="1635617"/>
                </a:cubicBezTo>
                <a:cubicBezTo>
                  <a:pt x="385966" y="1640965"/>
                  <a:pt x="399245" y="1644203"/>
                  <a:pt x="412124" y="1648496"/>
                </a:cubicBezTo>
                <a:cubicBezTo>
                  <a:pt x="493690" y="1644203"/>
                  <a:pt x="575367" y="1641651"/>
                  <a:pt x="656823" y="1635617"/>
                </a:cubicBezTo>
                <a:cubicBezTo>
                  <a:pt x="731124" y="1630113"/>
                  <a:pt x="757823" y="1623144"/>
                  <a:pt x="824248" y="1609859"/>
                </a:cubicBezTo>
                <a:cubicBezTo>
                  <a:pt x="862885" y="1614152"/>
                  <a:pt x="903624" y="1609453"/>
                  <a:pt x="940158" y="1622738"/>
                </a:cubicBezTo>
                <a:cubicBezTo>
                  <a:pt x="954705" y="1628028"/>
                  <a:pt x="965916" y="1645896"/>
                  <a:pt x="965916" y="1661375"/>
                </a:cubicBezTo>
                <a:cubicBezTo>
                  <a:pt x="965916" y="1753730"/>
                  <a:pt x="946891" y="1746185"/>
                  <a:pt x="914400" y="1803043"/>
                </a:cubicBezTo>
                <a:cubicBezTo>
                  <a:pt x="904875" y="1819712"/>
                  <a:pt x="900161" y="1839199"/>
                  <a:pt x="888642" y="1854558"/>
                </a:cubicBezTo>
                <a:cubicBezTo>
                  <a:pt x="832969" y="1928789"/>
                  <a:pt x="853008" y="1885102"/>
                  <a:pt x="798490" y="1931831"/>
                </a:cubicBezTo>
                <a:cubicBezTo>
                  <a:pt x="745118" y="1977578"/>
                  <a:pt x="759432" y="1987780"/>
                  <a:pt x="695459" y="2009104"/>
                </a:cubicBezTo>
                <a:cubicBezTo>
                  <a:pt x="549706" y="2057688"/>
                  <a:pt x="640427" y="2017088"/>
                  <a:pt x="528034" y="2047741"/>
                </a:cubicBezTo>
                <a:cubicBezTo>
                  <a:pt x="501840" y="2054885"/>
                  <a:pt x="473352" y="2058438"/>
                  <a:pt x="450761" y="2073499"/>
                </a:cubicBezTo>
                <a:cubicBezTo>
                  <a:pt x="396970" y="2109360"/>
                  <a:pt x="423069" y="2088312"/>
                  <a:pt x="373488" y="2137893"/>
                </a:cubicBezTo>
                <a:cubicBezTo>
                  <a:pt x="369195" y="2155065"/>
                  <a:pt x="365472" y="2172390"/>
                  <a:pt x="360609" y="2189409"/>
                </a:cubicBezTo>
                <a:cubicBezTo>
                  <a:pt x="356880" y="2202462"/>
                  <a:pt x="341659" y="2215903"/>
                  <a:pt x="347730" y="2228045"/>
                </a:cubicBezTo>
                <a:cubicBezTo>
                  <a:pt x="357329" y="2247244"/>
                  <a:pt x="378072" y="2263153"/>
                  <a:pt x="399245" y="2266682"/>
                </a:cubicBezTo>
                <a:cubicBezTo>
                  <a:pt x="484042" y="2280815"/>
                  <a:pt x="570964" y="2275268"/>
                  <a:pt x="656823" y="2279561"/>
                </a:cubicBezTo>
                <a:cubicBezTo>
                  <a:pt x="678288" y="2283854"/>
                  <a:pt x="699625" y="2288841"/>
                  <a:pt x="721217" y="2292440"/>
                </a:cubicBezTo>
                <a:cubicBezTo>
                  <a:pt x="751160" y="2297431"/>
                  <a:pt x="781603" y="2299366"/>
                  <a:pt x="811369" y="2305319"/>
                </a:cubicBezTo>
                <a:cubicBezTo>
                  <a:pt x="824681" y="2307981"/>
                  <a:pt x="837127" y="2313904"/>
                  <a:pt x="850006" y="2318197"/>
                </a:cubicBezTo>
                <a:cubicBezTo>
                  <a:pt x="854299" y="2331076"/>
                  <a:pt x="864569" y="2343363"/>
                  <a:pt x="862885" y="2356834"/>
                </a:cubicBezTo>
                <a:cubicBezTo>
                  <a:pt x="853787" y="2429616"/>
                  <a:pt x="781612" y="2485498"/>
                  <a:pt x="721217" y="2511381"/>
                </a:cubicBezTo>
                <a:cubicBezTo>
                  <a:pt x="691166" y="2524260"/>
                  <a:pt x="659851" y="2534517"/>
                  <a:pt x="631065" y="2550017"/>
                </a:cubicBezTo>
                <a:cubicBezTo>
                  <a:pt x="603808" y="2564694"/>
                  <a:pt x="581481" y="2587689"/>
                  <a:pt x="553792" y="2601533"/>
                </a:cubicBezTo>
                <a:cubicBezTo>
                  <a:pt x="503875" y="2626491"/>
                  <a:pt x="450850" y="2644678"/>
                  <a:pt x="399245" y="2665927"/>
                </a:cubicBezTo>
                <a:cubicBezTo>
                  <a:pt x="377868" y="2674729"/>
                  <a:pt x="357655" y="2687884"/>
                  <a:pt x="334851" y="2691685"/>
                </a:cubicBezTo>
                <a:cubicBezTo>
                  <a:pt x="309093" y="2695978"/>
                  <a:pt x="283184" y="2699443"/>
                  <a:pt x="257578" y="2704564"/>
                </a:cubicBezTo>
                <a:cubicBezTo>
                  <a:pt x="240221" y="2708035"/>
                  <a:pt x="223522" y="2714533"/>
                  <a:pt x="206062" y="2717443"/>
                </a:cubicBezTo>
                <a:cubicBezTo>
                  <a:pt x="171922" y="2723133"/>
                  <a:pt x="137375" y="2726028"/>
                  <a:pt x="103031" y="2730321"/>
                </a:cubicBezTo>
                <a:cubicBezTo>
                  <a:pt x="67909" y="2765444"/>
                  <a:pt x="53294" y="2776417"/>
                  <a:pt x="25758" y="2820474"/>
                </a:cubicBezTo>
                <a:cubicBezTo>
                  <a:pt x="15583" y="2836754"/>
                  <a:pt x="8586" y="2854817"/>
                  <a:pt x="0" y="2871989"/>
                </a:cubicBezTo>
                <a:cubicBezTo>
                  <a:pt x="22973" y="2894962"/>
                  <a:pt x="53166" y="2933301"/>
                  <a:pt x="90152" y="2936383"/>
                </a:cubicBezTo>
                <a:cubicBezTo>
                  <a:pt x="124643" y="2939257"/>
                  <a:pt x="158839" y="2927797"/>
                  <a:pt x="193183" y="2923504"/>
                </a:cubicBezTo>
                <a:cubicBezTo>
                  <a:pt x="215286" y="2906927"/>
                  <a:pt x="256978" y="2874171"/>
                  <a:pt x="283335" y="2859110"/>
                </a:cubicBezTo>
                <a:cubicBezTo>
                  <a:pt x="300004" y="2849585"/>
                  <a:pt x="317204" y="2840915"/>
                  <a:pt x="334851" y="2833352"/>
                </a:cubicBezTo>
                <a:cubicBezTo>
                  <a:pt x="369498" y="2818504"/>
                  <a:pt x="400095" y="2815153"/>
                  <a:pt x="437882" y="2807595"/>
                </a:cubicBezTo>
                <a:cubicBezTo>
                  <a:pt x="502276" y="2811888"/>
                  <a:pt x="569150" y="2802264"/>
                  <a:pt x="631065" y="2820474"/>
                </a:cubicBezTo>
                <a:cubicBezTo>
                  <a:pt x="649483" y="2825891"/>
                  <a:pt x="655085" y="2852869"/>
                  <a:pt x="656823" y="2871989"/>
                </a:cubicBezTo>
                <a:cubicBezTo>
                  <a:pt x="659571" y="2902220"/>
                  <a:pt x="654318" y="2933613"/>
                  <a:pt x="643944" y="2962141"/>
                </a:cubicBezTo>
                <a:cubicBezTo>
                  <a:pt x="636608" y="2982314"/>
                  <a:pt x="617783" y="2996190"/>
                  <a:pt x="605307" y="3013657"/>
                </a:cubicBezTo>
                <a:cubicBezTo>
                  <a:pt x="596310" y="3026252"/>
                  <a:pt x="581903" y="3036995"/>
                  <a:pt x="579549" y="3052293"/>
                </a:cubicBezTo>
                <a:cubicBezTo>
                  <a:pt x="573021" y="3094723"/>
                  <a:pt x="579549" y="3138152"/>
                  <a:pt x="579549" y="318108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382592" y="5125792"/>
            <a:ext cx="1313645" cy="461665"/>
          </a:xfrm>
          <a:prstGeom prst="rect">
            <a:avLst/>
          </a:prstGeom>
          <a:noFill/>
        </p:spPr>
        <p:txBody>
          <a:bodyPr wrap="square" rtlCol="0">
            <a:spAutoFit/>
          </a:bodyPr>
          <a:lstStyle/>
          <a:p>
            <a:r>
              <a:rPr lang="en-US" sz="2400" dirty="0" smtClean="0"/>
              <a:t>t2.join();</a:t>
            </a:r>
            <a:endParaRPr lang="en-US" sz="2400" dirty="0"/>
          </a:p>
        </p:txBody>
      </p:sp>
      <p:sp>
        <p:nvSpPr>
          <p:cNvPr id="15" name="Freeform 14"/>
          <p:cNvSpPr/>
          <p:nvPr/>
        </p:nvSpPr>
        <p:spPr>
          <a:xfrm>
            <a:off x="2690233" y="5589431"/>
            <a:ext cx="477970" cy="1262130"/>
          </a:xfrm>
          <a:custGeom>
            <a:avLst/>
            <a:gdLst>
              <a:gd name="connsiteX0" fmla="*/ 310544 w 477970"/>
              <a:gd name="connsiteY0" fmla="*/ 0 h 1262130"/>
              <a:gd name="connsiteX1" fmla="*/ 207513 w 477970"/>
              <a:gd name="connsiteY1" fmla="*/ 12879 h 1262130"/>
              <a:gd name="connsiteX2" fmla="*/ 143119 w 477970"/>
              <a:gd name="connsiteY2" fmla="*/ 38637 h 1262130"/>
              <a:gd name="connsiteX3" fmla="*/ 104482 w 477970"/>
              <a:gd name="connsiteY3" fmla="*/ 51515 h 1262130"/>
              <a:gd name="connsiteX4" fmla="*/ 14330 w 477970"/>
              <a:gd name="connsiteY4" fmla="*/ 103031 h 1262130"/>
              <a:gd name="connsiteX5" fmla="*/ 1452 w 477970"/>
              <a:gd name="connsiteY5" fmla="*/ 141668 h 1262130"/>
              <a:gd name="connsiteX6" fmla="*/ 52967 w 477970"/>
              <a:gd name="connsiteY6" fmla="*/ 180304 h 1262130"/>
              <a:gd name="connsiteX7" fmla="*/ 91604 w 477970"/>
              <a:gd name="connsiteY7" fmla="*/ 218941 h 1262130"/>
              <a:gd name="connsiteX8" fmla="*/ 117361 w 477970"/>
              <a:gd name="connsiteY8" fmla="*/ 257577 h 1262130"/>
              <a:gd name="connsiteX9" fmla="*/ 168877 w 477970"/>
              <a:gd name="connsiteY9" fmla="*/ 270456 h 1262130"/>
              <a:gd name="connsiteX10" fmla="*/ 323423 w 477970"/>
              <a:gd name="connsiteY10" fmla="*/ 257577 h 1262130"/>
              <a:gd name="connsiteX11" fmla="*/ 387818 w 477970"/>
              <a:gd name="connsiteY11" fmla="*/ 244699 h 1262130"/>
              <a:gd name="connsiteX12" fmla="*/ 477970 w 477970"/>
              <a:gd name="connsiteY12" fmla="*/ 257577 h 1262130"/>
              <a:gd name="connsiteX13" fmla="*/ 439333 w 477970"/>
              <a:gd name="connsiteY13" fmla="*/ 373487 h 1262130"/>
              <a:gd name="connsiteX14" fmla="*/ 400697 w 477970"/>
              <a:gd name="connsiteY14" fmla="*/ 425003 h 1262130"/>
              <a:gd name="connsiteX15" fmla="*/ 310544 w 477970"/>
              <a:gd name="connsiteY15" fmla="*/ 489397 h 1262130"/>
              <a:gd name="connsiteX16" fmla="*/ 271908 w 477970"/>
              <a:gd name="connsiteY16" fmla="*/ 502276 h 1262130"/>
              <a:gd name="connsiteX17" fmla="*/ 117361 w 477970"/>
              <a:gd name="connsiteY17" fmla="*/ 528034 h 1262130"/>
              <a:gd name="connsiteX18" fmla="*/ 27209 w 477970"/>
              <a:gd name="connsiteY18" fmla="*/ 592428 h 1262130"/>
              <a:gd name="connsiteX19" fmla="*/ 14330 w 477970"/>
              <a:gd name="connsiteY19" fmla="*/ 631065 h 1262130"/>
              <a:gd name="connsiteX20" fmla="*/ 52967 w 477970"/>
              <a:gd name="connsiteY20" fmla="*/ 669701 h 1262130"/>
              <a:gd name="connsiteX21" fmla="*/ 477970 w 477970"/>
              <a:gd name="connsiteY21" fmla="*/ 695459 h 1262130"/>
              <a:gd name="connsiteX22" fmla="*/ 426454 w 477970"/>
              <a:gd name="connsiteY22" fmla="*/ 811369 h 1262130"/>
              <a:gd name="connsiteX23" fmla="*/ 349181 w 477970"/>
              <a:gd name="connsiteY23" fmla="*/ 837127 h 1262130"/>
              <a:gd name="connsiteX24" fmla="*/ 259029 w 477970"/>
              <a:gd name="connsiteY24" fmla="*/ 862884 h 1262130"/>
              <a:gd name="connsiteX25" fmla="*/ 181756 w 477970"/>
              <a:gd name="connsiteY25" fmla="*/ 927279 h 1262130"/>
              <a:gd name="connsiteX26" fmla="*/ 155998 w 477970"/>
              <a:gd name="connsiteY26" fmla="*/ 1004552 h 1262130"/>
              <a:gd name="connsiteX27" fmla="*/ 194635 w 477970"/>
              <a:gd name="connsiteY27" fmla="*/ 1030310 h 1262130"/>
              <a:gd name="connsiteX28" fmla="*/ 336302 w 477970"/>
              <a:gd name="connsiteY28" fmla="*/ 978794 h 1262130"/>
              <a:gd name="connsiteX29" fmla="*/ 452212 w 477970"/>
              <a:gd name="connsiteY29" fmla="*/ 991673 h 1262130"/>
              <a:gd name="connsiteX30" fmla="*/ 439333 w 477970"/>
              <a:gd name="connsiteY30" fmla="*/ 1120462 h 1262130"/>
              <a:gd name="connsiteX31" fmla="*/ 413575 w 477970"/>
              <a:gd name="connsiteY31" fmla="*/ 1197735 h 1262130"/>
              <a:gd name="connsiteX32" fmla="*/ 400697 w 477970"/>
              <a:gd name="connsiteY32" fmla="*/ 1236372 h 1262130"/>
              <a:gd name="connsiteX33" fmla="*/ 400697 w 477970"/>
              <a:gd name="connsiteY33" fmla="*/ 1262130 h 126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7970" h="1262130">
                <a:moveTo>
                  <a:pt x="310544" y="0"/>
                </a:moveTo>
                <a:cubicBezTo>
                  <a:pt x="276200" y="4293"/>
                  <a:pt x="241238" y="5096"/>
                  <a:pt x="207513" y="12879"/>
                </a:cubicBezTo>
                <a:cubicBezTo>
                  <a:pt x="184987" y="18077"/>
                  <a:pt x="164765" y="30520"/>
                  <a:pt x="143119" y="38637"/>
                </a:cubicBezTo>
                <a:cubicBezTo>
                  <a:pt x="130408" y="43404"/>
                  <a:pt x="116960" y="46167"/>
                  <a:pt x="104482" y="51515"/>
                </a:cubicBezTo>
                <a:cubicBezTo>
                  <a:pt x="58734" y="71121"/>
                  <a:pt x="53129" y="77165"/>
                  <a:pt x="14330" y="103031"/>
                </a:cubicBezTo>
                <a:cubicBezTo>
                  <a:pt x="10037" y="115910"/>
                  <a:pt x="-4619" y="129526"/>
                  <a:pt x="1452" y="141668"/>
                </a:cubicBezTo>
                <a:cubicBezTo>
                  <a:pt x="11051" y="160866"/>
                  <a:pt x="36670" y="166335"/>
                  <a:pt x="52967" y="180304"/>
                </a:cubicBezTo>
                <a:cubicBezTo>
                  <a:pt x="66796" y="192157"/>
                  <a:pt x="79944" y="204949"/>
                  <a:pt x="91604" y="218941"/>
                </a:cubicBezTo>
                <a:cubicBezTo>
                  <a:pt x="101513" y="230832"/>
                  <a:pt x="104482" y="248991"/>
                  <a:pt x="117361" y="257577"/>
                </a:cubicBezTo>
                <a:cubicBezTo>
                  <a:pt x="132089" y="267395"/>
                  <a:pt x="151705" y="266163"/>
                  <a:pt x="168877" y="270456"/>
                </a:cubicBezTo>
                <a:cubicBezTo>
                  <a:pt x="220392" y="266163"/>
                  <a:pt x="272083" y="263617"/>
                  <a:pt x="323423" y="257577"/>
                </a:cubicBezTo>
                <a:cubicBezTo>
                  <a:pt x="345163" y="255019"/>
                  <a:pt x="365928" y="244699"/>
                  <a:pt x="387818" y="244699"/>
                </a:cubicBezTo>
                <a:cubicBezTo>
                  <a:pt x="418174" y="244699"/>
                  <a:pt x="447919" y="253284"/>
                  <a:pt x="477970" y="257577"/>
                </a:cubicBezTo>
                <a:cubicBezTo>
                  <a:pt x="466094" y="316959"/>
                  <a:pt x="470699" y="323301"/>
                  <a:pt x="439333" y="373487"/>
                </a:cubicBezTo>
                <a:cubicBezTo>
                  <a:pt x="427957" y="391689"/>
                  <a:pt x="415875" y="409825"/>
                  <a:pt x="400697" y="425003"/>
                </a:cubicBezTo>
                <a:cubicBezTo>
                  <a:pt x="394865" y="430835"/>
                  <a:pt x="325168" y="482085"/>
                  <a:pt x="310544" y="489397"/>
                </a:cubicBezTo>
                <a:cubicBezTo>
                  <a:pt x="298402" y="495468"/>
                  <a:pt x="284961" y="498547"/>
                  <a:pt x="271908" y="502276"/>
                </a:cubicBezTo>
                <a:cubicBezTo>
                  <a:pt x="205726" y="521185"/>
                  <a:pt x="200978" y="517582"/>
                  <a:pt x="117361" y="528034"/>
                </a:cubicBezTo>
                <a:cubicBezTo>
                  <a:pt x="68499" y="544322"/>
                  <a:pt x="65405" y="538954"/>
                  <a:pt x="27209" y="592428"/>
                </a:cubicBezTo>
                <a:cubicBezTo>
                  <a:pt x="19318" y="603475"/>
                  <a:pt x="18623" y="618186"/>
                  <a:pt x="14330" y="631065"/>
                </a:cubicBezTo>
                <a:cubicBezTo>
                  <a:pt x="27209" y="643944"/>
                  <a:pt x="34785" y="668631"/>
                  <a:pt x="52967" y="669701"/>
                </a:cubicBezTo>
                <a:cubicBezTo>
                  <a:pt x="493892" y="695638"/>
                  <a:pt x="375305" y="541466"/>
                  <a:pt x="477970" y="695459"/>
                </a:cubicBezTo>
                <a:cubicBezTo>
                  <a:pt x="469004" y="740290"/>
                  <a:pt x="470261" y="782165"/>
                  <a:pt x="426454" y="811369"/>
                </a:cubicBezTo>
                <a:cubicBezTo>
                  <a:pt x="403863" y="826430"/>
                  <a:pt x="374939" y="828541"/>
                  <a:pt x="349181" y="837127"/>
                </a:cubicBezTo>
                <a:cubicBezTo>
                  <a:pt x="293754" y="855603"/>
                  <a:pt x="323712" y="846714"/>
                  <a:pt x="259029" y="862884"/>
                </a:cubicBezTo>
                <a:cubicBezTo>
                  <a:pt x="234980" y="878917"/>
                  <a:pt x="196340" y="901028"/>
                  <a:pt x="181756" y="927279"/>
                </a:cubicBezTo>
                <a:cubicBezTo>
                  <a:pt x="168570" y="951013"/>
                  <a:pt x="155998" y="1004552"/>
                  <a:pt x="155998" y="1004552"/>
                </a:cubicBezTo>
                <a:cubicBezTo>
                  <a:pt x="168877" y="1013138"/>
                  <a:pt x="179220" y="1028909"/>
                  <a:pt x="194635" y="1030310"/>
                </a:cubicBezTo>
                <a:cubicBezTo>
                  <a:pt x="291771" y="1039141"/>
                  <a:pt x="285805" y="1029292"/>
                  <a:pt x="336302" y="978794"/>
                </a:cubicBezTo>
                <a:cubicBezTo>
                  <a:pt x="374939" y="983087"/>
                  <a:pt x="429347" y="960234"/>
                  <a:pt x="452212" y="991673"/>
                </a:cubicBezTo>
                <a:cubicBezTo>
                  <a:pt x="477588" y="1026565"/>
                  <a:pt x="447284" y="1078057"/>
                  <a:pt x="439333" y="1120462"/>
                </a:cubicBezTo>
                <a:cubicBezTo>
                  <a:pt x="434329" y="1147148"/>
                  <a:pt x="422161" y="1171977"/>
                  <a:pt x="413575" y="1197735"/>
                </a:cubicBezTo>
                <a:cubicBezTo>
                  <a:pt x="409282" y="1210614"/>
                  <a:pt x="400697" y="1222796"/>
                  <a:pt x="400697" y="1236372"/>
                </a:cubicBezTo>
                <a:lnTo>
                  <a:pt x="400697" y="126213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1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P spid="11" grpId="0" animBg="1"/>
      <p:bldP spid="12" grpId="0"/>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types of join() methods in Thread class</a:t>
            </a:r>
            <a:endParaRPr lang="en-US" dirty="0"/>
          </a:p>
        </p:txBody>
      </p:sp>
      <p:sp>
        <p:nvSpPr>
          <p:cNvPr id="3" name="Content Placeholder 2"/>
          <p:cNvSpPr>
            <a:spLocks noGrp="1"/>
          </p:cNvSpPr>
          <p:nvPr>
            <p:ph idx="1"/>
          </p:nvPr>
        </p:nvSpPr>
        <p:spPr/>
        <p:txBody>
          <a:bodyPr/>
          <a:lstStyle/>
          <a:p>
            <a:pPr marL="0" indent="0">
              <a:buNone/>
            </a:pPr>
            <a:r>
              <a:rPr lang="en-US" dirty="0" smtClean="0"/>
              <a:t>1. public final void join() throws </a:t>
            </a:r>
            <a:r>
              <a:rPr lang="en-US" dirty="0" err="1" smtClean="0"/>
              <a:t>InterruptedException</a:t>
            </a:r>
            <a:endParaRPr lang="en-US" dirty="0" smtClean="0"/>
          </a:p>
          <a:p>
            <a:pPr marL="0" indent="0">
              <a:buNone/>
            </a:pPr>
            <a:r>
              <a:rPr lang="en-US" dirty="0" smtClean="0"/>
              <a:t>2. </a:t>
            </a:r>
            <a:r>
              <a:rPr lang="en-US" dirty="0"/>
              <a:t>public final void </a:t>
            </a:r>
            <a:r>
              <a:rPr lang="en-US" dirty="0" smtClean="0"/>
              <a:t>join(long) </a:t>
            </a:r>
            <a:r>
              <a:rPr lang="en-US" dirty="0"/>
              <a:t>throws </a:t>
            </a:r>
            <a:r>
              <a:rPr lang="en-US" dirty="0" err="1" smtClean="0"/>
              <a:t>InterruptedException</a:t>
            </a:r>
            <a:endParaRPr lang="en-US" dirty="0" smtClean="0"/>
          </a:p>
          <a:p>
            <a:pPr marL="0" indent="0">
              <a:buNone/>
            </a:pPr>
            <a:r>
              <a:rPr lang="en-US" dirty="0" smtClean="0"/>
              <a:t>3. </a:t>
            </a:r>
            <a:r>
              <a:rPr lang="en-US" dirty="0"/>
              <a:t>public final void </a:t>
            </a:r>
            <a:r>
              <a:rPr lang="en-US" dirty="0" smtClean="0"/>
              <a:t>join(long, </a:t>
            </a:r>
            <a:r>
              <a:rPr lang="en-US" dirty="0" err="1" smtClean="0"/>
              <a:t>int</a:t>
            </a:r>
            <a:r>
              <a:rPr lang="en-US" dirty="0" smtClean="0"/>
              <a:t>) </a:t>
            </a:r>
            <a:r>
              <a:rPr lang="en-US" dirty="0"/>
              <a:t>throws </a:t>
            </a:r>
            <a:r>
              <a:rPr lang="en-US" dirty="0" err="1" smtClean="0"/>
              <a:t>InterruptedException</a:t>
            </a:r>
            <a:endParaRPr lang="en-US" dirty="0"/>
          </a:p>
        </p:txBody>
      </p:sp>
    </p:spTree>
    <p:extLst>
      <p:ext uri="{BB962C8B-B14F-4D97-AF65-F5344CB8AC3E}">
        <p14:creationId xmlns:p14="http://schemas.microsoft.com/office/powerpoint/2010/main" val="220055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0512" y="365125"/>
            <a:ext cx="2583287" cy="1325563"/>
          </a:xfrm>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623"/>
            <a:ext cx="6181669" cy="468380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212" y="3739437"/>
            <a:ext cx="9013788" cy="3118563"/>
          </a:xfrm>
          <a:prstGeom prst="rect">
            <a:avLst/>
          </a:prstGeom>
        </p:spPr>
      </p:pic>
    </p:spTree>
    <p:extLst>
      <p:ext uri="{BB962C8B-B14F-4D97-AF65-F5344CB8AC3E}">
        <p14:creationId xmlns:p14="http://schemas.microsoft.com/office/powerpoint/2010/main" val="30392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167130" cy="1325563"/>
          </a:xfrm>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8567" y="511979"/>
            <a:ext cx="7278867" cy="5966093"/>
          </a:xfrm>
        </p:spPr>
      </p:pic>
    </p:spTree>
    <p:extLst>
      <p:ext uri="{BB962C8B-B14F-4D97-AF65-F5344CB8AC3E}">
        <p14:creationId xmlns:p14="http://schemas.microsoft.com/office/powerpoint/2010/main" val="10812206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5" y="378004"/>
            <a:ext cx="7520189" cy="2403833"/>
          </a:xfrm>
        </p:spPr>
        <p:txBody>
          <a:bodyPr>
            <a:normAutofit fontScale="90000"/>
          </a:bodyPr>
          <a:lstStyle/>
          <a:p>
            <a:r>
              <a:rPr lang="en-US" dirty="0" smtClean="0"/>
              <a:t>Small change in join() method- </a:t>
            </a:r>
            <a:br>
              <a:rPr lang="en-US" dirty="0" smtClean="0"/>
            </a:br>
            <a:r>
              <a:rPr lang="en-US" b="1" dirty="0" err="1" smtClean="0"/>
              <a:t>t.join</a:t>
            </a:r>
            <a:r>
              <a:rPr lang="en-US" b="1" dirty="0" smtClean="0"/>
              <a:t>(4000);</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2874" y="1600200"/>
            <a:ext cx="5646251" cy="4525963"/>
          </a:xfrm>
        </p:spPr>
      </p:pic>
    </p:spTree>
    <p:extLst>
      <p:ext uri="{BB962C8B-B14F-4D97-AF65-F5344CB8AC3E}">
        <p14:creationId xmlns:p14="http://schemas.microsoft.com/office/powerpoint/2010/main" val="42876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 Thread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thread goes through various stage in its life cycle.</a:t>
            </a:r>
          </a:p>
          <a:p>
            <a:r>
              <a:rPr lang="en-US" dirty="0" smtClean="0"/>
              <a:t>For example- a thread is born, started, runs &amp; then dies</a:t>
            </a:r>
          </a:p>
          <a:p>
            <a:endParaRPr lang="en-US" dirty="0"/>
          </a:p>
          <a:p>
            <a:r>
              <a:rPr lang="en-US" dirty="0" smtClean="0"/>
              <a:t>There are 5 stages in the life cycle of the thread</a:t>
            </a:r>
          </a:p>
          <a:p>
            <a:endParaRPr lang="en-US" dirty="0"/>
          </a:p>
          <a:p>
            <a:pPr marL="514350" indent="-514350">
              <a:buAutoNum type="arabicPeriod"/>
            </a:pPr>
            <a:r>
              <a:rPr lang="en-US" dirty="0" smtClean="0"/>
              <a:t>New</a:t>
            </a:r>
          </a:p>
          <a:p>
            <a:pPr marL="514350" indent="-514350">
              <a:buAutoNum type="arabicPeriod"/>
            </a:pPr>
            <a:r>
              <a:rPr lang="en-US" dirty="0" smtClean="0"/>
              <a:t>Runnable</a:t>
            </a:r>
          </a:p>
          <a:p>
            <a:pPr marL="514350" indent="-514350">
              <a:buAutoNum type="arabicPeriod"/>
            </a:pPr>
            <a:r>
              <a:rPr lang="en-US" dirty="0" smtClean="0"/>
              <a:t>Waiting</a:t>
            </a:r>
          </a:p>
          <a:p>
            <a:pPr marL="514350" indent="-514350">
              <a:buAutoNum type="arabicPeriod"/>
            </a:pPr>
            <a:r>
              <a:rPr lang="en-US" dirty="0" smtClean="0"/>
              <a:t>Timed waiting</a:t>
            </a:r>
          </a:p>
          <a:p>
            <a:pPr marL="514350" indent="-514350">
              <a:buAutoNum type="arabicPeriod"/>
            </a:pPr>
            <a:r>
              <a:rPr lang="en-US" dirty="0" smtClean="0"/>
              <a:t>Terminated  </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035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5" y="378004"/>
            <a:ext cx="7520189" cy="2403833"/>
          </a:xfrm>
        </p:spPr>
        <p:txBody>
          <a:bodyPr>
            <a:normAutofit fontScale="90000"/>
          </a:bodyPr>
          <a:lstStyle/>
          <a:p>
            <a:r>
              <a:rPr lang="en-US" dirty="0" smtClean="0"/>
              <a:t>Another Small change in join() method- </a:t>
            </a:r>
            <a:br>
              <a:rPr lang="en-US" dirty="0" smtClean="0"/>
            </a:br>
            <a:r>
              <a:rPr lang="en-US" b="1" dirty="0" err="1" smtClean="0"/>
              <a:t>t.join</a:t>
            </a:r>
            <a:r>
              <a:rPr lang="en-US" b="1" dirty="0" smtClean="0"/>
              <a:t>(4000, 2000);</a:t>
            </a:r>
            <a:r>
              <a:rPr lang="en-US" dirty="0" smtClean="0"/>
              <a:t/>
            </a:r>
            <a:br>
              <a:rPr lang="en-US" dirty="0" smtClean="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1223" y="1220318"/>
            <a:ext cx="6956751" cy="5502454"/>
          </a:xfrm>
        </p:spPr>
      </p:pic>
    </p:spTree>
    <p:extLst>
      <p:ext uri="{BB962C8B-B14F-4D97-AF65-F5344CB8AC3E}">
        <p14:creationId xmlns:p14="http://schemas.microsoft.com/office/powerpoint/2010/main" val="73073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valuable concept in multithreading is Synchronization</a:t>
            </a:r>
            <a:endParaRPr lang="en-US" dirty="0"/>
          </a:p>
        </p:txBody>
      </p:sp>
      <p:sp>
        <p:nvSpPr>
          <p:cNvPr id="3" name="Content Placeholder 2"/>
          <p:cNvSpPr>
            <a:spLocks noGrp="1"/>
          </p:cNvSpPr>
          <p:nvPr>
            <p:ph idx="1"/>
          </p:nvPr>
        </p:nvSpPr>
        <p:spPr/>
        <p:txBody>
          <a:bodyPr/>
          <a:lstStyle/>
          <a:p>
            <a:r>
              <a:rPr lang="en-US" dirty="0" smtClean="0"/>
              <a:t>People know multithreading but not good in synchronization</a:t>
            </a:r>
          </a:p>
          <a:p>
            <a:r>
              <a:rPr lang="en-US" dirty="0" smtClean="0"/>
              <a:t>Little bit difficult  </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27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basic point about </a:t>
            </a:r>
            <a:r>
              <a:rPr lang="en-US" b="1" dirty="0"/>
              <a:t>synchronized</a:t>
            </a:r>
            <a:r>
              <a:rPr lang="en-US" dirty="0" smtClean="0"/>
              <a:t> modifier</a:t>
            </a:r>
            <a:endParaRPr lang="en-US" dirty="0"/>
          </a:p>
        </p:txBody>
      </p:sp>
      <p:sp>
        <p:nvSpPr>
          <p:cNvPr id="3" name="Content Placeholder 2"/>
          <p:cNvSpPr>
            <a:spLocks noGrp="1"/>
          </p:cNvSpPr>
          <p:nvPr>
            <p:ph idx="1"/>
          </p:nvPr>
        </p:nvSpPr>
        <p:spPr/>
        <p:txBody>
          <a:bodyPr/>
          <a:lstStyle/>
          <a:p>
            <a:r>
              <a:rPr lang="en-US" dirty="0" smtClean="0"/>
              <a:t>Class can’t be </a:t>
            </a:r>
            <a:r>
              <a:rPr lang="en-US" b="1" dirty="0" smtClean="0"/>
              <a:t>synchronized</a:t>
            </a:r>
          </a:p>
          <a:p>
            <a:r>
              <a:rPr lang="en-US" dirty="0" smtClean="0"/>
              <a:t>Variables can’t be </a:t>
            </a:r>
            <a:r>
              <a:rPr lang="en-US" b="1" dirty="0" smtClean="0"/>
              <a:t>synchronized</a:t>
            </a:r>
          </a:p>
          <a:p>
            <a:endParaRPr lang="en-US" b="1" dirty="0"/>
          </a:p>
          <a:p>
            <a:r>
              <a:rPr lang="en-US" dirty="0" smtClean="0"/>
              <a:t>Method can be </a:t>
            </a:r>
            <a:r>
              <a:rPr lang="en-US" b="1" dirty="0" smtClean="0"/>
              <a:t>synchronized</a:t>
            </a:r>
          </a:p>
          <a:p>
            <a:r>
              <a:rPr lang="en-US" dirty="0" smtClean="0"/>
              <a:t>Blocks can be </a:t>
            </a:r>
            <a:r>
              <a:rPr lang="en-US" b="1" dirty="0"/>
              <a:t>synchronized</a:t>
            </a:r>
            <a:endParaRPr lang="en-US" dirty="0" smtClean="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07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purpose of synchronization?</a:t>
            </a:r>
            <a:endParaRPr lang="en-US" dirty="0"/>
          </a:p>
        </p:txBody>
      </p:sp>
      <p:sp>
        <p:nvSpPr>
          <p:cNvPr id="3" name="Content Placeholder 2"/>
          <p:cNvSpPr>
            <a:spLocks noGrp="1"/>
          </p:cNvSpPr>
          <p:nvPr>
            <p:ph idx="1"/>
          </p:nvPr>
        </p:nvSpPr>
        <p:spPr>
          <a:xfrm>
            <a:off x="635000" y="1217816"/>
            <a:ext cx="10972800" cy="4525963"/>
          </a:xfrm>
        </p:spPr>
        <p:txBody>
          <a:bodyPr/>
          <a:lstStyle/>
          <a:p>
            <a:r>
              <a:rPr lang="en-US" b="1" dirty="0" smtClean="0"/>
              <a:t>For example- </a:t>
            </a:r>
            <a:r>
              <a:rPr lang="en-US" dirty="0" smtClean="0"/>
              <a:t>if multiple threads try to write within a same file then they may corrupt the data because one of the threads can override data or while one thread is opening the same file at the same time another thread might be closing the same file. </a:t>
            </a:r>
          </a:p>
          <a:p>
            <a:endParaRPr lang="en-US" dirty="0"/>
          </a:p>
          <a:p>
            <a:r>
              <a:rPr lang="en-US" dirty="0" smtClean="0"/>
              <a:t>If resources are shared</a:t>
            </a:r>
          </a:p>
          <a:p>
            <a:r>
              <a:rPr lang="en-US" dirty="0" smtClean="0"/>
              <a:t>Railway Tatkal reservation – vary good example</a:t>
            </a:r>
          </a:p>
          <a:p>
            <a:r>
              <a:rPr lang="en-US" dirty="0" smtClean="0"/>
              <a:t>Bank transaction using ATM, Online etc.</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37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in Java</a:t>
            </a:r>
            <a:br>
              <a:rPr lang="en-US" dirty="0"/>
            </a:br>
            <a:endParaRPr lang="en-US" dirty="0"/>
          </a:p>
        </p:txBody>
      </p:sp>
      <p:sp>
        <p:nvSpPr>
          <p:cNvPr id="3" name="Content Placeholder 2"/>
          <p:cNvSpPr>
            <a:spLocks noGrp="1"/>
          </p:cNvSpPr>
          <p:nvPr>
            <p:ph idx="1"/>
          </p:nvPr>
        </p:nvSpPr>
        <p:spPr/>
        <p:txBody>
          <a:bodyPr/>
          <a:lstStyle/>
          <a:p>
            <a:r>
              <a:rPr lang="en-US" dirty="0"/>
              <a:t>Synchronization in java is the capability </a:t>
            </a:r>
            <a:r>
              <a:rPr lang="en-US" i="1" dirty="0"/>
              <a:t>to control the access of multiple threads to any shared </a:t>
            </a:r>
            <a:r>
              <a:rPr lang="en-US" i="1" dirty="0" smtClean="0"/>
              <a:t>resource</a:t>
            </a:r>
            <a:r>
              <a:rPr lang="en-US" dirty="0" smtClean="0"/>
              <a:t>.</a:t>
            </a:r>
          </a:p>
          <a:p>
            <a:r>
              <a:rPr lang="en-US" dirty="0" smtClean="0"/>
              <a:t>Java </a:t>
            </a:r>
            <a:r>
              <a:rPr lang="en-US" dirty="0"/>
              <a:t>Synchronization is better option where we want to allow only one thread to access the shared resource</a:t>
            </a:r>
            <a:r>
              <a:rPr lang="en-US" dirty="0" smtClean="0"/>
              <a:t>.</a:t>
            </a:r>
          </a:p>
          <a:p>
            <a:r>
              <a:rPr lang="en-US" dirty="0"/>
              <a:t>The synchronization is mainly used to</a:t>
            </a:r>
          </a:p>
          <a:p>
            <a:r>
              <a:rPr lang="en-US" dirty="0"/>
              <a:t>To prevent thread interference.</a:t>
            </a:r>
          </a:p>
          <a:p>
            <a:r>
              <a:rPr lang="en-US" dirty="0"/>
              <a:t>To prevent </a:t>
            </a:r>
            <a:r>
              <a:rPr lang="en-US" dirty="0" smtClean="0"/>
              <a:t>data inconsistency </a:t>
            </a:r>
            <a:r>
              <a:rPr lang="en-US" dirty="0"/>
              <a:t>problem.</a:t>
            </a:r>
          </a:p>
          <a:p>
            <a:endParaRPr lang="en-US" dirty="0"/>
          </a:p>
          <a:p>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85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207618" cy="450971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618" y="0"/>
            <a:ext cx="6098516" cy="38060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8349" y="3806008"/>
            <a:ext cx="7263685" cy="3064893"/>
          </a:xfrm>
          <a:prstGeom prst="rect">
            <a:avLst/>
          </a:prstGeom>
        </p:spPr>
      </p:pic>
      <p:sp>
        <p:nvSpPr>
          <p:cNvPr id="8" name="Title 1"/>
          <p:cNvSpPr txBox="1">
            <a:spLocks/>
          </p:cNvSpPr>
          <p:nvPr/>
        </p:nvSpPr>
        <p:spPr>
          <a:xfrm>
            <a:off x="0" y="6001858"/>
            <a:ext cx="3240110" cy="714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Example</a:t>
            </a:r>
            <a:endParaRPr lang="en-US" dirty="0"/>
          </a:p>
        </p:txBody>
      </p:sp>
    </p:spTree>
    <p:extLst>
      <p:ext uri="{BB962C8B-B14F-4D97-AF65-F5344CB8AC3E}">
        <p14:creationId xmlns:p14="http://schemas.microsoft.com/office/powerpoint/2010/main" val="312477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93" y="236337"/>
            <a:ext cx="2368639" cy="1325563"/>
          </a:xfrm>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994" y="676694"/>
            <a:ext cx="9185949" cy="4758190"/>
          </a:xfrm>
        </p:spPr>
      </p:pic>
      <p:sp>
        <p:nvSpPr>
          <p:cNvPr id="5" name="TextBox 4"/>
          <p:cNvSpPr txBox="1"/>
          <p:nvPr/>
        </p:nvSpPr>
        <p:spPr>
          <a:xfrm>
            <a:off x="1854558" y="5692462"/>
            <a:ext cx="5808372" cy="707886"/>
          </a:xfrm>
          <a:prstGeom prst="rect">
            <a:avLst/>
          </a:prstGeom>
          <a:noFill/>
        </p:spPr>
        <p:txBody>
          <a:bodyPr wrap="square" rtlCol="0">
            <a:spAutoFit/>
          </a:bodyPr>
          <a:lstStyle/>
          <a:p>
            <a:r>
              <a:rPr lang="en-US" sz="4000" dirty="0" smtClean="0">
                <a:solidFill>
                  <a:srgbClr val="FF0000"/>
                </a:solidFill>
              </a:rPr>
              <a:t>Irregular outcome</a:t>
            </a:r>
            <a:endParaRPr lang="en-US" sz="4000" dirty="0">
              <a:solidFill>
                <a:srgbClr val="FF0000"/>
              </a:solidFill>
            </a:endParaRPr>
          </a:p>
        </p:txBody>
      </p:sp>
    </p:spTree>
    <p:extLst>
      <p:ext uri="{BB962C8B-B14F-4D97-AF65-F5344CB8AC3E}">
        <p14:creationId xmlns:p14="http://schemas.microsoft.com/office/powerpoint/2010/main" val="19209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add synchronized modifier with method </a:t>
            </a:r>
            <a:endParaRPr lang="en-US" dirty="0"/>
          </a:p>
        </p:txBody>
      </p:sp>
      <p:sp>
        <p:nvSpPr>
          <p:cNvPr id="3" name="Content Placeholder 2"/>
          <p:cNvSpPr>
            <a:spLocks noGrp="1"/>
          </p:cNvSpPr>
          <p:nvPr>
            <p:ph idx="1"/>
          </p:nvPr>
        </p:nvSpPr>
        <p:spPr>
          <a:xfrm>
            <a:off x="838200" y="2202287"/>
            <a:ext cx="10515600" cy="3974676"/>
          </a:xfrm>
        </p:spPr>
        <p:txBody>
          <a:bodyPr/>
          <a:lstStyle/>
          <a:p>
            <a:pPr marL="0" indent="0" algn="ctr">
              <a:buNone/>
            </a:pPr>
            <a:r>
              <a:rPr lang="en-US" b="1" dirty="0"/>
              <a:t>synchronized </a:t>
            </a:r>
            <a:r>
              <a:rPr lang="en-US" dirty="0"/>
              <a:t>void show(String name</a:t>
            </a:r>
            <a:r>
              <a:rPr lang="en-US" dirty="0" smtClean="0"/>
              <a:t>){ }</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43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3" y="300731"/>
            <a:ext cx="1914058" cy="1325563"/>
          </a:xfrm>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194" y="1136896"/>
            <a:ext cx="9649036" cy="4439656"/>
          </a:xfrm>
        </p:spPr>
      </p:pic>
      <p:sp>
        <p:nvSpPr>
          <p:cNvPr id="5" name="TextBox 4"/>
          <p:cNvSpPr txBox="1"/>
          <p:nvPr/>
        </p:nvSpPr>
        <p:spPr>
          <a:xfrm>
            <a:off x="1854558" y="5692462"/>
            <a:ext cx="5808372" cy="707886"/>
          </a:xfrm>
          <a:prstGeom prst="rect">
            <a:avLst/>
          </a:prstGeom>
          <a:noFill/>
        </p:spPr>
        <p:txBody>
          <a:bodyPr wrap="square" rtlCol="0">
            <a:spAutoFit/>
          </a:bodyPr>
          <a:lstStyle/>
          <a:p>
            <a:r>
              <a:rPr lang="en-US" sz="4000" dirty="0" smtClean="0">
                <a:solidFill>
                  <a:srgbClr val="FF0000"/>
                </a:solidFill>
              </a:rPr>
              <a:t>regular outcome</a:t>
            </a:r>
            <a:endParaRPr lang="en-US" sz="4000" dirty="0">
              <a:solidFill>
                <a:srgbClr val="FF0000"/>
              </a:solidFill>
            </a:endParaRPr>
          </a:p>
        </p:txBody>
      </p:sp>
      <p:sp>
        <p:nvSpPr>
          <p:cNvPr id="6"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74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small modification in previous program</a:t>
            </a:r>
            <a:endParaRPr lang="en-US" dirty="0"/>
          </a:p>
        </p:txBody>
      </p:sp>
      <p:sp>
        <p:nvSpPr>
          <p:cNvPr id="3" name="Content Placeholder 2"/>
          <p:cNvSpPr>
            <a:spLocks noGrp="1"/>
          </p:cNvSpPr>
          <p:nvPr>
            <p:ph idx="1"/>
          </p:nvPr>
        </p:nvSpPr>
        <p:spPr>
          <a:xfrm>
            <a:off x="838200" y="1825625"/>
            <a:ext cx="10515600" cy="1020606"/>
          </a:xfrm>
        </p:spPr>
        <p:txBody>
          <a:bodyPr/>
          <a:lstStyle/>
          <a:p>
            <a:pPr marL="0" indent="0">
              <a:buNone/>
            </a:pPr>
            <a:r>
              <a:rPr lang="en-US" dirty="0" smtClean="0"/>
              <a:t>Create two object of </a:t>
            </a:r>
            <a:r>
              <a:rPr lang="en-US" dirty="0" err="1" smtClean="0"/>
              <a:t>DisplayMethod</a:t>
            </a:r>
            <a:r>
              <a:rPr lang="en-US" dirty="0" smtClean="0"/>
              <a:t> and assign it to different object and check the outcome.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860" y="2743200"/>
            <a:ext cx="7548734" cy="3460312"/>
          </a:xfrm>
          <a:prstGeom prst="rect">
            <a:avLst/>
          </a:prstGeom>
        </p:spPr>
      </p:pic>
      <p:sp>
        <p:nvSpPr>
          <p:cNvPr id="5"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395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3541" t="1540" r="14597" b="6558"/>
          <a:stretch/>
        </p:blipFill>
        <p:spPr>
          <a:xfrm>
            <a:off x="1378040" y="0"/>
            <a:ext cx="9350061" cy="6722772"/>
          </a:xfrm>
          <a:prstGeom prst="rect">
            <a:avLst/>
          </a:prstGeom>
        </p:spPr>
      </p:pic>
      <p:sp>
        <p:nvSpPr>
          <p:cNvPr id="3"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3643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93" y="236337"/>
            <a:ext cx="2368639" cy="1325563"/>
          </a:xfrm>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994" y="676694"/>
            <a:ext cx="9185949" cy="4758190"/>
          </a:xfrm>
        </p:spPr>
      </p:pic>
      <p:sp>
        <p:nvSpPr>
          <p:cNvPr id="5" name="TextBox 4"/>
          <p:cNvSpPr txBox="1"/>
          <p:nvPr/>
        </p:nvSpPr>
        <p:spPr>
          <a:xfrm>
            <a:off x="1854557" y="5551146"/>
            <a:ext cx="10509161" cy="707886"/>
          </a:xfrm>
          <a:prstGeom prst="rect">
            <a:avLst/>
          </a:prstGeom>
          <a:noFill/>
        </p:spPr>
        <p:txBody>
          <a:bodyPr wrap="square" rtlCol="0">
            <a:spAutoFit/>
          </a:bodyPr>
          <a:lstStyle/>
          <a:p>
            <a:r>
              <a:rPr lang="en-US" sz="4000" dirty="0" smtClean="0">
                <a:solidFill>
                  <a:srgbClr val="FF0000"/>
                </a:solidFill>
              </a:rPr>
              <a:t>Irregular outcome- even method is synchronized</a:t>
            </a:r>
            <a:endParaRPr lang="en-US" sz="4000" dirty="0">
              <a:solidFill>
                <a:srgbClr val="FF0000"/>
              </a:solidFill>
            </a:endParaRPr>
          </a:p>
        </p:txBody>
      </p:sp>
    </p:spTree>
    <p:extLst>
      <p:ext uri="{BB962C8B-B14F-4D97-AF65-F5344CB8AC3E}">
        <p14:creationId xmlns:p14="http://schemas.microsoft.com/office/powerpoint/2010/main" val="63897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solution for such problem</a:t>
            </a:r>
            <a:endParaRPr lang="en-US" dirty="0"/>
          </a:p>
        </p:txBody>
      </p:sp>
      <p:sp>
        <p:nvSpPr>
          <p:cNvPr id="3" name="Content Placeholder 2"/>
          <p:cNvSpPr>
            <a:spLocks noGrp="1"/>
          </p:cNvSpPr>
          <p:nvPr>
            <p:ph idx="1"/>
          </p:nvPr>
        </p:nvSpPr>
        <p:spPr/>
        <p:txBody>
          <a:bodyPr/>
          <a:lstStyle/>
          <a:p>
            <a:r>
              <a:rPr lang="en-US" dirty="0" smtClean="0"/>
              <a:t>Make method static and synchronized both</a:t>
            </a:r>
          </a:p>
          <a:p>
            <a:endParaRPr lang="en-US" dirty="0"/>
          </a:p>
          <a:p>
            <a:pPr marL="0" indent="0">
              <a:buNone/>
            </a:pPr>
            <a:r>
              <a:rPr lang="en-US" dirty="0" smtClean="0"/>
              <a:t>                   </a:t>
            </a:r>
            <a:r>
              <a:rPr lang="en-US" b="1" dirty="0" smtClean="0">
                <a:solidFill>
                  <a:srgbClr val="7030A0"/>
                </a:solidFill>
              </a:rPr>
              <a:t>synchronized</a:t>
            </a:r>
            <a:r>
              <a:rPr lang="en-US" dirty="0" smtClean="0"/>
              <a:t> </a:t>
            </a:r>
            <a:r>
              <a:rPr lang="en-US" b="1" dirty="0">
                <a:solidFill>
                  <a:srgbClr val="002060"/>
                </a:solidFill>
              </a:rPr>
              <a:t>static</a:t>
            </a:r>
            <a:r>
              <a:rPr lang="en-US" dirty="0"/>
              <a:t> </a:t>
            </a:r>
            <a:r>
              <a:rPr lang="en-US" dirty="0" smtClean="0"/>
              <a:t>void </a:t>
            </a:r>
            <a:r>
              <a:rPr lang="en-US" dirty="0"/>
              <a:t>show(String name</a:t>
            </a:r>
            <a:r>
              <a:rPr lang="en-US" dirty="0" smtClean="0"/>
              <a:t>)</a:t>
            </a:r>
          </a:p>
          <a:p>
            <a:pPr marL="0" indent="0">
              <a:buNone/>
            </a:pPr>
            <a:endParaRPr lang="en-US" dirty="0"/>
          </a:p>
          <a:p>
            <a:pPr marL="0" indent="0">
              <a:buNone/>
            </a:pPr>
            <a:r>
              <a:rPr lang="en-US" dirty="0" smtClean="0"/>
              <a:t>Check the outcome again</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66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3" y="300731"/>
            <a:ext cx="1914058" cy="1325563"/>
          </a:xfrm>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194" y="1136896"/>
            <a:ext cx="9649036" cy="4439656"/>
          </a:xfrm>
        </p:spPr>
      </p:pic>
      <p:sp>
        <p:nvSpPr>
          <p:cNvPr id="5" name="TextBox 4"/>
          <p:cNvSpPr txBox="1"/>
          <p:nvPr/>
        </p:nvSpPr>
        <p:spPr>
          <a:xfrm>
            <a:off x="241479" y="5769735"/>
            <a:ext cx="11950521" cy="707886"/>
          </a:xfrm>
          <a:prstGeom prst="rect">
            <a:avLst/>
          </a:prstGeom>
          <a:noFill/>
        </p:spPr>
        <p:txBody>
          <a:bodyPr wrap="square" rtlCol="0">
            <a:spAutoFit/>
          </a:bodyPr>
          <a:lstStyle/>
          <a:p>
            <a:r>
              <a:rPr lang="en-US" sz="4000" dirty="0" smtClean="0">
                <a:solidFill>
                  <a:srgbClr val="FF0000"/>
                </a:solidFill>
              </a:rPr>
              <a:t>regular outcome- </a:t>
            </a:r>
            <a:r>
              <a:rPr lang="en-US" sz="4000" dirty="0" err="1" smtClean="0">
                <a:solidFill>
                  <a:srgbClr val="FF0000"/>
                </a:solidFill>
              </a:rPr>
              <a:t>bcs</a:t>
            </a:r>
            <a:r>
              <a:rPr lang="en-US" sz="4000" dirty="0" smtClean="0">
                <a:solidFill>
                  <a:srgbClr val="FF0000"/>
                </a:solidFill>
              </a:rPr>
              <a:t> it will make class synchronized</a:t>
            </a:r>
            <a:endParaRPr lang="en-US" sz="4000" dirty="0">
              <a:solidFill>
                <a:srgbClr val="FF0000"/>
              </a:solidFill>
            </a:endParaRPr>
          </a:p>
        </p:txBody>
      </p:sp>
      <p:sp>
        <p:nvSpPr>
          <p:cNvPr id="3" name="TextBox 2"/>
          <p:cNvSpPr txBox="1"/>
          <p:nvPr/>
        </p:nvSpPr>
        <p:spPr>
          <a:xfrm>
            <a:off x="6555346" y="300731"/>
            <a:ext cx="4829578" cy="646331"/>
          </a:xfrm>
          <a:prstGeom prst="rect">
            <a:avLst/>
          </a:prstGeom>
          <a:noFill/>
        </p:spPr>
        <p:txBody>
          <a:bodyPr wrap="square" rtlCol="0">
            <a:spAutoFit/>
          </a:bodyPr>
          <a:lstStyle/>
          <a:p>
            <a:r>
              <a:rPr lang="en-US" sz="3600" dirty="0" smtClean="0">
                <a:solidFill>
                  <a:srgbClr val="7030A0"/>
                </a:solidFill>
              </a:rPr>
              <a:t>Called as class level lock</a:t>
            </a:r>
            <a:endParaRPr lang="en-US" sz="3600" dirty="0">
              <a:solidFill>
                <a:srgbClr val="7030A0"/>
              </a:solidFill>
            </a:endParaRPr>
          </a:p>
        </p:txBody>
      </p:sp>
    </p:spTree>
    <p:extLst>
      <p:ext uri="{BB962C8B-B14F-4D97-AF65-F5344CB8AC3E}">
        <p14:creationId xmlns:p14="http://schemas.microsoft.com/office/powerpoint/2010/main" val="162908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two synchronized method and one normal method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36698"/>
            <a:ext cx="5744377" cy="5544324"/>
          </a:xfrm>
          <a:prstGeom prst="rect">
            <a:avLst/>
          </a:prstGeom>
        </p:spPr>
      </p:pic>
    </p:spTree>
    <p:extLst>
      <p:ext uri="{BB962C8B-B14F-4D97-AF65-F5344CB8AC3E}">
        <p14:creationId xmlns:p14="http://schemas.microsoft.com/office/powerpoint/2010/main" val="1939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55" y="190302"/>
            <a:ext cx="4654528" cy="33685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2" y="3558861"/>
            <a:ext cx="5848006" cy="32991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7960" y="190304"/>
            <a:ext cx="4605984" cy="336855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3883" y="4246270"/>
            <a:ext cx="6127363" cy="2025741"/>
          </a:xfrm>
          <a:prstGeom prst="rect">
            <a:avLst/>
          </a:prstGeom>
        </p:spPr>
      </p:pic>
    </p:spTree>
    <p:extLst>
      <p:ext uri="{BB962C8B-B14F-4D97-AF65-F5344CB8AC3E}">
        <p14:creationId xmlns:p14="http://schemas.microsoft.com/office/powerpoint/2010/main" val="183800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4" y="403762"/>
            <a:ext cx="3914104" cy="935641"/>
          </a:xfrm>
        </p:spPr>
        <p:txBody>
          <a:bodyPr>
            <a:normAutofit fontScale="90000"/>
          </a:bodyPr>
          <a:lstStyle/>
          <a:p>
            <a:r>
              <a:rPr lang="en-US" dirty="0" smtClean="0"/>
              <a:t>Do one exercise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4428" y="55413"/>
            <a:ext cx="4958366" cy="6705709"/>
          </a:xfrm>
        </p:spPr>
      </p:pic>
    </p:spTree>
    <p:extLst>
      <p:ext uri="{BB962C8B-B14F-4D97-AF65-F5344CB8AC3E}">
        <p14:creationId xmlns:p14="http://schemas.microsoft.com/office/powerpoint/2010/main" val="242723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any problem with synchronized method?</a:t>
            </a:r>
            <a:endParaRPr lang="en-US" dirty="0"/>
          </a:p>
        </p:txBody>
      </p:sp>
      <p:sp>
        <p:nvSpPr>
          <p:cNvPr id="3" name="Content Placeholder 2"/>
          <p:cNvSpPr>
            <a:spLocks noGrp="1"/>
          </p:cNvSpPr>
          <p:nvPr>
            <p:ph idx="1"/>
          </p:nvPr>
        </p:nvSpPr>
        <p:spPr/>
        <p:txBody>
          <a:bodyPr/>
          <a:lstStyle/>
          <a:p>
            <a:r>
              <a:rPr lang="en-US" dirty="0" smtClean="0"/>
              <a:t>Yes</a:t>
            </a: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02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Synchronized block</a:t>
            </a:r>
            <a:endParaRPr lang="en-US" dirty="0"/>
          </a:p>
        </p:txBody>
      </p:sp>
      <p:sp>
        <p:nvSpPr>
          <p:cNvPr id="3" name="Content Placeholder 2"/>
          <p:cNvSpPr>
            <a:spLocks noGrp="1"/>
          </p:cNvSpPr>
          <p:nvPr>
            <p:ph idx="1"/>
          </p:nvPr>
        </p:nvSpPr>
        <p:spPr/>
        <p:txBody>
          <a:bodyPr/>
          <a:lstStyle/>
          <a:p>
            <a:pPr marL="0" indent="0">
              <a:buNone/>
            </a:pPr>
            <a:r>
              <a:rPr lang="en-US" dirty="0" smtClean="0"/>
              <a:t>Three ways</a:t>
            </a:r>
          </a:p>
          <a:p>
            <a:pPr marL="0" indent="0">
              <a:buNone/>
            </a:pPr>
            <a:endParaRPr lang="en-US" dirty="0" smtClean="0"/>
          </a:p>
          <a:p>
            <a:pPr marL="514350" indent="-514350">
              <a:buAutoNum type="arabicPeriod"/>
            </a:pPr>
            <a:r>
              <a:rPr lang="en-US" dirty="0" smtClean="0"/>
              <a:t>Get the lock of current object</a:t>
            </a:r>
          </a:p>
          <a:p>
            <a:pPr marL="514350" indent="-514350">
              <a:buAutoNum type="arabicPeriod"/>
            </a:pPr>
            <a:r>
              <a:rPr lang="en-US" dirty="0" smtClean="0"/>
              <a:t>Get a lock of particular object ‘b’</a:t>
            </a:r>
          </a:p>
          <a:p>
            <a:pPr marL="514350" indent="-514350">
              <a:buAutoNum type="arabicPeriod"/>
            </a:pPr>
            <a:r>
              <a:rPr lang="en-US" dirty="0" smtClean="0"/>
              <a:t>Get a class level lock ‘</a:t>
            </a:r>
            <a:r>
              <a:rPr lang="en-US" dirty="0" err="1" smtClean="0"/>
              <a:t>DisplayMethods.class</a:t>
            </a:r>
            <a:r>
              <a:rPr lang="en-US" dirty="0" smtClean="0"/>
              <a:t>’ </a:t>
            </a:r>
          </a:p>
          <a:p>
            <a:pPr marL="514350" indent="-514350">
              <a:buAutoNum type="arabicPeriod"/>
            </a:pP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57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lock of current object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s</a:t>
            </a:r>
            <a:r>
              <a:rPr lang="en-US" dirty="0" smtClean="0"/>
              <a:t>ynchronized(this)</a:t>
            </a:r>
          </a:p>
          <a:p>
            <a:pPr marL="0" indent="0">
              <a:buNone/>
            </a:pPr>
            <a:r>
              <a:rPr lang="en-US" dirty="0" smtClean="0"/>
              <a:t>{</a:t>
            </a:r>
          </a:p>
          <a:p>
            <a:pPr marL="0" indent="0">
              <a:buNone/>
            </a:pPr>
            <a:r>
              <a:rPr lang="en-US" dirty="0"/>
              <a:t>}</a:t>
            </a:r>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329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 lock of particular </a:t>
            </a:r>
            <a:r>
              <a:rPr lang="en-US" dirty="0" smtClean="0"/>
              <a:t>object ‘b’</a:t>
            </a:r>
            <a:endParaRPr lang="en-US" dirty="0"/>
          </a:p>
        </p:txBody>
      </p:sp>
      <p:sp>
        <p:nvSpPr>
          <p:cNvPr id="3" name="Content Placeholder 2"/>
          <p:cNvSpPr>
            <a:spLocks noGrp="1"/>
          </p:cNvSpPr>
          <p:nvPr>
            <p:ph idx="1"/>
          </p:nvPr>
        </p:nvSpPr>
        <p:spPr/>
        <p:txBody>
          <a:bodyPr/>
          <a:lstStyle/>
          <a:p>
            <a:pPr marL="0" indent="0">
              <a:buNone/>
            </a:pPr>
            <a:r>
              <a:rPr lang="en-US" dirty="0" smtClean="0"/>
              <a:t>synchronized(b)</a:t>
            </a:r>
            <a:endParaRPr lang="en-US" dirty="0"/>
          </a:p>
          <a:p>
            <a:pPr marL="0" indent="0">
              <a:buNone/>
            </a:pPr>
            <a:r>
              <a:rPr lang="en-US" dirty="0"/>
              <a:t>{</a:t>
            </a:r>
          </a:p>
          <a:p>
            <a:pPr marL="0" indent="0">
              <a:buNone/>
            </a:pPr>
            <a:r>
              <a:rPr lang="en-US" dirty="0"/>
              <a:t>}</a:t>
            </a:r>
          </a:p>
          <a:p>
            <a:pPr marL="0" indent="0">
              <a:buNone/>
            </a:pP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09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Thread in Java</a:t>
            </a:r>
            <a:endParaRPr lang="en-US" dirty="0"/>
          </a:p>
        </p:txBody>
      </p:sp>
      <p:sp>
        <p:nvSpPr>
          <p:cNvPr id="3" name="Content Placeholder 2"/>
          <p:cNvSpPr>
            <a:spLocks noGrp="1"/>
          </p:cNvSpPr>
          <p:nvPr>
            <p:ph idx="1"/>
          </p:nvPr>
        </p:nvSpPr>
        <p:spPr>
          <a:xfrm>
            <a:off x="609600" y="1109750"/>
            <a:ext cx="10972800" cy="4525963"/>
          </a:xfrm>
        </p:spPr>
        <p:txBody>
          <a:bodyPr/>
          <a:lstStyle/>
          <a:p>
            <a:r>
              <a:rPr lang="en-US" dirty="0" smtClean="0"/>
              <a:t>There are two ways in which we can create a Thread in Java</a:t>
            </a:r>
          </a:p>
          <a:p>
            <a:pPr marL="514350" indent="-514350">
              <a:buAutoNum type="arabicPeriod"/>
            </a:pPr>
            <a:r>
              <a:rPr lang="en-US" dirty="0" smtClean="0"/>
              <a:t>Creating a Thread by </a:t>
            </a:r>
            <a:r>
              <a:rPr lang="en-US" b="1" dirty="0" smtClean="0"/>
              <a:t>extending</a:t>
            </a:r>
            <a:r>
              <a:rPr lang="en-US" dirty="0" smtClean="0"/>
              <a:t> the </a:t>
            </a:r>
            <a:r>
              <a:rPr lang="en-US" b="1" dirty="0" smtClean="0"/>
              <a:t>Thread class</a:t>
            </a:r>
          </a:p>
          <a:p>
            <a:pPr marL="514350" indent="-514350">
              <a:buAutoNum type="arabicPeriod"/>
            </a:pPr>
            <a:r>
              <a:rPr lang="en-US" dirty="0" smtClean="0"/>
              <a:t>Creating a Thread </a:t>
            </a:r>
            <a:r>
              <a:rPr lang="en-US" dirty="0"/>
              <a:t>b</a:t>
            </a:r>
            <a:r>
              <a:rPr lang="en-US" dirty="0" smtClean="0"/>
              <a:t>y </a:t>
            </a:r>
            <a:r>
              <a:rPr lang="en-US" b="1" dirty="0" smtClean="0"/>
              <a:t>implementing</a:t>
            </a:r>
            <a:r>
              <a:rPr lang="en-US" dirty="0" smtClean="0"/>
              <a:t> the </a:t>
            </a:r>
            <a:r>
              <a:rPr lang="en-US" b="1" dirty="0" smtClean="0"/>
              <a:t>Runnable interface</a:t>
            </a:r>
          </a:p>
          <a:p>
            <a:pPr marL="514350" indent="-514350">
              <a:buAutoNum type="arabicPeriod"/>
            </a:pPr>
            <a:endParaRPr lang="en-US" b="1" dirty="0"/>
          </a:p>
          <a:p>
            <a:pPr marL="0" indent="0">
              <a:buNone/>
            </a:pPr>
            <a:r>
              <a:rPr lang="en-US" b="1" dirty="0" smtClean="0"/>
              <a:t>Thread class &amp; Runnable interface present in </a:t>
            </a:r>
            <a:r>
              <a:rPr lang="en-US" b="1" dirty="0" err="1" smtClean="0"/>
              <a:t>java.lang</a:t>
            </a:r>
            <a:r>
              <a:rPr lang="en-US" b="1" dirty="0" smtClean="0"/>
              <a:t> package</a:t>
            </a:r>
          </a:p>
          <a:p>
            <a:pPr marL="0" indent="0">
              <a:buNone/>
            </a:pPr>
            <a:endParaRPr lang="en-US" b="1" dirty="0"/>
          </a:p>
          <a:p>
            <a:pPr marL="0" indent="0">
              <a:buNone/>
            </a:pPr>
            <a:r>
              <a:rPr lang="en-US" dirty="0" smtClean="0"/>
              <a:t>We will look in to each of this method with example</a:t>
            </a:r>
            <a:endParaRPr lang="en-US" dirty="0"/>
          </a:p>
        </p:txBody>
      </p:sp>
    </p:spTree>
    <p:extLst>
      <p:ext uri="{BB962C8B-B14F-4D97-AF65-F5344CB8AC3E}">
        <p14:creationId xmlns:p14="http://schemas.microsoft.com/office/powerpoint/2010/main" val="162482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 a class level lock ‘</a:t>
            </a:r>
            <a:r>
              <a:rPr lang="en-US" dirty="0" err="1" smtClean="0"/>
              <a:t>DisplayMethods.class</a:t>
            </a:r>
            <a:r>
              <a:rPr lang="en-US" dirty="0"/>
              <a:t>’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synchronized(</a:t>
            </a:r>
            <a:r>
              <a:rPr lang="en-US" dirty="0" err="1" smtClean="0"/>
              <a:t>DisplayMethods.class</a:t>
            </a:r>
            <a:r>
              <a:rPr lang="en-US" dirty="0" smtClean="0"/>
              <a:t>)</a:t>
            </a:r>
            <a:endParaRPr lang="en-US" dirty="0"/>
          </a:p>
          <a:p>
            <a:pPr marL="0" indent="0">
              <a:buNone/>
            </a:pPr>
            <a:r>
              <a:rPr lang="en-US" dirty="0"/>
              <a:t>{</a:t>
            </a:r>
          </a:p>
          <a:p>
            <a:pPr marL="0" indent="0">
              <a:buNone/>
            </a:pPr>
            <a:r>
              <a:rPr lang="en-US" dirty="0"/>
              <a:t>}</a:t>
            </a:r>
          </a:p>
          <a:p>
            <a:pPr marL="0" indent="0">
              <a:buNone/>
            </a:pPr>
            <a:endParaRPr lang="en-US" dirty="0"/>
          </a:p>
        </p:txBody>
      </p:sp>
      <p:sp>
        <p:nvSpPr>
          <p:cNvPr id="4"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52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8966" y="5976359"/>
            <a:ext cx="2433034" cy="901521"/>
          </a:xfrm>
        </p:spPr>
        <p:txBody>
          <a:bodyPr/>
          <a:lstStyle/>
          <a:p>
            <a:r>
              <a:rPr lang="en-US" dirty="0" smtClean="0"/>
              <a:t>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14" y="110058"/>
            <a:ext cx="5693535" cy="67479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876" y="110058"/>
            <a:ext cx="5113986" cy="331649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4876" y="3648875"/>
            <a:ext cx="5706414" cy="25691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4876" y="3577019"/>
            <a:ext cx="5706414" cy="2569122"/>
          </a:xfrm>
          <a:prstGeom prst="rect">
            <a:avLst/>
          </a:prstGeom>
        </p:spPr>
      </p:pic>
    </p:spTree>
    <p:extLst>
      <p:ext uri="{BB962C8B-B14F-4D97-AF65-F5344CB8AC3E}">
        <p14:creationId xmlns:p14="http://schemas.microsoft.com/office/powerpoint/2010/main" val="303288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686" y="609824"/>
            <a:ext cx="8130520" cy="5906886"/>
          </a:xfrm>
          <a:prstGeom prst="rect">
            <a:avLst/>
          </a:prstGeom>
        </p:spPr>
      </p:pic>
    </p:spTree>
    <p:extLst>
      <p:ext uri="{BB962C8B-B14F-4D97-AF65-F5344CB8AC3E}">
        <p14:creationId xmlns:p14="http://schemas.microsoft.com/office/powerpoint/2010/main" val="34052332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1962105"/>
            <a:ext cx="10515600" cy="1325563"/>
          </a:xfrm>
        </p:spPr>
        <p:txBody>
          <a:bodyPr>
            <a:normAutofit/>
          </a:bodyPr>
          <a:lstStyle/>
          <a:p>
            <a:r>
              <a:rPr lang="en-US" sz="6000" dirty="0" smtClean="0"/>
              <a:t>Any Question</a:t>
            </a:r>
            <a:endParaRPr lang="en-US" sz="6000" dirty="0"/>
          </a:p>
        </p:txBody>
      </p:sp>
      <p:sp>
        <p:nvSpPr>
          <p:cNvPr id="3"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5719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185"/>
            <a:ext cx="1828800" cy="1325563"/>
          </a:xfrm>
        </p:spPr>
        <p:txBody>
          <a:bodyPr/>
          <a:lstStyle/>
          <a:p>
            <a:r>
              <a:rPr lang="en-US" dirty="0" smtClean="0"/>
              <a:t>Q-1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66" y="378064"/>
            <a:ext cx="7969876" cy="6188590"/>
          </a:xfrm>
          <a:prstGeom prst="rect">
            <a:avLst/>
          </a:prstGeom>
        </p:spPr>
      </p:pic>
      <p:sp>
        <p:nvSpPr>
          <p:cNvPr id="5" name="TextBox 4"/>
          <p:cNvSpPr txBox="1"/>
          <p:nvPr/>
        </p:nvSpPr>
        <p:spPr>
          <a:xfrm>
            <a:off x="9350062" y="366756"/>
            <a:ext cx="2841938" cy="954107"/>
          </a:xfrm>
          <a:prstGeom prst="rect">
            <a:avLst/>
          </a:prstGeom>
          <a:noFill/>
        </p:spPr>
        <p:txBody>
          <a:bodyPr wrap="square" rtlCol="0">
            <a:spAutoFit/>
          </a:bodyPr>
          <a:lstStyle/>
          <a:p>
            <a:r>
              <a:rPr lang="en-US" sz="2800" dirty="0"/>
              <a:t>What is the output?</a:t>
            </a:r>
          </a:p>
        </p:txBody>
      </p:sp>
      <p:sp>
        <p:nvSpPr>
          <p:cNvPr id="6" name="TextBox 5"/>
          <p:cNvSpPr txBox="1"/>
          <p:nvPr/>
        </p:nvSpPr>
        <p:spPr>
          <a:xfrm>
            <a:off x="9169758" y="2318197"/>
            <a:ext cx="2665927" cy="2308324"/>
          </a:xfrm>
          <a:prstGeom prst="rect">
            <a:avLst/>
          </a:prstGeom>
          <a:noFill/>
        </p:spPr>
        <p:txBody>
          <a:bodyPr wrap="square" rtlCol="0">
            <a:spAutoFit/>
          </a:bodyPr>
          <a:lstStyle/>
          <a:p>
            <a:r>
              <a:rPr lang="en-US" dirty="0" smtClean="0"/>
              <a:t>A. It </a:t>
            </a:r>
            <a:r>
              <a:rPr lang="en-US" dirty="0"/>
              <a:t>prints 0.</a:t>
            </a:r>
          </a:p>
          <a:p>
            <a:endParaRPr lang="en-US" dirty="0" smtClean="0"/>
          </a:p>
          <a:p>
            <a:r>
              <a:rPr lang="en-US" dirty="0" smtClean="0"/>
              <a:t>B. It </a:t>
            </a:r>
            <a:r>
              <a:rPr lang="en-US" dirty="0"/>
              <a:t>prints 999999.</a:t>
            </a:r>
          </a:p>
          <a:p>
            <a:endParaRPr lang="en-US" dirty="0" smtClean="0"/>
          </a:p>
          <a:p>
            <a:r>
              <a:rPr lang="en-US" dirty="0" smtClean="0"/>
              <a:t>C. The </a:t>
            </a:r>
            <a:r>
              <a:rPr lang="en-US" dirty="0"/>
              <a:t>output is not guaranteed to be any of the above.</a:t>
            </a:r>
          </a:p>
          <a:p>
            <a:endParaRPr lang="en-US" dirty="0"/>
          </a:p>
        </p:txBody>
      </p:sp>
    </p:spTree>
    <p:extLst>
      <p:ext uri="{BB962C8B-B14F-4D97-AF65-F5344CB8AC3E}">
        <p14:creationId xmlns:p14="http://schemas.microsoft.com/office/powerpoint/2010/main" val="40627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185"/>
            <a:ext cx="1828800" cy="613669"/>
          </a:xfrm>
        </p:spPr>
        <p:txBody>
          <a:bodyPr>
            <a:normAutofit fontScale="90000"/>
          </a:bodyPr>
          <a:lstStyle/>
          <a:p>
            <a:r>
              <a:rPr lang="en-US" dirty="0" smtClean="0"/>
              <a:t>Q-2</a:t>
            </a:r>
            <a:endParaRPr lang="en-US" dirty="0"/>
          </a:p>
        </p:txBody>
      </p:sp>
      <p:sp>
        <p:nvSpPr>
          <p:cNvPr id="5" name="TextBox 4"/>
          <p:cNvSpPr txBox="1"/>
          <p:nvPr/>
        </p:nvSpPr>
        <p:spPr>
          <a:xfrm>
            <a:off x="9350062" y="366756"/>
            <a:ext cx="2841938" cy="954107"/>
          </a:xfrm>
          <a:prstGeom prst="rect">
            <a:avLst/>
          </a:prstGeom>
          <a:noFill/>
        </p:spPr>
        <p:txBody>
          <a:bodyPr wrap="square" rtlCol="0">
            <a:spAutoFit/>
          </a:bodyPr>
          <a:lstStyle/>
          <a:p>
            <a:r>
              <a:rPr lang="en-US" sz="2800" dirty="0"/>
              <a:t>What is the output?</a:t>
            </a:r>
          </a:p>
        </p:txBody>
      </p:sp>
      <p:sp>
        <p:nvSpPr>
          <p:cNvPr id="6" name="TextBox 5"/>
          <p:cNvSpPr txBox="1"/>
          <p:nvPr/>
        </p:nvSpPr>
        <p:spPr>
          <a:xfrm>
            <a:off x="9169758" y="2318197"/>
            <a:ext cx="2665927" cy="2308324"/>
          </a:xfrm>
          <a:prstGeom prst="rect">
            <a:avLst/>
          </a:prstGeom>
          <a:noFill/>
        </p:spPr>
        <p:txBody>
          <a:bodyPr wrap="square" rtlCol="0">
            <a:spAutoFit/>
          </a:bodyPr>
          <a:lstStyle/>
          <a:p>
            <a:r>
              <a:rPr lang="en-US" dirty="0" smtClean="0"/>
              <a:t>A. It </a:t>
            </a:r>
            <a:r>
              <a:rPr lang="en-US" dirty="0"/>
              <a:t>prints 0.</a:t>
            </a:r>
          </a:p>
          <a:p>
            <a:endParaRPr lang="en-US" dirty="0" smtClean="0"/>
          </a:p>
          <a:p>
            <a:r>
              <a:rPr lang="en-US" dirty="0" smtClean="0"/>
              <a:t>B. It </a:t>
            </a:r>
            <a:r>
              <a:rPr lang="en-US" dirty="0"/>
              <a:t>prints 999999.</a:t>
            </a:r>
          </a:p>
          <a:p>
            <a:endParaRPr lang="en-US" dirty="0" smtClean="0"/>
          </a:p>
          <a:p>
            <a:r>
              <a:rPr lang="en-US" dirty="0" smtClean="0"/>
              <a:t>C. The </a:t>
            </a:r>
            <a:r>
              <a:rPr lang="en-US" dirty="0"/>
              <a:t>output is not guaranteed to be any of the above.</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62" y="604867"/>
            <a:ext cx="8208396" cy="6119374"/>
          </a:xfrm>
          <a:prstGeom prst="rect">
            <a:avLst/>
          </a:prstGeom>
        </p:spPr>
      </p:pic>
    </p:spTree>
    <p:extLst>
      <p:ext uri="{BB962C8B-B14F-4D97-AF65-F5344CB8AC3E}">
        <p14:creationId xmlns:p14="http://schemas.microsoft.com/office/powerpoint/2010/main" val="16285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4896" cy="1325563"/>
          </a:xfrm>
        </p:spPr>
        <p:txBody>
          <a:bodyPr/>
          <a:lstStyle/>
          <a:p>
            <a:r>
              <a:rPr lang="en-US" dirty="0" smtClean="0"/>
              <a:t>Q-3 </a:t>
            </a:r>
            <a:r>
              <a:rPr lang="en-US" b="1" dirty="0"/>
              <a:t>What is the </a:t>
            </a:r>
            <a:r>
              <a:rPr lang="en-US" b="1" dirty="0" smtClean="0"/>
              <a:t>output?</a:t>
            </a:r>
            <a:r>
              <a:rPr lang="en-US" dirty="0"/>
              <a:t/>
            </a:r>
            <a:br>
              <a:rPr lang="en-US" dirty="0"/>
            </a:br>
            <a:endParaRPr lang="en-US" dirty="0"/>
          </a:p>
        </p:txBody>
      </p:sp>
      <p:sp>
        <p:nvSpPr>
          <p:cNvPr id="3" name="Content Placeholder 2"/>
          <p:cNvSpPr>
            <a:spLocks noGrp="1"/>
          </p:cNvSpPr>
          <p:nvPr>
            <p:ph idx="1"/>
          </p:nvPr>
        </p:nvSpPr>
        <p:spPr>
          <a:xfrm>
            <a:off x="220014" y="1455313"/>
            <a:ext cx="7752009" cy="4760287"/>
          </a:xfrm>
        </p:spPr>
        <p:txBody>
          <a:bodyPr>
            <a:normAutofit fontScale="77500" lnSpcReduction="20000"/>
          </a:bodyPr>
          <a:lstStyle/>
          <a:p>
            <a:pPr marL="0" indent="0">
              <a:buNone/>
            </a:pPr>
            <a:r>
              <a:rPr lang="en-US" b="1" dirty="0"/>
              <a:t>public class Threads3 implements Runnable {</a:t>
            </a:r>
            <a:endParaRPr lang="en-US" dirty="0"/>
          </a:p>
          <a:p>
            <a:pPr marL="0" indent="0">
              <a:buNone/>
            </a:pPr>
            <a:r>
              <a:rPr lang="en-US" b="1" dirty="0" smtClean="0"/>
              <a:t> 	public </a:t>
            </a:r>
            <a:r>
              <a:rPr lang="en-US" b="1" dirty="0"/>
              <a:t>void run() {</a:t>
            </a:r>
            <a:endParaRPr lang="en-US" dirty="0"/>
          </a:p>
          <a:p>
            <a:pPr marL="0" indent="0">
              <a:buNone/>
            </a:pPr>
            <a:r>
              <a:rPr lang="en-US" b="1" dirty="0" smtClean="0"/>
              <a:t> 		</a:t>
            </a:r>
            <a:r>
              <a:rPr lang="en-US" b="1" dirty="0" err="1" smtClean="0"/>
              <a:t>System.out.print</a:t>
            </a:r>
            <a:r>
              <a:rPr lang="en-US" b="1" dirty="0"/>
              <a:t>("running");</a:t>
            </a:r>
            <a:endParaRPr lang="en-US" dirty="0"/>
          </a:p>
          <a:p>
            <a:pPr marL="0" indent="0">
              <a:buNone/>
            </a:pPr>
            <a:r>
              <a:rPr lang="en-US" b="1" dirty="0" smtClean="0"/>
              <a:t> 	}</a:t>
            </a:r>
            <a:endParaRPr lang="en-US" dirty="0"/>
          </a:p>
          <a:p>
            <a:pPr marL="0" indent="0">
              <a:buNone/>
            </a:pPr>
            <a:r>
              <a:rPr lang="en-US" b="1" dirty="0" smtClean="0"/>
              <a:t> 	public </a:t>
            </a:r>
            <a:r>
              <a:rPr lang="en-US" b="1" dirty="0"/>
              <a:t>static void main(String[] </a:t>
            </a:r>
            <a:r>
              <a:rPr lang="en-US" b="1" dirty="0" err="1"/>
              <a:t>args</a:t>
            </a:r>
            <a:r>
              <a:rPr lang="en-US" b="1" dirty="0"/>
              <a:t>) </a:t>
            </a:r>
            <a:r>
              <a:rPr lang="en-US" b="1" dirty="0" smtClean="0"/>
              <a:t>{</a:t>
            </a:r>
            <a:endParaRPr lang="en-US" dirty="0"/>
          </a:p>
          <a:p>
            <a:pPr marL="0" indent="0">
              <a:buNone/>
            </a:pPr>
            <a:r>
              <a:rPr lang="en-US" b="1" dirty="0" smtClean="0"/>
              <a:t> 		Thread </a:t>
            </a:r>
            <a:r>
              <a:rPr lang="en-US" b="1" dirty="0"/>
              <a:t>t = new Thread(new Threads3</a:t>
            </a:r>
            <a:r>
              <a:rPr lang="en-US" b="1" dirty="0" smtClean="0"/>
              <a:t>());</a:t>
            </a:r>
            <a:endParaRPr lang="en-US" dirty="0"/>
          </a:p>
          <a:p>
            <a:pPr marL="0" indent="0">
              <a:buNone/>
            </a:pPr>
            <a:r>
              <a:rPr lang="en-US" b="1" dirty="0" smtClean="0"/>
              <a:t> 		</a:t>
            </a:r>
            <a:r>
              <a:rPr lang="en-US" b="1" dirty="0" err="1" smtClean="0"/>
              <a:t>t.run</a:t>
            </a:r>
            <a:r>
              <a:rPr lang="en-US" b="1" dirty="0"/>
              <a:t>();</a:t>
            </a:r>
            <a:endParaRPr lang="en-US" dirty="0"/>
          </a:p>
          <a:p>
            <a:pPr marL="0" indent="0">
              <a:buNone/>
            </a:pPr>
            <a:r>
              <a:rPr lang="en-US" b="1" dirty="0" smtClean="0"/>
              <a:t> 		</a:t>
            </a:r>
            <a:r>
              <a:rPr lang="en-US" b="1" dirty="0" err="1" smtClean="0"/>
              <a:t>t.run</a:t>
            </a:r>
            <a:r>
              <a:rPr lang="en-US" b="1" dirty="0"/>
              <a:t>();</a:t>
            </a:r>
            <a:endParaRPr lang="en-US" dirty="0"/>
          </a:p>
          <a:p>
            <a:pPr marL="0" indent="0">
              <a:buNone/>
            </a:pPr>
            <a:r>
              <a:rPr lang="en-US" b="1" dirty="0" smtClean="0"/>
              <a:t> 		</a:t>
            </a:r>
            <a:r>
              <a:rPr lang="en-US" b="1" dirty="0" err="1" smtClean="0"/>
              <a:t>t.start</a:t>
            </a:r>
            <a:r>
              <a:rPr lang="en-US" b="1" dirty="0"/>
              <a:t>();</a:t>
            </a:r>
            <a:endParaRPr lang="en-US" dirty="0"/>
          </a:p>
          <a:p>
            <a:pPr marL="0" indent="0">
              <a:buNone/>
            </a:pPr>
            <a:r>
              <a:rPr lang="en-US" b="1" dirty="0" smtClean="0"/>
              <a:t>	}</a:t>
            </a:r>
            <a:endParaRPr lang="en-US" dirty="0"/>
          </a:p>
          <a:p>
            <a:pPr marL="0" indent="0">
              <a:buNone/>
            </a:pPr>
            <a:r>
              <a:rPr lang="en-US" b="1" dirty="0" smtClean="0"/>
              <a:t>}</a:t>
            </a:r>
            <a:endParaRPr lang="en-US" dirty="0"/>
          </a:p>
          <a:p>
            <a:pPr marL="0" indent="0">
              <a:buNone/>
            </a:pPr>
            <a:endParaRPr lang="en-US" dirty="0"/>
          </a:p>
        </p:txBody>
      </p:sp>
      <p:sp>
        <p:nvSpPr>
          <p:cNvPr id="4" name="TextBox 3"/>
          <p:cNvSpPr txBox="1"/>
          <p:nvPr/>
        </p:nvSpPr>
        <p:spPr>
          <a:xfrm>
            <a:off x="8165206" y="1690688"/>
            <a:ext cx="3528811" cy="4370427"/>
          </a:xfrm>
          <a:prstGeom prst="rect">
            <a:avLst/>
          </a:prstGeom>
          <a:noFill/>
        </p:spPr>
        <p:txBody>
          <a:bodyPr wrap="square" rtlCol="0">
            <a:spAutoFit/>
          </a:bodyPr>
          <a:lstStyle/>
          <a:p>
            <a:r>
              <a:rPr lang="en-US" sz="2000" dirty="0" smtClean="0"/>
              <a:t>A</a:t>
            </a:r>
            <a:r>
              <a:rPr lang="en-US" sz="2000" dirty="0"/>
              <a:t>. Compilation fails.</a:t>
            </a:r>
          </a:p>
          <a:p>
            <a:endParaRPr lang="en-US" sz="2000" dirty="0" smtClean="0"/>
          </a:p>
          <a:p>
            <a:r>
              <a:rPr lang="en-US" sz="2000" dirty="0" smtClean="0"/>
              <a:t>B</a:t>
            </a:r>
            <a:r>
              <a:rPr lang="en-US" sz="2000" dirty="0"/>
              <a:t>. An exception is thrown at runtime.</a:t>
            </a:r>
          </a:p>
          <a:p>
            <a:endParaRPr lang="en-US" sz="2000" dirty="0" smtClean="0"/>
          </a:p>
          <a:p>
            <a:r>
              <a:rPr lang="en-US" sz="2000" dirty="0" smtClean="0"/>
              <a:t>C</a:t>
            </a:r>
            <a:r>
              <a:rPr lang="en-US" sz="2000" dirty="0"/>
              <a:t>. The code executes and prints "running".</a:t>
            </a:r>
          </a:p>
          <a:p>
            <a:endParaRPr lang="en-US" sz="2000" dirty="0" smtClean="0"/>
          </a:p>
          <a:p>
            <a:r>
              <a:rPr lang="en-US" sz="2000" dirty="0" smtClean="0"/>
              <a:t>D</a:t>
            </a:r>
            <a:r>
              <a:rPr lang="en-US" sz="2000" dirty="0"/>
              <a:t>. The code executes and prints "</a:t>
            </a:r>
            <a:r>
              <a:rPr lang="en-US" sz="2000" dirty="0" err="1"/>
              <a:t>runningrunning</a:t>
            </a:r>
            <a:r>
              <a:rPr lang="en-US" sz="2000" dirty="0"/>
              <a:t>".</a:t>
            </a:r>
          </a:p>
          <a:p>
            <a:endParaRPr lang="en-US" sz="2000" dirty="0" smtClean="0"/>
          </a:p>
          <a:p>
            <a:r>
              <a:rPr lang="en-US" sz="2000" dirty="0" smtClean="0"/>
              <a:t>E</a:t>
            </a:r>
            <a:r>
              <a:rPr lang="en-US" sz="2000" dirty="0"/>
              <a:t>. The code executes and prints "</a:t>
            </a:r>
            <a:r>
              <a:rPr lang="en-US" sz="2000" dirty="0" err="1"/>
              <a:t>runningrunningrunning</a:t>
            </a:r>
            <a:r>
              <a:rPr lang="en-US" sz="2000" dirty="0"/>
              <a:t>".</a:t>
            </a:r>
          </a:p>
          <a:p>
            <a:endParaRPr lang="en-US" dirty="0"/>
          </a:p>
        </p:txBody>
      </p:sp>
      <p:sp>
        <p:nvSpPr>
          <p:cNvPr id="5" name="Footer Placeholder 1"/>
          <p:cNvSpPr>
            <a:spLocks noGrp="1"/>
          </p:cNvSpPr>
          <p:nvPr>
            <p:ph type="ftr" sz="quarter" idx="10"/>
          </p:nvPr>
        </p:nvSpPr>
        <p:spPr>
          <a:xfrm>
            <a:off x="1549400" y="6554789"/>
            <a:ext cx="9144000" cy="300037"/>
          </a:xfrm>
          <a:solidFill>
            <a:srgbClr val="0070C0"/>
          </a:solid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smtClean="0">
                <a:ln>
                  <a:noFill/>
                </a:ln>
                <a:solidFill>
                  <a:srgbClr val="FFFFFF"/>
                </a:solidFill>
                <a:effectLst/>
                <a:uLnTx/>
                <a:uFillTx/>
                <a:latin typeface="Cambria" panose="02040503050406030204" pitchFamily="18" charset="0"/>
                <a:ea typeface="+mn-ea"/>
                <a:cs typeface="+mn-cs"/>
              </a:rPr>
              <a:t>Java Multithreading</a:t>
            </a:r>
            <a:endParaRPr kumimoji="0" lang="en-US" altLang="en-US" sz="1400" b="1" i="0" u="none" strike="noStrike" kern="1200" cap="none" spc="0" normalizeH="0" baseline="0" noProof="0" dirty="0">
              <a:ln>
                <a:noFill/>
              </a:ln>
              <a:solidFill>
                <a:srgbClr val="FFFFFF"/>
              </a:solidFill>
              <a:effectLst/>
              <a:uLnTx/>
              <a:uFillTx/>
              <a:latin typeface="Cambria" panose="02040503050406030204" pitchFamily="18" charset="0"/>
              <a:ea typeface="+mn-ea"/>
              <a:cs typeface="+mn-cs"/>
            </a:endParaRP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6557964"/>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63201"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14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554"/>
            <a:ext cx="10515600" cy="1325563"/>
          </a:xfrm>
        </p:spPr>
        <p:txBody>
          <a:bodyPr/>
          <a:lstStyle/>
          <a:p>
            <a:r>
              <a:rPr lang="en-US" dirty="0" smtClean="0"/>
              <a:t>Q-4 </a:t>
            </a:r>
            <a:r>
              <a:rPr lang="en-US" b="1" dirty="0"/>
              <a:t>What is the output?</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38" y="1313645"/>
            <a:ext cx="7820082" cy="4997001"/>
          </a:xfrm>
        </p:spPr>
      </p:pic>
      <p:sp>
        <p:nvSpPr>
          <p:cNvPr id="5" name="TextBox 4"/>
          <p:cNvSpPr txBox="1"/>
          <p:nvPr/>
        </p:nvSpPr>
        <p:spPr>
          <a:xfrm>
            <a:off x="8590208" y="1828800"/>
            <a:ext cx="3799268" cy="4370427"/>
          </a:xfrm>
          <a:prstGeom prst="rect">
            <a:avLst/>
          </a:prstGeom>
          <a:noFill/>
        </p:spPr>
        <p:txBody>
          <a:bodyPr wrap="square" rtlCol="0">
            <a:spAutoFit/>
          </a:bodyPr>
          <a:lstStyle/>
          <a:p>
            <a:r>
              <a:rPr lang="en-US" sz="2000" dirty="0"/>
              <a:t>A. Compilation fails.</a:t>
            </a:r>
          </a:p>
          <a:p>
            <a:endParaRPr lang="en-US" sz="2000" dirty="0" smtClean="0"/>
          </a:p>
          <a:p>
            <a:r>
              <a:rPr lang="en-US" sz="2000" dirty="0" smtClean="0"/>
              <a:t>B</a:t>
            </a:r>
            <a:r>
              <a:rPr lang="en-US" sz="2000" dirty="0"/>
              <a:t>. An exception is thrown at runtime.</a:t>
            </a:r>
          </a:p>
          <a:p>
            <a:endParaRPr lang="en-US" sz="2000" dirty="0" smtClean="0"/>
          </a:p>
          <a:p>
            <a:r>
              <a:rPr lang="en-US" sz="2000" dirty="0" smtClean="0"/>
              <a:t>C</a:t>
            </a:r>
            <a:r>
              <a:rPr lang="en-US" sz="2000" dirty="0"/>
              <a:t>. The code executes and prints "</a:t>
            </a:r>
            <a:r>
              <a:rPr lang="en-US" sz="2000" dirty="0" err="1"/>
              <a:t>StartedComplete</a:t>
            </a:r>
            <a:r>
              <a:rPr lang="en-US" sz="2000" dirty="0"/>
              <a:t>".</a:t>
            </a:r>
          </a:p>
          <a:p>
            <a:endParaRPr lang="en-US" sz="2000" dirty="0" smtClean="0"/>
          </a:p>
          <a:p>
            <a:r>
              <a:rPr lang="en-US" sz="2000" dirty="0" smtClean="0"/>
              <a:t>D</a:t>
            </a:r>
            <a:r>
              <a:rPr lang="en-US" sz="2000" dirty="0"/>
              <a:t>. The code executes and prints "StartedComplete0123".</a:t>
            </a:r>
          </a:p>
          <a:p>
            <a:endParaRPr lang="en-US" sz="2000" dirty="0" smtClean="0"/>
          </a:p>
          <a:p>
            <a:r>
              <a:rPr lang="en-US" sz="2000" dirty="0" smtClean="0"/>
              <a:t>E</a:t>
            </a:r>
            <a:r>
              <a:rPr lang="en-US" sz="2000" dirty="0"/>
              <a:t>. The code executes and prints "Started0123Complete".</a:t>
            </a:r>
          </a:p>
          <a:p>
            <a:endParaRPr lang="en-US" dirty="0"/>
          </a:p>
        </p:txBody>
      </p:sp>
    </p:spTree>
    <p:extLst>
      <p:ext uri="{BB962C8B-B14F-4D97-AF65-F5344CB8AC3E}">
        <p14:creationId xmlns:p14="http://schemas.microsoft.com/office/powerpoint/2010/main" val="8923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25" y="0"/>
            <a:ext cx="10515600" cy="1325563"/>
          </a:xfrm>
        </p:spPr>
        <p:txBody>
          <a:bodyPr/>
          <a:lstStyle/>
          <a:p>
            <a:r>
              <a:rPr lang="en-US" dirty="0" smtClean="0"/>
              <a:t>Q-5 </a:t>
            </a:r>
            <a:r>
              <a:rPr lang="en-US" b="1" dirty="0"/>
              <a:t>What is the output?</a:t>
            </a:r>
            <a:r>
              <a:rPr lang="en-US" dirty="0"/>
              <a:t/>
            </a:r>
            <a:br>
              <a:rPr lang="en-US" dirty="0"/>
            </a:b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00" y="946454"/>
            <a:ext cx="6027856" cy="5823025"/>
          </a:xfrm>
        </p:spPr>
      </p:pic>
      <p:sp>
        <p:nvSpPr>
          <p:cNvPr id="5" name="TextBox 4"/>
          <p:cNvSpPr txBox="1"/>
          <p:nvPr/>
        </p:nvSpPr>
        <p:spPr>
          <a:xfrm>
            <a:off x="7443989" y="1442434"/>
            <a:ext cx="4597757" cy="4062651"/>
          </a:xfrm>
          <a:prstGeom prst="rect">
            <a:avLst/>
          </a:prstGeom>
          <a:noFill/>
        </p:spPr>
        <p:txBody>
          <a:bodyPr wrap="square" rtlCol="0">
            <a:spAutoFit/>
          </a:bodyPr>
          <a:lstStyle/>
          <a:p>
            <a:r>
              <a:rPr lang="en-US" sz="2400" dirty="0"/>
              <a:t>A. Cat</a:t>
            </a:r>
          </a:p>
          <a:p>
            <a:endParaRPr lang="en-US" sz="2400" dirty="0" smtClean="0"/>
          </a:p>
          <a:p>
            <a:r>
              <a:rPr lang="en-US" sz="2400" dirty="0" smtClean="0"/>
              <a:t>B</a:t>
            </a:r>
            <a:r>
              <a:rPr lang="en-US" sz="2400" dirty="0"/>
              <a:t>. Dog</a:t>
            </a:r>
          </a:p>
          <a:p>
            <a:endParaRPr lang="en-US" sz="2400" dirty="0" smtClean="0"/>
          </a:p>
          <a:p>
            <a:r>
              <a:rPr lang="en-US" sz="2400" dirty="0" smtClean="0"/>
              <a:t>C</a:t>
            </a:r>
            <a:r>
              <a:rPr lang="en-US" sz="2400" dirty="0"/>
              <a:t>. Compilation fails.</a:t>
            </a:r>
          </a:p>
          <a:p>
            <a:endParaRPr lang="en-US" sz="2400" dirty="0" smtClean="0"/>
          </a:p>
          <a:p>
            <a:r>
              <a:rPr lang="en-US" sz="2400" dirty="0" smtClean="0"/>
              <a:t>D</a:t>
            </a:r>
            <a:r>
              <a:rPr lang="en-US" sz="2400" dirty="0"/>
              <a:t>. The code runs with no output.</a:t>
            </a:r>
          </a:p>
          <a:p>
            <a:endParaRPr lang="en-US" sz="2400" dirty="0" smtClean="0"/>
          </a:p>
          <a:p>
            <a:r>
              <a:rPr lang="en-US" sz="2400" dirty="0" smtClean="0"/>
              <a:t>E</a:t>
            </a:r>
            <a:r>
              <a:rPr lang="en-US" sz="2400" dirty="0"/>
              <a:t>. An exception is thrown at runtime.</a:t>
            </a:r>
          </a:p>
          <a:p>
            <a:endParaRPr lang="en-US" dirty="0"/>
          </a:p>
        </p:txBody>
      </p:sp>
    </p:spTree>
    <p:extLst>
      <p:ext uri="{BB962C8B-B14F-4D97-AF65-F5344CB8AC3E}">
        <p14:creationId xmlns:p14="http://schemas.microsoft.com/office/powerpoint/2010/main" val="18076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By Extending Thread Class</a:t>
            </a:r>
            <a:endParaRPr lang="en-US" dirty="0"/>
          </a:p>
        </p:txBody>
      </p:sp>
      <p:sp>
        <p:nvSpPr>
          <p:cNvPr id="3" name="Content Placeholder 2"/>
          <p:cNvSpPr>
            <a:spLocks noGrp="1"/>
          </p:cNvSpPr>
          <p:nvPr>
            <p:ph idx="1"/>
          </p:nvPr>
        </p:nvSpPr>
        <p:spPr/>
        <p:txBody>
          <a:bodyPr/>
          <a:lstStyle/>
          <a:p>
            <a:pPr marL="0" indent="0">
              <a:buNone/>
            </a:pPr>
            <a:r>
              <a:rPr lang="en-US" b="1" dirty="0" smtClean="0"/>
              <a:t>Step-1</a:t>
            </a:r>
            <a:r>
              <a:rPr lang="en-US" dirty="0" smtClean="0"/>
              <a:t> create a new class that </a:t>
            </a:r>
            <a:r>
              <a:rPr lang="en-US" b="1" dirty="0" smtClean="0"/>
              <a:t>extends Thread</a:t>
            </a:r>
            <a:r>
              <a:rPr lang="en-US" dirty="0" smtClean="0"/>
              <a:t> class</a:t>
            </a:r>
          </a:p>
          <a:p>
            <a:pPr marL="0" indent="0">
              <a:buNone/>
            </a:pPr>
            <a:endParaRPr lang="en-US" dirty="0"/>
          </a:p>
          <a:p>
            <a:pPr marL="0" indent="0">
              <a:buNone/>
            </a:pPr>
            <a:r>
              <a:rPr lang="en-US" b="1" dirty="0" smtClean="0"/>
              <a:t>Step-2</a:t>
            </a:r>
            <a:r>
              <a:rPr lang="en-US" dirty="0" smtClean="0"/>
              <a:t> extending class must override the </a:t>
            </a:r>
            <a:r>
              <a:rPr lang="en-US" b="1" dirty="0" smtClean="0"/>
              <a:t>run()</a:t>
            </a:r>
            <a:r>
              <a:rPr lang="en-US" dirty="0" smtClean="0"/>
              <a:t> method, which is the entry point for the new thread.</a:t>
            </a:r>
          </a:p>
          <a:p>
            <a:pPr marL="0" indent="0">
              <a:buNone/>
            </a:pPr>
            <a:endParaRPr lang="en-US" dirty="0"/>
          </a:p>
          <a:p>
            <a:pPr marL="0" indent="0">
              <a:buNone/>
            </a:pPr>
            <a:r>
              <a:rPr lang="en-US" b="1" dirty="0" smtClean="0"/>
              <a:t>Step-3</a:t>
            </a:r>
            <a:r>
              <a:rPr lang="en-US" dirty="0" smtClean="0"/>
              <a:t> create an </a:t>
            </a:r>
            <a:r>
              <a:rPr lang="en-US" b="1" dirty="0" smtClean="0"/>
              <a:t>instance of Thread</a:t>
            </a:r>
            <a:r>
              <a:rPr lang="en-US" dirty="0" smtClean="0"/>
              <a:t> class</a:t>
            </a:r>
          </a:p>
          <a:p>
            <a:pPr marL="0" indent="0">
              <a:buNone/>
            </a:pPr>
            <a:endParaRPr lang="en-US" dirty="0"/>
          </a:p>
          <a:p>
            <a:pPr marL="0" indent="0">
              <a:buNone/>
            </a:pPr>
            <a:r>
              <a:rPr lang="en-US" b="1" dirty="0" smtClean="0"/>
              <a:t>Step-4</a:t>
            </a:r>
            <a:r>
              <a:rPr lang="en-US" dirty="0" smtClean="0"/>
              <a:t> call </a:t>
            </a:r>
            <a:r>
              <a:rPr lang="en-US" b="1" dirty="0" smtClean="0"/>
              <a:t>start()</a:t>
            </a:r>
            <a:r>
              <a:rPr lang="en-US" dirty="0" smtClean="0"/>
              <a:t> method to begin execution of the new thread.</a:t>
            </a:r>
          </a:p>
          <a:p>
            <a:pPr marL="0" indent="0">
              <a:buNone/>
            </a:pPr>
            <a:endParaRPr lang="en-US" dirty="0"/>
          </a:p>
        </p:txBody>
      </p:sp>
    </p:spTree>
    <p:extLst>
      <p:ext uri="{BB962C8B-B14F-4D97-AF65-F5344CB8AC3E}">
        <p14:creationId xmlns:p14="http://schemas.microsoft.com/office/powerpoint/2010/main" val="275375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2520</TotalTime>
  <Words>2272</Words>
  <Application>Microsoft Office PowerPoint</Application>
  <PresentationFormat>Widescreen</PresentationFormat>
  <Paragraphs>686</Paragraphs>
  <Slides>88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88</vt:i4>
      </vt:variant>
    </vt:vector>
  </HeadingPairs>
  <TitlesOfParts>
    <vt:vector size="97" baseType="lpstr">
      <vt:lpstr>Arial</vt:lpstr>
      <vt:lpstr>Calibri</vt:lpstr>
      <vt:lpstr>Cambria</vt:lpstr>
      <vt:lpstr>McGrawHill-Italic</vt:lpstr>
      <vt:lpstr>Tahoma</vt:lpstr>
      <vt:lpstr>Times New Roman</vt:lpstr>
      <vt:lpstr>Wingdings</vt:lpstr>
      <vt:lpstr>Blends</vt:lpstr>
      <vt:lpstr>1_Blends</vt:lpstr>
      <vt:lpstr>PowerPoint Presentation</vt:lpstr>
      <vt:lpstr>What are Multithreading Applications?</vt:lpstr>
      <vt:lpstr>What is Multithreading?</vt:lpstr>
      <vt:lpstr>Difference b/w Process &amp; Thread</vt:lpstr>
      <vt:lpstr>So Multithreading</vt:lpstr>
      <vt:lpstr>Life cycle of a Thread</vt:lpstr>
      <vt:lpstr>PowerPoint Presentation</vt:lpstr>
      <vt:lpstr>Creating a Thread in Java</vt:lpstr>
      <vt:lpstr>1) By Extending Thread Class</vt:lpstr>
      <vt:lpstr>Example</vt:lpstr>
      <vt:lpstr>Example</vt:lpstr>
      <vt:lpstr>How many thread will be created? </vt:lpstr>
      <vt:lpstr>t.start()</vt:lpstr>
      <vt:lpstr>What happen during the execution?</vt:lpstr>
      <vt:lpstr>Output</vt:lpstr>
      <vt:lpstr>Example-2 create another thread</vt:lpstr>
      <vt:lpstr>How many thread will be created? </vt:lpstr>
      <vt:lpstr>Output</vt:lpstr>
      <vt:lpstr>Example-3 </vt:lpstr>
      <vt:lpstr>Output</vt:lpstr>
      <vt:lpstr>Example-4 </vt:lpstr>
      <vt:lpstr>Output</vt:lpstr>
      <vt:lpstr>Example- MyThread class without run() method</vt:lpstr>
      <vt:lpstr>Output- </vt:lpstr>
      <vt:lpstr>Can we override the start() method?</vt:lpstr>
      <vt:lpstr>Output-</vt:lpstr>
      <vt:lpstr>Can we overload run() method?</vt:lpstr>
      <vt:lpstr>Output-</vt:lpstr>
      <vt:lpstr>How to call overloaded run(int a) method?</vt:lpstr>
      <vt:lpstr>Output-</vt:lpstr>
      <vt:lpstr>How to write multiple functionality in run() method?</vt:lpstr>
      <vt:lpstr>Output-</vt:lpstr>
      <vt:lpstr>Create different thread &amp; different task</vt:lpstr>
      <vt:lpstr>Thread Methods</vt:lpstr>
      <vt:lpstr>Method Example</vt:lpstr>
      <vt:lpstr>Output-</vt:lpstr>
      <vt:lpstr>Daemon Thread</vt:lpstr>
      <vt:lpstr>How to make Thread as Daemon Thread?</vt:lpstr>
      <vt:lpstr>Few points about daemon thread</vt:lpstr>
      <vt:lpstr>Thread Priority</vt:lpstr>
      <vt:lpstr>Example</vt:lpstr>
      <vt:lpstr>Output</vt:lpstr>
      <vt:lpstr>2) By Implementing Runnable Interface</vt:lpstr>
      <vt:lpstr>Check Runnable Interface in lang package</vt:lpstr>
      <vt:lpstr>Commonly used Constructors of Thread class: </vt:lpstr>
      <vt:lpstr>Example</vt:lpstr>
      <vt:lpstr>Example-2</vt:lpstr>
      <vt:lpstr>Output</vt:lpstr>
      <vt:lpstr>Example-3</vt:lpstr>
      <vt:lpstr>Output-</vt:lpstr>
      <vt:lpstr>How to prevent Thread Execution?</vt:lpstr>
      <vt:lpstr>What is the yield() method?</vt:lpstr>
      <vt:lpstr>yield() method in thread life cycle</vt:lpstr>
      <vt:lpstr>Example</vt:lpstr>
      <vt:lpstr>join() method</vt:lpstr>
      <vt:lpstr>3 types of join() methods in Thread class</vt:lpstr>
      <vt:lpstr>Example</vt:lpstr>
      <vt:lpstr>Output</vt:lpstr>
      <vt:lpstr>Small change in join() method-  t.join(4000); </vt:lpstr>
      <vt:lpstr>Another Small change in join() method-  t.join(4000, 2000); </vt:lpstr>
      <vt:lpstr>Most valuable concept in multithreading is Synchronization</vt:lpstr>
      <vt:lpstr>Few basic point about synchronized modifier</vt:lpstr>
      <vt:lpstr>What is the purpose of synchronization?</vt:lpstr>
      <vt:lpstr>Synchronization in Java </vt:lpstr>
      <vt:lpstr>PowerPoint Presentation</vt:lpstr>
      <vt:lpstr>Output</vt:lpstr>
      <vt:lpstr>Now add synchronized modifier with method </vt:lpstr>
      <vt:lpstr>Output</vt:lpstr>
      <vt:lpstr>Lets do small modification in previous program</vt:lpstr>
      <vt:lpstr>Output</vt:lpstr>
      <vt:lpstr>One solution for such problem</vt:lpstr>
      <vt:lpstr>Output</vt:lpstr>
      <vt:lpstr>Create two synchronized method and one normal method</vt:lpstr>
      <vt:lpstr>PowerPoint Presentation</vt:lpstr>
      <vt:lpstr>Do one exercise</vt:lpstr>
      <vt:lpstr>Is there any problem with synchronized method?</vt:lpstr>
      <vt:lpstr>Synchronized block</vt:lpstr>
      <vt:lpstr>Get the lock of current object </vt:lpstr>
      <vt:lpstr>Get a lock of particular object ‘b’</vt:lpstr>
      <vt:lpstr>Get a class level lock ‘DisplayMethods.class’  </vt:lpstr>
      <vt:lpstr>Example</vt:lpstr>
      <vt:lpstr>Output</vt:lpstr>
      <vt:lpstr>Any Question</vt:lpstr>
      <vt:lpstr>Q-1</vt:lpstr>
      <vt:lpstr>Q-2</vt:lpstr>
      <vt:lpstr>Q-3 What is the output? </vt:lpstr>
      <vt:lpstr>Q-4 What is the output? </vt:lpstr>
      <vt:lpstr>Q-5 What is the 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Multithreading</dc:title>
  <dc:creator>sony</dc:creator>
  <cp:lastModifiedBy>ADITI VADI</cp:lastModifiedBy>
  <cp:revision>395</cp:revision>
  <cp:lastPrinted>2018-09-23T05:49:00Z</cp:lastPrinted>
  <dcterms:created xsi:type="dcterms:W3CDTF">2018-08-19T06:25:21Z</dcterms:created>
  <dcterms:modified xsi:type="dcterms:W3CDTF">2022-11-10T18:43:57Z</dcterms:modified>
</cp:coreProperties>
</file>