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2" r:id="rId11"/>
    <p:sldId id="263" r:id="rId12"/>
    <p:sldId id="264" r:id="rId13"/>
    <p:sldId id="265" r:id="rId14"/>
    <p:sldId id="269" r:id="rId1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500" b="1"/>
              <a:t>Packages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Important points:</a:t>
            </a:r>
            <a:endParaRPr lang="en-US" b="1"/>
          </a:p>
        </p:txBody>
      </p:sp>
      <p:sp>
        <p:nvSpPr>
          <p:cNvPr id="3" name="Content Placeholder 2"/>
          <p:cNvSpPr>
            <a:spLocks noGrp="1"/>
          </p:cNvSpPr>
          <p:nvPr>
            <p:ph sz="half" idx="1"/>
          </p:nvPr>
        </p:nvSpPr>
        <p:spPr>
          <a:xfrm>
            <a:off x="838200" y="1825625"/>
            <a:ext cx="10031095" cy="4351655"/>
          </a:xfrm>
        </p:spPr>
        <p:txBody>
          <a:bodyPr>
            <a:normAutofit fontScale="90000"/>
          </a:bodyPr>
          <a:lstStyle/>
          <a:p>
            <a:pPr marL="457200" indent="-457200">
              <a:buAutoNum type="arabicPeriod"/>
            </a:pPr>
            <a:r>
              <a:rPr lang="en-US"/>
              <a:t> Every class is part of some package.</a:t>
            </a:r>
          </a:p>
          <a:p>
            <a:pPr marL="457200" indent="-457200">
              <a:buAutoNum type="arabicPeriod"/>
            </a:pPr>
            <a:r>
              <a:rPr lang="en-US"/>
              <a:t>If no package is specified, the classes in the file goes into a special unnamed package (the same unnamed package for all files).</a:t>
            </a:r>
          </a:p>
          <a:p>
            <a:pPr marL="457200" indent="-457200">
              <a:buAutoNum type="arabicPeriod"/>
            </a:pPr>
            <a:r>
              <a:rPr lang="en-US"/>
              <a:t>All classes/interfaces in a file are part of the same package. Multiple files can specify the same package name.</a:t>
            </a:r>
          </a:p>
          <a:p>
            <a:pPr marL="457200" indent="-457200">
              <a:buAutoNum type="arabicPeriod"/>
            </a:pPr>
            <a:r>
              <a:rPr lang="en-US"/>
              <a:t>If package name is specified, the file must be in a subdirectory called name (i.e., the directory name must match the package name).</a:t>
            </a:r>
          </a:p>
          <a:p>
            <a:pPr marL="457200" indent="-457200">
              <a:buAutoNum type="arabicPeriod"/>
            </a:pPr>
            <a:r>
              <a:rPr lang="en-US"/>
              <a:t>We can access public classes in another (named) package using: package-name.class-name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62940"/>
            <a:ext cx="10516235" cy="5514340"/>
          </a:xfrm>
        </p:spPr>
        <p:txBody>
          <a:bodyPr>
            <a:normAutofit fontScale="90000" lnSpcReduction="10000"/>
          </a:bodyPr>
          <a:lstStyle/>
          <a:p>
            <a:pPr marL="457200" indent="-457200">
              <a:buClrTx/>
              <a:buFont typeface="+mj-lt"/>
              <a:buAutoNum type="arabicPeriod" startAt="6"/>
            </a:pPr>
            <a:r>
              <a:rPr lang="en-US"/>
              <a:t>Sometimes class name conflict may occur. For example: Lets say we have two packages abcpackage and xyzpackage and both the packages have a class with the same name, let it be JavaExample.java. Now suppose a class import both these packages like this:</a:t>
            </a:r>
          </a:p>
          <a:p>
            <a:pPr marL="0" indent="0">
              <a:buNone/>
            </a:pPr>
            <a:r>
              <a:rPr lang="en-US"/>
              <a:t>	</a:t>
            </a:r>
            <a:r>
              <a:rPr lang="en-US" b="1"/>
              <a:t>import abcpackage.*;</a:t>
            </a:r>
          </a:p>
          <a:p>
            <a:pPr marL="0" indent="0">
              <a:buNone/>
            </a:pPr>
            <a:r>
              <a:rPr lang="en-US" b="1"/>
              <a:t>	import xyzpackage.*;</a:t>
            </a:r>
          </a:p>
          <a:p>
            <a:pPr marL="0" indent="0">
              <a:buNone/>
            </a:pPr>
            <a:r>
              <a:rPr lang="en-US"/>
              <a:t>	This will throw compilation error. To avoid such errors you need to use 	the fully qualified name method that I have shown above. For example</a:t>
            </a:r>
          </a:p>
          <a:p>
            <a:pPr marL="0" indent="0">
              <a:buNone/>
            </a:pPr>
            <a:endParaRPr lang="en-US"/>
          </a:p>
          <a:p>
            <a:pPr marL="0" indent="0">
              <a:buNone/>
            </a:pPr>
            <a:r>
              <a:rPr lang="en-US"/>
              <a:t>	</a:t>
            </a:r>
            <a:r>
              <a:rPr lang="en-US" b="1"/>
              <a:t>abcpackage.JavaExample obj = new abcpackage.JavaExample();</a:t>
            </a:r>
          </a:p>
          <a:p>
            <a:pPr marL="0" indent="0">
              <a:buNone/>
            </a:pPr>
            <a:r>
              <a:rPr lang="en-US" b="1"/>
              <a:t>	xyzpackage.JavaExample obj2 = new xyzpackage.JavaExample();</a:t>
            </a:r>
          </a:p>
          <a:p>
            <a:pPr marL="0" indent="0">
              <a:buNone/>
            </a:pPr>
            <a:endParaRPr lang="en-US"/>
          </a:p>
          <a:p>
            <a:pPr marL="0" indent="0">
              <a:buNone/>
            </a:pPr>
            <a:r>
              <a:rPr lang="en-US"/>
              <a:t>	This way you can avoid the import package statements and avoid that 	name conflict error.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96570"/>
            <a:ext cx="10801985" cy="5680710"/>
          </a:xfrm>
        </p:spPr>
        <p:txBody>
          <a:bodyPr>
            <a:normAutofit/>
          </a:bodyPr>
          <a:lstStyle/>
          <a:p>
            <a:pPr marL="514350" indent="-514350">
              <a:buClrTx/>
              <a:buFont typeface="+mj-lt"/>
              <a:buAutoNum type="arabicPeriod" startAt="7"/>
            </a:pPr>
            <a:r>
              <a:rPr lang="en-US" sz="2500" dirty="0"/>
              <a:t> If we create a class inside a package while importing another package then the package declaration should be the first statement, followed by package import. For example:</a:t>
            </a:r>
          </a:p>
          <a:p>
            <a:pPr marL="0" indent="0">
              <a:buNone/>
            </a:pPr>
            <a:r>
              <a:rPr lang="en-US" sz="2500" dirty="0"/>
              <a:t>	package </a:t>
            </a:r>
            <a:r>
              <a:rPr lang="en-US" sz="2500" dirty="0" err="1"/>
              <a:t>abcpackage</a:t>
            </a:r>
            <a:r>
              <a:rPr lang="en-US" sz="2500" dirty="0"/>
              <a:t>;</a:t>
            </a:r>
          </a:p>
          <a:p>
            <a:pPr marL="0" indent="0">
              <a:buNone/>
            </a:pPr>
            <a:r>
              <a:rPr lang="en-US" sz="2500" dirty="0"/>
              <a:t>	import </a:t>
            </a:r>
            <a:r>
              <a:rPr lang="en-US" sz="2500" dirty="0" err="1"/>
              <a:t>xyzpackage</a:t>
            </a:r>
            <a:r>
              <a:rPr lang="en-US" sz="2500" dirty="0"/>
              <a:t>.*;</a:t>
            </a:r>
          </a:p>
          <a:p>
            <a:pPr marL="514350" indent="-514350">
              <a:buClrTx/>
              <a:buFont typeface="+mj-lt"/>
              <a:buAutoNum type="arabicPeriod" startAt="8"/>
            </a:pPr>
            <a:r>
              <a:rPr lang="en-US" sz="2500" dirty="0"/>
              <a:t> A class can have only one package declaration but it can have more than one package import statements. For example:</a:t>
            </a:r>
          </a:p>
          <a:p>
            <a:pPr marL="0" indent="0">
              <a:buNone/>
            </a:pPr>
            <a:r>
              <a:rPr lang="en-US" sz="2500" dirty="0"/>
              <a:t>	package </a:t>
            </a:r>
            <a:r>
              <a:rPr lang="en-US" sz="2500" dirty="0" err="1"/>
              <a:t>abcpackage</a:t>
            </a:r>
            <a:r>
              <a:rPr lang="en-US" sz="2500" dirty="0"/>
              <a:t>; //This should be one</a:t>
            </a:r>
          </a:p>
          <a:p>
            <a:pPr marL="0" indent="0">
              <a:buNone/>
            </a:pPr>
            <a:r>
              <a:rPr lang="en-US" sz="2500" dirty="0"/>
              <a:t>	import </a:t>
            </a:r>
            <a:r>
              <a:rPr lang="en-US" sz="2500" dirty="0" err="1"/>
              <a:t>xyzpackage</a:t>
            </a:r>
            <a:r>
              <a:rPr lang="en-US" sz="2500" dirty="0"/>
              <a:t>;</a:t>
            </a:r>
          </a:p>
          <a:p>
            <a:pPr marL="0" indent="0">
              <a:buNone/>
            </a:pPr>
            <a:r>
              <a:rPr lang="en-US" sz="2500" dirty="0"/>
              <a:t>	import </a:t>
            </a:r>
            <a:r>
              <a:rPr lang="en-US" sz="2500" dirty="0" err="1"/>
              <a:t>anotherpackage</a:t>
            </a:r>
            <a:r>
              <a:rPr lang="en-US" sz="2500" dirty="0"/>
              <a:t>;</a:t>
            </a:r>
          </a:p>
          <a:p>
            <a:pPr marL="0" indent="0">
              <a:buNone/>
            </a:pPr>
            <a:r>
              <a:rPr lang="en-US" sz="2500" dirty="0"/>
              <a:t>	import anything;</a:t>
            </a:r>
          </a:p>
          <a:p>
            <a:pPr marL="0" indent="0">
              <a:buNone/>
            </a:pPr>
            <a:endParaRPr lang="en-US"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9363" y="43308"/>
            <a:ext cx="11238865" cy="6575606"/>
          </a:xfrm>
        </p:spPr>
        <p:txBody>
          <a:bodyPr>
            <a:noAutofit/>
          </a:bodyPr>
          <a:lstStyle/>
          <a:p>
            <a:pPr marL="342900" indent="-342900">
              <a:buClrTx/>
              <a:buFont typeface="+mj-lt"/>
              <a:buAutoNum type="arabicPeriod" startAt="9"/>
            </a:pPr>
            <a:r>
              <a:rPr lang="en-US" sz="2000" dirty="0"/>
              <a:t>The wild card import like package.* should be used carefully when working with </a:t>
            </a:r>
            <a:r>
              <a:rPr lang="en-US" sz="2000" dirty="0" err="1"/>
              <a:t>subpackages</a:t>
            </a:r>
            <a:r>
              <a:rPr lang="en-US" sz="2000" dirty="0"/>
              <a:t>. For example: Lets say: we have a package </a:t>
            </a:r>
            <a:r>
              <a:rPr lang="en-US" sz="2000" dirty="0" err="1"/>
              <a:t>abc</a:t>
            </a:r>
            <a:r>
              <a:rPr lang="en-US" sz="2000" dirty="0"/>
              <a:t> and inside that package we have another package </a:t>
            </a:r>
            <a:r>
              <a:rPr lang="en-US" sz="2000" dirty="0" err="1"/>
              <a:t>xyz</a:t>
            </a:r>
            <a:r>
              <a:rPr lang="en-US" sz="2000" dirty="0"/>
              <a:t>, now </a:t>
            </a:r>
            <a:r>
              <a:rPr lang="en-US" sz="2000" dirty="0" err="1"/>
              <a:t>xyz</a:t>
            </a:r>
            <a:r>
              <a:rPr lang="en-US" sz="2000" dirty="0"/>
              <a:t> is a </a:t>
            </a:r>
            <a:r>
              <a:rPr lang="en-US" sz="2000" dirty="0" err="1"/>
              <a:t>subpackage</a:t>
            </a:r>
            <a:r>
              <a:rPr lang="en-US" sz="2000" dirty="0"/>
              <a:t>.</a:t>
            </a:r>
          </a:p>
          <a:p>
            <a:pPr marL="0" indent="0">
              <a:buNone/>
            </a:pPr>
            <a:r>
              <a:rPr lang="en-US" sz="2000" dirty="0"/>
              <a:t>	classes inside </a:t>
            </a:r>
            <a:r>
              <a:rPr lang="en-US" sz="2000" dirty="0" err="1"/>
              <a:t>abc</a:t>
            </a:r>
            <a:r>
              <a:rPr lang="en-US" sz="2000" dirty="0"/>
              <a:t> are: Example1, Example 2, Example 3</a:t>
            </a:r>
          </a:p>
          <a:p>
            <a:pPr marL="0" indent="0">
              <a:buNone/>
            </a:pPr>
            <a:r>
              <a:rPr lang="en-US" sz="2000" dirty="0"/>
              <a:t>	classes inside </a:t>
            </a:r>
            <a:r>
              <a:rPr lang="en-US" sz="2000" dirty="0" err="1"/>
              <a:t>xyz</a:t>
            </a:r>
            <a:r>
              <a:rPr lang="en-US" sz="2000" dirty="0"/>
              <a:t> are: Demo1, Demo2</a:t>
            </a:r>
          </a:p>
          <a:p>
            <a:pPr marL="0" indent="0">
              <a:buNone/>
            </a:pPr>
            <a:r>
              <a:rPr lang="en-US" sz="2000" dirty="0"/>
              <a:t>	</a:t>
            </a:r>
            <a:r>
              <a:rPr lang="en-US" sz="2000" b="1" dirty="0"/>
              <a:t>So if I import the package </a:t>
            </a:r>
            <a:r>
              <a:rPr lang="en-US" sz="2000" b="1" dirty="0" err="1"/>
              <a:t>abc</a:t>
            </a:r>
            <a:r>
              <a:rPr lang="en-US" sz="2000" b="1" dirty="0"/>
              <a:t> using wildcard like this:</a:t>
            </a:r>
          </a:p>
          <a:p>
            <a:pPr marL="0" indent="0">
              <a:buNone/>
            </a:pPr>
            <a:r>
              <a:rPr lang="en-US" sz="2000" dirty="0"/>
              <a:t>	import </a:t>
            </a:r>
            <a:r>
              <a:rPr lang="en-US" sz="2000" dirty="0" err="1"/>
              <a:t>abc</a:t>
            </a:r>
            <a:r>
              <a:rPr lang="en-US" sz="2000" dirty="0"/>
              <a:t>.*;</a:t>
            </a:r>
          </a:p>
          <a:p>
            <a:pPr marL="0" indent="0">
              <a:buNone/>
            </a:pPr>
            <a:r>
              <a:rPr lang="en-US" sz="2000" dirty="0"/>
              <a:t>	Then it will only import classes Example1, Example2 and Example3 but it will not import the 	classes of sub package.</a:t>
            </a:r>
          </a:p>
          <a:p>
            <a:pPr marL="0" indent="0">
              <a:buNone/>
            </a:pPr>
            <a:endParaRPr lang="en-US" sz="2000" dirty="0"/>
          </a:p>
          <a:p>
            <a:pPr marL="0" indent="0">
              <a:buNone/>
            </a:pPr>
            <a:r>
              <a:rPr lang="en-US" sz="2000" dirty="0"/>
              <a:t>	</a:t>
            </a:r>
            <a:r>
              <a:rPr lang="en-US" sz="2000" b="1" dirty="0"/>
              <a:t>To import the classes of </a:t>
            </a:r>
            <a:r>
              <a:rPr lang="en-US" sz="2000" b="1" dirty="0" err="1"/>
              <a:t>subpackage</a:t>
            </a:r>
            <a:r>
              <a:rPr lang="en-US" sz="2000" b="1" dirty="0"/>
              <a:t> you need to import like this:</a:t>
            </a:r>
            <a:endParaRPr lang="en-US" sz="2000" dirty="0"/>
          </a:p>
          <a:p>
            <a:pPr marL="0" indent="0">
              <a:buNone/>
            </a:pPr>
            <a:r>
              <a:rPr lang="en-US" sz="2000" dirty="0"/>
              <a:t>	import </a:t>
            </a:r>
            <a:r>
              <a:rPr lang="en-US" sz="2000" dirty="0" err="1"/>
              <a:t>abc.xyz</a:t>
            </a:r>
            <a:r>
              <a:rPr lang="en-US" sz="2000" dirty="0"/>
              <a:t>.*;</a:t>
            </a:r>
          </a:p>
          <a:p>
            <a:pPr marL="0" indent="0">
              <a:buNone/>
            </a:pPr>
            <a:r>
              <a:rPr lang="en-US" sz="2000" dirty="0"/>
              <a:t>	This will import Demo1 and Demo2 but it will not import the Example1, Example2 and Example3.</a:t>
            </a:r>
          </a:p>
          <a:p>
            <a:pPr marL="0" indent="0">
              <a:buNone/>
            </a:pPr>
            <a:endParaRPr lang="en-US" sz="2000" dirty="0"/>
          </a:p>
          <a:p>
            <a:pPr marL="0" indent="0">
              <a:buNone/>
            </a:pPr>
            <a:r>
              <a:rPr lang="en-US" sz="2000" dirty="0"/>
              <a:t>	</a:t>
            </a:r>
            <a:r>
              <a:rPr lang="en-US" sz="2000" b="1" dirty="0"/>
              <a:t>So to import all the classes present in package and </a:t>
            </a:r>
            <a:r>
              <a:rPr lang="en-US" sz="2000" b="1" dirty="0" err="1"/>
              <a:t>subpackage</a:t>
            </a:r>
            <a:r>
              <a:rPr lang="en-US" sz="2000" b="1" dirty="0"/>
              <a:t>, we need to use two import 	statements like this:</a:t>
            </a:r>
            <a:endParaRPr lang="en-US" sz="2000" dirty="0"/>
          </a:p>
          <a:p>
            <a:pPr marL="0" indent="0">
              <a:buNone/>
            </a:pPr>
            <a:r>
              <a:rPr lang="en-US" sz="2000" dirty="0"/>
              <a:t>	import </a:t>
            </a:r>
            <a:r>
              <a:rPr lang="en-US" sz="2000" dirty="0" err="1"/>
              <a:t>abc</a:t>
            </a:r>
            <a:r>
              <a:rPr lang="en-US" sz="2000" dirty="0"/>
              <a:t>.*;</a:t>
            </a:r>
          </a:p>
          <a:p>
            <a:pPr marL="0" indent="0">
              <a:buNone/>
            </a:pPr>
            <a:r>
              <a:rPr lang="en-US" sz="2000" dirty="0"/>
              <a:t>	import </a:t>
            </a:r>
            <a:r>
              <a:rPr lang="en-US" sz="2000" dirty="0" err="1"/>
              <a:t>abc.xyz</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ED69-4D7E-4473-8A5D-91B3383C2744}"/>
              </a:ext>
            </a:extLst>
          </p:cNvPr>
          <p:cNvSpPr>
            <a:spLocks noGrp="1"/>
          </p:cNvSpPr>
          <p:nvPr>
            <p:ph type="title"/>
          </p:nvPr>
        </p:nvSpPr>
        <p:spPr>
          <a:xfrm>
            <a:off x="569752" y="2766218"/>
            <a:ext cx="10515600" cy="1325563"/>
          </a:xfrm>
        </p:spPr>
        <p:txBody>
          <a:bodyPr>
            <a:normAutofit/>
          </a:bodyPr>
          <a:lstStyle/>
          <a:p>
            <a:pPr algn="ctr"/>
            <a:r>
              <a:rPr lang="en-US" sz="6000" dirty="0"/>
              <a:t>Thank You</a:t>
            </a:r>
          </a:p>
        </p:txBody>
      </p:sp>
    </p:spTree>
    <p:extLst>
      <p:ext uri="{BB962C8B-B14F-4D97-AF65-F5344CB8AC3E}">
        <p14:creationId xmlns:p14="http://schemas.microsoft.com/office/powerpoint/2010/main" val="225633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Package </a:t>
            </a:r>
            <a:r>
              <a:rPr lang="en-US"/>
              <a:t>:-</a:t>
            </a:r>
          </a:p>
        </p:txBody>
      </p:sp>
      <p:sp>
        <p:nvSpPr>
          <p:cNvPr id="3" name="Content Placeholder 2"/>
          <p:cNvSpPr>
            <a:spLocks noGrp="1"/>
          </p:cNvSpPr>
          <p:nvPr>
            <p:ph sz="half" idx="1"/>
          </p:nvPr>
        </p:nvSpPr>
        <p:spPr/>
        <p:txBody>
          <a:bodyPr/>
          <a:lstStyle/>
          <a:p>
            <a:pPr algn="just"/>
            <a:r>
              <a:rPr lang="en-US"/>
              <a:t>A package as the name suggests is a pack(group) of classes, interfaces and other packages. In java we use packages to organize our classes and interfaces.</a:t>
            </a:r>
          </a:p>
          <a:p>
            <a:endParaRPr lang="en-US"/>
          </a:p>
        </p:txBody>
      </p:sp>
      <p:pic>
        <p:nvPicPr>
          <p:cNvPr id="4" name="Content Placeholder 3"/>
          <p:cNvPicPr>
            <a:picLocks noGrp="1" noChangeAspect="1"/>
          </p:cNvPicPr>
          <p:nvPr>
            <p:ph sz="half" idx="2"/>
          </p:nvPr>
        </p:nvPicPr>
        <p:blipFill>
          <a:blip r:embed="rId2"/>
          <a:stretch>
            <a:fillRect/>
          </a:stretch>
        </p:blipFill>
        <p:spPr>
          <a:xfrm>
            <a:off x="6172200" y="2667000"/>
            <a:ext cx="5181600" cy="3667125"/>
          </a:xfrm>
          <a:prstGeom prst="rect">
            <a:avLst/>
          </a:prstGeom>
        </p:spPr>
      </p:pic>
      <p:sp>
        <p:nvSpPr>
          <p:cNvPr id="5" name="Text Box 4"/>
          <p:cNvSpPr txBox="1"/>
          <p:nvPr/>
        </p:nvSpPr>
        <p:spPr>
          <a:xfrm>
            <a:off x="6711315" y="1825625"/>
            <a:ext cx="4841875" cy="521970"/>
          </a:xfrm>
          <a:prstGeom prst="rect">
            <a:avLst/>
          </a:prstGeom>
          <a:noFill/>
        </p:spPr>
        <p:txBody>
          <a:bodyPr wrap="square" rtlCol="0">
            <a:spAutoFit/>
          </a:bodyPr>
          <a:lstStyle/>
          <a:p>
            <a:r>
              <a:rPr lang="en-US" sz="2800" b="1"/>
              <a:t>Types of Packages </a:t>
            </a:r>
            <a:r>
              <a:rPr lang="en-US" b="1"/>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Built in Packages :-</a:t>
            </a:r>
          </a:p>
        </p:txBody>
      </p:sp>
      <p:sp>
        <p:nvSpPr>
          <p:cNvPr id="3" name="Content Placeholder 2"/>
          <p:cNvSpPr>
            <a:spLocks noGrp="1"/>
          </p:cNvSpPr>
          <p:nvPr>
            <p:ph sz="half" idx="1"/>
          </p:nvPr>
        </p:nvSpPr>
        <p:spPr>
          <a:xfrm>
            <a:off x="838200" y="1631950"/>
            <a:ext cx="7120890" cy="4793615"/>
          </a:xfrm>
        </p:spPr>
        <p:txBody>
          <a:bodyPr>
            <a:normAutofit fontScale="90000" lnSpcReduction="20000"/>
          </a:bodyPr>
          <a:lstStyle/>
          <a:p>
            <a:pPr marL="0" algn="l">
              <a:lnSpc>
                <a:spcPct val="100000"/>
              </a:lnSpc>
              <a:buNone/>
            </a:pPr>
            <a:r>
              <a:rPr lang="en-US" sz="1800" b="1"/>
              <a:t>These packages consist of a large number of classes which are a part of Java API.Some of the commonly used built-in packages are:</a:t>
            </a:r>
          </a:p>
          <a:p>
            <a:pPr marL="0" algn="l">
              <a:lnSpc>
                <a:spcPct val="100000"/>
              </a:lnSpc>
              <a:buNone/>
            </a:pPr>
            <a:r>
              <a:rPr lang="en-US" sz="1800" b="1"/>
              <a:t>1) java.lang: </a:t>
            </a:r>
            <a:r>
              <a:rPr lang="en-US" sz="1800"/>
              <a:t>Contains language support classes(e.g classed which defines primitive data types, math operations). This package is automatically imported.</a:t>
            </a:r>
          </a:p>
          <a:p>
            <a:pPr marL="0" algn="l">
              <a:lnSpc>
                <a:spcPct val="100000"/>
              </a:lnSpc>
              <a:buNone/>
            </a:pPr>
            <a:endParaRPr lang="en-US" sz="1800"/>
          </a:p>
          <a:p>
            <a:pPr marL="0" algn="l">
              <a:lnSpc>
                <a:spcPct val="100000"/>
              </a:lnSpc>
              <a:buNone/>
            </a:pPr>
            <a:r>
              <a:rPr lang="en-US" sz="1800" b="1"/>
              <a:t>2) java.io:</a:t>
            </a:r>
            <a:r>
              <a:rPr lang="en-US" sz="1800"/>
              <a:t> Contains classed for supporting input / output operations.</a:t>
            </a:r>
          </a:p>
          <a:p>
            <a:pPr marL="0" algn="l">
              <a:lnSpc>
                <a:spcPct val="100000"/>
              </a:lnSpc>
              <a:buNone/>
            </a:pPr>
            <a:endParaRPr lang="en-US" sz="1800"/>
          </a:p>
          <a:p>
            <a:pPr marL="0" algn="l">
              <a:lnSpc>
                <a:spcPct val="100000"/>
              </a:lnSpc>
              <a:buNone/>
            </a:pPr>
            <a:r>
              <a:rPr lang="en-US" sz="1800" b="1"/>
              <a:t>3) java.util: </a:t>
            </a:r>
            <a:r>
              <a:rPr lang="en-US" sz="1800"/>
              <a:t>Contains utility classes which implement data structures like Linked List, Dictionary and support ; for Date / Time operations.</a:t>
            </a:r>
          </a:p>
          <a:p>
            <a:pPr marL="0" algn="l">
              <a:lnSpc>
                <a:spcPct val="100000"/>
              </a:lnSpc>
              <a:buNone/>
            </a:pPr>
            <a:endParaRPr lang="en-US" sz="1800"/>
          </a:p>
          <a:p>
            <a:pPr marL="0" algn="l">
              <a:lnSpc>
                <a:spcPct val="100000"/>
              </a:lnSpc>
              <a:buNone/>
            </a:pPr>
            <a:r>
              <a:rPr lang="en-US" sz="1800" b="1"/>
              <a:t>4) java.applet: </a:t>
            </a:r>
            <a:r>
              <a:rPr lang="en-US" sz="1800"/>
              <a:t>Contains classes for creating Applets.</a:t>
            </a:r>
          </a:p>
          <a:p>
            <a:pPr marL="0" algn="l">
              <a:lnSpc>
                <a:spcPct val="100000"/>
              </a:lnSpc>
              <a:buNone/>
            </a:pPr>
            <a:endParaRPr lang="en-US" sz="1800"/>
          </a:p>
          <a:p>
            <a:pPr marL="0" algn="l">
              <a:lnSpc>
                <a:spcPct val="100000"/>
              </a:lnSpc>
              <a:buNone/>
            </a:pPr>
            <a:r>
              <a:rPr lang="en-US" sz="1800" b="1"/>
              <a:t>5) java.awt:</a:t>
            </a:r>
            <a:r>
              <a:rPr lang="en-US" sz="1800"/>
              <a:t> Contain classes for implementing the components for graphical user interfaces (like button , ;menus etc).</a:t>
            </a:r>
          </a:p>
          <a:p>
            <a:pPr marL="0" algn="l">
              <a:lnSpc>
                <a:spcPct val="100000"/>
              </a:lnSpc>
              <a:buNone/>
            </a:pPr>
            <a:endParaRPr lang="en-US" sz="1800"/>
          </a:p>
          <a:p>
            <a:pPr marL="0" algn="l">
              <a:lnSpc>
                <a:spcPct val="100000"/>
              </a:lnSpc>
              <a:buNone/>
            </a:pPr>
            <a:r>
              <a:rPr lang="en-US" sz="1800" b="1"/>
              <a:t>6) java.net:</a:t>
            </a:r>
            <a:r>
              <a:rPr lang="en-US" sz="1800"/>
              <a:t> Contain classes for supporting networking operations.</a:t>
            </a:r>
          </a:p>
        </p:txBody>
      </p:sp>
      <p:sp>
        <p:nvSpPr>
          <p:cNvPr id="5" name="Text Box 4"/>
          <p:cNvSpPr txBox="1"/>
          <p:nvPr/>
        </p:nvSpPr>
        <p:spPr>
          <a:xfrm>
            <a:off x="8369300" y="2807970"/>
            <a:ext cx="3339465" cy="1739900"/>
          </a:xfrm>
          <a:prstGeom prst="rect">
            <a:avLst/>
          </a:prstGeom>
          <a:noFill/>
        </p:spPr>
        <p:txBody>
          <a:bodyPr wrap="square" rtlCol="0">
            <a:spAutoFit/>
          </a:bodyPr>
          <a:lstStyle/>
          <a:p>
            <a:r>
              <a:rPr lang="en-US" b="1"/>
              <a:t>import java.util.Scanner</a:t>
            </a:r>
          </a:p>
          <a:p>
            <a:r>
              <a:rPr lang="en-US" b="1"/>
              <a:t>Here:</a:t>
            </a:r>
          </a:p>
          <a:p>
            <a:r>
              <a:rPr lang="en-US" b="1"/>
              <a:t>→ java is a top level package</a:t>
            </a:r>
          </a:p>
          <a:p>
            <a:r>
              <a:rPr lang="en-US" b="1"/>
              <a:t>→ util is a sub package</a:t>
            </a:r>
          </a:p>
          <a:p>
            <a:r>
              <a:rPr lang="en-US" b="1"/>
              <a:t>→ and Scanner is a class which is present in the sub package util.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485"/>
            <a:ext cx="10515600" cy="1325563"/>
          </a:xfrm>
        </p:spPr>
        <p:txBody>
          <a:bodyPr/>
          <a:lstStyle/>
          <a:p>
            <a:r>
              <a:rPr lang="en-US" b="1"/>
              <a:t>User-defined packages :-</a:t>
            </a:r>
          </a:p>
        </p:txBody>
      </p:sp>
      <p:sp>
        <p:nvSpPr>
          <p:cNvPr id="3" name="Content Placeholder 2"/>
          <p:cNvSpPr>
            <a:spLocks noGrp="1"/>
          </p:cNvSpPr>
          <p:nvPr>
            <p:ph sz="half" idx="1"/>
          </p:nvPr>
        </p:nvSpPr>
        <p:spPr>
          <a:xfrm>
            <a:off x="424815" y="1691005"/>
            <a:ext cx="5181600" cy="4351338"/>
          </a:xfrm>
        </p:spPr>
        <p:txBody>
          <a:bodyPr/>
          <a:lstStyle/>
          <a:p>
            <a:r>
              <a:rPr lang="en-US"/>
              <a:t>The package we create is called user-defined package with the help of keyword “package” .</a:t>
            </a:r>
          </a:p>
          <a:p>
            <a:endParaRPr lang="en-US"/>
          </a:p>
          <a:p>
            <a:pPr marL="0" indent="0">
              <a:buNone/>
            </a:pPr>
            <a:r>
              <a:rPr lang="en-US"/>
              <a:t>Syntax:-</a:t>
            </a:r>
          </a:p>
          <a:p>
            <a:pPr marL="0" indent="0">
              <a:buNone/>
            </a:pPr>
            <a:r>
              <a:rPr lang="en-US"/>
              <a:t>package nameOfPackage;</a:t>
            </a:r>
          </a:p>
        </p:txBody>
      </p:sp>
      <p:sp>
        <p:nvSpPr>
          <p:cNvPr id="4" name="Content Placeholder 3"/>
          <p:cNvSpPr>
            <a:spLocks noGrp="1"/>
          </p:cNvSpPr>
          <p:nvPr>
            <p:ph sz="half" idx="2"/>
          </p:nvPr>
        </p:nvSpPr>
        <p:spPr>
          <a:xfrm>
            <a:off x="6282690" y="2800350"/>
            <a:ext cx="5181600" cy="3864610"/>
          </a:xfrm>
        </p:spPr>
        <p:txBody>
          <a:bodyPr/>
          <a:lstStyle/>
          <a:p>
            <a:pPr marL="0" indent="0">
              <a:buNone/>
            </a:pPr>
            <a:r>
              <a:rPr lang="en-US"/>
              <a:t>package mypack;</a:t>
            </a:r>
          </a:p>
          <a:p>
            <a:pPr marL="0" indent="0">
              <a:buNone/>
            </a:pPr>
            <a:r>
              <a:rPr lang="en-US"/>
              <a:t>class MyPackageClass { </a:t>
            </a:r>
          </a:p>
          <a:p>
            <a:pPr marL="0" indent="0">
              <a:buNone/>
            </a:pPr>
            <a:r>
              <a:rPr lang="en-US"/>
              <a:t>  public static void main(String[] args) { </a:t>
            </a:r>
          </a:p>
          <a:p>
            <a:pPr marL="0" indent="0">
              <a:buNone/>
            </a:pPr>
            <a:r>
              <a:rPr lang="en-US"/>
              <a:t>    System.out.println("This is my package!"); </a:t>
            </a:r>
          </a:p>
          <a:p>
            <a:pPr marL="0" indent="0">
              <a:buNone/>
            </a:pPr>
            <a:r>
              <a:rPr lang="en-US"/>
              <a:t>  } </a:t>
            </a:r>
          </a:p>
          <a:p>
            <a:pPr marL="0" indent="0">
              <a:buNone/>
            </a:pPr>
            <a:r>
              <a:rPr lang="en-US"/>
              <a:t>}</a:t>
            </a:r>
          </a:p>
        </p:txBody>
      </p:sp>
      <p:sp>
        <p:nvSpPr>
          <p:cNvPr id="5" name="Text Box 4"/>
          <p:cNvSpPr txBox="1"/>
          <p:nvPr/>
        </p:nvSpPr>
        <p:spPr>
          <a:xfrm>
            <a:off x="6282690" y="2278380"/>
            <a:ext cx="5402580" cy="521970"/>
          </a:xfrm>
          <a:prstGeom prst="rect">
            <a:avLst/>
          </a:prstGeom>
          <a:noFill/>
        </p:spPr>
        <p:txBody>
          <a:bodyPr wrap="square" rtlCol="0">
            <a:spAutoFit/>
          </a:bodyPr>
          <a:lstStyle/>
          <a:p>
            <a:r>
              <a:rPr lang="en-US" sz="2800" b="1">
                <a:solidFill>
                  <a:schemeClr val="tx1"/>
                </a:solidFill>
              </a:rPr>
              <a:t>MyPackageClass</a:t>
            </a:r>
            <a:r>
              <a:rPr lang="en-US" b="1"/>
              <a:t>.</a:t>
            </a:r>
            <a:r>
              <a:rPr lang="en-US" sz="2800" b="1"/>
              <a:t>java</a:t>
            </a:r>
            <a:endParaRPr lang="en-US" b="1"/>
          </a:p>
        </p:txBody>
      </p:sp>
      <p:sp>
        <p:nvSpPr>
          <p:cNvPr id="6" name="Text Box 5"/>
          <p:cNvSpPr txBox="1"/>
          <p:nvPr/>
        </p:nvSpPr>
        <p:spPr>
          <a:xfrm>
            <a:off x="6184265" y="1642110"/>
            <a:ext cx="4871085" cy="521970"/>
          </a:xfrm>
          <a:prstGeom prst="rect">
            <a:avLst/>
          </a:prstGeom>
          <a:noFill/>
        </p:spPr>
        <p:txBody>
          <a:bodyPr wrap="square" rtlCol="0">
            <a:spAutoFit/>
          </a:bodyPr>
          <a:lstStyle/>
          <a:p>
            <a:r>
              <a:rPr lang="en-US" sz="2800"/>
              <a:t>Example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access package from another package?</a:t>
            </a:r>
          </a:p>
        </p:txBody>
      </p:sp>
      <p:sp>
        <p:nvSpPr>
          <p:cNvPr id="4" name="Content Placeholder 3"/>
          <p:cNvSpPr>
            <a:spLocks noGrp="1"/>
          </p:cNvSpPr>
          <p:nvPr>
            <p:ph sz="half" idx="2"/>
          </p:nvPr>
        </p:nvSpPr>
        <p:spPr>
          <a:xfrm>
            <a:off x="838200" y="1825625"/>
            <a:ext cx="10379075" cy="4351655"/>
          </a:xfrm>
        </p:spPr>
        <p:txBody>
          <a:bodyPr/>
          <a:lstStyle/>
          <a:p>
            <a:pPr marL="0" indent="0">
              <a:buNone/>
            </a:pPr>
            <a:r>
              <a:rPr lang="en-US"/>
              <a:t>There are three ways to access the package from outside the package.</a:t>
            </a:r>
          </a:p>
          <a:p>
            <a:endParaRPr lang="en-US"/>
          </a:p>
          <a:p>
            <a:pPr marL="514350" indent="-514350">
              <a:buAutoNum type="arabicPeriod"/>
            </a:pPr>
            <a:r>
              <a:rPr lang="en-US"/>
              <a:t>import package.*;</a:t>
            </a:r>
          </a:p>
          <a:p>
            <a:pPr marL="514350" indent="-514350">
              <a:buAutoNum type="arabicPeriod"/>
            </a:pPr>
            <a:r>
              <a:rPr lang="en-US"/>
              <a:t>import package.classname;</a:t>
            </a:r>
          </a:p>
          <a:p>
            <a:pPr marL="514350" indent="-514350">
              <a:buAutoNum type="arabicPeriod"/>
            </a:pPr>
            <a:r>
              <a:rPr lang="en-US"/>
              <a:t>fully qualified 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41040" y="2461260"/>
            <a:ext cx="2568575" cy="3600450"/>
          </a:xfrm>
        </p:spPr>
        <p:txBody>
          <a:bodyPr>
            <a:normAutofit lnSpcReduction="10000"/>
          </a:bodyPr>
          <a:lstStyle/>
          <a:p>
            <a:pPr marL="0" indent="0">
              <a:buNone/>
            </a:pPr>
            <a:r>
              <a:rPr lang="en-US" sz="2300" b="1"/>
              <a:t>package mypack;  </a:t>
            </a:r>
          </a:p>
          <a:p>
            <a:pPr marL="0" indent="0">
              <a:buNone/>
            </a:pPr>
            <a:r>
              <a:rPr lang="en-US" sz="2300" b="1"/>
              <a:t>import pack.*;  </a:t>
            </a:r>
          </a:p>
          <a:p>
            <a:pPr marL="0" indent="0">
              <a:buNone/>
            </a:pPr>
            <a:r>
              <a:rPr lang="en-US" sz="2300"/>
              <a:t>class B{  </a:t>
            </a:r>
          </a:p>
          <a:p>
            <a:pPr marL="0" indent="0">
              <a:buNone/>
            </a:pPr>
            <a:r>
              <a:rPr lang="en-US" sz="2300"/>
              <a:t>  public static void main(String args[]){  </a:t>
            </a:r>
          </a:p>
          <a:p>
            <a:pPr marL="0" indent="0">
              <a:buNone/>
            </a:pPr>
            <a:r>
              <a:rPr lang="en-US" sz="2300"/>
              <a:t>   A obj = new A();  </a:t>
            </a:r>
          </a:p>
          <a:p>
            <a:pPr marL="0" indent="0">
              <a:buNone/>
            </a:pPr>
            <a:r>
              <a:rPr lang="en-US" sz="2300"/>
              <a:t>   obj.msg();  </a:t>
            </a:r>
          </a:p>
          <a:p>
            <a:pPr marL="0" indent="0">
              <a:buNone/>
            </a:pPr>
            <a:r>
              <a:rPr lang="en-US" sz="2300"/>
              <a:t>  }  </a:t>
            </a:r>
          </a:p>
          <a:p>
            <a:pPr marL="0" indent="0">
              <a:buNone/>
            </a:pPr>
            <a:r>
              <a:rPr lang="en-US" sz="2300"/>
              <a:t>}  </a:t>
            </a:r>
          </a:p>
        </p:txBody>
      </p:sp>
      <p:sp>
        <p:nvSpPr>
          <p:cNvPr id="4" name="Content Placeholder 3"/>
          <p:cNvSpPr>
            <a:spLocks noGrp="1"/>
          </p:cNvSpPr>
          <p:nvPr>
            <p:ph sz="half" idx="2"/>
          </p:nvPr>
        </p:nvSpPr>
        <p:spPr>
          <a:xfrm>
            <a:off x="6096000" y="2461260"/>
            <a:ext cx="2809875" cy="3600450"/>
          </a:xfrm>
        </p:spPr>
        <p:txBody>
          <a:bodyPr>
            <a:normAutofit lnSpcReduction="10000"/>
          </a:bodyPr>
          <a:lstStyle/>
          <a:p>
            <a:pPr marL="0" indent="0">
              <a:buNone/>
            </a:pPr>
            <a:r>
              <a:rPr lang="en-US" sz="2300" b="1"/>
              <a:t>package mypack;  </a:t>
            </a:r>
          </a:p>
          <a:p>
            <a:pPr marL="0" indent="0">
              <a:buNone/>
            </a:pPr>
            <a:r>
              <a:rPr lang="en-US" sz="2300" b="1"/>
              <a:t>import pack.A;  </a:t>
            </a:r>
          </a:p>
          <a:p>
            <a:pPr marL="0" indent="0">
              <a:buNone/>
            </a:pPr>
            <a:r>
              <a:rPr lang="en-US" sz="2300"/>
              <a:t>class B{  </a:t>
            </a:r>
          </a:p>
          <a:p>
            <a:pPr marL="0" indent="0">
              <a:buNone/>
            </a:pPr>
            <a:r>
              <a:rPr lang="en-US" sz="2300"/>
              <a:t>  public static void main(String args[]){  </a:t>
            </a:r>
          </a:p>
          <a:p>
            <a:pPr marL="0" indent="0">
              <a:buNone/>
            </a:pPr>
            <a:r>
              <a:rPr lang="en-US" sz="2300"/>
              <a:t>   A obj = new A();  </a:t>
            </a:r>
          </a:p>
          <a:p>
            <a:pPr marL="0" indent="0">
              <a:buNone/>
            </a:pPr>
            <a:r>
              <a:rPr lang="en-US" sz="2300"/>
              <a:t>   obj.msg();  </a:t>
            </a:r>
          </a:p>
          <a:p>
            <a:pPr marL="0" indent="0">
              <a:buNone/>
            </a:pPr>
            <a:r>
              <a:rPr lang="en-US" sz="2300"/>
              <a:t>  }  </a:t>
            </a:r>
          </a:p>
          <a:p>
            <a:pPr marL="0" indent="0">
              <a:buNone/>
            </a:pPr>
            <a:r>
              <a:rPr lang="en-US" sz="2300"/>
              <a:t>}  </a:t>
            </a:r>
          </a:p>
        </p:txBody>
      </p:sp>
      <p:sp>
        <p:nvSpPr>
          <p:cNvPr id="10" name="Text Box 9"/>
          <p:cNvSpPr txBox="1"/>
          <p:nvPr/>
        </p:nvSpPr>
        <p:spPr>
          <a:xfrm>
            <a:off x="8905875" y="2461260"/>
            <a:ext cx="3083560" cy="3599815"/>
          </a:xfrm>
          <a:prstGeom prst="rect">
            <a:avLst/>
          </a:prstGeom>
          <a:noFill/>
        </p:spPr>
        <p:txBody>
          <a:bodyPr wrap="square" rtlCol="0">
            <a:spAutoFit/>
          </a:bodyPr>
          <a:lstStyle/>
          <a:p>
            <a:r>
              <a:rPr lang="en-US" sz="2300" b="1"/>
              <a:t>package mypack; </a:t>
            </a:r>
            <a:r>
              <a:rPr lang="en-US" sz="2300"/>
              <a:t> </a:t>
            </a:r>
          </a:p>
          <a:p>
            <a:r>
              <a:rPr lang="en-US" sz="2300"/>
              <a:t>class B{  </a:t>
            </a:r>
          </a:p>
          <a:p>
            <a:r>
              <a:rPr lang="en-US" sz="2300"/>
              <a:t>  public static void main(String args[]){  </a:t>
            </a:r>
          </a:p>
          <a:p>
            <a:r>
              <a:rPr lang="en-US" sz="2300"/>
              <a:t>   </a:t>
            </a:r>
            <a:r>
              <a:rPr lang="en-US" sz="2300" b="1"/>
              <a:t>pack.A obj = new pack.A();</a:t>
            </a:r>
            <a:r>
              <a:rPr lang="en-US" sz="2300"/>
              <a:t>//using fully qualified name  </a:t>
            </a:r>
          </a:p>
          <a:p>
            <a:r>
              <a:rPr lang="en-US" sz="2300"/>
              <a:t>   obj.msg();  </a:t>
            </a:r>
          </a:p>
          <a:p>
            <a:r>
              <a:rPr lang="en-US" sz="2300"/>
              <a:t>  }  </a:t>
            </a:r>
          </a:p>
          <a:p>
            <a:r>
              <a:rPr lang="en-US" sz="2300"/>
              <a:t>}  </a:t>
            </a:r>
          </a:p>
        </p:txBody>
      </p:sp>
      <p:sp>
        <p:nvSpPr>
          <p:cNvPr id="11" name="Text Box 10"/>
          <p:cNvSpPr txBox="1"/>
          <p:nvPr/>
        </p:nvSpPr>
        <p:spPr>
          <a:xfrm>
            <a:off x="135255" y="2461260"/>
            <a:ext cx="2689860" cy="3142615"/>
          </a:xfrm>
          <a:prstGeom prst="rect">
            <a:avLst/>
          </a:prstGeom>
          <a:noFill/>
        </p:spPr>
        <p:txBody>
          <a:bodyPr wrap="square" rtlCol="0">
            <a:spAutoFit/>
          </a:bodyPr>
          <a:lstStyle/>
          <a:p>
            <a:r>
              <a:rPr lang="en-US" sz="2500" b="1"/>
              <a:t>package pack;  </a:t>
            </a:r>
          </a:p>
          <a:p>
            <a:endParaRPr lang="en-US" sz="2500"/>
          </a:p>
          <a:p>
            <a:r>
              <a:rPr lang="en-US" sz="2500"/>
              <a:t>public class A{  </a:t>
            </a:r>
          </a:p>
          <a:p>
            <a:r>
              <a:rPr lang="en-US" sz="2500"/>
              <a:t>  public void msg(){</a:t>
            </a:r>
          </a:p>
          <a:p>
            <a:r>
              <a:rPr lang="en-US" sz="2500"/>
              <a:t>System.out.println("Hello");</a:t>
            </a:r>
          </a:p>
          <a:p>
            <a:r>
              <a:rPr lang="en-US" sz="2500"/>
              <a:t>}  </a:t>
            </a:r>
          </a:p>
          <a:p>
            <a:r>
              <a:rPr lang="en-US" sz="2500"/>
              <a:t>}  </a:t>
            </a:r>
          </a:p>
        </p:txBody>
      </p:sp>
      <p:sp>
        <p:nvSpPr>
          <p:cNvPr id="12" name="Text Box 11"/>
          <p:cNvSpPr txBox="1"/>
          <p:nvPr/>
        </p:nvSpPr>
        <p:spPr>
          <a:xfrm>
            <a:off x="633730" y="422275"/>
            <a:ext cx="3505200" cy="829310"/>
          </a:xfrm>
          <a:prstGeom prst="rect">
            <a:avLst/>
          </a:prstGeom>
          <a:noFill/>
        </p:spPr>
        <p:txBody>
          <a:bodyPr wrap="square" rtlCol="0">
            <a:spAutoFit/>
          </a:bodyPr>
          <a:lstStyle/>
          <a:p>
            <a:pPr algn="ctr"/>
            <a:r>
              <a:rPr lang="en-US" sz="4800"/>
              <a:t>Example :-</a:t>
            </a:r>
          </a:p>
        </p:txBody>
      </p:sp>
      <p:sp>
        <p:nvSpPr>
          <p:cNvPr id="13" name="Text Box 12"/>
          <p:cNvSpPr txBox="1"/>
          <p:nvPr/>
        </p:nvSpPr>
        <p:spPr>
          <a:xfrm>
            <a:off x="8906510" y="1939290"/>
            <a:ext cx="3082925" cy="521970"/>
          </a:xfrm>
          <a:prstGeom prst="rect">
            <a:avLst/>
          </a:prstGeom>
          <a:noFill/>
        </p:spPr>
        <p:txBody>
          <a:bodyPr wrap="square" rtlCol="0">
            <a:spAutoFit/>
          </a:bodyPr>
          <a:lstStyle/>
          <a:p>
            <a:pPr algn="ctr"/>
            <a:r>
              <a:rPr lang="en-US" sz="2800"/>
              <a:t>case 3:-</a:t>
            </a:r>
          </a:p>
        </p:txBody>
      </p:sp>
      <p:sp>
        <p:nvSpPr>
          <p:cNvPr id="14" name="Text Box 13"/>
          <p:cNvSpPr txBox="1"/>
          <p:nvPr/>
        </p:nvSpPr>
        <p:spPr>
          <a:xfrm>
            <a:off x="5810250" y="1806575"/>
            <a:ext cx="3095625" cy="521970"/>
          </a:xfrm>
          <a:prstGeom prst="rect">
            <a:avLst/>
          </a:prstGeom>
          <a:noFill/>
        </p:spPr>
        <p:txBody>
          <a:bodyPr wrap="square" rtlCol="0">
            <a:spAutoFit/>
          </a:bodyPr>
          <a:lstStyle/>
          <a:p>
            <a:pPr algn="ctr"/>
            <a:r>
              <a:rPr lang="en-US" sz="2800"/>
              <a:t>case 2:-</a:t>
            </a:r>
          </a:p>
        </p:txBody>
      </p:sp>
      <p:sp>
        <p:nvSpPr>
          <p:cNvPr id="15" name="Text Box 14"/>
          <p:cNvSpPr txBox="1"/>
          <p:nvPr/>
        </p:nvSpPr>
        <p:spPr>
          <a:xfrm>
            <a:off x="2825750" y="1806575"/>
            <a:ext cx="2983865" cy="521970"/>
          </a:xfrm>
          <a:prstGeom prst="rect">
            <a:avLst/>
          </a:prstGeom>
          <a:noFill/>
        </p:spPr>
        <p:txBody>
          <a:bodyPr wrap="square" rtlCol="0">
            <a:spAutoFit/>
          </a:bodyPr>
          <a:lstStyle/>
          <a:p>
            <a:pPr algn="ctr"/>
            <a:r>
              <a:rPr lang="en-US" sz="2800"/>
              <a:t>case 1 :-</a:t>
            </a:r>
          </a:p>
        </p:txBody>
      </p:sp>
      <p:sp>
        <p:nvSpPr>
          <p:cNvPr id="16" name="Text Box 15"/>
          <p:cNvSpPr txBox="1"/>
          <p:nvPr/>
        </p:nvSpPr>
        <p:spPr>
          <a:xfrm>
            <a:off x="135255" y="1806575"/>
            <a:ext cx="2689225" cy="521970"/>
          </a:xfrm>
          <a:prstGeom prst="rect">
            <a:avLst/>
          </a:prstGeom>
          <a:noFill/>
        </p:spPr>
        <p:txBody>
          <a:bodyPr wrap="square" rtlCol="0">
            <a:spAutoFit/>
          </a:bodyPr>
          <a:lstStyle/>
          <a:p>
            <a:pPr algn="ctr"/>
            <a:r>
              <a:rPr lang="en-US" sz="2800"/>
              <a:t>A.class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Sub-packages :-</a:t>
            </a:r>
          </a:p>
        </p:txBody>
      </p:sp>
      <p:sp>
        <p:nvSpPr>
          <p:cNvPr id="3" name="Content Placeholder 2"/>
          <p:cNvSpPr>
            <a:spLocks noGrp="1"/>
          </p:cNvSpPr>
          <p:nvPr>
            <p:ph sz="half" idx="1"/>
          </p:nvPr>
        </p:nvSpPr>
        <p:spPr>
          <a:xfrm>
            <a:off x="264160" y="1691005"/>
            <a:ext cx="11209655" cy="4351655"/>
          </a:xfrm>
        </p:spPr>
        <p:txBody>
          <a:bodyPr>
            <a:normAutofit/>
          </a:bodyPr>
          <a:lstStyle/>
          <a:p>
            <a:pPr algn="just"/>
            <a:r>
              <a:rPr lang="en-US" sz="2500"/>
              <a:t>A package inside another package is known as sub package. For example If I create a package inside </a:t>
            </a:r>
            <a:r>
              <a:rPr lang="en-US" sz="2500" b="1"/>
              <a:t>mypack </a:t>
            </a:r>
            <a:r>
              <a:rPr lang="en-US" sz="2500"/>
              <a:t>package then that will be called sub package.</a:t>
            </a:r>
          </a:p>
          <a:p>
            <a:pPr algn="just"/>
            <a:endParaRPr lang="en-US" sz="2500"/>
          </a:p>
          <a:p>
            <a:pPr algn="just"/>
            <a:r>
              <a:rPr lang="en-US" sz="2500"/>
              <a:t>Lets say I have created another package inside </a:t>
            </a:r>
            <a:r>
              <a:rPr lang="en-US" sz="2500" b="1">
                <a:sym typeface="+mn-ea"/>
              </a:rPr>
              <a:t>mypack </a:t>
            </a:r>
            <a:r>
              <a:rPr lang="en-US" sz="2500"/>
              <a:t>and the sub package name is </a:t>
            </a:r>
            <a:r>
              <a:rPr lang="en-US" sz="2500" b="1">
                <a:sym typeface="+mn-ea"/>
              </a:rPr>
              <a:t>mysubpack </a:t>
            </a:r>
            <a:r>
              <a:rPr lang="en-US" sz="2500"/>
              <a:t>. So if I create a class in this subpackage it should have this package declaration in the beginning:</a:t>
            </a:r>
          </a:p>
          <a:p>
            <a:pPr algn="just"/>
            <a:endParaRPr lang="en-US" sz="2500"/>
          </a:p>
          <a:p>
            <a:pPr marL="0" indent="0" algn="just">
              <a:buNone/>
            </a:pPr>
            <a:r>
              <a:rPr lang="en-US" sz="2500" b="1"/>
              <a:t>package </a:t>
            </a:r>
            <a:r>
              <a:rPr lang="en-US" sz="2500" b="1">
                <a:sym typeface="+mn-ea"/>
              </a:rPr>
              <a:t>mypack </a:t>
            </a:r>
            <a:r>
              <a:rPr lang="en-US" sz="2500" b="1"/>
              <a:t>.</a:t>
            </a:r>
            <a:r>
              <a:rPr lang="en-US" sz="2500" b="1">
                <a:sym typeface="+mn-ea"/>
              </a:rPr>
              <a:t>mysubpack </a:t>
            </a:r>
            <a:r>
              <a:rPr lang="en-US" sz="2500" b="1"/>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38430" y="139065"/>
            <a:ext cx="3438525" cy="2333625"/>
          </a:xfrm>
          <a:prstGeom prst="rect">
            <a:avLst/>
          </a:prstGeom>
          <a:ln>
            <a:solidFill>
              <a:schemeClr val="tx1"/>
            </a:solidFill>
          </a:ln>
        </p:spPr>
      </p:pic>
      <p:pic>
        <p:nvPicPr>
          <p:cNvPr id="6" name="Content Placeholder 5"/>
          <p:cNvPicPr>
            <a:picLocks noGrp="1" noChangeAspect="1"/>
          </p:cNvPicPr>
          <p:nvPr>
            <p:ph sz="half" idx="2"/>
          </p:nvPr>
        </p:nvPicPr>
        <p:blipFill>
          <a:blip r:embed="rId3"/>
          <a:stretch>
            <a:fillRect/>
          </a:stretch>
        </p:blipFill>
        <p:spPr>
          <a:xfrm>
            <a:off x="8151495" y="139065"/>
            <a:ext cx="3762375" cy="2333625"/>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4105275" y="139065"/>
            <a:ext cx="3774440" cy="2333625"/>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138430" y="3242945"/>
            <a:ext cx="3656330" cy="2637790"/>
          </a:xfrm>
          <a:prstGeom prst="rect">
            <a:avLst/>
          </a:prstGeom>
          <a:ln>
            <a:solidFill>
              <a:schemeClr val="tx1"/>
            </a:solidFill>
          </a:ln>
        </p:spPr>
      </p:pic>
      <p:pic>
        <p:nvPicPr>
          <p:cNvPr id="10" name="Picture 9"/>
          <p:cNvPicPr>
            <a:picLocks noChangeAspect="1"/>
          </p:cNvPicPr>
          <p:nvPr/>
        </p:nvPicPr>
        <p:blipFill>
          <a:blip r:embed="rId6"/>
          <a:stretch>
            <a:fillRect/>
          </a:stretch>
        </p:blipFill>
        <p:spPr>
          <a:xfrm>
            <a:off x="4105275" y="3333750"/>
            <a:ext cx="3775075" cy="2638425"/>
          </a:xfrm>
          <a:prstGeom prst="rect">
            <a:avLst/>
          </a:prstGeom>
          <a:ln>
            <a:solidFill>
              <a:schemeClr val="tx1"/>
            </a:solidFill>
          </a:ln>
        </p:spPr>
      </p:pic>
      <p:pic>
        <p:nvPicPr>
          <p:cNvPr id="11" name="Picture 10"/>
          <p:cNvPicPr>
            <a:picLocks noChangeAspect="1"/>
          </p:cNvPicPr>
          <p:nvPr/>
        </p:nvPicPr>
        <p:blipFill>
          <a:blip r:embed="rId7"/>
          <a:stretch>
            <a:fillRect/>
          </a:stretch>
        </p:blipFill>
        <p:spPr>
          <a:xfrm>
            <a:off x="8151495" y="3333750"/>
            <a:ext cx="3395980" cy="2638425"/>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Advantages of using a package :-</a:t>
            </a:r>
          </a:p>
        </p:txBody>
      </p:sp>
      <p:sp>
        <p:nvSpPr>
          <p:cNvPr id="3" name="Content Placeholder 2"/>
          <p:cNvSpPr>
            <a:spLocks noGrp="1"/>
          </p:cNvSpPr>
          <p:nvPr>
            <p:ph sz="half" idx="1"/>
          </p:nvPr>
        </p:nvSpPr>
        <p:spPr>
          <a:xfrm>
            <a:off x="838200" y="1825625"/>
            <a:ext cx="10516235" cy="4471670"/>
          </a:xfrm>
        </p:spPr>
        <p:txBody>
          <a:bodyPr>
            <a:normAutofit fontScale="80000"/>
          </a:bodyPr>
          <a:lstStyle/>
          <a:p>
            <a:pPr marL="0" indent="0">
              <a:buNone/>
            </a:pPr>
            <a:r>
              <a:rPr lang="en-US"/>
              <a:t>These are the reasons why you should use packages in Java:</a:t>
            </a:r>
          </a:p>
          <a:p>
            <a:endParaRPr lang="en-US"/>
          </a:p>
          <a:p>
            <a:r>
              <a:rPr lang="en-US" b="1"/>
              <a:t>Reusability: </a:t>
            </a:r>
            <a:r>
              <a:rPr lang="en-US"/>
              <a:t>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a:p>
            <a:r>
              <a:rPr lang="en-US" b="1"/>
              <a:t>Better Organization: </a:t>
            </a:r>
            <a:r>
              <a:rPr lang="en-US"/>
              <a:t>Again, in large java projects where we have several hundreds of classes, it is always required to group the similar types of classes in a meaningful package name so that you can organize your project better and when you need something you can quickly locate it and use it, which improves the efficiency.</a:t>
            </a:r>
          </a:p>
          <a:p>
            <a:r>
              <a:rPr lang="en-US" b="1"/>
              <a:t>Name Conflicts: </a:t>
            </a:r>
            <a:r>
              <a:rPr lang="en-US"/>
              <a:t>We can define two classes with the same name in different packages so to avoid name collision, we can use packages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931</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Packages </vt:lpstr>
      <vt:lpstr>Package :-</vt:lpstr>
      <vt:lpstr>Built in Packages :-</vt:lpstr>
      <vt:lpstr>User-defined packages :-</vt:lpstr>
      <vt:lpstr>How to access package from another package?</vt:lpstr>
      <vt:lpstr>PowerPoint Presentation</vt:lpstr>
      <vt:lpstr>Sub-packages :-</vt:lpstr>
      <vt:lpstr>PowerPoint Presentation</vt:lpstr>
      <vt:lpstr>Advantages of using a package :-</vt:lpstr>
      <vt:lpstr>Important points: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dc:title>
  <dc:creator>aishwariya</dc:creator>
  <cp:lastModifiedBy>AISHWARIYA BUDHRANI</cp:lastModifiedBy>
  <cp:revision>4</cp:revision>
  <dcterms:created xsi:type="dcterms:W3CDTF">2019-07-29T20:35:46Z</dcterms:created>
  <dcterms:modified xsi:type="dcterms:W3CDTF">2020-09-18T07:37:08Z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