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35" r:id="rId2"/>
    <p:sldId id="389" r:id="rId3"/>
    <p:sldId id="392" r:id="rId4"/>
    <p:sldId id="436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57" r:id="rId15"/>
    <p:sldId id="437" r:id="rId16"/>
    <p:sldId id="438" r:id="rId17"/>
    <p:sldId id="439" r:id="rId18"/>
    <p:sldId id="460" r:id="rId19"/>
    <p:sldId id="458" r:id="rId20"/>
    <p:sldId id="459" r:id="rId21"/>
    <p:sldId id="461" r:id="rId22"/>
    <p:sldId id="440" r:id="rId23"/>
    <p:sldId id="456" r:id="rId24"/>
    <p:sldId id="441" r:id="rId25"/>
    <p:sldId id="442" r:id="rId26"/>
    <p:sldId id="444" r:id="rId27"/>
    <p:sldId id="445" r:id="rId28"/>
    <p:sldId id="446" r:id="rId29"/>
    <p:sldId id="462" r:id="rId30"/>
    <p:sldId id="447" r:id="rId31"/>
    <p:sldId id="463" r:id="rId32"/>
    <p:sldId id="464" r:id="rId33"/>
    <p:sldId id="465" r:id="rId34"/>
    <p:sldId id="449" r:id="rId35"/>
    <p:sldId id="450" r:id="rId36"/>
    <p:sldId id="466" r:id="rId37"/>
    <p:sldId id="451" r:id="rId38"/>
    <p:sldId id="467" r:id="rId39"/>
    <p:sldId id="452" r:id="rId40"/>
    <p:sldId id="468" r:id="rId41"/>
    <p:sldId id="453" r:id="rId42"/>
    <p:sldId id="454" r:id="rId43"/>
    <p:sldId id="455" r:id="rId44"/>
    <p:sldId id="405" r:id="rId45"/>
    <p:sldId id="403" r:id="rId46"/>
    <p:sldId id="418" r:id="rId47"/>
    <p:sldId id="417" r:id="rId48"/>
  </p:sldIdLst>
  <p:sldSz cx="12192000" cy="6858000"/>
  <p:notesSz cx="6858000" cy="9144000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/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/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384" autoAdjust="0"/>
  </p:normalViewPr>
  <p:slideViewPr>
    <p:cSldViewPr snapToGrid="0">
      <p:cViewPr varScale="1">
        <p:scale>
          <a:sx n="108" d="100"/>
          <a:sy n="108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115" y="2369396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>
            <a:fillRect/>
          </a:stretch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>
            <a:fillRect/>
          </a:stretch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i="1" kern="120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/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20819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1D3064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1D3064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1D3064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/>
          <p:nvPr userDrawn="1"/>
        </p:nvSpPr>
        <p:spPr>
          <a:xfrm>
            <a:off x="3364394" y="6604000"/>
            <a:ext cx="546320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01 – Introduction to java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334539" y="1444487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OOP Java is the easiest, scoring and my favorite subject</a:t>
            </a:r>
            <a:endParaRPr lang="en-IN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39" cy="5029356"/>
          </a:xfrm>
        </p:spPr>
        <p:txBody>
          <a:bodyPr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542740" y="1222346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OOP Java is the easiest, scoring and my favorite subject</a:t>
            </a:r>
            <a:endParaRPr lang="en-IN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/>
          <p:nvPr userDrawn="1"/>
        </p:nvSpPr>
        <p:spPr>
          <a:xfrm>
            <a:off x="3364394" y="6604000"/>
            <a:ext cx="546320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01 – Introduction to java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OOP Java is the easiest, scoring and my favorite subject</a:t>
            </a:r>
            <a:endParaRPr lang="en-IN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>
            <a:fillRect/>
          </a:stretch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>
            <a:fillRect/>
          </a:stretch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/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OOP Java is the easiest, scoring and my favorite subject</a:t>
            </a:r>
            <a:endParaRPr lang="en-IN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/>
          <p:nvPr userDrawn="1"/>
        </p:nvSpPr>
        <p:spPr>
          <a:xfrm>
            <a:off x="924339" y="6602874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86139" y="660512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/>
          <p:nvPr userDrawn="1"/>
        </p:nvSpPr>
        <p:spPr>
          <a:xfrm>
            <a:off x="3364394" y="6604000"/>
            <a:ext cx="546320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01 – Introduction to java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OOP Java is the easiest, scoring and my favorite subject</a:t>
            </a:r>
            <a:endParaRPr lang="en-IN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/>
          <p:nvPr userDrawn="1"/>
        </p:nvSpPr>
        <p:spPr>
          <a:xfrm>
            <a:off x="3364394" y="6604000"/>
            <a:ext cx="546320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01 – Introduction to java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OOP Java is the easiest, scoring and my favorite subject</a:t>
            </a:r>
            <a:endParaRPr lang="en-IN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OOP Java is the easiest, scoring and my favorite subject</a:t>
            </a:r>
            <a:endParaRPr lang="en-IN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7236" y="1556372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73" r:id="rId8"/>
    <p:sldLayoutId id="2147483691" r:id="rId9"/>
    <p:sldLayoutId id="2147483682" r:id="rId10"/>
    <p:sldLayoutId id="2147483692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-jdk11-downloads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741674" cy="2578780"/>
          </a:xfrm>
        </p:spPr>
        <p:txBody>
          <a:bodyPr/>
          <a:lstStyle/>
          <a:p>
            <a:r>
              <a:rPr lang="en-US" dirty="0"/>
              <a:t>Introduction to java 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2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Development Kit (JDK)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898145" cy="5590565"/>
          </a:xfrm>
        </p:spPr>
        <p:txBody>
          <a:bodyPr/>
          <a:lstStyle/>
          <a:p>
            <a:r>
              <a:rPr lang="en-US" dirty="0"/>
              <a:t>JDK contains tools needed ,</a:t>
            </a:r>
          </a:p>
          <a:p>
            <a:pPr lvl="1"/>
            <a:r>
              <a:rPr lang="en-US" dirty="0"/>
              <a:t>To develop the Java programs and </a:t>
            </a:r>
          </a:p>
          <a:p>
            <a:pPr lvl="1"/>
            <a:r>
              <a:rPr lang="en-US" dirty="0"/>
              <a:t>JRE to run the programs. </a:t>
            </a:r>
          </a:p>
          <a:p>
            <a:r>
              <a:rPr lang="en-US" dirty="0"/>
              <a:t>The tools include </a:t>
            </a:r>
          </a:p>
          <a:p>
            <a:pPr lvl="1"/>
            <a:r>
              <a:rPr lang="en-US" dirty="0"/>
              <a:t>compiler (javac.exe), </a:t>
            </a:r>
          </a:p>
          <a:p>
            <a:pPr lvl="1"/>
            <a:r>
              <a:rPr lang="en-US" dirty="0"/>
              <a:t>Java application launcher (java.exe), </a:t>
            </a:r>
          </a:p>
          <a:p>
            <a:pPr lvl="1"/>
            <a:r>
              <a:rPr lang="en-US" dirty="0"/>
              <a:t>Applet viewer, etc.… </a:t>
            </a:r>
          </a:p>
          <a:p>
            <a:r>
              <a:rPr lang="en-US" dirty="0"/>
              <a:t>Java application launcher (java.exe) opens a JRE, loads the class, and invokes its main method.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20981" t="11948" r="19167" b="8211"/>
          <a:stretch>
            <a:fillRect/>
          </a:stretch>
        </p:blipFill>
        <p:spPr>
          <a:xfrm>
            <a:off x="8340252" y="1314450"/>
            <a:ext cx="308974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30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Runtime Environment (JRE)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241295" cy="5590565"/>
          </a:xfrm>
        </p:spPr>
        <p:txBody>
          <a:bodyPr/>
          <a:lstStyle/>
          <a:p>
            <a:r>
              <a:rPr lang="en-US"/>
              <a:t>The JRE is required to run java applications. </a:t>
            </a:r>
          </a:p>
          <a:p>
            <a:r>
              <a:rPr lang="en-US"/>
              <a:t>It combines the Java Virtual Machine (JVM), platform core classes and supporting libraries. </a:t>
            </a:r>
          </a:p>
          <a:p>
            <a:r>
              <a:rPr lang="en-US"/>
              <a:t>JRE is part of the Java Development Kit (JDK), but can be downloaded separately.</a:t>
            </a:r>
          </a:p>
          <a:p>
            <a:r>
              <a:rPr lang="en-US"/>
              <a:t>It does not contain any development tools such as compiler, debugger, etc.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20981" t="11948" r="19167" b="8211"/>
          <a:stretch>
            <a:fillRect/>
          </a:stretch>
        </p:blipFill>
        <p:spPr>
          <a:xfrm>
            <a:off x="9102252" y="863444"/>
            <a:ext cx="308974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51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Virtual Machine (JVM)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8384170" cy="5590565"/>
          </a:xfrm>
        </p:spPr>
        <p:txBody>
          <a:bodyPr/>
          <a:lstStyle/>
          <a:p>
            <a:r>
              <a:rPr lang="en-US" dirty="0"/>
              <a:t>JVM is a virtual machine that enables a computer to run Java programs as well as programs written in other languages and compiled to Java Bytecode.</a:t>
            </a:r>
          </a:p>
          <a:p>
            <a:r>
              <a:rPr lang="en-US" dirty="0"/>
              <a:t>Byte code is intermediate representation of java source code.</a:t>
            </a:r>
          </a:p>
          <a:p>
            <a:r>
              <a:rPr lang="en-US" dirty="0"/>
              <a:t>Java compiler provides byte code by compiling Java Source Code.</a:t>
            </a:r>
          </a:p>
          <a:p>
            <a:r>
              <a:rPr lang="en-US" dirty="0"/>
              <a:t>Extension for java class file or byte code  is  ‘.class’, which is platform independent.</a:t>
            </a:r>
          </a:p>
          <a:p>
            <a:r>
              <a:rPr lang="en-US" dirty="0"/>
              <a:t>JVM is virtual because, It provides a machine interface that does not depend on the operating system and machine hardware architecture.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20981" t="11948" r="19167" b="8211"/>
          <a:stretch>
            <a:fillRect/>
          </a:stretch>
        </p:blipFill>
        <p:spPr>
          <a:xfrm>
            <a:off x="9102252" y="863444"/>
            <a:ext cx="308974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4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Java become Platform Independent?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3950" y="9525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Source code (Program)</a:t>
            </a:r>
          </a:p>
        </p:txBody>
      </p:sp>
      <p:sp>
        <p:nvSpPr>
          <p:cNvPr id="5" name="Oval 4"/>
          <p:cNvSpPr/>
          <p:nvPr/>
        </p:nvSpPr>
        <p:spPr>
          <a:xfrm>
            <a:off x="4874419" y="1943100"/>
            <a:ext cx="1633536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Compiler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29187" y="29337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Bytecode</a:t>
            </a:r>
          </a:p>
        </p:txBody>
      </p:sp>
      <p:sp>
        <p:nvSpPr>
          <p:cNvPr id="7" name="Oval 6"/>
          <p:cNvSpPr/>
          <p:nvPr/>
        </p:nvSpPr>
        <p:spPr>
          <a:xfrm>
            <a:off x="2886078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JVM</a:t>
            </a:r>
          </a:p>
          <a:p>
            <a:pPr algn="ctr"/>
            <a:r>
              <a:rPr lang="en-IN"/>
              <a:t>(Windows)</a:t>
            </a:r>
          </a:p>
        </p:txBody>
      </p:sp>
      <p:sp>
        <p:nvSpPr>
          <p:cNvPr id="8" name="Oval 7"/>
          <p:cNvSpPr/>
          <p:nvPr/>
        </p:nvSpPr>
        <p:spPr>
          <a:xfrm>
            <a:off x="4819649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JVM</a:t>
            </a:r>
          </a:p>
          <a:p>
            <a:pPr algn="ctr"/>
            <a:r>
              <a:rPr lang="en-IN"/>
              <a:t>(Linux)</a:t>
            </a:r>
          </a:p>
        </p:txBody>
      </p:sp>
      <p:sp>
        <p:nvSpPr>
          <p:cNvPr id="9" name="Oval 8"/>
          <p:cNvSpPr/>
          <p:nvPr/>
        </p:nvSpPr>
        <p:spPr>
          <a:xfrm>
            <a:off x="6748462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JVM </a:t>
            </a:r>
          </a:p>
          <a:p>
            <a:pPr algn="ctr"/>
            <a:r>
              <a:rPr lang="en-IN"/>
              <a:t>(Mac)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1567" y="52959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Machine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60380" y="52959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Machine 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7950" y="1057276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/>
              <a:t>.java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8676" y="3043117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/>
              <a:t>.class file</a:t>
            </a:r>
          </a:p>
        </p:txBody>
      </p:sp>
      <p:cxnSp>
        <p:nvCxnSpPr>
          <p:cNvPr id="14" name="Straight Arrow Connector 13"/>
          <p:cNvCxnSpPr>
            <a:cxnSpLocks/>
            <a:stCxn id="4" idx="2"/>
            <a:endCxn id="5" idx="0"/>
          </p:cNvCxnSpPr>
          <p:nvPr/>
        </p:nvCxnSpPr>
        <p:spPr>
          <a:xfrm flipH="1">
            <a:off x="5691187" y="1638300"/>
            <a:ext cx="4763" cy="3048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4"/>
            <a:endCxn id="6" idx="0"/>
          </p:cNvCxnSpPr>
          <p:nvPr/>
        </p:nvCxnSpPr>
        <p:spPr>
          <a:xfrm>
            <a:off x="5691187" y="2628900"/>
            <a:ext cx="0" cy="3048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750468" y="3619500"/>
            <a:ext cx="3881436" cy="622300"/>
            <a:chOff x="4226718" y="3657600"/>
            <a:chExt cx="3881436" cy="62230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172198" y="3657600"/>
              <a:ext cx="0" cy="2286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26718" y="3867150"/>
              <a:ext cx="38814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41004" y="3879850"/>
              <a:ext cx="2" cy="40005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098630" y="3886200"/>
              <a:ext cx="1" cy="38100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69816" y="3771900"/>
              <a:ext cx="2" cy="49530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997996" y="4914900"/>
            <a:ext cx="1524000" cy="1066800"/>
            <a:chOff x="3474246" y="4953000"/>
            <a:chExt cx="1524000" cy="10668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3474246" y="5334000"/>
              <a:ext cx="1524000" cy="685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Machine Code</a:t>
              </a:r>
            </a:p>
          </p:txBody>
        </p:sp>
        <p:cxnSp>
          <p:nvCxnSpPr>
            <p:cNvPr id="24" name="Straight Arrow Connector 23"/>
            <p:cNvCxnSpPr>
              <a:stCxn id="7" idx="4"/>
              <a:endCxn id="23" idx="0"/>
            </p:cNvCxnSpPr>
            <p:nvPr/>
          </p:nvCxnSpPr>
          <p:spPr>
            <a:xfrm flipH="1">
              <a:off x="4236246" y="4953000"/>
              <a:ext cx="1" cy="381000"/>
            </a:xfrm>
            <a:prstGeom prst="straightConnector1">
              <a:avLst/>
            </a:prstGeom>
            <a:grpFill/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9" idx="4"/>
            <a:endCxn id="11" idx="0"/>
          </p:cNvCxnSpPr>
          <p:nvPr/>
        </p:nvCxnSpPr>
        <p:spPr>
          <a:xfrm flipH="1">
            <a:off x="7622380" y="4914900"/>
            <a:ext cx="1" cy="3810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  <a:endCxn id="10" idx="0"/>
          </p:cNvCxnSpPr>
          <p:nvPr/>
        </p:nvCxnSpPr>
        <p:spPr>
          <a:xfrm flipH="1">
            <a:off x="5693567" y="4914900"/>
            <a:ext cx="1" cy="3810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891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Interview Question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Difference between JRE and JVM?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Difference between interpreter and JIT compiler?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Why Java is platform independent? 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What are Java bytecodes?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JVM vs. JRE vs. JDK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659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HelloWorld</a:t>
            </a:r>
          </a:p>
          <a:p>
            <a:pPr>
              <a:buNone/>
            </a:pPr>
            <a:r>
              <a:rPr lang="en-US" b="1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US" b="1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	{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		System.</a:t>
            </a:r>
            <a:r>
              <a:rPr lang="en-US" b="1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err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b="1" i="1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/>
          </a:p>
          <a:p>
            <a:r>
              <a:rPr lang="en-US"/>
              <a:t>We have to save this in HelloWorld.java file as it has public class named HelloWorld.</a:t>
            </a:r>
          </a:p>
          <a:p>
            <a:r>
              <a:rPr lang="en-US"/>
              <a:t>String and System are inbuilt Java Classes.</a:t>
            </a:r>
          </a:p>
          <a:p>
            <a:r>
              <a:rPr lang="en-US"/>
              <a:t>Classes in java are always written in Camel case.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5295900" y="238125"/>
            <a:ext cx="3962400" cy="676432"/>
          </a:xfrm>
          <a:prstGeom prst="wedgeRoundRectCallout">
            <a:avLst>
              <a:gd name="adj1" fmla="val -78055"/>
              <a:gd name="adj2" fmla="val 4923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File must be saved as HelloWorld.java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914900" y="1066800"/>
            <a:ext cx="4724400" cy="685800"/>
          </a:xfrm>
          <a:prstGeom prst="wedgeRoundRectCallout">
            <a:avLst>
              <a:gd name="adj1" fmla="val -68441"/>
              <a:gd name="adj2" fmla="val 6354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Main method from where execution will start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29425" y="2261805"/>
            <a:ext cx="3581400" cy="533400"/>
          </a:xfrm>
          <a:prstGeom prst="wedgeRoundRectCallout">
            <a:avLst>
              <a:gd name="adj1" fmla="val -95975"/>
              <a:gd name="adj2" fmla="val -757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String must start with capital letter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476375" y="3303204"/>
            <a:ext cx="3581400" cy="533400"/>
          </a:xfrm>
          <a:prstGeom prst="wedgeRoundRectCallout">
            <a:avLst>
              <a:gd name="adj1" fmla="val -42023"/>
              <a:gd name="adj2" fmla="val -9741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System must start with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2867360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execute Java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Save the program with the same name as the public class with </a:t>
            </a:r>
            <a:r>
              <a:rPr lang="en-IN" b="1"/>
              <a:t>.java</a:t>
            </a:r>
            <a:r>
              <a:rPr lang="en-IN"/>
              <a:t> extension</a:t>
            </a:r>
            <a:r>
              <a:rPr lang="en-US">
                <a:solidFill>
                  <a:srgbClr val="000000"/>
                </a:solidFill>
                <a:latin typeface="Consolas"/>
              </a:rPr>
              <a:t>.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" y="1244138"/>
            <a:ext cx="8772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8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execute Java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/>
              <a:t>Open command prompt (cmd) / terminal &amp; navigate to desired directory / folder.</a:t>
            </a:r>
          </a:p>
          <a:p>
            <a:pPr marL="457200" indent="-457200">
              <a:buFont typeface="+mj-lt"/>
              <a:buAutoNum type="arabicPeriod" startAt="2"/>
            </a:pPr>
            <a:endParaRPr lang="en-US"/>
          </a:p>
          <a:p>
            <a:pPr marL="457200" indent="-457200">
              <a:buFont typeface="+mj-lt"/>
              <a:buAutoNum type="arabicPeriod" startAt="2"/>
            </a:pPr>
            <a:endParaRPr lang="en-US"/>
          </a:p>
          <a:p>
            <a:pPr marL="457200" indent="-457200">
              <a:buFont typeface="+mj-lt"/>
              <a:buAutoNum type="arabicPeriod" startAt="2"/>
            </a:pPr>
            <a:endParaRPr lang="en-US"/>
          </a:p>
          <a:p>
            <a:pPr marL="457200" indent="-457200">
              <a:buFont typeface="+mj-lt"/>
              <a:buAutoNum type="arabicPeriod" startAt="2"/>
            </a:pPr>
            <a:r>
              <a:rPr lang="en-US"/>
              <a:t>Compile the “.java” file with </a:t>
            </a:r>
            <a:r>
              <a:rPr lang="en-US" b="1" err="1"/>
              <a:t>javac</a:t>
            </a:r>
            <a:r>
              <a:rPr lang="en-US"/>
              <a:t> command.</a:t>
            </a:r>
          </a:p>
          <a:p>
            <a:pPr marL="457200" indent="-457200">
              <a:buFont typeface="+mj-lt"/>
              <a:buAutoNum type="arabicPeriod" startAt="2"/>
            </a:pPr>
            <a:endParaRPr lang="en-US"/>
          </a:p>
          <a:p>
            <a:pPr marL="457200" indent="-457200">
              <a:buFont typeface="+mj-lt"/>
              <a:buAutoNum type="arabicPeriod" startAt="2"/>
            </a:pPr>
            <a:endParaRPr lang="en-US"/>
          </a:p>
          <a:p>
            <a:pPr marL="457200" indent="-457200">
              <a:buFont typeface="+mj-lt"/>
              <a:buAutoNum type="arabicPeriod" startAt="2"/>
            </a:pPr>
            <a:endParaRPr lang="en-US"/>
          </a:p>
          <a:p>
            <a:pPr marL="457200" indent="-457200">
              <a:buFont typeface="+mj-lt"/>
              <a:buAutoNum type="arabicPeriod" startAt="2"/>
            </a:pPr>
            <a:r>
              <a:rPr lang="en-US"/>
              <a:t>Execute the “.class” file with </a:t>
            </a:r>
            <a:r>
              <a:rPr lang="en-US" b="1"/>
              <a:t>java</a:t>
            </a:r>
            <a:r>
              <a:rPr lang="en-US"/>
              <a:t> command without extension.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7" y="1276350"/>
            <a:ext cx="7589997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7" y="3102347"/>
            <a:ext cx="7588800" cy="1112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8"/>
          <a:stretch>
            <a:fillRect/>
          </a:stretch>
        </p:blipFill>
        <p:spPr>
          <a:xfrm>
            <a:off x="713777" y="4961101"/>
            <a:ext cx="747816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08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Tokens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653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00475" y="1743075"/>
            <a:ext cx="5857875" cy="250031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1884607" cy="55905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1D3064"/>
                </a:solidFill>
              </a:rPr>
              <a:t>smallest individual unit </a:t>
            </a:r>
            <a:r>
              <a:rPr lang="en-US" dirty="0"/>
              <a:t>of a language / program is known as a </a:t>
            </a:r>
            <a:r>
              <a:rPr lang="en-US" b="1" dirty="0">
                <a:solidFill>
                  <a:srgbClr val="002060"/>
                </a:solidFill>
              </a:rPr>
              <a:t>token</a:t>
            </a:r>
            <a:r>
              <a:rPr lang="en-US" dirty="0"/>
              <a:t>.</a:t>
            </a:r>
            <a:endParaRPr lang="en-IN" dirty="0"/>
          </a:p>
          <a:p>
            <a:pPr marL="0" indent="0" algn="ctr">
              <a:buNone/>
            </a:pPr>
            <a:r>
              <a:rPr lang="en-US" b="1" i="1" dirty="0"/>
              <a:t>“Jane bakes tasty cookies.”</a:t>
            </a:r>
          </a:p>
          <a:p>
            <a:pPr marL="4214813" lvl="1" algn="l"/>
            <a:r>
              <a:rPr lang="en-US" u="sng" dirty="0"/>
              <a:t>Jane</a:t>
            </a:r>
            <a:r>
              <a:rPr lang="en-US" dirty="0"/>
              <a:t> is </a:t>
            </a:r>
            <a:r>
              <a:rPr lang="en-US" dirty="0">
                <a:solidFill>
                  <a:srgbClr val="002060"/>
                </a:solidFill>
              </a:rPr>
              <a:t>noun</a:t>
            </a:r>
          </a:p>
          <a:p>
            <a:pPr marL="4214813" lvl="1" algn="l"/>
            <a:r>
              <a:rPr lang="en-US" u="sng" dirty="0"/>
              <a:t>bakes</a:t>
            </a:r>
            <a:r>
              <a:rPr lang="en-US" dirty="0"/>
              <a:t> is </a:t>
            </a:r>
            <a:r>
              <a:rPr lang="en-US" dirty="0">
                <a:solidFill>
                  <a:srgbClr val="002060"/>
                </a:solidFill>
              </a:rPr>
              <a:t>verb</a:t>
            </a:r>
          </a:p>
          <a:p>
            <a:pPr marL="4214813" lvl="1" algn="l"/>
            <a:r>
              <a:rPr lang="en-US" u="sng" dirty="0"/>
              <a:t>tasty</a:t>
            </a:r>
            <a:r>
              <a:rPr lang="en-US" dirty="0"/>
              <a:t> is </a:t>
            </a:r>
            <a:r>
              <a:rPr lang="en-US" dirty="0">
                <a:solidFill>
                  <a:srgbClr val="002060"/>
                </a:solidFill>
              </a:rPr>
              <a:t>adjective</a:t>
            </a:r>
          </a:p>
          <a:p>
            <a:pPr marL="4214813" lvl="1" algn="l"/>
            <a:r>
              <a:rPr lang="en-US" u="sng" dirty="0"/>
              <a:t>cookies</a:t>
            </a:r>
            <a:r>
              <a:rPr lang="en-US" dirty="0"/>
              <a:t> is </a:t>
            </a:r>
            <a:r>
              <a:rPr lang="en-US" dirty="0">
                <a:solidFill>
                  <a:srgbClr val="002060"/>
                </a:solidFill>
              </a:rPr>
              <a:t>noun</a:t>
            </a:r>
          </a:p>
          <a:p>
            <a:pPr marL="4214813" lvl="1" algn="l"/>
            <a:r>
              <a:rPr lang="en-US" dirty="0"/>
              <a:t>‘</a:t>
            </a:r>
            <a:r>
              <a:rPr lang="en-US" u="sng" dirty="0"/>
              <a:t>.</a:t>
            </a:r>
            <a:r>
              <a:rPr lang="en-US" dirty="0"/>
              <a:t>’ is </a:t>
            </a:r>
            <a:r>
              <a:rPr lang="en-US" dirty="0">
                <a:solidFill>
                  <a:srgbClr val="002060"/>
                </a:solidFill>
              </a:rPr>
              <a:t>special character </a:t>
            </a:r>
            <a:r>
              <a:rPr lang="en-US" dirty="0"/>
              <a:t>to end the sentence.</a:t>
            </a:r>
          </a:p>
          <a:p>
            <a:pPr marL="3862388" lvl="1" indent="0" algn="l">
              <a:buNone/>
            </a:pPr>
            <a:endParaRPr lang="en-US" dirty="0"/>
          </a:p>
          <a:p>
            <a:r>
              <a:rPr lang="en-US" dirty="0"/>
              <a:t>Each and every </a:t>
            </a:r>
            <a:r>
              <a:rPr lang="en-US" dirty="0">
                <a:solidFill>
                  <a:srgbClr val="002060"/>
                </a:solidFill>
              </a:rPr>
              <a:t>word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punctuation</a:t>
            </a:r>
            <a:r>
              <a:rPr lang="en-US" dirty="0"/>
              <a:t> is a token.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rgbClr val="002060"/>
                </a:solidFill>
              </a:rPr>
              <a:t>divide</a:t>
            </a:r>
            <a:r>
              <a:rPr lang="en-US" dirty="0"/>
              <a:t> sentence into tokens to understand the meaning of a sentence.</a:t>
            </a:r>
          </a:p>
          <a:p>
            <a:r>
              <a:rPr lang="en-US" dirty="0"/>
              <a:t>Similarly, the </a:t>
            </a:r>
            <a:r>
              <a:rPr lang="en-US" dirty="0">
                <a:solidFill>
                  <a:srgbClr val="002060"/>
                </a:solidFill>
              </a:rPr>
              <a:t>compilers</a:t>
            </a:r>
            <a:r>
              <a:rPr lang="en-US" dirty="0"/>
              <a:t> of programming language breaks a program into the tokens and proceeds to the various stages of the compilation.</a:t>
            </a:r>
          </a:p>
          <a:p>
            <a:r>
              <a:rPr lang="en-US" dirty="0"/>
              <a:t>However, collection of tokens in appropriate sequence makes a meaningful sentence.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55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Welcome to JAVA Programming</a:t>
            </a:r>
          </a:p>
        </p:txBody>
      </p:sp>
      <p:pic>
        <p:nvPicPr>
          <p:cNvPr id="1026" name="Picture 2" descr="Programmer Animation ~ 35+ images computer programming gifs, alex coding programming  gifs, programmer animated sticker set for telegra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4835" y="1590674"/>
            <a:ext cx="4121151" cy="3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57323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Tokens</a:t>
            </a:r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4672" y="883009"/>
          <a:ext cx="1146265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Sr.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Keywords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Predefined reserved words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void, int, float, for, if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4672" y="2003509"/>
          <a:ext cx="11462657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Identifiers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User-defined combination of alphanumeric characters.</a:t>
                      </a:r>
                    </a:p>
                    <a:p>
                      <a:r>
                        <a:rPr lang="en-US" sz="2000"/>
                        <a:t>Name of a variable, function, class,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a,</a:t>
                      </a:r>
                      <a:r>
                        <a:rPr lang="en-US" sz="2000" baseline="0"/>
                        <a:t> i, sum, number, pi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4672" y="2758249"/>
          <a:ext cx="11462657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Constants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Fixed values that do not change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17,</a:t>
                      </a:r>
                      <a:r>
                        <a:rPr lang="en-US" sz="2000" baseline="0"/>
                        <a:t> -25.50, 82, 0</a:t>
                      </a:r>
                      <a:endParaRPr 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4672" y="3330109"/>
          <a:ext cx="11462657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Strings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 sequence of characters 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“Darshan”, “Hi!”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4672" y="3901969"/>
          <a:ext cx="11462657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Special Symbols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Symbols that have special meaning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#, $, @, %, =, :, ;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13836"/>
              </p:ext>
            </p:extLst>
          </p:nvPr>
        </p:nvGraphicFramePr>
        <p:xfrm>
          <a:off x="364671" y="4626229"/>
          <a:ext cx="11462657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symbol that performs operation on a value or a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+, -,</a:t>
                      </a:r>
                      <a:r>
                        <a:rPr lang="en-US" sz="2000" baseline="0" dirty="0"/>
                        <a:t> *, /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28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Identifiers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46518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Identifiers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They are used for </a:t>
            </a:r>
            <a:r>
              <a:rPr lang="en-IN">
                <a:solidFill>
                  <a:srgbClr val="002060"/>
                </a:solidFill>
              </a:rPr>
              <a:t>class</a:t>
            </a:r>
            <a:r>
              <a:rPr lang="en-IN"/>
              <a:t> names, </a:t>
            </a:r>
            <a:r>
              <a:rPr lang="en-IN">
                <a:solidFill>
                  <a:srgbClr val="002060"/>
                </a:solidFill>
              </a:rPr>
              <a:t>method</a:t>
            </a:r>
            <a:r>
              <a:rPr lang="en-IN"/>
              <a:t> names and </a:t>
            </a:r>
            <a:r>
              <a:rPr lang="en-IN">
                <a:solidFill>
                  <a:srgbClr val="002060"/>
                </a:solidFill>
              </a:rPr>
              <a:t>variable</a:t>
            </a:r>
            <a:r>
              <a:rPr lang="en-IN"/>
              <a:t> names.</a:t>
            </a:r>
          </a:p>
          <a:p>
            <a:r>
              <a:rPr lang="en-IN"/>
              <a:t>An identifier may be any descriptive sequence of</a:t>
            </a:r>
          </a:p>
          <a:p>
            <a:pPr lvl="1"/>
            <a:r>
              <a:rPr lang="en-IN"/>
              <a:t>uppercase(A…Z) and lowercase(a..z) letters</a:t>
            </a:r>
          </a:p>
          <a:p>
            <a:pPr lvl="1"/>
            <a:r>
              <a:rPr lang="en-IN"/>
              <a:t>Numbers(0..9)</a:t>
            </a:r>
          </a:p>
          <a:p>
            <a:pPr lvl="1"/>
            <a:r>
              <a:rPr lang="en-IN"/>
              <a:t>Underscore(</a:t>
            </a:r>
            <a:r>
              <a:rPr lang="en-IN">
                <a:latin typeface="Consolas" panose="020B0609020204030204" pitchFamily="49" charset="0"/>
              </a:rPr>
              <a:t>_</a:t>
            </a:r>
            <a:r>
              <a:rPr lang="en-IN"/>
              <a:t>) and dollar-sign($) characters</a:t>
            </a:r>
          </a:p>
          <a:p>
            <a:r>
              <a:rPr lang="en-US"/>
              <a:t>Examples for </a:t>
            </a:r>
            <a:r>
              <a:rPr lang="en-US">
                <a:solidFill>
                  <a:schemeClr val="accent3"/>
                </a:solidFill>
              </a:rPr>
              <a:t>valid</a:t>
            </a:r>
            <a:r>
              <a:rPr lang="en-US"/>
              <a:t> Identifiers,</a:t>
            </a:r>
          </a:p>
          <a:p>
            <a:pPr lvl="1"/>
            <a:r>
              <a:rPr lang="en-US" sz="2000" err="1"/>
              <a:t>AvgTemp</a:t>
            </a:r>
            <a:endParaRPr lang="en-US" sz="2000"/>
          </a:p>
          <a:p>
            <a:pPr lvl="1"/>
            <a:r>
              <a:rPr lang="en-US" sz="2000"/>
              <a:t>count</a:t>
            </a:r>
          </a:p>
          <a:p>
            <a:pPr lvl="1"/>
            <a:r>
              <a:rPr lang="en-US" sz="2000"/>
              <a:t>a4</a:t>
            </a:r>
          </a:p>
          <a:p>
            <a:pPr lvl="1"/>
            <a:r>
              <a:rPr lang="en-US" sz="2000"/>
              <a:t>$test</a:t>
            </a:r>
          </a:p>
          <a:p>
            <a:pPr lvl="1"/>
            <a:r>
              <a:rPr lang="en-US" sz="2000" err="1"/>
              <a:t>this</a:t>
            </a:r>
            <a:r>
              <a:rPr lang="en-US" sz="2000" err="1">
                <a:latin typeface="Consolas" panose="020B0609020204030204" pitchFamily="49" charset="0"/>
              </a:rPr>
              <a:t>_</a:t>
            </a:r>
            <a:r>
              <a:rPr lang="en-US" sz="2000" err="1"/>
              <a:t>is</a:t>
            </a:r>
            <a:r>
              <a:rPr lang="en-US" sz="2000" err="1">
                <a:latin typeface="Consolas" panose="020B0609020204030204" pitchFamily="49" charset="0"/>
              </a:rPr>
              <a:t>_</a:t>
            </a:r>
            <a:r>
              <a:rPr lang="en-US" sz="2000" err="1"/>
              <a:t>ok</a:t>
            </a:r>
            <a:endParaRPr lang="en-US" sz="2000"/>
          </a:p>
          <a:p>
            <a:r>
              <a:rPr lang="en-US"/>
              <a:t>Examples for </a:t>
            </a:r>
            <a:r>
              <a:rPr lang="en-US">
                <a:solidFill>
                  <a:srgbClr val="FF0000"/>
                </a:solidFill>
              </a:rPr>
              <a:t>invalid</a:t>
            </a:r>
            <a:r>
              <a:rPr lang="en-US"/>
              <a:t> Identifiers,</a:t>
            </a:r>
          </a:p>
          <a:p>
            <a:pPr lvl="1"/>
            <a:r>
              <a:rPr lang="en-US" sz="2000"/>
              <a:t>2count</a:t>
            </a:r>
          </a:p>
          <a:p>
            <a:pPr lvl="1"/>
            <a:r>
              <a:rPr lang="en-US" sz="2000"/>
              <a:t>High-temp</a:t>
            </a:r>
          </a:p>
          <a:p>
            <a:pPr lvl="1"/>
            <a:r>
              <a:rPr lang="en-US" sz="2000"/>
              <a:t>Ok/NotOK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9847" y="5435586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(Identifiers can not start with digit)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9847" y="5796605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(Identifiers can not contain dash)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9847" y="6141827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(Identifiers can not contains slash)</a:t>
            </a:r>
          </a:p>
        </p:txBody>
      </p:sp>
    </p:spTree>
    <p:extLst>
      <p:ext uri="{BB962C8B-B14F-4D97-AF65-F5344CB8AC3E}">
        <p14:creationId xmlns:p14="http://schemas.microsoft.com/office/powerpoint/2010/main" val="937637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233" y="872066"/>
          <a:ext cx="11871535" cy="4944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53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3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Rajkot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_Name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Roll Number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Rs.</a:t>
                      </a:r>
                      <a:endParaRPr lang="en-US" sz="2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_________a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int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_7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Identifier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Valid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C++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Java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C#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Compiler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___8__a__8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Who?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v.a.l.u.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A_B_C_D_E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i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Int</a:t>
                      </a:r>
                      <a:endParaRPr lang="en-US" sz="2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A2020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2021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sum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a,b,c</a:t>
                      </a:r>
                      <a:endParaRPr lang="en-US" sz="2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i;</a:t>
                      </a:r>
                      <a:endParaRPr lang="en-US" sz="2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 Name Valid or Invalid?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175" y="1057275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197215" y="1057275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82225" y="1057275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244090" y="2019300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244090" y="2999582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140132" y="2999582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7175" y="4005263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242185" y="4005263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227195" y="4005263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182225" y="4005263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227195" y="5018087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197215" y="5018087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182225" y="5018087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242185" y="1057275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227195" y="1057275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134417" y="1057275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57175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4231005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6140132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204835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0191748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57175" y="2999582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4231005" y="2999582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204835" y="2999582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0191748" y="2999582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6134417" y="4005263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8197215" y="4005263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257175" y="5018087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2242185" y="5018087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6134417" y="5018087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686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Types</a:t>
            </a:r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402729" y="1465113"/>
            <a:ext cx="2845670" cy="648005"/>
          </a:xfrm>
          <a:custGeom>
            <a:avLst/>
            <a:gdLst>
              <a:gd name="connsiteX0" fmla="*/ 0 w 2845670"/>
              <a:gd name="connsiteY0" fmla="*/ 64801 h 648005"/>
              <a:gd name="connsiteX1" fmla="*/ 64801 w 2845670"/>
              <a:gd name="connsiteY1" fmla="*/ 0 h 648005"/>
              <a:gd name="connsiteX2" fmla="*/ 2780870 w 2845670"/>
              <a:gd name="connsiteY2" fmla="*/ 0 h 648005"/>
              <a:gd name="connsiteX3" fmla="*/ 2845671 w 2845670"/>
              <a:gd name="connsiteY3" fmla="*/ 64801 h 648005"/>
              <a:gd name="connsiteX4" fmla="*/ 2845670 w 2845670"/>
              <a:gd name="connsiteY4" fmla="*/ 583205 h 648005"/>
              <a:gd name="connsiteX5" fmla="*/ 2780869 w 2845670"/>
              <a:gd name="connsiteY5" fmla="*/ 648006 h 648005"/>
              <a:gd name="connsiteX6" fmla="*/ 64801 w 2845670"/>
              <a:gd name="connsiteY6" fmla="*/ 648005 h 648005"/>
              <a:gd name="connsiteX7" fmla="*/ 0 w 2845670"/>
              <a:gd name="connsiteY7" fmla="*/ 583204 h 648005"/>
              <a:gd name="connsiteX8" fmla="*/ 0 w 2845670"/>
              <a:gd name="connsiteY8" fmla="*/ 64801 h 64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5670" h="648005">
                <a:moveTo>
                  <a:pt x="0" y="64801"/>
                </a:moveTo>
                <a:cubicBezTo>
                  <a:pt x="0" y="29012"/>
                  <a:pt x="29012" y="0"/>
                  <a:pt x="64801" y="0"/>
                </a:cubicBezTo>
                <a:lnTo>
                  <a:pt x="2780870" y="0"/>
                </a:lnTo>
                <a:cubicBezTo>
                  <a:pt x="2816659" y="0"/>
                  <a:pt x="2845671" y="29012"/>
                  <a:pt x="2845671" y="64801"/>
                </a:cubicBezTo>
                <a:cubicBezTo>
                  <a:pt x="2845671" y="237602"/>
                  <a:pt x="2845670" y="410404"/>
                  <a:pt x="2845670" y="583205"/>
                </a:cubicBezTo>
                <a:cubicBezTo>
                  <a:pt x="2845670" y="618994"/>
                  <a:pt x="2816658" y="648006"/>
                  <a:pt x="2780869" y="648006"/>
                </a:cubicBezTo>
                <a:lnTo>
                  <a:pt x="64801" y="648005"/>
                </a:lnTo>
                <a:cubicBezTo>
                  <a:pt x="29012" y="648005"/>
                  <a:pt x="0" y="618993"/>
                  <a:pt x="0" y="583204"/>
                </a:cubicBezTo>
                <a:lnTo>
                  <a:pt x="0" y="6480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19" tIns="110419" rIns="110419" bIns="11041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kern="1200"/>
              <a:t>Java Datatypes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7037" y="3559513"/>
            <a:ext cx="7128038" cy="1650477"/>
            <a:chOff x="197037" y="3559513"/>
            <a:chExt cx="7128038" cy="1650477"/>
          </a:xfrm>
        </p:grpSpPr>
        <p:sp>
          <p:nvSpPr>
            <p:cNvPr id="6" name="Freeform 5"/>
            <p:cNvSpPr/>
            <p:nvPr/>
          </p:nvSpPr>
          <p:spPr>
            <a:xfrm>
              <a:off x="2507640" y="3559513"/>
              <a:ext cx="333913" cy="10024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01235"/>
                  </a:lnTo>
                  <a:lnTo>
                    <a:pt x="333913" y="501235"/>
                  </a:lnTo>
                  <a:lnTo>
                    <a:pt x="333913" y="1002471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7037" y="3559513"/>
              <a:ext cx="7128038" cy="1650477"/>
              <a:chOff x="197037" y="3559513"/>
              <a:chExt cx="7128038" cy="1650477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867391" y="3559513"/>
                <a:ext cx="1640248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640248" y="0"/>
                    </a:moveTo>
                    <a:lnTo>
                      <a:pt x="1640248" y="501235"/>
                    </a:lnTo>
                    <a:lnTo>
                      <a:pt x="0" y="501235"/>
                    </a:lnTo>
                    <a:lnTo>
                      <a:pt x="0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197037" y="4561985"/>
                <a:ext cx="1340709" cy="648005"/>
              </a:xfrm>
              <a:custGeom>
                <a:avLst/>
                <a:gdLst>
                  <a:gd name="connsiteX0" fmla="*/ 0 w 1340709"/>
                  <a:gd name="connsiteY0" fmla="*/ 64801 h 648005"/>
                  <a:gd name="connsiteX1" fmla="*/ 64801 w 1340709"/>
                  <a:gd name="connsiteY1" fmla="*/ 0 h 648005"/>
                  <a:gd name="connsiteX2" fmla="*/ 1275909 w 1340709"/>
                  <a:gd name="connsiteY2" fmla="*/ 0 h 648005"/>
                  <a:gd name="connsiteX3" fmla="*/ 1340710 w 1340709"/>
                  <a:gd name="connsiteY3" fmla="*/ 64801 h 648005"/>
                  <a:gd name="connsiteX4" fmla="*/ 1340709 w 1340709"/>
                  <a:gd name="connsiteY4" fmla="*/ 583205 h 648005"/>
                  <a:gd name="connsiteX5" fmla="*/ 1275908 w 1340709"/>
                  <a:gd name="connsiteY5" fmla="*/ 648006 h 648005"/>
                  <a:gd name="connsiteX6" fmla="*/ 64801 w 1340709"/>
                  <a:gd name="connsiteY6" fmla="*/ 648005 h 648005"/>
                  <a:gd name="connsiteX7" fmla="*/ 0 w 1340709"/>
                  <a:gd name="connsiteY7" fmla="*/ 583204 h 648005"/>
                  <a:gd name="connsiteX8" fmla="*/ 0 w 1340709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709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275909" y="0"/>
                    </a:lnTo>
                    <a:cubicBezTo>
                      <a:pt x="1311698" y="0"/>
                      <a:pt x="1340710" y="29012"/>
                      <a:pt x="1340710" y="64801"/>
                    </a:cubicBezTo>
                    <a:cubicBezTo>
                      <a:pt x="1340710" y="237602"/>
                      <a:pt x="1340709" y="410404"/>
                      <a:pt x="1340709" y="583205"/>
                    </a:cubicBezTo>
                    <a:cubicBezTo>
                      <a:pt x="1340709" y="618994"/>
                      <a:pt x="1311697" y="648006"/>
                      <a:pt x="1275908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/>
                  <a:t>Integers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802497" y="4561985"/>
                <a:ext cx="2078112" cy="648005"/>
              </a:xfrm>
              <a:custGeom>
                <a:avLst/>
                <a:gdLst>
                  <a:gd name="connsiteX0" fmla="*/ 0 w 2078112"/>
                  <a:gd name="connsiteY0" fmla="*/ 64801 h 648005"/>
                  <a:gd name="connsiteX1" fmla="*/ 64801 w 2078112"/>
                  <a:gd name="connsiteY1" fmla="*/ 0 h 648005"/>
                  <a:gd name="connsiteX2" fmla="*/ 2013312 w 2078112"/>
                  <a:gd name="connsiteY2" fmla="*/ 0 h 648005"/>
                  <a:gd name="connsiteX3" fmla="*/ 2078113 w 2078112"/>
                  <a:gd name="connsiteY3" fmla="*/ 64801 h 648005"/>
                  <a:gd name="connsiteX4" fmla="*/ 2078112 w 2078112"/>
                  <a:gd name="connsiteY4" fmla="*/ 583205 h 648005"/>
                  <a:gd name="connsiteX5" fmla="*/ 2013311 w 2078112"/>
                  <a:gd name="connsiteY5" fmla="*/ 648006 h 648005"/>
                  <a:gd name="connsiteX6" fmla="*/ 64801 w 2078112"/>
                  <a:gd name="connsiteY6" fmla="*/ 648005 h 648005"/>
                  <a:gd name="connsiteX7" fmla="*/ 0 w 2078112"/>
                  <a:gd name="connsiteY7" fmla="*/ 583204 h 648005"/>
                  <a:gd name="connsiteX8" fmla="*/ 0 w 2078112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8111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2013312" y="0"/>
                    </a:lnTo>
                    <a:cubicBezTo>
                      <a:pt x="2049101" y="0"/>
                      <a:pt x="2078113" y="29012"/>
                      <a:pt x="2078113" y="64801"/>
                    </a:cubicBezTo>
                    <a:cubicBezTo>
                      <a:pt x="2078113" y="237602"/>
                      <a:pt x="2078112" y="410404"/>
                      <a:pt x="2078112" y="583205"/>
                    </a:cubicBezTo>
                    <a:cubicBezTo>
                      <a:pt x="2078112" y="618994"/>
                      <a:pt x="2049100" y="648006"/>
                      <a:pt x="2013311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/>
                  <a:t>Floating-point numbers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507640" y="3559513"/>
                <a:ext cx="2406770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1235"/>
                    </a:lnTo>
                    <a:lnTo>
                      <a:pt x="2406770" y="501235"/>
                    </a:lnTo>
                    <a:lnTo>
                      <a:pt x="2406770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4145361" y="4561985"/>
                <a:ext cx="1720418" cy="648005"/>
              </a:xfrm>
              <a:custGeom>
                <a:avLst/>
                <a:gdLst>
                  <a:gd name="connsiteX0" fmla="*/ 0 w 1538099"/>
                  <a:gd name="connsiteY0" fmla="*/ 64801 h 648005"/>
                  <a:gd name="connsiteX1" fmla="*/ 64801 w 1538099"/>
                  <a:gd name="connsiteY1" fmla="*/ 0 h 648005"/>
                  <a:gd name="connsiteX2" fmla="*/ 1473299 w 1538099"/>
                  <a:gd name="connsiteY2" fmla="*/ 0 h 648005"/>
                  <a:gd name="connsiteX3" fmla="*/ 1538100 w 1538099"/>
                  <a:gd name="connsiteY3" fmla="*/ 64801 h 648005"/>
                  <a:gd name="connsiteX4" fmla="*/ 1538099 w 1538099"/>
                  <a:gd name="connsiteY4" fmla="*/ 583205 h 648005"/>
                  <a:gd name="connsiteX5" fmla="*/ 1473298 w 1538099"/>
                  <a:gd name="connsiteY5" fmla="*/ 648006 h 648005"/>
                  <a:gd name="connsiteX6" fmla="*/ 64801 w 1538099"/>
                  <a:gd name="connsiteY6" fmla="*/ 648005 h 648005"/>
                  <a:gd name="connsiteX7" fmla="*/ 0 w 1538099"/>
                  <a:gd name="connsiteY7" fmla="*/ 583204 h 648005"/>
                  <a:gd name="connsiteX8" fmla="*/ 0 w 1538099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8099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473299" y="0"/>
                    </a:lnTo>
                    <a:cubicBezTo>
                      <a:pt x="1509088" y="0"/>
                      <a:pt x="1538100" y="29012"/>
                      <a:pt x="1538100" y="64801"/>
                    </a:cubicBezTo>
                    <a:cubicBezTo>
                      <a:pt x="1538100" y="237602"/>
                      <a:pt x="1538099" y="410404"/>
                      <a:pt x="1538099" y="583205"/>
                    </a:cubicBezTo>
                    <a:cubicBezTo>
                      <a:pt x="1538099" y="618994"/>
                      <a:pt x="1509087" y="648006"/>
                      <a:pt x="1473298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Characters</a:t>
                </a: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507640" y="3559513"/>
                <a:ext cx="4088809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1235"/>
                    </a:lnTo>
                    <a:lnTo>
                      <a:pt x="4088809" y="501235"/>
                    </a:lnTo>
                    <a:lnTo>
                      <a:pt x="4088809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948211" y="4561985"/>
                <a:ext cx="1376864" cy="648005"/>
              </a:xfrm>
              <a:custGeom>
                <a:avLst/>
                <a:gdLst>
                  <a:gd name="connsiteX0" fmla="*/ 0 w 1296478"/>
                  <a:gd name="connsiteY0" fmla="*/ 64801 h 648005"/>
                  <a:gd name="connsiteX1" fmla="*/ 64801 w 1296478"/>
                  <a:gd name="connsiteY1" fmla="*/ 0 h 648005"/>
                  <a:gd name="connsiteX2" fmla="*/ 1231678 w 1296478"/>
                  <a:gd name="connsiteY2" fmla="*/ 0 h 648005"/>
                  <a:gd name="connsiteX3" fmla="*/ 1296479 w 1296478"/>
                  <a:gd name="connsiteY3" fmla="*/ 64801 h 648005"/>
                  <a:gd name="connsiteX4" fmla="*/ 1296478 w 1296478"/>
                  <a:gd name="connsiteY4" fmla="*/ 583205 h 648005"/>
                  <a:gd name="connsiteX5" fmla="*/ 1231677 w 1296478"/>
                  <a:gd name="connsiteY5" fmla="*/ 648006 h 648005"/>
                  <a:gd name="connsiteX6" fmla="*/ 64801 w 1296478"/>
                  <a:gd name="connsiteY6" fmla="*/ 648005 h 648005"/>
                  <a:gd name="connsiteX7" fmla="*/ 0 w 1296478"/>
                  <a:gd name="connsiteY7" fmla="*/ 583204 h 648005"/>
                  <a:gd name="connsiteX8" fmla="*/ 0 w 1296478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478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231678" y="0"/>
                    </a:lnTo>
                    <a:cubicBezTo>
                      <a:pt x="1267467" y="0"/>
                      <a:pt x="1296479" y="29012"/>
                      <a:pt x="1296479" y="64801"/>
                    </a:cubicBezTo>
                    <a:cubicBezTo>
                      <a:pt x="1296479" y="237602"/>
                      <a:pt x="1296478" y="410404"/>
                      <a:pt x="1296478" y="583205"/>
                    </a:cubicBezTo>
                    <a:cubicBezTo>
                      <a:pt x="1296478" y="618994"/>
                      <a:pt x="1267466" y="648006"/>
                      <a:pt x="1231677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Boolean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813810" y="2113118"/>
            <a:ext cx="7144525" cy="1449384"/>
            <a:chOff x="1813810" y="2113118"/>
            <a:chExt cx="7144525" cy="1449384"/>
          </a:xfrm>
        </p:grpSpPr>
        <p:sp>
          <p:nvSpPr>
            <p:cNvPr id="16" name="Freeform 15"/>
            <p:cNvSpPr/>
            <p:nvPr/>
          </p:nvSpPr>
          <p:spPr>
            <a:xfrm>
              <a:off x="2507640" y="2113118"/>
              <a:ext cx="2317923" cy="7983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17923" y="0"/>
                  </a:moveTo>
                  <a:lnTo>
                    <a:pt x="2317923" y="399194"/>
                  </a:lnTo>
                  <a:lnTo>
                    <a:pt x="0" y="399194"/>
                  </a:lnTo>
                  <a:lnTo>
                    <a:pt x="0" y="79838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13810" y="2911508"/>
              <a:ext cx="1575681" cy="648005"/>
            </a:xfrm>
            <a:custGeom>
              <a:avLst/>
              <a:gdLst>
                <a:gd name="connsiteX0" fmla="*/ 0 w 1387658"/>
                <a:gd name="connsiteY0" fmla="*/ 64801 h 648005"/>
                <a:gd name="connsiteX1" fmla="*/ 64801 w 1387658"/>
                <a:gd name="connsiteY1" fmla="*/ 0 h 648005"/>
                <a:gd name="connsiteX2" fmla="*/ 1322858 w 1387658"/>
                <a:gd name="connsiteY2" fmla="*/ 0 h 648005"/>
                <a:gd name="connsiteX3" fmla="*/ 1387659 w 1387658"/>
                <a:gd name="connsiteY3" fmla="*/ 64801 h 648005"/>
                <a:gd name="connsiteX4" fmla="*/ 1387658 w 1387658"/>
                <a:gd name="connsiteY4" fmla="*/ 583205 h 648005"/>
                <a:gd name="connsiteX5" fmla="*/ 1322857 w 1387658"/>
                <a:gd name="connsiteY5" fmla="*/ 648006 h 648005"/>
                <a:gd name="connsiteX6" fmla="*/ 64801 w 1387658"/>
                <a:gd name="connsiteY6" fmla="*/ 648005 h 648005"/>
                <a:gd name="connsiteX7" fmla="*/ 0 w 1387658"/>
                <a:gd name="connsiteY7" fmla="*/ 583204 h 648005"/>
                <a:gd name="connsiteX8" fmla="*/ 0 w 1387658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7658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1322858" y="0"/>
                  </a:lnTo>
                  <a:cubicBezTo>
                    <a:pt x="1358647" y="0"/>
                    <a:pt x="1387659" y="29012"/>
                    <a:pt x="1387659" y="64801"/>
                  </a:cubicBezTo>
                  <a:cubicBezTo>
                    <a:pt x="1387659" y="237602"/>
                    <a:pt x="1387658" y="410404"/>
                    <a:pt x="1387658" y="583205"/>
                  </a:cubicBezTo>
                  <a:cubicBezTo>
                    <a:pt x="1387658" y="618994"/>
                    <a:pt x="1358646" y="648006"/>
                    <a:pt x="1322857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/>
                <a:t>Primitive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825564" y="2113118"/>
              <a:ext cx="3125128" cy="8013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00689"/>
                  </a:lnTo>
                  <a:lnTo>
                    <a:pt x="3125128" y="400689"/>
                  </a:lnTo>
                  <a:lnTo>
                    <a:pt x="3125128" y="80137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943049" y="2914497"/>
              <a:ext cx="2015286" cy="648005"/>
            </a:xfrm>
            <a:custGeom>
              <a:avLst/>
              <a:gdLst>
                <a:gd name="connsiteX0" fmla="*/ 0 w 2015286"/>
                <a:gd name="connsiteY0" fmla="*/ 64801 h 648005"/>
                <a:gd name="connsiteX1" fmla="*/ 64801 w 2015286"/>
                <a:gd name="connsiteY1" fmla="*/ 0 h 648005"/>
                <a:gd name="connsiteX2" fmla="*/ 1950486 w 2015286"/>
                <a:gd name="connsiteY2" fmla="*/ 0 h 648005"/>
                <a:gd name="connsiteX3" fmla="*/ 2015287 w 2015286"/>
                <a:gd name="connsiteY3" fmla="*/ 64801 h 648005"/>
                <a:gd name="connsiteX4" fmla="*/ 2015286 w 2015286"/>
                <a:gd name="connsiteY4" fmla="*/ 583205 h 648005"/>
                <a:gd name="connsiteX5" fmla="*/ 1950485 w 2015286"/>
                <a:gd name="connsiteY5" fmla="*/ 648006 h 648005"/>
                <a:gd name="connsiteX6" fmla="*/ 64801 w 2015286"/>
                <a:gd name="connsiteY6" fmla="*/ 648005 h 648005"/>
                <a:gd name="connsiteX7" fmla="*/ 0 w 2015286"/>
                <a:gd name="connsiteY7" fmla="*/ 583204 h 648005"/>
                <a:gd name="connsiteX8" fmla="*/ 0 w 2015286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286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1950486" y="0"/>
                  </a:lnTo>
                  <a:cubicBezTo>
                    <a:pt x="1986275" y="0"/>
                    <a:pt x="2015287" y="29012"/>
                    <a:pt x="2015287" y="64801"/>
                  </a:cubicBezTo>
                  <a:cubicBezTo>
                    <a:pt x="2015287" y="237602"/>
                    <a:pt x="2015286" y="410404"/>
                    <a:pt x="2015286" y="583205"/>
                  </a:cubicBezTo>
                  <a:cubicBezTo>
                    <a:pt x="2015286" y="618994"/>
                    <a:pt x="1986274" y="648006"/>
                    <a:pt x="1950485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/>
                <a:t>Non-primitive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09441" y="3562502"/>
            <a:ext cx="1376864" cy="1647488"/>
            <a:chOff x="7509441" y="3562502"/>
            <a:chExt cx="882504" cy="1647488"/>
          </a:xfrm>
        </p:grpSpPr>
        <p:sp>
          <p:nvSpPr>
            <p:cNvPr id="21" name="Freeform 20"/>
            <p:cNvSpPr/>
            <p:nvPr/>
          </p:nvSpPr>
          <p:spPr>
            <a:xfrm>
              <a:off x="7904973" y="3562502"/>
              <a:ext cx="91440" cy="9994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999483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509441" y="4561985"/>
              <a:ext cx="882504" cy="648005"/>
            </a:xfrm>
            <a:custGeom>
              <a:avLst/>
              <a:gdLst>
                <a:gd name="connsiteX0" fmla="*/ 0 w 882504"/>
                <a:gd name="connsiteY0" fmla="*/ 64801 h 648005"/>
                <a:gd name="connsiteX1" fmla="*/ 64801 w 882504"/>
                <a:gd name="connsiteY1" fmla="*/ 0 h 648005"/>
                <a:gd name="connsiteX2" fmla="*/ 817704 w 882504"/>
                <a:gd name="connsiteY2" fmla="*/ 0 h 648005"/>
                <a:gd name="connsiteX3" fmla="*/ 882505 w 882504"/>
                <a:gd name="connsiteY3" fmla="*/ 64801 h 648005"/>
                <a:gd name="connsiteX4" fmla="*/ 882504 w 882504"/>
                <a:gd name="connsiteY4" fmla="*/ 583205 h 648005"/>
                <a:gd name="connsiteX5" fmla="*/ 817703 w 882504"/>
                <a:gd name="connsiteY5" fmla="*/ 648006 h 648005"/>
                <a:gd name="connsiteX6" fmla="*/ 64801 w 882504"/>
                <a:gd name="connsiteY6" fmla="*/ 648005 h 648005"/>
                <a:gd name="connsiteX7" fmla="*/ 0 w 882504"/>
                <a:gd name="connsiteY7" fmla="*/ 583204 h 648005"/>
                <a:gd name="connsiteX8" fmla="*/ 0 w 882504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2504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817704" y="0"/>
                  </a:lnTo>
                  <a:cubicBezTo>
                    <a:pt x="853493" y="0"/>
                    <a:pt x="882505" y="29012"/>
                    <a:pt x="882505" y="64801"/>
                  </a:cubicBezTo>
                  <a:cubicBezTo>
                    <a:pt x="882505" y="237602"/>
                    <a:pt x="882504" y="410404"/>
                    <a:pt x="882504" y="583205"/>
                  </a:cubicBezTo>
                  <a:cubicBezTo>
                    <a:pt x="882504" y="618994"/>
                    <a:pt x="853492" y="648006"/>
                    <a:pt x="817703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/>
                <a:t>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643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Data Types</a:t>
            </a:r>
          </a:p>
        </p:txBody>
      </p:sp>
      <p:graphicFrame>
        <p:nvGraphicFramePr>
          <p:cNvPr id="4" name="Content Placeholder 4"/>
          <p:cNvGraphicFramePr/>
          <p:nvPr/>
        </p:nvGraphicFramePr>
        <p:xfrm>
          <a:off x="182187" y="879304"/>
          <a:ext cx="8763001" cy="2489549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337">
                <a:tc>
                  <a:txBody>
                    <a:bodyPr/>
                    <a:lstStyle/>
                    <a:p>
                      <a:r>
                        <a:rPr lang="en-IN"/>
                        <a:t>Data Type</a:t>
                      </a:r>
                      <a:endParaRPr lang="en-US" b="1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Size</a:t>
                      </a:r>
                      <a:endParaRPr lang="en-US" b="1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Range</a:t>
                      </a:r>
                      <a:endParaRPr lang="en-US" b="1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</a:t>
                      </a:r>
                      <a:endParaRPr lang="en-US" b="1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/>
                        <a:t>byte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  <a:r>
                        <a:rPr lang="en-IN" baseline="0"/>
                        <a:t> Byte</a:t>
                      </a:r>
                      <a:endParaRPr lang="en-US">
                        <a:latin typeface="+mj-lt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-128 to 127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byte  a = 10;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/>
                        <a:t>short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/>
                        <a:t>2 Bytes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-32,768 to 32,767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short a = 200;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err="1"/>
                        <a:t>int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/>
                        <a:t>4 Bytes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-2,147,483,648</a:t>
                      </a:r>
                      <a:r>
                        <a:rPr lang="en-IN" baseline="0"/>
                        <a:t> to </a:t>
                      </a:r>
                      <a:r>
                        <a:rPr lang="en-IN"/>
                        <a:t>2,147,483,647</a:t>
                      </a:r>
                      <a:endParaRPr lang="en-IN" baseline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int a = 50000;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458">
                <a:tc>
                  <a:txBody>
                    <a:bodyPr/>
                    <a:lstStyle/>
                    <a:p>
                      <a:r>
                        <a:rPr lang="en-IN"/>
                        <a:t>long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/>
                        <a:t>8 Bytes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/>
                        <a:t>-9,223,372,036,854,775,808 to 9,223,372,036,854,775,807</a:t>
                      </a:r>
                      <a:endParaRPr lang="en-IN" baseline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long a = 20;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06642"/>
              </p:ext>
            </p:extLst>
          </p:nvPr>
        </p:nvGraphicFramePr>
        <p:xfrm>
          <a:off x="182186" y="3368853"/>
          <a:ext cx="8763001" cy="1929880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4940">
                <a:tc>
                  <a:txBody>
                    <a:bodyPr/>
                    <a:lstStyle/>
                    <a:p>
                      <a:r>
                        <a:rPr lang="en-IN"/>
                        <a:t>float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/>
                        <a:t>4 Bytes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>
                          <a:latin typeface="+mj-lt"/>
                        </a:rPr>
                        <a:t>1.4e-045 to 3.4e+038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float a = 10.2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IN" dirty="0"/>
                        <a:t>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940">
                <a:tc>
                  <a:txBody>
                    <a:bodyPr/>
                    <a:lstStyle/>
                    <a:p>
                      <a:r>
                        <a:rPr lang="en-IN"/>
                        <a:t>double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/>
                        <a:t>8 Bytes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>
                          <a:latin typeface="+mj-lt"/>
                        </a:rPr>
                        <a:t>4.9e-324 to 1.8e+308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double a =</a:t>
                      </a:r>
                      <a:r>
                        <a:rPr lang="en-IN" baseline="0" dirty="0"/>
                        <a:t> 10.2;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187" y="5049984"/>
          <a:ext cx="8763001" cy="675458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458">
                <a:tc>
                  <a:txBody>
                    <a:bodyPr/>
                    <a:lstStyle/>
                    <a:p>
                      <a:r>
                        <a:rPr lang="en-IN"/>
                        <a:t>char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/>
                        <a:t>2 Bytes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/>
                        <a:t>0 to 65536  (Stores ASCII of character)</a:t>
                      </a:r>
                      <a:endParaRPr lang="en-IN" baseline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char a = ‘a’;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187" y="5722337"/>
          <a:ext cx="8763001" cy="640080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337">
                <a:tc>
                  <a:txBody>
                    <a:bodyPr/>
                    <a:lstStyle/>
                    <a:p>
                      <a:r>
                        <a:rPr lang="en-IN" err="1"/>
                        <a:t>boolean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/>
                        <a:t>Not defined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 true or false</a:t>
                      </a:r>
                      <a:endParaRPr lang="en-US">
                        <a:latin typeface="+mj-lt"/>
                      </a:endParaRPr>
                    </a:p>
                  </a:txBody>
                  <a:tcPr marL="30480" marR="30480" marT="30480" marB="30480"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boolean a = true;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101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Type Casting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Assigning a value of one type to a variable of another type is known as Type Casting.</a:t>
            </a:r>
          </a:p>
          <a:p>
            <a:r>
              <a:rPr lang="en-US"/>
              <a:t>In Java, type casting is classified into two types,</a:t>
            </a:r>
          </a:p>
          <a:p>
            <a:pPr marL="914400" lvl="1" indent="-457200"/>
            <a:r>
              <a:rPr lang="en-US"/>
              <a:t>Widening/Automatic Type Casting (Implicit)</a:t>
            </a:r>
          </a:p>
          <a:p>
            <a:pPr marL="914400" lvl="1" indent="-457200">
              <a:buNone/>
            </a:pPr>
            <a:endParaRPr lang="en-IN"/>
          </a:p>
          <a:p>
            <a:pPr marL="914400" lvl="1" indent="-457200">
              <a:buNone/>
            </a:pPr>
            <a:endParaRPr lang="en-IN"/>
          </a:p>
          <a:p>
            <a:pPr marL="914400" lvl="1" indent="-457200">
              <a:buNone/>
            </a:pPr>
            <a:endParaRPr lang="en-IN"/>
          </a:p>
          <a:p>
            <a:pPr marL="914400" lvl="1" indent="-457200">
              <a:buNone/>
            </a:pPr>
            <a:endParaRPr lang="en-IN"/>
          </a:p>
          <a:p>
            <a:pPr marL="914400" lvl="1" indent="-457200">
              <a:buNone/>
            </a:pPr>
            <a:endParaRPr lang="en-IN"/>
          </a:p>
          <a:p>
            <a:pPr marL="914400" lvl="1" indent="-457200"/>
            <a:r>
              <a:rPr lang="en-US"/>
              <a:t>Narrowing Type Casting(Explicitly done)</a:t>
            </a:r>
          </a:p>
          <a:p>
            <a:pPr marL="914400" lvl="1" indent="-45720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4" descr="narrowing-type-conversion"/>
          <p:cNvPicPr>
            <a:picLocks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27759" y="4494003"/>
            <a:ext cx="6120000" cy="1620000"/>
          </a:xfrm>
          <a:prstGeom prst="rect">
            <a:avLst/>
          </a:prstGeom>
          <a:noFill/>
        </p:spPr>
      </p:pic>
      <p:pic>
        <p:nvPicPr>
          <p:cNvPr id="5" name="Picture 2" descr="widening-type-conversion"/>
          <p:cNvPicPr>
            <a:picLocks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34934" y="2152997"/>
            <a:ext cx="6120000" cy="16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7936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one type of data is assigned to other type of variable , an </a:t>
            </a:r>
            <a:r>
              <a:rPr lang="en-US" i="1"/>
              <a:t>automatic type conversion</a:t>
            </a:r>
            <a:r>
              <a:rPr lang="en-US"/>
              <a:t> will take place if the following two conditions are satisfied:</a:t>
            </a:r>
          </a:p>
          <a:p>
            <a:pPr lvl="1"/>
            <a:r>
              <a:rPr lang="en-US"/>
              <a:t>The two types are compatible</a:t>
            </a:r>
          </a:p>
          <a:p>
            <a:pPr lvl="1"/>
            <a:r>
              <a:rPr lang="en-US"/>
              <a:t>The destination type is larger than the source type</a:t>
            </a:r>
          </a:p>
          <a:p>
            <a:r>
              <a:rPr lang="en-US"/>
              <a:t>Such type of casting is called “</a:t>
            </a:r>
            <a:r>
              <a:rPr lang="en-US" i="1">
                <a:solidFill>
                  <a:srgbClr val="002060"/>
                </a:solidFill>
              </a:rPr>
              <a:t>widening conversion</a:t>
            </a:r>
            <a:r>
              <a:rPr lang="en-US" i="1"/>
              <a:t>”.</a:t>
            </a:r>
          </a:p>
          <a:p>
            <a:r>
              <a:rPr lang="en-US"/>
              <a:t>Example:</a:t>
            </a:r>
          </a:p>
          <a:p>
            <a:pPr lvl="1">
              <a:buNone/>
            </a:pPr>
            <a:r>
              <a:rPr lang="en-US" b="1" err="1"/>
              <a:t>int</a:t>
            </a:r>
            <a:r>
              <a:rPr lang="en-US"/>
              <a:t> can always hold values of </a:t>
            </a:r>
            <a:r>
              <a:rPr lang="en-US" b="1"/>
              <a:t>byte</a:t>
            </a:r>
            <a:r>
              <a:rPr lang="en-US"/>
              <a:t> and </a:t>
            </a:r>
            <a:r>
              <a:rPr lang="en-US" b="1"/>
              <a:t>short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2213" y="3658726"/>
            <a:ext cx="5867400" cy="147732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1"/>
            <a:r>
              <a:rPr lang="en-US" b="1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>
                <a:solidFill>
                  <a:srgbClr val="92D050"/>
                </a:solidFill>
                <a:latin typeface="Consolas"/>
              </a:rPr>
              <a:t>√ this is correct</a:t>
            </a:r>
            <a:endParaRPr lang="en-US" b="1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>
                <a:solidFill>
                  <a:srgbClr val="000000"/>
                </a:solidFill>
                <a:latin typeface="Consolas"/>
              </a:rPr>
              <a:t>;  </a:t>
            </a:r>
            <a:endParaRPr lang="en-US" b="1">
              <a:solidFill>
                <a:srgbClr val="92D050"/>
              </a:solidFill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83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Casting Incompatible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create a conversion between two </a:t>
            </a:r>
            <a:r>
              <a:rPr lang="en-US">
                <a:solidFill>
                  <a:srgbClr val="002060"/>
                </a:solidFill>
              </a:rPr>
              <a:t>incompatible</a:t>
            </a:r>
            <a:r>
              <a:rPr lang="en-US"/>
              <a:t> types, you must use a </a:t>
            </a:r>
            <a:r>
              <a:rPr lang="en-US" i="1">
                <a:solidFill>
                  <a:srgbClr val="002060"/>
                </a:solidFill>
              </a:rPr>
              <a:t>cast</a:t>
            </a:r>
          </a:p>
          <a:p>
            <a:r>
              <a:rPr lang="en-US"/>
              <a:t>A </a:t>
            </a:r>
            <a:r>
              <a:rPr lang="en-US" b="1" i="1">
                <a:solidFill>
                  <a:srgbClr val="002060"/>
                </a:solidFill>
              </a:rPr>
              <a:t>cast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is an explicit type conversion.</a:t>
            </a:r>
          </a:p>
          <a:p>
            <a:r>
              <a:rPr lang="en-US"/>
              <a:t>Such type is called “</a:t>
            </a:r>
            <a:r>
              <a:rPr lang="en-US" i="1">
                <a:solidFill>
                  <a:srgbClr val="002060"/>
                </a:solidFill>
              </a:rPr>
              <a:t>narrowing conversion</a:t>
            </a:r>
            <a:r>
              <a:rPr lang="en-US" i="1"/>
              <a:t>”.</a:t>
            </a:r>
            <a:endParaRPr lang="en-US"/>
          </a:p>
          <a:p>
            <a:r>
              <a:rPr lang="en-US"/>
              <a:t>Syntax:</a:t>
            </a:r>
          </a:p>
          <a:p>
            <a:pPr lvl="1">
              <a:buNone/>
            </a:pPr>
            <a:r>
              <a:rPr lang="en-US"/>
              <a:t>(target-type) value</a:t>
            </a:r>
          </a:p>
          <a:p>
            <a:r>
              <a:rPr lang="en-US"/>
              <a:t>Example:</a:t>
            </a:r>
          </a:p>
          <a:p>
            <a:pPr lvl="1">
              <a:buNone/>
            </a:pPr>
            <a:endParaRPr lang="en-US"/>
          </a:p>
          <a:p>
            <a:pPr lvl="1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0649" y="3530138"/>
            <a:ext cx="5867400" cy="203132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1"/>
            <a:r>
              <a:rPr lang="en-US" b="1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>
                <a:solidFill>
                  <a:srgbClr val="FF0000"/>
                </a:solidFill>
                <a:latin typeface="Consolas"/>
              </a:rPr>
              <a:t>× this is not correct</a:t>
            </a:r>
            <a:endParaRPr lang="en-US" b="1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>
                <a:solidFill>
                  <a:srgbClr val="000000"/>
                </a:solidFill>
                <a:latin typeface="Consolas"/>
              </a:rPr>
              <a:t>;  </a:t>
            </a:r>
          </a:p>
          <a:p>
            <a:pPr lvl="1"/>
            <a:r>
              <a:rPr lang="en-US" b="1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>
                <a:solidFill>
                  <a:srgbClr val="92D050"/>
                </a:solidFill>
                <a:latin typeface="Consolas"/>
              </a:rPr>
              <a:t>√ this is correct</a:t>
            </a:r>
            <a:endParaRPr lang="en-US" b="1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b="1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= (byte)</a:t>
            </a:r>
            <a:r>
              <a:rPr lang="en-US" b="1">
                <a:solidFill>
                  <a:srgbClr val="6A3E3E"/>
                </a:solidFill>
                <a:latin typeface="Consolas"/>
              </a:rPr>
              <a:t>a </a:t>
            </a:r>
            <a:r>
              <a:rPr lang="en-US" b="1">
                <a:solidFill>
                  <a:srgbClr val="000000"/>
                </a:solidFill>
                <a:latin typeface="Consolas"/>
              </a:rPr>
              <a:t>; </a:t>
            </a:r>
            <a:endParaRPr lang="en-US" b="1">
              <a:solidFill>
                <a:srgbClr val="FF0000"/>
              </a:solidFill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5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Perform definite operation</a:t>
            </a:r>
            <a:endParaRPr lang="en-IN"/>
          </a:p>
        </p:txBody>
      </p:sp>
      <p:pic>
        <p:nvPicPr>
          <p:cNvPr id="2050" name="Picture 2" descr="Free Mathematics Symbols, Download Free Mathematics Symbols png images,  Free ClipArts on Clipart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3041" y="1493044"/>
            <a:ext cx="2160059" cy="164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763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Types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0541582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</a:rPr>
              <a:t>Low-level programming language</a:t>
            </a:r>
          </a:p>
          <a:p>
            <a:pPr marL="1001712" lvl="1" indent="-457200"/>
            <a:r>
              <a:rPr lang="en-US" sz="2000" dirty="0"/>
              <a:t>It is a </a:t>
            </a:r>
            <a:r>
              <a:rPr lang="en-US" sz="2000" dirty="0">
                <a:solidFill>
                  <a:srgbClr val="002060"/>
                </a:solidFill>
              </a:rPr>
              <a:t>machine-dependent</a:t>
            </a:r>
            <a:r>
              <a:rPr lang="en-US" sz="2000" dirty="0"/>
              <a:t> (hardware specific) programming language.</a:t>
            </a:r>
          </a:p>
          <a:p>
            <a:pPr marL="1001712" lvl="1" indent="-457200"/>
            <a:r>
              <a:rPr lang="en-US" sz="2000" dirty="0"/>
              <a:t>It consists of a set of instructions that are either in the </a:t>
            </a:r>
            <a:r>
              <a:rPr lang="en-US" sz="2000" dirty="0">
                <a:solidFill>
                  <a:srgbClr val="002060"/>
                </a:solidFill>
              </a:rPr>
              <a:t>binary form </a:t>
            </a:r>
            <a:r>
              <a:rPr lang="en-US" sz="2000" dirty="0"/>
              <a:t>(0 or 1) or in a </a:t>
            </a:r>
            <a:r>
              <a:rPr lang="en-US" sz="2000" dirty="0">
                <a:solidFill>
                  <a:srgbClr val="002060"/>
                </a:solidFill>
              </a:rPr>
              <a:t>symbolic</a:t>
            </a:r>
            <a:r>
              <a:rPr lang="en-US" sz="2000" dirty="0"/>
              <a:t> and human-understandable </a:t>
            </a:r>
            <a:r>
              <a:rPr lang="en-US" sz="2000" dirty="0">
                <a:solidFill>
                  <a:srgbClr val="002060"/>
                </a:solidFill>
              </a:rPr>
              <a:t>mnemonics</a:t>
            </a:r>
            <a:r>
              <a:rPr lang="en-US" sz="2000" dirty="0"/>
              <a:t> (ADD, MOV, SUB).</a:t>
            </a:r>
          </a:p>
          <a:p>
            <a:pPr marL="1001712" lvl="1" indent="-457200"/>
            <a:r>
              <a:rPr lang="en-US" sz="2000" dirty="0"/>
              <a:t>E.g. Machine level language, Assembly language,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</a:rPr>
              <a:t>High-level programming language</a:t>
            </a:r>
          </a:p>
          <a:p>
            <a:pPr marL="1001712" lvl="1" indent="-457200"/>
            <a:r>
              <a:rPr lang="en-US" sz="2000" dirty="0"/>
              <a:t>It is </a:t>
            </a:r>
            <a:r>
              <a:rPr lang="en-US" sz="2000" dirty="0">
                <a:solidFill>
                  <a:srgbClr val="002060"/>
                </a:solidFill>
              </a:rPr>
              <a:t>closer</a:t>
            </a:r>
            <a:r>
              <a:rPr lang="en-US" sz="2000" dirty="0"/>
              <a:t> to human languages than machine-level languages.</a:t>
            </a:r>
          </a:p>
          <a:p>
            <a:pPr marL="1001712" lvl="1" indent="-457200"/>
            <a:r>
              <a:rPr lang="en-US" sz="2000" dirty="0"/>
              <a:t>It is easy to </a:t>
            </a:r>
            <a:r>
              <a:rPr lang="en-US" sz="2000" dirty="0">
                <a:solidFill>
                  <a:srgbClr val="002060"/>
                </a:solidFill>
              </a:rPr>
              <a:t>read, write,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002060"/>
                </a:solidFill>
              </a:rPr>
              <a:t> maintain</a:t>
            </a:r>
            <a:r>
              <a:rPr lang="en-US" sz="2000" dirty="0"/>
              <a:t> as it is written in English like words.</a:t>
            </a:r>
          </a:p>
          <a:p>
            <a:pPr marL="1001712" lvl="1" indent="-457200"/>
            <a:r>
              <a:rPr lang="en-US" sz="2000" dirty="0"/>
              <a:t>It allows to write the programs which are </a:t>
            </a:r>
            <a:r>
              <a:rPr lang="en-US" sz="2000" dirty="0">
                <a:solidFill>
                  <a:srgbClr val="002060"/>
                </a:solidFill>
              </a:rPr>
              <a:t>independent</a:t>
            </a:r>
            <a:r>
              <a:rPr lang="en-US" sz="2000" dirty="0"/>
              <a:t> of a particular type of machine (hardware). </a:t>
            </a:r>
          </a:p>
          <a:p>
            <a:pPr marL="1001712" lvl="1" indent="-457200"/>
            <a:r>
              <a:rPr lang="en-US" sz="2000" dirty="0"/>
              <a:t>A </a:t>
            </a:r>
            <a:r>
              <a:rPr lang="en-US" sz="2000" dirty="0">
                <a:solidFill>
                  <a:srgbClr val="002060"/>
                </a:solidFill>
              </a:rPr>
              <a:t>compiler</a:t>
            </a:r>
            <a:r>
              <a:rPr lang="en-US" sz="2000" dirty="0"/>
              <a:t> is required to translate a high-level language into a low-level language.</a:t>
            </a:r>
          </a:p>
          <a:p>
            <a:pPr marL="1001712" lvl="1" indent="-457200"/>
            <a:r>
              <a:rPr lang="en-US" sz="2000" dirty="0"/>
              <a:t>E.g. Python, Java, JavaScript, PHP, C#, LISP, FORTRAN,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</a:rPr>
              <a:t>Middle-level programming language</a:t>
            </a:r>
          </a:p>
          <a:p>
            <a:pPr marL="1001712" lvl="1" indent="-457200"/>
            <a:r>
              <a:rPr lang="en-US" sz="2000" dirty="0"/>
              <a:t>Middle-level programming language lies between the low-level and high-level programming language.</a:t>
            </a:r>
          </a:p>
          <a:p>
            <a:pPr marL="1001712" lvl="1" indent="-457200"/>
            <a:r>
              <a:rPr lang="en-US" sz="2000" dirty="0"/>
              <a:t>E.g. C, C++, etc.</a:t>
            </a:r>
          </a:p>
          <a:p>
            <a:pPr marL="54451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03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n-US"/>
              <a:t>Arithmetic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/>
              <a:t>Relational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/>
              <a:t>Bitwise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/>
              <a:t>Logical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/>
              <a:t>Assignment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/>
              <a:t>Conditional / Ternary Operator</a:t>
            </a:r>
          </a:p>
          <a:p>
            <a:pPr marL="571500" indent="-571500">
              <a:buFont typeface="+mj-lt"/>
              <a:buAutoNum type="arabicPeriod"/>
            </a:pPr>
            <a:r>
              <a:rPr lang="en-IN"/>
              <a:t>Instance of Operator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620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891330"/>
          </a:xfrm>
        </p:spPr>
        <p:txBody>
          <a:bodyPr/>
          <a:lstStyle/>
          <a:p>
            <a:r>
              <a:rPr lang="en-US"/>
              <a:t>An operator is a </a:t>
            </a:r>
            <a:r>
              <a:rPr lang="en-US">
                <a:solidFill>
                  <a:srgbClr val="002060"/>
                </a:solidFill>
              </a:rPr>
              <a:t>symbol</a:t>
            </a:r>
            <a:r>
              <a:rPr lang="en-US"/>
              <a:t> to perform specific </a:t>
            </a:r>
            <a:r>
              <a:rPr lang="en-US">
                <a:solidFill>
                  <a:srgbClr val="002060"/>
                </a:solidFill>
              </a:rPr>
              <a:t>mathematical or logical functions</a:t>
            </a:r>
            <a:r>
              <a:rPr lang="en-US"/>
              <a:t>.</a:t>
            </a:r>
          </a:p>
          <a:p>
            <a:r>
              <a:rPr lang="en-US"/>
              <a:t>We use operators in maths to perform certain operations, e.g. </a:t>
            </a:r>
            <a:r>
              <a:rPr lang="en-US">
                <a:solidFill>
                  <a:srgbClr val="002060"/>
                </a:solidFill>
              </a:rPr>
              <a:t>+, -, *, /, </a:t>
            </a:r>
            <a:r>
              <a:rPr lang="en-US"/>
              <a:t>etc.</a:t>
            </a:r>
          </a:p>
          <a:p>
            <a:r>
              <a:rPr lang="en-US">
                <a:solidFill>
                  <a:srgbClr val="002060"/>
                </a:solidFill>
              </a:rPr>
              <a:t>Unary</a:t>
            </a:r>
            <a:r>
              <a:rPr lang="en-US"/>
              <a:t> operators (++, --) take </a:t>
            </a:r>
            <a:r>
              <a:rPr lang="en-US">
                <a:solidFill>
                  <a:srgbClr val="002060"/>
                </a:solidFill>
              </a:rPr>
              <a:t>one operand</a:t>
            </a:r>
            <a:r>
              <a:rPr lang="en-US"/>
              <a:t>, </a:t>
            </a:r>
            <a:r>
              <a:rPr lang="en-US">
                <a:solidFill>
                  <a:srgbClr val="002060"/>
                </a:solidFill>
              </a:rPr>
              <a:t>Binary</a:t>
            </a:r>
            <a:r>
              <a:rPr lang="en-US"/>
              <a:t> operators (+, -, *, /) take </a:t>
            </a:r>
            <a:r>
              <a:rPr lang="en-US">
                <a:solidFill>
                  <a:srgbClr val="002060"/>
                </a:solidFill>
              </a:rPr>
              <a:t>two operands</a:t>
            </a:r>
            <a:r>
              <a:rPr lang="en-US"/>
              <a:t>.</a:t>
            </a:r>
          </a:p>
          <a:p>
            <a:r>
              <a:rPr lang="en-US"/>
              <a:t>Programming languages are rich in operators which can be divided in following categories,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4219"/>
              </p:ext>
            </p:extLst>
          </p:nvPr>
        </p:nvGraphicFramePr>
        <p:xfrm>
          <a:off x="2548678" y="3168879"/>
          <a:ext cx="6900090" cy="340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Arithmetic Operators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+, -, *, /, 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&lt;, &lt;=, &gt;, &gt;=, ==,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Operators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&amp;&amp;, ||, !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Assignment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=, +=, -=, *=, /=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Increment and Decrement Operators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++, --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Conditional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Operators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&amp;, |, ^, &lt;&lt;, &gt;&gt;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175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057952"/>
          </a:xfrm>
        </p:spPr>
        <p:txBody>
          <a:bodyPr/>
          <a:lstStyle/>
          <a:p>
            <a:r>
              <a:rPr lang="en-US"/>
              <a:t>An arithmetic operator performs basic mathematical calculations such as </a:t>
            </a:r>
            <a:r>
              <a:rPr lang="en-US">
                <a:solidFill>
                  <a:srgbClr val="002060"/>
                </a:solidFill>
              </a:rPr>
              <a:t>addition</a:t>
            </a:r>
            <a:r>
              <a:rPr lang="en-US"/>
              <a:t>, </a:t>
            </a:r>
            <a:r>
              <a:rPr lang="en-US">
                <a:solidFill>
                  <a:srgbClr val="002060"/>
                </a:solidFill>
              </a:rPr>
              <a:t>subtraction</a:t>
            </a:r>
            <a:r>
              <a:rPr lang="en-US"/>
              <a:t>, </a:t>
            </a:r>
            <a:r>
              <a:rPr lang="en-US">
                <a:solidFill>
                  <a:srgbClr val="002060"/>
                </a:solidFill>
              </a:rPr>
              <a:t>multiplication</a:t>
            </a:r>
            <a:r>
              <a:rPr lang="en-US"/>
              <a:t>, </a:t>
            </a:r>
            <a:r>
              <a:rPr lang="en-US">
                <a:solidFill>
                  <a:srgbClr val="002060"/>
                </a:solidFill>
              </a:rPr>
              <a:t>division</a:t>
            </a:r>
            <a:r>
              <a:rPr lang="en-US"/>
              <a:t> etc on numerical values (constants and variables).</a:t>
            </a:r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1448833" y="2242161"/>
          <a:ext cx="9294334" cy="2987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9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IN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IN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+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Addition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</a:t>
                      </a:r>
                      <a:r>
                        <a:rPr lang="en-US" sz="2000" baseline="0"/>
                        <a:t> +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Addition of a and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Subtraction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/>
                        <a:t>a</a:t>
                      </a:r>
                      <a:r>
                        <a:rPr lang="en-US" sz="2000" baseline="0"/>
                        <a:t> –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Subtraction of b from a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*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Multiplication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/>
                        <a:t>a</a:t>
                      </a:r>
                      <a:r>
                        <a:rPr lang="en-US" sz="2000" baseline="0"/>
                        <a:t> *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Multiplication of a and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/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Division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/>
                        <a:t>a</a:t>
                      </a:r>
                      <a:r>
                        <a:rPr lang="en-US" sz="2000" baseline="0"/>
                        <a:t> /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Division of a by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%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Modulo division- remainder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/>
                        <a:t>a</a:t>
                      </a:r>
                      <a:r>
                        <a:rPr lang="en-US" sz="2000" baseline="0"/>
                        <a:t> %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Modulo of a by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929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83927"/>
          </a:xfrm>
        </p:spPr>
        <p:txBody>
          <a:bodyPr/>
          <a:lstStyle/>
          <a:p>
            <a:r>
              <a:rPr lang="en-US"/>
              <a:t>A relational operators are used to </a:t>
            </a:r>
            <a:r>
              <a:rPr lang="en-US">
                <a:solidFill>
                  <a:srgbClr val="002060"/>
                </a:solidFill>
              </a:rPr>
              <a:t>compare</a:t>
            </a:r>
            <a:r>
              <a:rPr lang="en-US"/>
              <a:t> two values.</a:t>
            </a:r>
          </a:p>
          <a:p>
            <a:r>
              <a:rPr lang="en-US"/>
              <a:t>They check the relationship between two operands, if the relation is </a:t>
            </a:r>
            <a:r>
              <a:rPr lang="en-US">
                <a:solidFill>
                  <a:srgbClr val="002060"/>
                </a:solidFill>
              </a:rPr>
              <a:t>true</a:t>
            </a:r>
            <a:r>
              <a:rPr lang="en-US"/>
              <a:t>, it returns </a:t>
            </a:r>
            <a:r>
              <a:rPr lang="en-US">
                <a:solidFill>
                  <a:srgbClr val="002060"/>
                </a:solidFill>
              </a:rPr>
              <a:t>1</a:t>
            </a:r>
            <a:r>
              <a:rPr lang="en-US"/>
              <a:t>; if the relation is </a:t>
            </a:r>
            <a:r>
              <a:rPr lang="en-US">
                <a:solidFill>
                  <a:srgbClr val="002060"/>
                </a:solidFill>
              </a:rPr>
              <a:t>false</a:t>
            </a:r>
            <a:r>
              <a:rPr lang="en-US"/>
              <a:t>, it returns value </a:t>
            </a:r>
            <a:r>
              <a:rPr lang="en-US">
                <a:solidFill>
                  <a:srgbClr val="002060"/>
                </a:solidFill>
              </a:rPr>
              <a:t>0</a:t>
            </a:r>
            <a:r>
              <a:rPr lang="en-US"/>
              <a:t>.</a:t>
            </a:r>
          </a:p>
          <a:p>
            <a:r>
              <a:rPr lang="en-US"/>
              <a:t>Relational expressions are used in decision statements such as </a:t>
            </a:r>
            <a:r>
              <a:rPr lang="en-US">
                <a:solidFill>
                  <a:srgbClr val="002060"/>
                </a:solidFill>
              </a:rPr>
              <a:t>if, for, while</a:t>
            </a:r>
            <a:r>
              <a:rPr lang="en-US"/>
              <a:t>, etc…</a:t>
            </a:r>
          </a:p>
        </p:txBody>
      </p:sp>
      <p:graphicFrame>
        <p:nvGraphicFramePr>
          <p:cNvPr id="6" name="Content Placeholder 3"/>
          <p:cNvGraphicFramePr/>
          <p:nvPr/>
        </p:nvGraphicFramePr>
        <p:xfrm>
          <a:off x="587968" y="2908340"/>
          <a:ext cx="11016064" cy="29451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IN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&lt;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is less than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</a:t>
                      </a:r>
                      <a:r>
                        <a:rPr lang="en-US" sz="2000" baseline="0"/>
                        <a:t> &lt;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is less than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&lt;=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is less than or equal to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/>
                        <a:t>a</a:t>
                      </a:r>
                      <a:r>
                        <a:rPr lang="en-US" sz="2000" baseline="0"/>
                        <a:t> &lt;=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 is less than or equal to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&gt;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is greater than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/>
                        <a:t>a</a:t>
                      </a:r>
                      <a:r>
                        <a:rPr lang="en-US" sz="2000" baseline="0"/>
                        <a:t> &gt;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 is greater than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&gt;=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is greater than or equal to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/>
                        <a:t>a</a:t>
                      </a:r>
                      <a:r>
                        <a:rPr lang="en-US" sz="2000" baseline="0"/>
                        <a:t> &gt;=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 is greater than or equal to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==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is equal to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/>
                        <a:t>a</a:t>
                      </a:r>
                      <a:r>
                        <a:rPr lang="en-US" sz="2000" baseline="0"/>
                        <a:t> ==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 is equal to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!=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is not equal to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/>
                        <a:t>a</a:t>
                      </a:r>
                      <a:r>
                        <a:rPr lang="en-US" sz="2000" baseline="0"/>
                        <a:t> !=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 is not equal to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12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4740" y="233325"/>
            <a:ext cx="258608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10 &amp; B = 20</a:t>
            </a:r>
            <a:endParaRPr lang="en-US" dirty="0"/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257655" y="975360"/>
          <a:ext cx="8610600" cy="378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4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j-lt"/>
                        </a:rPr>
                        <a:t>Operator</a:t>
                      </a:r>
                      <a:endParaRPr lang="en-US" sz="2000" b="1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+mj-lt"/>
                        </a:rPr>
                        <a:t>Description</a:t>
                      </a:r>
                      <a:endParaRPr lang="en-US" sz="2000" b="1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+mj-lt"/>
                        </a:rPr>
                        <a:t>Example</a:t>
                      </a:r>
                      <a:endParaRPr lang="en-US" sz="2000" b="1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+mn-lt"/>
                        </a:rPr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(A ==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+mn-lt"/>
                        </a:rPr>
                        <a:t>Not 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(A !=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+mn-lt"/>
                        </a:rPr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(A &gt;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+mn-lt"/>
                        </a:rPr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(A &lt;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+mn-lt"/>
                        </a:rPr>
                        <a:t>Greater than</a:t>
                      </a:r>
                      <a:r>
                        <a:rPr lang="en-US" sz="2000" baseline="0">
                          <a:latin typeface="+mn-lt"/>
                        </a:rPr>
                        <a:t> equals</a:t>
                      </a:r>
                      <a:endParaRPr 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(A &gt;=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+mn-lt"/>
                        </a:rPr>
                        <a:t>Less than 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(A &lt;=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591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647" y="233325"/>
            <a:ext cx="265417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60 &amp; B = 13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051798"/>
              </p:ext>
            </p:extLst>
          </p:nvPr>
        </p:nvGraphicFramePr>
        <p:xfrm>
          <a:off x="304801" y="913320"/>
          <a:ext cx="8610598" cy="489456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6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Binary AND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&amp; B = 12 which is 0000 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Binary OR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| B = 61 which is 0011 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Binary XOR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^ B = 49 which is 0011 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Ones Complement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~A  = -61 which is 1100 0011 in 2's complement form due to a signed binary number.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Binary Left Shift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&lt;&lt; 2 = 240 which is 1111 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Binary Right Shift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&gt;&gt; 2 = 15 which is 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&gt;&gt;&gt;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Shift right zero fill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&gt;&gt;&gt;2 = 15 which is 0000 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613537"/>
          </a:xfrm>
        </p:spPr>
        <p:txBody>
          <a:bodyPr/>
          <a:lstStyle/>
          <a:p>
            <a:r>
              <a:rPr lang="en-US" dirty="0"/>
              <a:t>Logical operators are </a:t>
            </a:r>
            <a:r>
              <a:rPr lang="en-US" dirty="0">
                <a:solidFill>
                  <a:srgbClr val="002060"/>
                </a:solidFill>
              </a:rPr>
              <a:t>decision making operators</a:t>
            </a:r>
            <a:r>
              <a:rPr lang="en-US" dirty="0"/>
              <a:t>.</a:t>
            </a:r>
          </a:p>
          <a:p>
            <a:r>
              <a:rPr lang="en-US" dirty="0"/>
              <a:t>They are used to </a:t>
            </a:r>
            <a:r>
              <a:rPr lang="en-US" dirty="0">
                <a:solidFill>
                  <a:srgbClr val="002060"/>
                </a:solidFill>
              </a:rPr>
              <a:t>combine</a:t>
            </a:r>
            <a:r>
              <a:rPr lang="en-US" dirty="0"/>
              <a:t> two expressions and make decisions.</a:t>
            </a:r>
          </a:p>
          <a:p>
            <a:r>
              <a:rPr lang="en-US" dirty="0"/>
              <a:t>An expression containing logical operator returns either 0 or 1 depending upon whether expression results false or true. </a:t>
            </a:r>
          </a:p>
        </p:txBody>
      </p:sp>
      <p:graphicFrame>
        <p:nvGraphicFramePr>
          <p:cNvPr id="6" name="Content Placeholder 3"/>
          <p:cNvGraphicFramePr/>
          <p:nvPr/>
        </p:nvGraphicFramePr>
        <p:xfrm>
          <a:off x="583551" y="2561844"/>
          <a:ext cx="10680065" cy="2804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 (Let’s assume c=5 and d=2)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&amp;&amp;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Logical AND. True only if all operands are true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expression ((c==5) &amp;&amp; (d&gt;5)) equals to 0.</a:t>
                      </a:r>
                      <a:endParaRPr lang="en-IN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| |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Logical OR. True only if either one operand is true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expression ((c==5) || (d&gt;5)) equals to 1.</a:t>
                      </a:r>
                      <a:endParaRPr lang="en-IN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!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Logical NOT. True only if the operand is false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expression !(c==5) equals to 0.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/>
          <p:nvPr>
            <p:extLst>
              <p:ext uri="{D42A27DB-BD31-4B8C-83A1-F6EECF244321}">
                <p14:modId xmlns:p14="http://schemas.microsoft.com/office/powerpoint/2010/main" val="2649687436"/>
              </p:ext>
            </p:extLst>
          </p:nvPr>
        </p:nvGraphicFramePr>
        <p:xfrm>
          <a:off x="3919116" y="5155861"/>
          <a:ext cx="3911650" cy="198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2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71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0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0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solidFill>
                            <a:schemeClr val="tx1"/>
                          </a:solidFill>
                        </a:rPr>
                        <a:t>a &amp;&amp; b </a:t>
                      </a:r>
                      <a:endParaRPr lang="en-IN" sz="20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solidFill>
                            <a:schemeClr val="tx1"/>
                          </a:solidFill>
                        </a:rPr>
                        <a:t>a || b</a:t>
                      </a:r>
                      <a:endParaRPr lang="en-IN" sz="20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5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5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5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5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767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1081" y="233325"/>
            <a:ext cx="31697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true &amp; B = false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108271"/>
          <a:ext cx="8305799" cy="216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883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Operator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Description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Example</a:t>
                      </a:r>
                      <a:endParaRPr 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Logical AND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(A &amp;&amp; B) is false.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Called Logical OR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(A || B) is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Called Logical NOT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!(A &amp;&amp; B) is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4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493214"/>
          </a:xfrm>
        </p:spPr>
        <p:txBody>
          <a:bodyPr/>
          <a:lstStyle/>
          <a:p>
            <a:r>
              <a:rPr lang="en-US" dirty="0"/>
              <a:t>Assignment operators are used to </a:t>
            </a:r>
            <a:r>
              <a:rPr lang="en-US" dirty="0">
                <a:solidFill>
                  <a:srgbClr val="002060"/>
                </a:solidFill>
              </a:rPr>
              <a:t>assign </a:t>
            </a:r>
            <a:r>
              <a:rPr lang="en-US" dirty="0"/>
              <a:t>a new </a:t>
            </a:r>
            <a:r>
              <a:rPr lang="en-US" dirty="0">
                <a:solidFill>
                  <a:srgbClr val="002060"/>
                </a:solidFill>
              </a:rPr>
              <a:t>value</a:t>
            </a:r>
            <a:r>
              <a:rPr lang="en-US" dirty="0"/>
              <a:t> to the </a:t>
            </a:r>
            <a:r>
              <a:rPr lang="en-US" dirty="0">
                <a:solidFill>
                  <a:srgbClr val="002060"/>
                </a:solidFill>
              </a:rPr>
              <a:t>variable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left</a:t>
            </a:r>
            <a:r>
              <a:rPr lang="en-US" dirty="0"/>
              <a:t> side operand of the assignment operator is a </a:t>
            </a:r>
            <a:r>
              <a:rPr lang="en-US" dirty="0">
                <a:solidFill>
                  <a:srgbClr val="002060"/>
                </a:solidFill>
              </a:rPr>
              <a:t>variable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right</a:t>
            </a:r>
            <a:r>
              <a:rPr lang="en-US" dirty="0"/>
              <a:t> side operand of the assignment operator is a </a:t>
            </a:r>
            <a:r>
              <a:rPr lang="en-US" dirty="0">
                <a:solidFill>
                  <a:srgbClr val="002060"/>
                </a:solidFill>
              </a:rPr>
              <a:t>value</a:t>
            </a:r>
            <a:r>
              <a:rPr lang="en-US" dirty="0"/>
              <a:t> or a </a:t>
            </a:r>
            <a:r>
              <a:rPr lang="en-US" dirty="0">
                <a:solidFill>
                  <a:srgbClr val="002060"/>
                </a:solidFill>
              </a:rPr>
              <a:t>result of an expression</a:t>
            </a:r>
            <a:r>
              <a:rPr lang="en-US" dirty="0"/>
              <a:t>.</a:t>
            </a:r>
          </a:p>
          <a:p>
            <a:r>
              <a:rPr lang="en-US" dirty="0"/>
              <a:t>Meaning of = in </a:t>
            </a:r>
            <a:r>
              <a:rPr lang="en-US" dirty="0" err="1">
                <a:solidFill>
                  <a:srgbClr val="002060"/>
                </a:solidFill>
              </a:rPr>
              <a:t>Maths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Programming</a:t>
            </a:r>
            <a:r>
              <a:rPr lang="en-US" dirty="0"/>
              <a:t> is different. 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002060"/>
                </a:solidFill>
              </a:rPr>
              <a:t>LHS</a:t>
            </a:r>
            <a:r>
              <a:rPr lang="en-US" dirty="0"/>
              <a:t> &amp; </a:t>
            </a:r>
            <a:r>
              <a:rPr lang="en-US" dirty="0">
                <a:solidFill>
                  <a:srgbClr val="002060"/>
                </a:solidFill>
              </a:rPr>
              <a:t>RHS</a:t>
            </a:r>
            <a:r>
              <a:rPr lang="en-US" dirty="0"/>
              <a:t> is always same in </a:t>
            </a:r>
            <a:r>
              <a:rPr lang="en-US" dirty="0">
                <a:solidFill>
                  <a:srgbClr val="002060"/>
                </a:solidFill>
              </a:rPr>
              <a:t>Math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solidFill>
                  <a:srgbClr val="002060"/>
                </a:solidFill>
              </a:rPr>
              <a:t>programming</a:t>
            </a:r>
            <a:r>
              <a:rPr lang="en-US" dirty="0"/>
              <a:t>, value of </a:t>
            </a:r>
            <a:r>
              <a:rPr lang="en-US" dirty="0">
                <a:solidFill>
                  <a:srgbClr val="002060"/>
                </a:solidFill>
              </a:rPr>
              <a:t>RHS</a:t>
            </a:r>
            <a:r>
              <a:rPr lang="en-US" dirty="0"/>
              <a:t> is assigned to the </a:t>
            </a:r>
            <a:r>
              <a:rPr lang="en-US" dirty="0">
                <a:solidFill>
                  <a:srgbClr val="002060"/>
                </a:solidFill>
              </a:rPr>
              <a:t>LHS</a:t>
            </a:r>
          </a:p>
        </p:txBody>
      </p:sp>
      <p:graphicFrame>
        <p:nvGraphicFramePr>
          <p:cNvPr id="5" name="Content Placeholder 3"/>
          <p:cNvGraphicFramePr/>
          <p:nvPr>
            <p:extLst>
              <p:ext uri="{D42A27DB-BD31-4B8C-83A1-F6EECF244321}">
                <p14:modId xmlns:p14="http://schemas.microsoft.com/office/powerpoint/2010/main" val="1354565505"/>
              </p:ext>
            </p:extLst>
          </p:nvPr>
        </p:nvGraphicFramePr>
        <p:xfrm>
          <a:off x="775156" y="3332246"/>
          <a:ext cx="10330811" cy="33585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5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96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IN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9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2000"/>
                        <a:t>Assigns value of right side to left side. Suppose a=5 and b=10.</a:t>
                      </a:r>
                      <a:r>
                        <a:rPr lang="en-IN" sz="2000" baseline="0"/>
                        <a:t> a=b means now value of a is 10.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5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+=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 += 1  is same as a = a + 1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Shorthand Assignment Operators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5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-= 5  is same as a = a – 5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*=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 *= b  is same as a = a *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/>
                        <a:t>/=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 /= c  is same as a = a / c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2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/>
                        <a:t>%=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%= 10  is same as a = a % 10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7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92552"/>
              </p:ext>
            </p:extLst>
          </p:nvPr>
        </p:nvGraphicFramePr>
        <p:xfrm>
          <a:off x="228602" y="838201"/>
          <a:ext cx="11640843" cy="4752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53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Operator</a:t>
                      </a:r>
                      <a:endParaRPr 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Description</a:t>
                      </a:r>
                      <a:endParaRPr 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Example</a:t>
                      </a:r>
                      <a:endParaRPr 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Simple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= A + B will assign value of A + B into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Add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+= A is equivalent to C = C +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Subtract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-= A is equivalent to C = C -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Multiply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*= A is equivalent to C = C *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Divide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/= A is equivalent to C = C /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Modulus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%= A is equivalent to C = C %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&lt;&lt;=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Left shift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&lt;&lt;= 2 is same as C = C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&gt;&gt;=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Right shift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&gt;&gt;= 2 is same as C = C &gt;&gt;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&amp;=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Bitwise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&amp;= 2 is same as C = C &amp;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bitwise exclusive OR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^= 2 is same as C = C ^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bitwise inclusive OR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|= 2 is same as C = C |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59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24222" t="13185" r="24445" b="10148"/>
          <a:stretch>
            <a:fillRect/>
          </a:stretch>
        </p:blipFill>
        <p:spPr>
          <a:xfrm>
            <a:off x="6288166" y="3009947"/>
            <a:ext cx="1328737" cy="19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0887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 /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338166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Increment</a:t>
            </a:r>
            <a:r>
              <a:rPr lang="en-US"/>
              <a:t> and </a:t>
            </a:r>
            <a:r>
              <a:rPr lang="en-US">
                <a:solidFill>
                  <a:srgbClr val="002060"/>
                </a:solidFill>
              </a:rPr>
              <a:t>decrement</a:t>
            </a:r>
            <a:r>
              <a:rPr lang="en-US"/>
              <a:t> operators are </a:t>
            </a:r>
            <a:r>
              <a:rPr lang="en-US">
                <a:solidFill>
                  <a:srgbClr val="002060"/>
                </a:solidFill>
              </a:rPr>
              <a:t>unary</a:t>
            </a:r>
            <a:r>
              <a:rPr lang="en-US"/>
              <a:t> operators that add or subtract one, to or from their operand.</a:t>
            </a:r>
          </a:p>
          <a:p>
            <a:r>
              <a:rPr lang="en-US"/>
              <a:t>the increment operator </a:t>
            </a:r>
            <a:r>
              <a:rPr lang="en-US">
                <a:solidFill>
                  <a:srgbClr val="002060"/>
                </a:solidFill>
              </a:rPr>
              <a:t>++</a:t>
            </a:r>
            <a:r>
              <a:rPr lang="en-US"/>
              <a:t> increases the value of a variable by </a:t>
            </a:r>
            <a:r>
              <a:rPr lang="en-US">
                <a:solidFill>
                  <a:srgbClr val="002060"/>
                </a:solidFill>
              </a:rPr>
              <a:t>1</a:t>
            </a:r>
            <a:r>
              <a:rPr lang="en-US"/>
              <a:t>, e.g. </a:t>
            </a:r>
            <a:r>
              <a:rPr lang="en-US">
                <a:solidFill>
                  <a:srgbClr val="002060"/>
                </a:solidFill>
              </a:rPr>
              <a:t>a++ means a=a+1</a:t>
            </a:r>
          </a:p>
          <a:p>
            <a:r>
              <a:rPr lang="en-US"/>
              <a:t>the decrement operator </a:t>
            </a:r>
            <a:r>
              <a:rPr lang="en-US">
                <a:solidFill>
                  <a:srgbClr val="002060"/>
                </a:solidFill>
              </a:rPr>
              <a:t>--</a:t>
            </a:r>
            <a:r>
              <a:rPr lang="en-US"/>
              <a:t> decreases the value of a variable by </a:t>
            </a:r>
            <a:r>
              <a:rPr lang="en-US">
                <a:solidFill>
                  <a:srgbClr val="002060"/>
                </a:solidFill>
              </a:rPr>
              <a:t>1</a:t>
            </a:r>
            <a:r>
              <a:rPr lang="en-US"/>
              <a:t>. e.g. </a:t>
            </a:r>
            <a:r>
              <a:rPr lang="en-US">
                <a:solidFill>
                  <a:srgbClr val="002060"/>
                </a:solidFill>
              </a:rPr>
              <a:t>a–– </a:t>
            </a:r>
            <a:r>
              <a:rPr lang="en-US"/>
              <a:t>means </a:t>
            </a:r>
            <a:r>
              <a:rPr lang="en-US">
                <a:solidFill>
                  <a:srgbClr val="002060"/>
                </a:solidFill>
              </a:rPr>
              <a:t>a=a–1</a:t>
            </a:r>
          </a:p>
          <a:p>
            <a:r>
              <a:rPr lang="en-US"/>
              <a:t>If </a:t>
            </a:r>
            <a:r>
              <a:rPr lang="en-US">
                <a:solidFill>
                  <a:srgbClr val="002060"/>
                </a:solidFill>
              </a:rPr>
              <a:t>++</a:t>
            </a:r>
            <a:r>
              <a:rPr lang="en-US"/>
              <a:t> operator is used as a prefix (</a:t>
            </a:r>
            <a:r>
              <a:rPr lang="en-US">
                <a:solidFill>
                  <a:srgbClr val="002060"/>
                </a:solidFill>
              </a:rPr>
              <a:t>++a</a:t>
            </a:r>
            <a:r>
              <a:rPr lang="en-US"/>
              <a:t>) then the value of a is incremented by 1 first then it returns the value.</a:t>
            </a:r>
          </a:p>
          <a:p>
            <a:r>
              <a:rPr lang="en-US"/>
              <a:t>If </a:t>
            </a:r>
            <a:r>
              <a:rPr lang="en-US">
                <a:solidFill>
                  <a:srgbClr val="002060"/>
                </a:solidFill>
              </a:rPr>
              <a:t>++</a:t>
            </a:r>
            <a:r>
              <a:rPr lang="en-US"/>
              <a:t> operator is used as a postfix (</a:t>
            </a:r>
            <a:r>
              <a:rPr lang="en-US">
                <a:solidFill>
                  <a:srgbClr val="002060"/>
                </a:solidFill>
              </a:rPr>
              <a:t>a++</a:t>
            </a:r>
            <a:r>
              <a:rPr lang="en-US"/>
              <a:t>) then the value of a is returned first then it increments value of a by 1.</a:t>
            </a:r>
          </a:p>
          <a:p>
            <a:endParaRPr lang="en-US"/>
          </a:p>
        </p:txBody>
      </p:sp>
      <p:graphicFrame>
        <p:nvGraphicFramePr>
          <p:cNvPr id="6" name="Content Placeholder 3"/>
          <p:cNvGraphicFramePr/>
          <p:nvPr/>
        </p:nvGraphicFramePr>
        <p:xfrm>
          <a:off x="496738" y="4201610"/>
          <a:ext cx="6122035" cy="283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8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en-IN" sz="1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Evaluation (Let’s say a=10, c=15)</a:t>
                      </a:r>
                      <a:endParaRPr lang="en-IN" sz="1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 = a++</a:t>
                      </a:r>
                      <a:endParaRPr lang="en-IN" sz="1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</a:rPr>
                        <a:t> of b would be 10 and value of a would be 11.</a:t>
                      </a:r>
                      <a:endParaRPr lang="en-IN" sz="1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 = ++a</a:t>
                      </a:r>
                      <a:endParaRPr lang="en-IN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Value of b &amp; a would be 11</a:t>
                      </a:r>
                      <a:r>
                        <a:rPr lang="en-US" sz="1800" baseline="0"/>
                        <a:t>.</a:t>
                      </a:r>
                      <a:endParaRPr lang="en-IN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b = a--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800" baseline="0">
                          <a:solidFill>
                            <a:schemeClr val="tx1"/>
                          </a:solidFill>
                        </a:rPr>
                        <a:t> of b would be 10 and value of a would be 9.</a:t>
                      </a:r>
                      <a:endParaRPr lang="en-IN" sz="1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b = --a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Value of b &amp; a would be 9</a:t>
                      </a:r>
                      <a:r>
                        <a:rPr lang="en-US" sz="1800" baseline="0"/>
                        <a:t>.</a:t>
                      </a:r>
                      <a:endParaRPr lang="en-IN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/>
          <p:nvPr/>
        </p:nvGraphicFramePr>
        <p:xfrm>
          <a:off x="6853168" y="4201610"/>
          <a:ext cx="1829117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29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en-IN" sz="1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 = --a + c++</a:t>
                      </a:r>
                      <a:endParaRPr lang="en-IN" sz="1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 = a++ + ++c</a:t>
                      </a:r>
                      <a:endParaRPr lang="en-IN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b = ++a - ++c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687266" y="4201610"/>
          <a:ext cx="3338830" cy="201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38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Evaluation (Let’s say a=10, c=15)</a:t>
                      </a:r>
                      <a:endParaRPr lang="en-IN" sz="1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 = 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 = 26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 = </a:t>
                      </a:r>
                      <a:r>
                        <a:rPr lang="en-US"/>
                        <a:t>–</a:t>
                      </a:r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325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Operator (Ternary)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Conditional Operator ( ? : )</a:t>
            </a:r>
          </a:p>
          <a:p>
            <a:pPr lvl="1"/>
            <a:r>
              <a:rPr lang="en-US"/>
              <a:t>Syntax:</a:t>
            </a:r>
          </a:p>
          <a:p>
            <a:pPr lvl="2">
              <a:buNone/>
            </a:pPr>
            <a:r>
              <a:rPr lang="en-US"/>
              <a:t>variable x = </a:t>
            </a:r>
            <a:r>
              <a:rPr lang="en-US">
                <a:solidFill>
                  <a:schemeClr val="tx2"/>
                </a:solidFill>
              </a:rPr>
              <a:t>(expression)</a:t>
            </a:r>
            <a:r>
              <a:rPr lang="en-US"/>
              <a:t> ? </a:t>
            </a:r>
            <a:r>
              <a:rPr lang="en-US">
                <a:solidFill>
                  <a:srgbClr val="00FF00"/>
                </a:solidFill>
              </a:rPr>
              <a:t>value if true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: </a:t>
            </a:r>
            <a:r>
              <a:rPr lang="en-US">
                <a:solidFill>
                  <a:srgbClr val="C00000"/>
                </a:solidFill>
              </a:rPr>
              <a:t>value if false</a:t>
            </a:r>
          </a:p>
          <a:p>
            <a:pPr lvl="1"/>
            <a:r>
              <a:rPr lang="en-US"/>
              <a:t>Example:</a:t>
            </a:r>
          </a:p>
          <a:p>
            <a:pPr lvl="1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400">
                <a:latin typeface="Courier New" pitchFamily="49" charset="0"/>
                <a:cs typeface="Courier New" pitchFamily="49" charset="0"/>
              </a:rPr>
              <a:t>b = (a == 1) ? 20 : 30;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26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Operator Precedence &amp; Associativity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How does java evaluate </a:t>
            </a:r>
            <a:r>
              <a:rPr lang="en-IN">
                <a:latin typeface="Courier New" pitchFamily="49" charset="0"/>
                <a:cs typeface="Courier New" pitchFamily="49" charset="0"/>
              </a:rPr>
              <a:t>1 + 10 * 9 ?</a:t>
            </a:r>
          </a:p>
          <a:p>
            <a:pPr lvl="1"/>
            <a:r>
              <a:rPr lang="en-IN">
                <a:latin typeface="Courier New" pitchFamily="49" charset="0"/>
                <a:cs typeface="Courier New" pitchFamily="49" charset="0"/>
              </a:rPr>
              <a:t>(1 + 10 ) * 9  = 99  </a:t>
            </a:r>
            <a:r>
              <a:rPr lang="en-IN">
                <a:cs typeface="Courier New" pitchFamily="49" charset="0"/>
              </a:rPr>
              <a:t> </a:t>
            </a:r>
            <a:r>
              <a:rPr lang="en-IN" b="1">
                <a:cs typeface="Courier New" pitchFamily="49" charset="0"/>
              </a:rPr>
              <a:t>OR    </a:t>
            </a:r>
            <a:r>
              <a:rPr lang="en-IN">
                <a:latin typeface="Courier New" pitchFamily="49" charset="0"/>
                <a:cs typeface="Courier New" pitchFamily="49" charset="0"/>
              </a:rPr>
              <a:t>1  + (10 * 9) = 91</a:t>
            </a:r>
          </a:p>
          <a:p>
            <a:r>
              <a:rPr lang="en-IN">
                <a:cs typeface="Courier New" pitchFamily="49" charset="0"/>
              </a:rPr>
              <a:t>To get the correct answer for the given problem Java came up with Operator precedence. ( multiplication have higher precedence than addition so correct answer will be </a:t>
            </a:r>
            <a:r>
              <a:rPr lang="en-IN" b="1">
                <a:cs typeface="Courier New" pitchFamily="49" charset="0"/>
              </a:rPr>
              <a:t>91 </a:t>
            </a:r>
            <a:r>
              <a:rPr lang="en-IN">
                <a:cs typeface="Courier New" pitchFamily="49" charset="0"/>
              </a:rPr>
              <a:t>in this case)</a:t>
            </a:r>
          </a:p>
          <a:p>
            <a:r>
              <a:rPr lang="en-IN">
                <a:cs typeface="Courier New" pitchFamily="49" charset="0"/>
              </a:rPr>
              <a:t>For Operator, associativity means that when the same operator appears in a row, then to which direction the expression will be evaluated.</a:t>
            </a:r>
          </a:p>
          <a:p>
            <a:r>
              <a:rPr lang="en-IN">
                <a:cs typeface="Courier New" pitchFamily="49" charset="0"/>
              </a:rPr>
              <a:t>How does java evaluate </a:t>
            </a:r>
            <a:r>
              <a:rPr lang="en-IN">
                <a:latin typeface="Courier New" pitchFamily="49" charset="0"/>
                <a:cs typeface="Courier New" pitchFamily="49" charset="0"/>
              </a:rPr>
              <a:t>1 * 2 + 3 * 4 / 5 ???</a:t>
            </a:r>
          </a:p>
          <a:p>
            <a:pPr>
              <a:buNone/>
            </a:pPr>
            <a:r>
              <a:rPr lang="en-IN">
                <a:latin typeface="Courier New" pitchFamily="49" charset="0"/>
                <a:cs typeface="Courier New" pitchFamily="49" charset="0"/>
              </a:rPr>
              <a:t>					2   +   12	 / 5</a:t>
            </a:r>
          </a:p>
          <a:p>
            <a:pPr>
              <a:buNone/>
            </a:pPr>
            <a:r>
              <a:rPr lang="en-IN">
                <a:latin typeface="Courier New" pitchFamily="49" charset="0"/>
                <a:cs typeface="Courier New" pitchFamily="49" charset="0"/>
              </a:rPr>
              <a:t>					2	+	2.4</a:t>
            </a:r>
            <a:endParaRPr lang="en-IN">
              <a:cs typeface="Courier New" pitchFamily="49" charset="0"/>
            </a:endParaRPr>
          </a:p>
          <a:p>
            <a:pPr>
              <a:buNone/>
            </a:pPr>
            <a:r>
              <a:rPr lang="en-IN">
                <a:latin typeface="Courier New" pitchFamily="49" charset="0"/>
                <a:cs typeface="Courier New" pitchFamily="49" charset="0"/>
              </a:rPr>
              <a:t>						4.4</a:t>
            </a:r>
          </a:p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474720" y="356477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963785" y="3564774"/>
            <a:ext cx="0" cy="175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19949" y="356477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04411" y="3564774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19898" y="4038005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53298" y="40815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04210" y="4513811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47210" y="4513811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56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>
                <a:ea typeface="Open Sans Semibold" panose="020B0706030804020204" pitchFamily="34" charset="0"/>
                <a:cs typeface="Open Sans Semibold" panose="020B0706030804020204" pitchFamily="34" charset="0"/>
              </a:rPr>
              <a:t>Precedence of Java Operators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990600"/>
          <a:ext cx="8686800" cy="536448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Category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Operator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Associativity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Postfix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() [] . (dot 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Unary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++ - - !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Multiplicative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* / %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Additive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 -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Shift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&gt;&gt; &gt;&gt;&gt; &lt;&lt;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Relational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 &gt;= &lt; &lt;=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Equality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== !=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XOR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^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Logical 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&amp;&amp;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Logical 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||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Conditional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?: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Assignment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 += -= *= /= %= &gt;&gt;= &lt;&lt;= &amp;= ^= |=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Comma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,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62332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Precedence &amp; Associativity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Priority matters!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1684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Precedence and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1013070" cy="559056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1) </a:t>
            </a:r>
            <a:r>
              <a:rPr lang="en-US">
                <a:solidFill>
                  <a:srgbClr val="002060"/>
                </a:solidFill>
              </a:rPr>
              <a:t>Associativity</a:t>
            </a:r>
            <a:r>
              <a:rPr lang="en-US"/>
              <a:t> is only used when there are two or more operators of same precedence.</a:t>
            </a:r>
          </a:p>
          <a:p>
            <a:pPr marL="0" indent="0">
              <a:buNone/>
            </a:pPr>
            <a:r>
              <a:rPr lang="en-US"/>
              <a:t>2) All operators with the same </a:t>
            </a:r>
            <a:r>
              <a:rPr lang="en-US">
                <a:solidFill>
                  <a:srgbClr val="002060"/>
                </a:solidFill>
              </a:rPr>
              <a:t>precedence</a:t>
            </a:r>
            <a:r>
              <a:rPr lang="en-US"/>
              <a:t> have same associativity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61159"/>
              </p:ext>
            </p:extLst>
          </p:nvPr>
        </p:nvGraphicFramePr>
        <p:xfrm>
          <a:off x="276410" y="2061361"/>
          <a:ext cx="5902960" cy="5851240"/>
        </p:xfrm>
        <a:graphic>
          <a:graphicData uri="http://schemas.openxmlformats.org/drawingml/2006/table">
            <a:tbl>
              <a:tblPr/>
              <a:tblGrid>
                <a:gridCol w="581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Priority</a:t>
                      </a: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Operator</a:t>
                      </a:r>
                      <a:endParaRPr lang="en-US" sz="1200" b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>
                          <a:effectLst/>
                        </a:rPr>
                        <a:t> </a:t>
                      </a:r>
                      <a:r>
                        <a:rPr lang="en-US" sz="1200" b="1">
                          <a:effectLst/>
                        </a:rPr>
                        <a:t>Associativity</a:t>
                      </a:r>
                      <a:endParaRPr lang="en-US" sz="1200" b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1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( )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[ ]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.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-&gt;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a++ a—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Parentheses (function call)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Brackets (array subscript)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Member selection via object name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Member selection via pointer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Postfix increment/decrement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94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2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++a —a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+ –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! ~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(</a:t>
                      </a:r>
                      <a:r>
                        <a:rPr lang="en-US" sz="1500" b="0" i="1">
                          <a:effectLst/>
                        </a:rPr>
                        <a:t>type</a:t>
                      </a:r>
                      <a:r>
                        <a:rPr lang="en-US" sz="1500" b="0">
                          <a:effectLst/>
                        </a:rPr>
                        <a:t>)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*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&amp;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sizeof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Prefix increment/decrement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Unary plus/minus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Logical negation/bitwise complement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Cast (convert value to temporary value of </a:t>
                      </a:r>
                      <a:r>
                        <a:rPr lang="en-US" sz="1500" b="0" i="1" dirty="0">
                          <a:effectLst/>
                        </a:rPr>
                        <a:t>type</a:t>
                      </a:r>
                      <a:r>
                        <a:rPr lang="en-US" sz="1500" b="0" dirty="0">
                          <a:effectLst/>
                        </a:rPr>
                        <a:t>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De-reference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Address (of operand)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Determine size in bytes on this implementation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right-to-left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3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*  /  %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Multiplication/division/modulus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4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+  –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Addition/subtraction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5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&lt;&lt;  &gt;&gt;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Bitwise shift left, Bitwise shift right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40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6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&lt;  &lt;=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&gt;  &gt;=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Relational less than/less than or equal to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Relational greater than/greater  than or equal to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53916"/>
              </p:ext>
            </p:extLst>
          </p:nvPr>
        </p:nvGraphicFramePr>
        <p:xfrm>
          <a:off x="6276155" y="2061361"/>
          <a:ext cx="5639435" cy="5012236"/>
        </p:xfrm>
        <a:graphic>
          <a:graphicData uri="http://schemas.openxmlformats.org/drawingml/2006/table">
            <a:tbl>
              <a:tblPr/>
              <a:tblGrid>
                <a:gridCol w="581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Priority</a:t>
                      </a: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Operator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>
                          <a:effectLst/>
                        </a:rPr>
                        <a:t>Description</a:t>
                      </a:r>
                      <a:endParaRPr lang="en-US" sz="1200" b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>
                          <a:effectLst/>
                        </a:rPr>
                        <a:t> </a:t>
                      </a:r>
                      <a:r>
                        <a:rPr lang="en-US" sz="1200" b="1">
                          <a:effectLst/>
                        </a:rPr>
                        <a:t>Associativity</a:t>
                      </a:r>
                      <a:endParaRPr lang="en-US" sz="1200" b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7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==  !=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is equal to/is not equal to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8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&amp;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Bitwise AND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9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^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Bitwise exclusive OR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10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|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Bitwise OR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11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&amp;&amp;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Logical AND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12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| |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Logical OR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13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? :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Ternary conditional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</a:rPr>
                        <a:t>right-to-left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93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14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=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+=  -=  *=  /=  %=  &amp;=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^=  |=</a:t>
                      </a:r>
                    </a:p>
                    <a:p>
                      <a:pPr algn="l" fontAlgn="base"/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&lt;&lt;=  &gt;&gt;=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Assignment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Shorthand Assignments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Bitwise exclusive/inclusive</a:t>
                      </a:r>
                    </a:p>
                    <a:p>
                      <a:pPr algn="l" fontAlgn="base"/>
                      <a:r>
                        <a:rPr lang="en-US" sz="1500" b="0">
                          <a:effectLst/>
                        </a:rPr>
                        <a:t>assignment</a:t>
                      </a:r>
                      <a:br>
                        <a:rPr lang="en-US" sz="1500" b="0">
                          <a:effectLst/>
                        </a:rPr>
                      </a:br>
                      <a:r>
                        <a:rPr lang="en-US" sz="1500" b="0">
                          <a:effectLst/>
                        </a:rPr>
                        <a:t>Bitwise shift left/right</a:t>
                      </a:r>
                    </a:p>
                    <a:p>
                      <a:pPr algn="l" fontAlgn="base"/>
                      <a:r>
                        <a:rPr lang="en-US" sz="1500" b="0">
                          <a:effectLst/>
                        </a:rPr>
                        <a:t>assignment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</a:rPr>
                        <a:t>right-to-left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>
                          <a:effectLst/>
                        </a:rPr>
                        <a:t>15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,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Comma (separate expressions)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263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900444"/>
              </p:ext>
            </p:extLst>
          </p:nvPr>
        </p:nvGraphicFramePr>
        <p:xfrm>
          <a:off x="131764" y="863600"/>
          <a:ext cx="796925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Sr.</a:t>
                      </a:r>
                      <a:endParaRPr lang="en-IN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US"/>
                        <a:t>Exercise</a:t>
                      </a:r>
                      <a:endParaRPr lang="en-IN"/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</a:t>
                      </a:r>
                      <a:endParaRPr lang="en-IN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IN"/>
                        <a:t>  int i=1;   </a:t>
                      </a:r>
                    </a:p>
                    <a:p>
                      <a:r>
                        <a:rPr lang="en-IN"/>
                        <a:t>  i=2+2*i++;</a:t>
                      </a: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</a:t>
                      </a:r>
                      <a:endParaRPr lang="en-IN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IN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 a=2,b=7,c=10;</a:t>
                      </a:r>
                    </a:p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c=a==b;</a:t>
                      </a: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3.</a:t>
                      </a:r>
                      <a:endParaRPr lang="en-IN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IN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 a=2,b=7,c=10;</a:t>
                      </a:r>
                    </a:p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c=a!=b;</a:t>
                      </a: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4.</a:t>
                      </a:r>
                      <a:endParaRPr lang="en-IN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err="1"/>
                        <a:t>int</a:t>
                      </a:r>
                      <a:r>
                        <a:rPr lang="en-IN" baseline="0"/>
                        <a:t> a=</a:t>
                      </a:r>
                      <a:r>
                        <a:rPr lang="en-IN"/>
                        <a:t>100 + 200 / 10 - 3 * 10</a:t>
                      </a:r>
                      <a:endParaRPr lang="en-I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5.</a:t>
                      </a:r>
                      <a:endParaRPr lang="en-IN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a = 2, b = 6, c = 12, d;</a:t>
                      </a:r>
                    </a:p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= a * b + c / b;</a:t>
                      </a:r>
                    </a:p>
                    <a:p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printf("The value of d = %d ", d);</a:t>
                      </a:r>
                      <a:endParaRPr lang="en-I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80780"/>
              </p:ext>
            </p:extLst>
          </p:nvPr>
        </p:nvGraphicFramePr>
        <p:xfrm>
          <a:off x="8110538" y="868362"/>
          <a:ext cx="3076575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Answer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 4</a:t>
                      </a:r>
                    </a:p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endParaRPr lang="en-I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endParaRPr lang="en-I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90</a:t>
                      </a:r>
                      <a:endParaRPr lang="en-I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algn="ctr"/>
                      <a:endParaRPr 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578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Thank You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724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general-purpose computer-programming language that is open source, platform independent, object-oriented and specifically designed to have as few implementation dependencies as possible.</a:t>
            </a:r>
          </a:p>
          <a:p>
            <a:r>
              <a:rPr lang="en-US" dirty="0"/>
              <a:t>Java was originally developed by </a:t>
            </a:r>
            <a:r>
              <a:rPr lang="en-US" b="1" dirty="0"/>
              <a:t>James Gosling </a:t>
            </a:r>
            <a:r>
              <a:rPr lang="en-US" dirty="0"/>
              <a:t>at Sun Microsystems and released in 1995.</a:t>
            </a:r>
          </a:p>
          <a:p>
            <a:r>
              <a:rPr lang="en-US" dirty="0"/>
              <a:t>Java was initially named as Oak language and renamed to JAVA in 1995.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50803"/>
              </p:ext>
            </p:extLst>
          </p:nvPr>
        </p:nvGraphicFramePr>
        <p:xfrm>
          <a:off x="500062" y="2834506"/>
          <a:ext cx="11477625" cy="30085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944">
                <a:tc>
                  <a:txBody>
                    <a:bodyPr/>
                    <a:lstStyle/>
                    <a:p>
                      <a:r>
                        <a:rPr lang="en-IN"/>
                        <a:t>Current Version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SE 17.0.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/>
                        <a:t> (as</a:t>
                      </a:r>
                      <a:r>
                        <a:rPr lang="en-IN" baseline="0" dirty="0"/>
                        <a:t> of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September, 14th 2021</a:t>
                      </a:r>
                      <a:r>
                        <a:rPr lang="en-IN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US"/>
                        <a:t>Version</a:t>
                      </a:r>
                      <a:r>
                        <a:rPr lang="en-US" baseline="0"/>
                        <a:t> we will use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 SE 11 (LTS)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IN"/>
                        <a:t>Setup 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149</a:t>
                      </a:r>
                      <a:r>
                        <a:rPr lang="en-IN" baseline="0"/>
                        <a:t> MB (Linux), 152 MB (Windows x64)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10">
                <a:tc>
                  <a:txBody>
                    <a:bodyPr/>
                    <a:lstStyle/>
                    <a:p>
                      <a:r>
                        <a:rPr lang="en-IN"/>
                        <a:t>Download Link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>
                          <a:solidFill>
                            <a:schemeClr val="tx1"/>
                          </a:solidFill>
                          <a:hlinkClick r:id="rId2"/>
                        </a:rPr>
                        <a:t>https://www.oracle.com/in/java/technologies/javase-jdk11-downloads.html</a:t>
                      </a:r>
                      <a:endParaRPr lang="en-US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IN"/>
                        <a:t>Official</a:t>
                      </a:r>
                      <a:r>
                        <a:rPr lang="en-IN" baseline="0"/>
                        <a:t> 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https://java.com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9718">
                <a:tc>
                  <a:txBody>
                    <a:bodyPr/>
                    <a:lstStyle/>
                    <a:p>
                      <a:r>
                        <a:rPr lang="en-IN" b="1"/>
                        <a:t>I</a:t>
                      </a:r>
                      <a:r>
                        <a:rPr lang="en-IN"/>
                        <a:t>ntegrated </a:t>
                      </a:r>
                      <a:r>
                        <a:rPr lang="en-IN" b="1"/>
                        <a:t>D</a:t>
                      </a:r>
                      <a:r>
                        <a:rPr lang="en-IN"/>
                        <a:t>evelopment </a:t>
                      </a:r>
                      <a:r>
                        <a:rPr lang="en-IN" b="1"/>
                        <a:t>E</a:t>
                      </a:r>
                      <a:r>
                        <a:rPr lang="en-IN"/>
                        <a:t>nvironment</a:t>
                      </a:r>
                    </a:p>
                    <a:p>
                      <a:r>
                        <a:rPr lang="en-IN"/>
                        <a:t>(IDE)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lang="en-US" sz="1800" b="0" i="0" u="non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IntelliJ IDEA Community Edition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800" b="0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BlueJ</a:t>
                      </a:r>
                      <a:endParaRPr lang="en-US" sz="1800" b="0" i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261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990600"/>
            <a:ext cx="10077450" cy="1066800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>
                <a:solidFill>
                  <a:srgbClr val="C00000"/>
                </a:solidFill>
              </a:rPr>
              <a:t>Simple:</a:t>
            </a:r>
            <a:r>
              <a:rPr lang="en-IN" sz="2200"/>
              <a:t> Java inherits C/C++ syntax and many object-oriented features of C++.</a:t>
            </a:r>
          </a:p>
        </p:txBody>
      </p:sp>
      <p:pic>
        <p:nvPicPr>
          <p:cNvPr id="5" name="Picture 4" descr="Simple feature of java - what is java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990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/>
          <p:nvPr/>
        </p:nvSpPr>
        <p:spPr>
          <a:xfrm>
            <a:off x="1557335" y="2230438"/>
            <a:ext cx="10082213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>
                <a:solidFill>
                  <a:srgbClr val="C00000"/>
                </a:solidFill>
              </a:rPr>
              <a:t>Object Oriented: </a:t>
            </a:r>
            <a:r>
              <a:rPr lang="en-IN" sz="2200"/>
              <a:t>“Everything is an object” paradigm, </a:t>
            </a:r>
            <a:r>
              <a:rPr lang="en-US" sz="2200"/>
              <a:t>which possess some state, behavior and all the operations are performed using these objects.</a:t>
            </a:r>
            <a:endParaRPr lang="en-IN" sz="220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230438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/>
          <p:nvPr/>
        </p:nvSpPr>
        <p:spPr>
          <a:xfrm>
            <a:off x="1533523" y="3297238"/>
            <a:ext cx="10185001" cy="134619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Robust: </a:t>
            </a:r>
            <a:r>
              <a:rPr lang="en-US" sz="2200" dirty="0"/>
              <a:t> </a:t>
            </a:r>
            <a:r>
              <a:rPr lang="en-US" sz="2000" dirty="0"/>
              <a:t>Java has a strong memory management system. There is automatic garbage collection in Java which runs on the Java Virtual Machine to eliminate objects which are not being accepted by a Java application anymore.</a:t>
            </a:r>
            <a:endParaRPr lang="en-IN" sz="20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24" y="357663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/>
          <p:nvPr/>
        </p:nvSpPr>
        <p:spPr>
          <a:xfrm>
            <a:off x="1533523" y="4922836"/>
            <a:ext cx="10106024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Multithreaded: </a:t>
            </a:r>
            <a:r>
              <a:rPr lang="en-US" sz="2200" dirty="0"/>
              <a:t>Java supports multiple threads of execution, including a set of synchronization primitives. This makes programming with threads much easier.</a:t>
            </a:r>
            <a:endParaRPr lang="en-IN" sz="22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24" y="492283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98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JAVA (Cont.)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990599"/>
            <a:ext cx="10134600" cy="1066801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200">
                <a:solidFill>
                  <a:srgbClr val="C00000"/>
                </a:solidFill>
              </a:rPr>
              <a:t>Architectural Neutral: </a:t>
            </a:r>
            <a:r>
              <a:rPr lang="en-US" sz="2200"/>
              <a:t>Java is platform independent which means that any application written on one platform can be easily ported to another platform.</a:t>
            </a:r>
            <a:endParaRPr lang="en-IN" sz="220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990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/>
          <p:nvPr/>
        </p:nvSpPr>
        <p:spPr>
          <a:xfrm>
            <a:off x="1562100" y="2369740"/>
            <a:ext cx="10134600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>
                <a:solidFill>
                  <a:srgbClr val="C00000"/>
                </a:solidFill>
              </a:rPr>
              <a:t>Interpreted: </a:t>
            </a:r>
            <a:r>
              <a:rPr lang="en-US" sz="2200"/>
              <a:t>Java is compiled to bytecodes, which are interpreted by a Java run-time environment.</a:t>
            </a:r>
            <a:r>
              <a:rPr lang="en-IN" sz="2200">
                <a:solidFill>
                  <a:srgbClr val="C00000"/>
                </a:solidFill>
              </a:rPr>
              <a:t> </a:t>
            </a:r>
            <a:endParaRPr lang="en-IN" sz="220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240268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/>
          <p:nvPr/>
        </p:nvSpPr>
        <p:spPr>
          <a:xfrm>
            <a:off x="1552575" y="3748880"/>
            <a:ext cx="10144125" cy="1385095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>
                <a:solidFill>
                  <a:srgbClr val="C00000"/>
                </a:solidFill>
              </a:rPr>
              <a:t>High Performance:</a:t>
            </a:r>
            <a:r>
              <a:rPr lang="en-US" sz="2200"/>
              <a:t> Java achieves high performance through the use of bytecode which can be easily translated into native machine code. With the use of JIT (Just-In-Time) compilers, Java enables high performance. </a:t>
            </a:r>
            <a:endParaRPr lang="en-IN" sz="220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374888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49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JAVA (Cont.)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3429000"/>
            <a:ext cx="10125074" cy="1828800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>
                <a:solidFill>
                  <a:srgbClr val="C00000"/>
                </a:solidFill>
              </a:rPr>
              <a:t>Dynamic: </a:t>
            </a:r>
            <a:r>
              <a:rPr lang="en-US" sz="2200"/>
              <a:t>Java has ability to adapt to an evolving environment which supports dynamic memory allocation due to which memory wastage is reduced and performance of the application is increased.</a:t>
            </a:r>
            <a:endParaRPr lang="en-IN" sz="220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3429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/>
          <p:nvPr/>
        </p:nvSpPr>
        <p:spPr>
          <a:xfrm>
            <a:off x="1566861" y="1066800"/>
            <a:ext cx="10120313" cy="21336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>
                <a:solidFill>
                  <a:srgbClr val="C00000"/>
                </a:solidFill>
              </a:rPr>
              <a:t>Distributed: </a:t>
            </a:r>
            <a:r>
              <a:rPr lang="en-US" sz="2200"/>
              <a:t>Java provides a feature which helps to create distributed applications. Using Remote Method Invocation (RMI), a program can invoke a method of another program across a network and get the output. You can access files by calling the methods from any machine on the internet.</a:t>
            </a:r>
            <a:endParaRPr lang="en-IN" sz="220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07095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93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2130" y="758669"/>
            <a:ext cx="4462041" cy="5590565"/>
          </a:xfrm>
        </p:spPr>
        <p:txBody>
          <a:bodyPr/>
          <a:lstStyle/>
          <a:p>
            <a:r>
              <a:rPr lang="en-US"/>
              <a:t>Java Virtual Machine (JVM)</a:t>
            </a:r>
          </a:p>
          <a:p>
            <a:r>
              <a:rPr lang="en-US"/>
              <a:t>Java Runtime Environment (JRE)</a:t>
            </a:r>
          </a:p>
          <a:p>
            <a:r>
              <a:rPr lang="en-US"/>
              <a:t>Java Development Kit (JDK)</a:t>
            </a:r>
          </a:p>
        </p:txBody>
      </p:sp>
      <p:sp>
        <p:nvSpPr>
          <p:cNvPr id="4" name="Oval 3"/>
          <p:cNvSpPr/>
          <p:nvPr/>
        </p:nvSpPr>
        <p:spPr>
          <a:xfrm>
            <a:off x="131180" y="1009649"/>
            <a:ext cx="8534400" cy="51689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1780" y="1987551"/>
            <a:ext cx="65532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1380" y="2139951"/>
            <a:ext cx="19050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Compiler (javac.exe)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Java Application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Launcher (java.exe), Applet Viewer, etc..</a:t>
            </a:r>
            <a:r>
              <a:rPr lang="en-US" b="1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7380" y="2139951"/>
            <a:ext cx="3505200" cy="266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45980" y="2292351"/>
            <a:ext cx="1752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Java Packages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(math, </a:t>
            </a:r>
            <a:r>
              <a:rPr lang="en-US" b="1" dirty="0" err="1">
                <a:solidFill>
                  <a:schemeClr val="tx1"/>
                </a:solidFill>
              </a:rPr>
              <a:t>util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awt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etc</a:t>
            </a:r>
            <a:r>
              <a:rPr lang="en-US" b="1" dirty="0">
                <a:solidFill>
                  <a:schemeClr val="tx1"/>
                </a:solidFill>
              </a:rPr>
              <a:t>…)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45980" y="3587751"/>
            <a:ext cx="1752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Runtime Libraries </a:t>
            </a:r>
          </a:p>
        </p:txBody>
      </p:sp>
      <p:sp>
        <p:nvSpPr>
          <p:cNvPr id="10" name="Oval 9"/>
          <p:cNvSpPr/>
          <p:nvPr/>
        </p:nvSpPr>
        <p:spPr>
          <a:xfrm>
            <a:off x="6227180" y="2292351"/>
            <a:ext cx="11430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JVM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55180" y="4806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Development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8980" y="4806951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JRE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93580" y="11493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JDK</a:t>
            </a:r>
          </a:p>
        </p:txBody>
      </p:sp>
    </p:spTree>
    <p:extLst>
      <p:ext uri="{BB962C8B-B14F-4D97-AF65-F5344CB8AC3E}">
        <p14:creationId xmlns:p14="http://schemas.microsoft.com/office/powerpoint/2010/main" val="1646113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6"/>
  <p:tag name="AS_OS" val="Unix 5.11.0.1022"/>
  <p:tag name="AS_RELEASE_DATE" val="2022.04.14"/>
  <p:tag name="AS_TITLE" val="Aspose.Slides for .NET5"/>
  <p:tag name="AS_VERSION" val="22.4"/>
</p:tagLst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Roboto Condensed"/>
        <a:cs typeface="Arial"/>
      </a:majorFont>
      <a:minorFont>
        <a:latin typeface="Roboto Condensed"/>
        <a:ea typeface="Roboto Condensed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3637</Words>
  <Application>Microsoft Office PowerPoint</Application>
  <PresentationFormat>Widescreen</PresentationFormat>
  <Paragraphs>754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Roboto Condensed</vt:lpstr>
      <vt:lpstr>Roboto Condensed Light</vt:lpstr>
      <vt:lpstr>Wingdings</vt:lpstr>
      <vt:lpstr>Wingdings 3</vt:lpstr>
      <vt:lpstr>Office Theme</vt:lpstr>
      <vt:lpstr>Introduction to java  programming</vt:lpstr>
      <vt:lpstr>Introduction</vt:lpstr>
      <vt:lpstr>Types of Programming Languages</vt:lpstr>
      <vt:lpstr>Introduction to</vt:lpstr>
      <vt:lpstr>JAVA</vt:lpstr>
      <vt:lpstr>Features of JAVA</vt:lpstr>
      <vt:lpstr>Features of JAVA (Cont.)</vt:lpstr>
      <vt:lpstr>Features of JAVA (Cont.)</vt:lpstr>
      <vt:lpstr>Components of Java</vt:lpstr>
      <vt:lpstr>Java Development Kit (JDK)</vt:lpstr>
      <vt:lpstr>Java Runtime Environment (JRE)</vt:lpstr>
      <vt:lpstr>Java Virtual Machine (JVM)</vt:lpstr>
      <vt:lpstr>How Java become Platform Independent?</vt:lpstr>
      <vt:lpstr>Java Interview Question</vt:lpstr>
      <vt:lpstr>Hello World Java Program</vt:lpstr>
      <vt:lpstr>How to execute Java Program?</vt:lpstr>
      <vt:lpstr>How to execute Java Program?</vt:lpstr>
      <vt:lpstr>Tokens</vt:lpstr>
      <vt:lpstr>Tokens</vt:lpstr>
      <vt:lpstr>Classification of Tokens</vt:lpstr>
      <vt:lpstr>Identifiers</vt:lpstr>
      <vt:lpstr>Identifiers</vt:lpstr>
      <vt:lpstr>Identifier Name Valid or Invalid? </vt:lpstr>
      <vt:lpstr>Data Types</vt:lpstr>
      <vt:lpstr>Primitive Data Types</vt:lpstr>
      <vt:lpstr>Type Casting</vt:lpstr>
      <vt:lpstr>Automatic Type Casting</vt:lpstr>
      <vt:lpstr>Casting Incompatible Types</vt:lpstr>
      <vt:lpstr>Operator</vt:lpstr>
      <vt:lpstr>Operators</vt:lpstr>
      <vt:lpstr>Operators</vt:lpstr>
      <vt:lpstr>Arithmetic Operators</vt:lpstr>
      <vt:lpstr>Relational Operators</vt:lpstr>
      <vt:lpstr>Relational Operators</vt:lpstr>
      <vt:lpstr>Bitwise Operators</vt:lpstr>
      <vt:lpstr>Logical Operators</vt:lpstr>
      <vt:lpstr>Logical Operators </vt:lpstr>
      <vt:lpstr>Assignment Operators</vt:lpstr>
      <vt:lpstr>Assignment Operators</vt:lpstr>
      <vt:lpstr>Increment / Decrement Operators</vt:lpstr>
      <vt:lpstr>Conditional Operator (Ternary)</vt:lpstr>
      <vt:lpstr>Operator Precedence &amp; Associativity</vt:lpstr>
      <vt:lpstr>Precedence of Java Operators</vt:lpstr>
      <vt:lpstr>Operators Precedence &amp; Associativity</vt:lpstr>
      <vt:lpstr>Operators Precedence and Associativity</vt:lpstr>
      <vt:lpstr>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DHRUVI GOSAI</cp:lastModifiedBy>
  <cp:revision>468</cp:revision>
  <dcterms:created xsi:type="dcterms:W3CDTF">2020-05-01T05:09:15Z</dcterms:created>
  <dcterms:modified xsi:type="dcterms:W3CDTF">2022-07-12T21:09:52Z</dcterms:modified>
</cp:coreProperties>
</file>