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435" r:id="rId2"/>
    <p:sldId id="436" r:id="rId3"/>
    <p:sldId id="439" r:id="rId4"/>
    <p:sldId id="440" r:id="rId5"/>
    <p:sldId id="441" r:id="rId6"/>
    <p:sldId id="442" r:id="rId7"/>
    <p:sldId id="443" r:id="rId8"/>
    <p:sldId id="438" r:id="rId9"/>
    <p:sldId id="444" r:id="rId10"/>
    <p:sldId id="445" r:id="rId11"/>
    <p:sldId id="446" r:id="rId12"/>
    <p:sldId id="447" r:id="rId13"/>
    <p:sldId id="448" r:id="rId14"/>
    <p:sldId id="449" r:id="rId15"/>
    <p:sldId id="451" r:id="rId16"/>
    <p:sldId id="452" r:id="rId17"/>
    <p:sldId id="453" r:id="rId18"/>
    <p:sldId id="454" r:id="rId19"/>
    <p:sldId id="450" r:id="rId20"/>
    <p:sldId id="455" r:id="rId21"/>
    <p:sldId id="456" r:id="rId22"/>
    <p:sldId id="475" r:id="rId23"/>
    <p:sldId id="457" r:id="rId24"/>
    <p:sldId id="476" r:id="rId25"/>
    <p:sldId id="479" r:id="rId26"/>
    <p:sldId id="480" r:id="rId27"/>
    <p:sldId id="481" r:id="rId28"/>
    <p:sldId id="458" r:id="rId29"/>
    <p:sldId id="483" r:id="rId30"/>
    <p:sldId id="459" r:id="rId31"/>
    <p:sldId id="484" r:id="rId32"/>
    <p:sldId id="485" r:id="rId33"/>
    <p:sldId id="486" r:id="rId34"/>
    <p:sldId id="487" r:id="rId35"/>
    <p:sldId id="488" r:id="rId36"/>
    <p:sldId id="461" r:id="rId37"/>
    <p:sldId id="462" r:id="rId38"/>
    <p:sldId id="489" r:id="rId39"/>
    <p:sldId id="491" r:id="rId40"/>
    <p:sldId id="492" r:id="rId41"/>
    <p:sldId id="493" r:id="rId42"/>
    <p:sldId id="494" r:id="rId43"/>
    <p:sldId id="463" r:id="rId44"/>
    <p:sldId id="495" r:id="rId45"/>
    <p:sldId id="496" r:id="rId46"/>
    <p:sldId id="497" r:id="rId47"/>
    <p:sldId id="498" r:id="rId48"/>
    <p:sldId id="499" r:id="rId49"/>
    <p:sldId id="500" r:id="rId50"/>
    <p:sldId id="501" r:id="rId51"/>
    <p:sldId id="502" r:id="rId52"/>
    <p:sldId id="503" r:id="rId53"/>
    <p:sldId id="504" r:id="rId54"/>
    <p:sldId id="505" r:id="rId55"/>
    <p:sldId id="506" r:id="rId56"/>
    <p:sldId id="507" r:id="rId57"/>
    <p:sldId id="508" r:id="rId58"/>
    <p:sldId id="509" r:id="rId59"/>
    <p:sldId id="510" r:id="rId60"/>
    <p:sldId id="465" r:id="rId61"/>
    <p:sldId id="511" r:id="rId62"/>
    <p:sldId id="468" r:id="rId63"/>
    <p:sldId id="469" r:id="rId64"/>
    <p:sldId id="470" r:id="rId65"/>
    <p:sldId id="471" r:id="rId66"/>
    <p:sldId id="472" r:id="rId67"/>
    <p:sldId id="473" r:id="rId68"/>
    <p:sldId id="474" r:id="rId69"/>
    <p:sldId id="417" r:id="rId70"/>
  </p:sldIdLst>
  <p:sldSz cx="12192000" cy="6858000"/>
  <p:notesSz cx="6858000" cy="9144000"/>
  <p:custDataLst>
    <p:tags r:id="rId7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384" autoAdjust="0"/>
  </p:normalViewPr>
  <p:slideViewPr>
    <p:cSldViewPr snapToGrid="0">
      <p:cViewPr varScale="1">
        <p:scale>
          <a:sx n="108" d="100"/>
          <a:sy n="108" d="100"/>
        </p:scale>
        <p:origin x="852" y="120"/>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12-Jul-22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t>12</a:t>
            </a:fld>
            <a:endParaRPr lang="en-US"/>
          </a:p>
        </p:txBody>
      </p:sp>
    </p:spTree>
    <p:extLst>
      <p:ext uri="{BB962C8B-B14F-4D97-AF65-F5344CB8AC3E}">
        <p14:creationId xmlns:p14="http://schemas.microsoft.com/office/powerpoint/2010/main" val="3699783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t>17</a:t>
            </a:fld>
            <a:endParaRPr lang="en-US"/>
          </a:p>
        </p:txBody>
      </p:sp>
    </p:spTree>
    <p:extLst>
      <p:ext uri="{BB962C8B-B14F-4D97-AF65-F5344CB8AC3E}">
        <p14:creationId xmlns:p14="http://schemas.microsoft.com/office/powerpoint/2010/main" val="4223665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79BDEF-6165-4E72-B1A6-6E8034CEC248}" type="slidenum">
              <a:rPr lang="en-US" smtClean="0"/>
              <a:t>48</a:t>
            </a:fld>
            <a:endParaRPr lang="en-US"/>
          </a:p>
        </p:txBody>
      </p:sp>
    </p:spTree>
    <p:extLst>
      <p:ext uri="{BB962C8B-B14F-4D97-AF65-F5344CB8AC3E}">
        <p14:creationId xmlns:p14="http://schemas.microsoft.com/office/powerpoint/2010/main" val="16333202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10.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Tree>
    <p:extLst>
      <p:ext uri="{BB962C8B-B14F-4D97-AF65-F5344CB8AC3E}">
        <p14:creationId xmlns:p14="http://schemas.microsoft.com/office/powerpoint/2010/main" val="357059326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rgbClr val="301B92"/>
                    </a:gs>
                    <a:gs pos="100000">
                      <a:srgbClr val="673BB7"/>
                    </a:gs>
                  </a:gsLst>
                  <a:lin ang="0" scaled="1"/>
                </a:gradFill>
                <a:effectLst/>
                <a:latin typeface="+mn-lt"/>
                <a:ea typeface="+mn-ea"/>
                <a:cs typeface="+mn-cs"/>
              </a:defRPr>
            </a:lvl1pPr>
          </a:lstStyle>
          <a:p>
            <a:pPr lvl="0"/>
            <a:endParaRPr lang="en-US"/>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631765DD-2E04-4EE4-AFB7-43E328823E61}"/>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r="11581" b="21180"/>
          <a:stretch>
            <a:fillRect/>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a:fillRect/>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i="1" kern="1200">
                <a:gradFill flip="none" rotWithShape="1">
                  <a:gsLst>
                    <a:gs pos="0">
                      <a:srgbClr val="1D3064"/>
                    </a:gs>
                    <a:gs pos="100000">
                      <a:schemeClr val="tx2"/>
                    </a:gs>
                  </a:gsLst>
                  <a:lin ang="0" scaled="1"/>
                </a:gradFill>
                <a:effectLst/>
                <a:latin typeface="+mn-lt"/>
                <a:ea typeface="+mn-ea"/>
                <a:cs typeface="+mn-cs"/>
              </a:defRPr>
            </a:lvl1pPr>
          </a:lstStyle>
          <a:p>
            <a:r>
              <a:rPr lang="en-US"/>
              <a:t>Thank You</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Write here Section Subtitle</a:t>
            </a:r>
          </a:p>
        </p:txBody>
      </p:sp>
      <p:sp>
        <p:nvSpPr>
          <p:cNvPr id="8" name="Freeform 17">
            <a:extLst>
              <a:ext uri="{FF2B5EF4-FFF2-40B4-BE49-F238E27FC236}">
                <a16:creationId xmlns:a16="http://schemas.microsoft.com/office/drawing/2014/main" id="{910DC0DC-3FC7-402D-8C9F-62D3ACC8DC86}"/>
              </a:ext>
            </a:extLst>
          </p:cNvPr>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20819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a:blip r:embed="rId3">
            <a:alphaModFix/>
          </a:blip>
          <a:srcRect t="86739" r="1768" b="3535"/>
          <a:stretch>
            <a:fillRect/>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a:solidFill>
                  <a:schemeClr val="tx1">
                    <a:lumMod val="90000"/>
                    <a:lumOff val="10000"/>
                  </a:schemeClr>
                </a:solidFill>
                <a:effectLst/>
                <a:latin typeface="+mj-lt"/>
                <a:ea typeface="+mj-ea"/>
                <a:cs typeface="+mj-cs"/>
              </a:defRPr>
            </a:lvl1pPr>
          </a:lstStyle>
          <a:p>
            <a:r>
              <a:rPr lang="en-US"/>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1D3064"/>
              </a:buClr>
              <a:buFont typeface="Wingdings 3" panose="05040102010807070707" pitchFamily="18" charset="2"/>
              <a:buChar char=""/>
              <a:defRPr sz="2400">
                <a:solidFill>
                  <a:schemeClr val="tx1"/>
                </a:solidFill>
              </a:defRPr>
            </a:lvl1pPr>
            <a:lvl2pPr marL="809625" indent="-352425" algn="just">
              <a:buClr>
                <a:srgbClr val="1D3064"/>
              </a:buClr>
              <a:buFont typeface="Wingdings 3" panose="05040102010807070707" pitchFamily="18" charset="2"/>
              <a:buChar char=""/>
              <a:defRPr sz="2000">
                <a:solidFill>
                  <a:schemeClr val="tx1"/>
                </a:solidFill>
              </a:defRPr>
            </a:lvl2pPr>
            <a:lvl3pPr marL="1143000" indent="-228600" algn="just">
              <a:buClr>
                <a:srgbClr val="1D3064"/>
              </a:buClr>
              <a:buFont typeface="Wingdings" panose="05000000000000000000" pitchFamily="2" charset="2"/>
              <a:buChar char="§"/>
              <a:defRPr sz="1800">
                <a:solidFill>
                  <a:schemeClr val="tx1"/>
                </a:solidFill>
              </a:defRPr>
            </a:lvl3pPr>
            <a:lvl4pPr algn="just">
              <a:buClr>
                <a:srgbClr val="1D3064"/>
              </a:buClr>
              <a:defRPr sz="1600">
                <a:solidFill>
                  <a:schemeClr val="tx1"/>
                </a:solidFill>
              </a:defRPr>
            </a:lvl4pPr>
            <a:lvl5pPr algn="just">
              <a:buClr>
                <a:srgbClr val="1D3064"/>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
            <a:extLst>
              <a:ext uri="{FF2B5EF4-FFF2-40B4-BE49-F238E27FC236}">
                <a16:creationId xmlns:a16="http://schemas.microsoft.com/office/drawing/2014/main" id="{F2FD45BD-9964-4102-8DE9-72CDDDD20A49}"/>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Swati R Sharma</a:t>
            </a:r>
          </a:p>
        </p:txBody>
      </p:sp>
      <p:sp>
        <p:nvSpPr>
          <p:cNvPr id="19" name="Footer Placeholder 2">
            <a:extLst>
              <a:ext uri="{FF2B5EF4-FFF2-40B4-BE49-F238E27FC236}">
                <a16:creationId xmlns:a16="http://schemas.microsoft.com/office/drawing/2014/main" id="{59055D82-7978-44A5-82D1-0A4E00B382BF}"/>
              </a:ext>
            </a:extLst>
          </p:cNvPr>
          <p:cNvSpPr txBox="1"/>
          <p:nvPr userDrawn="1"/>
        </p:nvSpPr>
        <p:spPr>
          <a:xfrm>
            <a:off x="3364395" y="6604000"/>
            <a:ext cx="52462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#3140705(OOP)  Unit 02 – Selections, Mathematical functions and loops</a:t>
            </a:r>
          </a:p>
        </p:txBody>
      </p:sp>
      <p:sp>
        <p:nvSpPr>
          <p:cNvPr id="5" name="TextBox 4"/>
          <p:cNvSpPr txBox="1"/>
          <p:nvPr userDrawn="1"/>
        </p:nvSpPr>
        <p:spPr>
          <a:xfrm>
            <a:off x="6334539" y="1444487"/>
            <a:ext cx="2183611" cy="200055"/>
          </a:xfrm>
          <a:prstGeom prst="rect">
            <a:avLst/>
          </a:prstGeom>
          <a:noFill/>
        </p:spPr>
        <p:txBody>
          <a:bodyPr wrap="none" rtlCol="0">
            <a:spAutoFit/>
          </a:bodyPr>
          <a:lstStyle/>
          <a:p>
            <a:r>
              <a:rPr lang="en-US" sz="700">
                <a:solidFill>
                  <a:schemeClr val="bg1"/>
                </a:solidFill>
              </a:rPr>
              <a:t>OOP Java is the easiest, scoring and my favorite subject</a:t>
            </a:r>
            <a:endParaRPr lang="en-IN" sz="700">
              <a:solidFill>
                <a:schemeClr val="bg1"/>
              </a:solidFill>
            </a:endParaRPr>
          </a:p>
        </p:txBody>
      </p:sp>
    </p:spTree>
    <p:extLst>
      <p:ext uri="{BB962C8B-B14F-4D97-AF65-F5344CB8AC3E}">
        <p14:creationId xmlns:p14="http://schemas.microsoft.com/office/powerpoint/2010/main" val="34666333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a:blip r:embed="rId2">
            <a:alphaModFix/>
          </a:blip>
          <a:srcRect t="86739" r="1768" b="3535"/>
          <a:stretch>
            <a:fillRect/>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a:solidFill>
                  <a:schemeClr val="tx1">
                    <a:lumMod val="90000"/>
                    <a:lumOff val="10000"/>
                  </a:schemeClr>
                </a:solidFill>
                <a:effectLst/>
                <a:latin typeface="+mj-lt"/>
                <a:ea typeface="+mj-ea"/>
                <a:cs typeface="+mj-cs"/>
              </a:defRPr>
            </a:lvl1pPr>
          </a:lstStyle>
          <a:p>
            <a:r>
              <a:rPr lang="en-US"/>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886649" cy="5628785"/>
          </a:xfrm>
        </p:spPr>
        <p:txBody>
          <a:bodyPr>
            <a:noAutofit/>
          </a:bodyPr>
          <a:lstStyle>
            <a:lvl1pPr marL="265113" indent="-265113" algn="just" defTabSz="914400" rtl="0" eaLnBrk="1" latinLnBrk="0" hangingPunct="1">
              <a:lnSpc>
                <a:spcPct val="90000"/>
              </a:lnSpc>
              <a:buClr>
                <a:srgbClr val="1D3064"/>
              </a:buClr>
              <a:buFont typeface="Wingdings 3" panose="05040102010807070707" pitchFamily="18" charset="2"/>
              <a:buChar char=""/>
              <a:defRPr lang="en-US" sz="2400" kern="1200" smtClean="0">
                <a:solidFill>
                  <a:schemeClr val="tx1"/>
                </a:solidFill>
                <a:latin typeface="+mn-lt"/>
                <a:ea typeface="+mn-ea"/>
                <a:cs typeface="+mn-cs"/>
              </a:defRPr>
            </a:lvl1pPr>
            <a:lvl2pPr marL="809625" indent="-352425" algn="just" defTabSz="914400" rtl="0" eaLnBrk="1" latinLnBrk="0" hangingPunct="1">
              <a:lnSpc>
                <a:spcPct val="90000"/>
              </a:lnSpc>
              <a:buClr>
                <a:srgbClr val="1D3064"/>
              </a:buClr>
              <a:buFont typeface="Wingdings 3" panose="05040102010807070707" pitchFamily="18" charset="2"/>
              <a:buChar char=""/>
              <a:defRPr lang="en-US" sz="2400" kern="1200" smtClean="0">
                <a:solidFill>
                  <a:schemeClr val="tx1"/>
                </a:solidFill>
                <a:latin typeface="+mn-lt"/>
                <a:ea typeface="+mn-ea"/>
                <a:cs typeface="+mn-cs"/>
              </a:defRPr>
            </a:lvl2pPr>
            <a:lvl3pPr marL="1143000" indent="-228600" algn="just" defTabSz="914400" rtl="0" eaLnBrk="1" latinLnBrk="0" hangingPunct="1">
              <a:lnSpc>
                <a:spcPct val="90000"/>
              </a:lnSpc>
              <a:buClr>
                <a:srgbClr val="1D3064"/>
              </a:buClr>
              <a:buFont typeface="Wingdings" panose="05000000000000000000" pitchFamily="2" charset="2"/>
              <a:buChar char="§"/>
              <a:defRPr lang="en-US" sz="2400" kern="1200" smtClean="0">
                <a:solidFill>
                  <a:schemeClr val="tx1"/>
                </a:solidFill>
                <a:latin typeface="+mn-lt"/>
                <a:ea typeface="+mn-ea"/>
                <a:cs typeface="+mn-cs"/>
              </a:defRPr>
            </a:lvl3pPr>
            <a:lvl4pPr algn="just" defTabSz="914400" rtl="0" eaLnBrk="1" latinLnBrk="0" hangingPunct="1">
              <a:lnSpc>
                <a:spcPct val="90000"/>
              </a:lnSpc>
              <a:buClr>
                <a:srgbClr val="1D3064"/>
              </a:buClr>
              <a:defRPr lang="en-US" sz="2400" kern="1200" smtClean="0">
                <a:solidFill>
                  <a:schemeClr val="tx1"/>
                </a:solidFill>
                <a:latin typeface="+mn-lt"/>
                <a:ea typeface="+mn-ea"/>
                <a:cs typeface="+mn-cs"/>
              </a:defRPr>
            </a:lvl4pPr>
            <a:lvl5pPr algn="just" defTabSz="914400" rtl="0" eaLnBrk="1" latinLnBrk="0" hangingPunct="1">
              <a:lnSpc>
                <a:spcPct val="90000"/>
              </a:lnSpc>
              <a:buClr>
                <a:srgbClr val="1D3064"/>
              </a:buClr>
              <a:defRPr lang="en-US" sz="2400" kern="120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Box 20"/>
          <p:cNvSpPr txBox="1"/>
          <p:nvPr userDrawn="1"/>
        </p:nvSpPr>
        <p:spPr>
          <a:xfrm>
            <a:off x="6542740" y="1222346"/>
            <a:ext cx="2183611" cy="200055"/>
          </a:xfrm>
          <a:prstGeom prst="rect">
            <a:avLst/>
          </a:prstGeom>
          <a:noFill/>
        </p:spPr>
        <p:txBody>
          <a:bodyPr wrap="none" rtlCol="0">
            <a:spAutoFit/>
          </a:bodyPr>
          <a:lstStyle/>
          <a:p>
            <a:r>
              <a:rPr lang="en-US" sz="700">
                <a:solidFill>
                  <a:schemeClr val="bg1"/>
                </a:solidFill>
              </a:rPr>
              <a:t>OOP Java is the easiest, scoring and my favorite subject</a:t>
            </a:r>
            <a:endParaRPr lang="en-IN" sz="700">
              <a:solidFill>
                <a:schemeClr val="bg1"/>
              </a:solidFill>
            </a:endParaRPr>
          </a:p>
        </p:txBody>
      </p:sp>
    </p:spTree>
    <p:extLst>
      <p:ext uri="{BB962C8B-B14F-4D97-AF65-F5344CB8AC3E}">
        <p14:creationId xmlns:p14="http://schemas.microsoft.com/office/powerpoint/2010/main" val="420276124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a:blip r:embed="rId2">
            <a:alphaModFix/>
          </a:blip>
          <a:srcRect t="86739" r="1768" b="3535"/>
          <a:stretch>
            <a:fillRect/>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a:solidFill>
                  <a:schemeClr val="tx1">
                    <a:lumMod val="90000"/>
                    <a:lumOff val="10000"/>
                  </a:schemeClr>
                </a:solidFill>
                <a:effectLst/>
                <a:latin typeface="+mj-lt"/>
                <a:ea typeface="+mj-ea"/>
                <a:cs typeface="+mj-cs"/>
              </a:defRPr>
            </a:lvl1pPr>
          </a:lstStyle>
          <a:p>
            <a:r>
              <a:rPr lang="en-US"/>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97682" y="382247"/>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Box 18"/>
          <p:cNvSpPr txBox="1"/>
          <p:nvPr userDrawn="1"/>
        </p:nvSpPr>
        <p:spPr>
          <a:xfrm>
            <a:off x="6502984" y="880013"/>
            <a:ext cx="2183611" cy="200055"/>
          </a:xfrm>
          <a:prstGeom prst="rect">
            <a:avLst/>
          </a:prstGeom>
          <a:noFill/>
        </p:spPr>
        <p:txBody>
          <a:bodyPr wrap="none" rtlCol="0">
            <a:spAutoFit/>
          </a:bodyPr>
          <a:lstStyle/>
          <a:p>
            <a:r>
              <a:rPr lang="en-US" sz="700">
                <a:solidFill>
                  <a:schemeClr val="bg1"/>
                </a:solidFill>
              </a:rPr>
              <a:t>OOP Java is the easiest, scoring and my favorite subject</a:t>
            </a:r>
            <a:endParaRPr lang="en-IN" sz="700">
              <a:solidFill>
                <a:schemeClr val="bg1"/>
              </a:solidFill>
            </a:endParaRPr>
          </a:p>
        </p:txBody>
      </p:sp>
    </p:spTree>
    <p:extLst>
      <p:ext uri="{BB962C8B-B14F-4D97-AF65-F5344CB8AC3E}">
        <p14:creationId xmlns:p14="http://schemas.microsoft.com/office/powerpoint/2010/main" val="34686285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r="11581" b="21180"/>
          <a:stretch>
            <a:fillRect/>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a:fillRect/>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a:gradFill flip="none" rotWithShape="1">
                  <a:gsLst>
                    <a:gs pos="0">
                      <a:srgbClr val="1D3064"/>
                    </a:gs>
                    <a:gs pos="100000">
                      <a:schemeClr val="tx2"/>
                    </a:gs>
                  </a:gsLst>
                  <a:lin ang="0" scaled="1"/>
                </a:gradFill>
                <a:effectLst/>
                <a:latin typeface="+mn-lt"/>
                <a:ea typeface="+mn-ea"/>
                <a:cs typeface="+mn-cs"/>
              </a:defRPr>
            </a:lvl1pPr>
          </a:lstStyle>
          <a:p>
            <a:r>
              <a:rPr lang="en-US"/>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Write here Section Subtitle</a:t>
            </a:r>
          </a:p>
        </p:txBody>
      </p:sp>
      <p:sp>
        <p:nvSpPr>
          <p:cNvPr id="8" name="Freeform 17">
            <a:extLst>
              <a:ext uri="{FF2B5EF4-FFF2-40B4-BE49-F238E27FC236}">
                <a16:creationId xmlns:a16="http://schemas.microsoft.com/office/drawing/2014/main" id="{910DC0DC-3FC7-402D-8C9F-62D3ACC8DC86}"/>
              </a:ext>
            </a:extLst>
          </p:cNvPr>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userDrawn="1"/>
        </p:nvSpPr>
        <p:spPr>
          <a:xfrm>
            <a:off x="6502984" y="880013"/>
            <a:ext cx="2183611" cy="200055"/>
          </a:xfrm>
          <a:prstGeom prst="rect">
            <a:avLst/>
          </a:prstGeom>
          <a:noFill/>
        </p:spPr>
        <p:txBody>
          <a:bodyPr wrap="none" rtlCol="0">
            <a:spAutoFit/>
          </a:bodyPr>
          <a:lstStyle/>
          <a:p>
            <a:r>
              <a:rPr lang="en-US" sz="700">
                <a:solidFill>
                  <a:schemeClr val="bg1"/>
                </a:solidFill>
              </a:rPr>
              <a:t>OOP Java is the easiest, scoring and my favorite subject</a:t>
            </a:r>
            <a:endParaRPr lang="en-IN" sz="700">
              <a:solidFill>
                <a:schemeClr val="bg1"/>
              </a:solidFill>
            </a:endParaRPr>
          </a:p>
        </p:txBody>
      </p:sp>
    </p:spTree>
    <p:extLst>
      <p:ext uri="{BB962C8B-B14F-4D97-AF65-F5344CB8AC3E}">
        <p14:creationId xmlns:p14="http://schemas.microsoft.com/office/powerpoint/2010/main" val="200169294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ate Placeholder 1">
            <a:extLst>
              <a:ext uri="{FF2B5EF4-FFF2-40B4-BE49-F238E27FC236}">
                <a16:creationId xmlns:a16="http://schemas.microsoft.com/office/drawing/2014/main" id="{F2FD45BD-9964-4102-8DE9-72CDDDD20A49}"/>
              </a:ext>
            </a:extLst>
          </p:cNvPr>
          <p:cNvSpPr txBox="1"/>
          <p:nvPr userDrawn="1"/>
        </p:nvSpPr>
        <p:spPr>
          <a:xfrm>
            <a:off x="924339" y="6602874"/>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Swati R Sharma</a:t>
            </a:r>
          </a:p>
        </p:txBody>
      </p:sp>
      <p:cxnSp>
        <p:nvCxnSpPr>
          <p:cNvPr id="13" name="Straight Connector 12">
            <a:extLst>
              <a:ext uri="{FF2B5EF4-FFF2-40B4-BE49-F238E27FC236}">
                <a16:creationId xmlns:a16="http://schemas.microsoft.com/office/drawing/2014/main" id="{86C86632-7EFD-4A64-85B1-0CE7D13E0C97}"/>
              </a:ext>
            </a:extLst>
          </p:cNvPr>
          <p:cNvCxnSpPr/>
          <p:nvPr userDrawn="1"/>
        </p:nvCxnSpPr>
        <p:spPr>
          <a:xfrm>
            <a:off x="86139" y="6605125"/>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6502984" y="880013"/>
            <a:ext cx="2183611" cy="200055"/>
          </a:xfrm>
          <a:prstGeom prst="rect">
            <a:avLst/>
          </a:prstGeom>
          <a:noFill/>
        </p:spPr>
        <p:txBody>
          <a:bodyPr wrap="none" rtlCol="0">
            <a:spAutoFit/>
          </a:bodyPr>
          <a:lstStyle/>
          <a:p>
            <a:r>
              <a:rPr lang="en-US" sz="700">
                <a:solidFill>
                  <a:schemeClr val="bg1"/>
                </a:solidFill>
              </a:rPr>
              <a:t>OOP Java is the easiest, scoring and my favorite subject</a:t>
            </a:r>
            <a:endParaRPr lang="en-IN" sz="700">
              <a:solidFill>
                <a:schemeClr val="bg1"/>
              </a:solidFill>
            </a:endParaRPr>
          </a:p>
        </p:txBody>
      </p:sp>
      <p:sp>
        <p:nvSpPr>
          <p:cNvPr id="17" name="Footer Placeholder 2">
            <a:extLst>
              <a:ext uri="{FF2B5EF4-FFF2-40B4-BE49-F238E27FC236}">
                <a16:creationId xmlns:a16="http://schemas.microsoft.com/office/drawing/2014/main" id="{59055D82-7978-44A5-82D1-0A4E00B382BF}"/>
              </a:ext>
            </a:extLst>
          </p:cNvPr>
          <p:cNvSpPr txBox="1"/>
          <p:nvPr userDrawn="1"/>
        </p:nvSpPr>
        <p:spPr>
          <a:xfrm>
            <a:off x="3364395" y="6604000"/>
            <a:ext cx="52462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#3140705(OOP)  Unit 02 – Selections, Mathematical functions and loops</a:t>
            </a:r>
          </a:p>
        </p:txBody>
      </p:sp>
    </p:spTree>
    <p:extLst>
      <p:ext uri="{BB962C8B-B14F-4D97-AF65-F5344CB8AC3E}">
        <p14:creationId xmlns:p14="http://schemas.microsoft.com/office/powerpoint/2010/main" val="2971972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Swati R Sharma</a:t>
            </a:r>
          </a:p>
        </p:txBody>
      </p:sp>
      <p:sp>
        <p:nvSpPr>
          <p:cNvPr id="18" name="Slide Number Placeholder 3">
            <a:extLst>
              <a:ext uri="{FF2B5EF4-FFF2-40B4-BE49-F238E27FC236}">
                <a16:creationId xmlns:a16="http://schemas.microsoft.com/office/drawing/2014/main" id="{32768103-D8F5-4649-8107-E4B3B8C554BB}"/>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userDrawn="1"/>
        </p:nvSpPr>
        <p:spPr>
          <a:xfrm>
            <a:off x="6502984" y="880013"/>
            <a:ext cx="2183611" cy="200055"/>
          </a:xfrm>
          <a:prstGeom prst="rect">
            <a:avLst/>
          </a:prstGeom>
          <a:noFill/>
        </p:spPr>
        <p:txBody>
          <a:bodyPr wrap="none" rtlCol="0">
            <a:spAutoFit/>
          </a:bodyPr>
          <a:lstStyle/>
          <a:p>
            <a:r>
              <a:rPr lang="en-US" sz="700">
                <a:solidFill>
                  <a:schemeClr val="bg1"/>
                </a:solidFill>
              </a:rPr>
              <a:t>OOP Java is the easiest, scoring and my favorite subject</a:t>
            </a:r>
            <a:endParaRPr lang="en-IN" sz="700">
              <a:solidFill>
                <a:schemeClr val="bg1"/>
              </a:solidFill>
            </a:endParaRPr>
          </a:p>
        </p:txBody>
      </p:sp>
      <p:sp>
        <p:nvSpPr>
          <p:cNvPr id="13" name="Footer Placeholder 2">
            <a:extLst>
              <a:ext uri="{FF2B5EF4-FFF2-40B4-BE49-F238E27FC236}">
                <a16:creationId xmlns:a16="http://schemas.microsoft.com/office/drawing/2014/main" id="{59055D82-7978-44A5-82D1-0A4E00B382BF}"/>
              </a:ext>
            </a:extLst>
          </p:cNvPr>
          <p:cNvSpPr txBox="1"/>
          <p:nvPr userDrawn="1"/>
        </p:nvSpPr>
        <p:spPr>
          <a:xfrm>
            <a:off x="3364395" y="6604000"/>
            <a:ext cx="52462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#3140705(OOP)  Unit 02 – Selections, Mathematical functions and loops</a:t>
            </a:r>
          </a:p>
        </p:txBody>
      </p:sp>
    </p:spTree>
    <p:extLst>
      <p:ext uri="{BB962C8B-B14F-4D97-AF65-F5344CB8AC3E}">
        <p14:creationId xmlns:p14="http://schemas.microsoft.com/office/powerpoint/2010/main" val="320624780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
        <p:nvSpPr>
          <p:cNvPr id="2" name="TextBox 1"/>
          <p:cNvSpPr txBox="1"/>
          <p:nvPr userDrawn="1"/>
        </p:nvSpPr>
        <p:spPr>
          <a:xfrm>
            <a:off x="6502984" y="880013"/>
            <a:ext cx="2183611" cy="200055"/>
          </a:xfrm>
          <a:prstGeom prst="rect">
            <a:avLst/>
          </a:prstGeom>
          <a:noFill/>
        </p:spPr>
        <p:txBody>
          <a:bodyPr wrap="none" rtlCol="0">
            <a:spAutoFit/>
          </a:bodyPr>
          <a:lstStyle/>
          <a:p>
            <a:r>
              <a:rPr lang="en-US" sz="700">
                <a:solidFill>
                  <a:schemeClr val="bg1"/>
                </a:solidFill>
              </a:rPr>
              <a:t>OOP Java is the easiest, scoring and my favorite subject</a:t>
            </a:r>
            <a:endParaRPr lang="en-IN" sz="700">
              <a:solidFill>
                <a:schemeClr val="bg1"/>
              </a:solidFill>
            </a:endParaRPr>
          </a:p>
        </p:txBody>
      </p:sp>
    </p:spTree>
    <p:extLst>
      <p:ext uri="{BB962C8B-B14F-4D97-AF65-F5344CB8AC3E}">
        <p14:creationId xmlns:p14="http://schemas.microsoft.com/office/powerpoint/2010/main" val="331231161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1177236" y="1556372"/>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73" r:id="rId8"/>
    <p:sldLayoutId id="2147483691" r:id="rId9"/>
    <p:sldLayoutId id="2147483682" r:id="rId10"/>
    <p:sldLayoutId id="2147483692"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6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8741674" cy="2578780"/>
          </a:xfrm>
        </p:spPr>
        <p:txBody>
          <a:bodyPr/>
          <a:lstStyle/>
          <a:p>
            <a:r>
              <a:rPr lang="en-IN" b="0" dirty="0"/>
              <a:t>Unit 2:</a:t>
            </a:r>
            <a:br>
              <a:rPr lang="en-IN" b="0" dirty="0"/>
            </a:br>
            <a:r>
              <a:rPr lang="en-US" dirty="0"/>
              <a:t>Selections, </a:t>
            </a:r>
            <a:br>
              <a:rPr lang="en-US" dirty="0"/>
            </a:br>
            <a:r>
              <a:rPr lang="en-US" dirty="0"/>
              <a:t>Mathematical functions and loops</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74272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WAP to print if a number is odd or even</a:t>
            </a:r>
            <a:endParaRPr lang="en-IN"/>
          </a:p>
        </p:txBody>
      </p:sp>
      <p:sp>
        <p:nvSpPr>
          <p:cNvPr id="3" name="Content Placeholder 2"/>
          <p:cNvSpPr>
            <a:spLocks noGrp="1"/>
          </p:cNvSpPr>
          <p:nvPr>
            <p:ph idx="1"/>
          </p:nvPr>
        </p:nvSpPr>
        <p:spPr>
          <a:xfrm>
            <a:off x="131181" y="863444"/>
            <a:ext cx="8798508" cy="5590565"/>
          </a:xfrm>
        </p:spPr>
        <p:txBody>
          <a:bodyPr/>
          <a:lstStyle/>
          <a:p>
            <a:pPr marL="342900" indent="-342900" algn="l">
              <a:lnSpc>
                <a:spcPct val="100000"/>
              </a:lnSpc>
              <a:spcBef>
                <a:spcPct val="0"/>
              </a:spcBef>
              <a:buClrTx/>
              <a:buFont typeface="+mj-lt"/>
              <a:buAutoNum type="arabicPeriod"/>
              <a:defRPr/>
            </a:pPr>
            <a:r>
              <a:rPr lang="en-US">
                <a:solidFill>
                  <a:srgbClr val="3333FF"/>
                </a:solidFill>
                <a:latin typeface="Consolas" panose="020B0609020204030204" pitchFamily="49" charset="0"/>
              </a:rPr>
              <a:t>import</a:t>
            </a:r>
            <a:r>
              <a:rPr lang="en-US">
                <a:latin typeface="Consolas" panose="020B0609020204030204" pitchFamily="49" charset="0"/>
              </a:rPr>
              <a:t> java.util.*;</a:t>
            </a:r>
          </a:p>
          <a:p>
            <a:pPr marL="342900" indent="-342900" algn="l">
              <a:lnSpc>
                <a:spcPct val="100000"/>
              </a:lnSpc>
              <a:spcBef>
                <a:spcPct val="0"/>
              </a:spcBef>
              <a:buClrTx/>
              <a:buFont typeface="+mj-lt"/>
              <a:buAutoNum type="arabicPeriod"/>
              <a:defRPr/>
            </a:pPr>
            <a:r>
              <a:rPr lang="en-US">
                <a:solidFill>
                  <a:srgbClr val="3333FF"/>
                </a:solidFill>
                <a:latin typeface="Consolas" panose="020B0609020204030204" pitchFamily="49" charset="0"/>
              </a:rPr>
              <a:t>class</a:t>
            </a:r>
            <a:r>
              <a:rPr lang="en-US">
                <a:latin typeface="Consolas" panose="020B0609020204030204" pitchFamily="49" charset="0"/>
              </a:rPr>
              <a:t> MyProgram{	</a:t>
            </a:r>
          </a:p>
          <a:p>
            <a:pPr marL="342900" indent="-342900" algn="l">
              <a:lnSpc>
                <a:spcPct val="100000"/>
              </a:lnSpc>
              <a:spcBef>
                <a:spcPct val="0"/>
              </a:spcBef>
              <a:buClrTx/>
              <a:buFont typeface="+mj-lt"/>
              <a:buAutoNum type="arabicPeriod"/>
              <a:defRPr/>
            </a:pPr>
            <a:r>
              <a:rPr lang="en-US">
                <a:solidFill>
                  <a:srgbClr val="3333FF"/>
                </a:solidFill>
                <a:latin typeface="Consolas" panose="020B0609020204030204" pitchFamily="49" charset="0"/>
              </a:rPr>
              <a:t>public static void </a:t>
            </a:r>
            <a:r>
              <a:rPr lang="en-US">
                <a:latin typeface="Consolas" panose="020B0609020204030204" pitchFamily="49" charset="0"/>
              </a:rPr>
              <a:t>main (String[] args){</a:t>
            </a:r>
          </a:p>
          <a:p>
            <a:pPr marL="342900" indent="-342900" algn="l">
              <a:lnSpc>
                <a:spcPct val="100000"/>
              </a:lnSpc>
              <a:spcBef>
                <a:spcPct val="0"/>
              </a:spcBef>
              <a:buClrTx/>
              <a:buFont typeface="+mj-lt"/>
              <a:buAutoNum type="arabicPeriod"/>
              <a:defRPr/>
            </a:pPr>
            <a:r>
              <a:rPr lang="en-US" err="1">
                <a:latin typeface="Consolas" panose="020B0609020204030204" pitchFamily="49" charset="0"/>
              </a:rPr>
              <a:t>int x;</a:t>
            </a:r>
          </a:p>
          <a:p>
            <a:pPr marL="342900" indent="-342900" algn="l">
              <a:lnSpc>
                <a:spcPct val="100000"/>
              </a:lnSpc>
              <a:spcBef>
                <a:spcPct val="0"/>
              </a:spcBef>
              <a:buClrTx/>
              <a:buFont typeface="+mj-lt"/>
              <a:buAutoNum type="arabicPeriod"/>
              <a:defRPr/>
            </a:pPr>
            <a:r>
              <a:rPr lang="en-US">
                <a:latin typeface="Consolas" panose="020B0609020204030204" pitchFamily="49" charset="0"/>
              </a:rPr>
              <a:t>Scanner sc = new Scanner(System.in);</a:t>
            </a:r>
          </a:p>
          <a:p>
            <a:pPr marL="342900" indent="-342900" algn="l">
              <a:lnSpc>
                <a:spcPct val="100000"/>
              </a:lnSpc>
              <a:spcBef>
                <a:spcPct val="0"/>
              </a:spcBef>
              <a:buClrTx/>
              <a:buFont typeface="+mj-lt"/>
              <a:buAutoNum type="arabicPeriod"/>
              <a:defRPr/>
            </a:pPr>
            <a:r>
              <a:rPr lang="en-US">
                <a:latin typeface="Consolas" panose="020B0609020204030204" pitchFamily="49" charset="0"/>
              </a:rPr>
              <a:t>    x = sc.nextInt();</a:t>
            </a:r>
          </a:p>
          <a:p>
            <a:pPr marL="342900" indent="-342900" algn="l">
              <a:lnSpc>
                <a:spcPct val="100000"/>
              </a:lnSpc>
              <a:spcBef>
                <a:spcPct val="0"/>
              </a:spcBef>
              <a:buClrTx/>
              <a:buFont typeface="+mj-lt"/>
              <a:buAutoNum type="arabicPeriod"/>
              <a:defRPr/>
            </a:pPr>
            <a:r>
              <a:rPr lang="en-US">
                <a:latin typeface="Consolas" panose="020B0609020204030204" pitchFamily="49" charset="0"/>
              </a:rPr>
              <a:t>    </a:t>
            </a:r>
            <a:r>
              <a:rPr lang="en-US" b="1">
                <a:latin typeface="Consolas" panose="020B0609020204030204" pitchFamily="49" charset="0"/>
              </a:rPr>
              <a:t>if( x % 2 == 1 ){</a:t>
            </a:r>
          </a:p>
          <a:p>
            <a:pPr marL="342900" indent="-342900" algn="l">
              <a:lnSpc>
                <a:spcPct val="100000"/>
              </a:lnSpc>
              <a:spcBef>
                <a:spcPct val="0"/>
              </a:spcBef>
              <a:buClrTx/>
              <a:buFont typeface="+mj-lt"/>
              <a:buAutoNum type="arabicPeriod"/>
              <a:defRPr/>
            </a:pPr>
            <a:r>
              <a:rPr lang="en-US" b="1">
                <a:latin typeface="Consolas" panose="020B0609020204030204" pitchFamily="49" charset="0"/>
              </a:rPr>
              <a:t>    	System.out.println("number is a odd");</a:t>
            </a:r>
          </a:p>
          <a:p>
            <a:pPr marL="342900" indent="-342900" algn="l">
              <a:lnSpc>
                <a:spcPct val="100000"/>
              </a:lnSpc>
              <a:spcBef>
                <a:spcPct val="0"/>
              </a:spcBef>
              <a:buClrTx/>
              <a:buFont typeface="+mj-lt"/>
              <a:buAutoNum type="arabicPeriod"/>
              <a:defRPr/>
            </a:pPr>
            <a:r>
              <a:rPr lang="en-US" b="1">
                <a:latin typeface="Consolas" panose="020B0609020204030204" pitchFamily="49" charset="0"/>
              </a:rPr>
              <a:t>    }</a:t>
            </a:r>
          </a:p>
          <a:p>
            <a:pPr marL="342900" indent="-342900" algn="l">
              <a:lnSpc>
                <a:spcPct val="100000"/>
              </a:lnSpc>
              <a:spcBef>
                <a:spcPct val="0"/>
              </a:spcBef>
              <a:buClrTx/>
              <a:buFont typeface="+mj-lt"/>
              <a:buAutoNum type="arabicPeriod"/>
              <a:defRPr/>
            </a:pPr>
            <a:r>
              <a:rPr lang="en-US" b="1">
                <a:latin typeface="Consolas" panose="020B0609020204030204" pitchFamily="49" charset="0"/>
              </a:rPr>
              <a:t>    if( x % 2 == 0 ){</a:t>
            </a:r>
          </a:p>
          <a:p>
            <a:pPr marL="342900" indent="-342900" algn="l">
              <a:lnSpc>
                <a:spcPct val="100000"/>
              </a:lnSpc>
              <a:spcBef>
                <a:spcPct val="0"/>
              </a:spcBef>
              <a:buClrTx/>
              <a:buFont typeface="+mj-lt"/>
              <a:buAutoNum type="arabicPeriod"/>
              <a:defRPr/>
            </a:pPr>
            <a:r>
              <a:rPr lang="en-US" b="1">
                <a:latin typeface="Consolas" panose="020B0609020204030204" pitchFamily="49" charset="0"/>
              </a:rPr>
              <a:t>       System.out.println("number is a even");</a:t>
            </a:r>
          </a:p>
          <a:p>
            <a:pPr marL="342900" indent="-342900" algn="l">
              <a:lnSpc>
                <a:spcPct val="100000"/>
              </a:lnSpc>
              <a:spcBef>
                <a:spcPct val="0"/>
              </a:spcBef>
              <a:buClrTx/>
              <a:buFont typeface="+mj-lt"/>
              <a:buAutoNum type="arabicPeriod"/>
              <a:defRPr/>
            </a:pPr>
            <a:r>
              <a:rPr lang="en-US" b="1">
                <a:latin typeface="Consolas" panose="020B0609020204030204" pitchFamily="49" charset="0"/>
              </a:rPr>
              <a:t>    }</a:t>
            </a:r>
          </a:p>
          <a:p>
            <a:pPr marL="342900" indent="-342900" algn="l">
              <a:lnSpc>
                <a:spcPct val="100000"/>
              </a:lnSpc>
              <a:spcBef>
                <a:spcPct val="0"/>
              </a:spcBef>
              <a:buClrTx/>
              <a:buFont typeface="+mj-lt"/>
              <a:buAutoNum type="arabicPeriod"/>
              <a:defRPr/>
            </a:pPr>
            <a:r>
              <a:rPr lang="en-US">
                <a:latin typeface="Consolas" panose="020B0609020204030204" pitchFamily="49" charset="0"/>
              </a:rPr>
              <a:t>}</a:t>
            </a:r>
          </a:p>
          <a:p>
            <a:endParaRPr lang="en-IN"/>
          </a:p>
        </p:txBody>
      </p:sp>
    </p:spTree>
    <p:extLst>
      <p:ext uri="{BB962C8B-B14F-4D97-AF65-F5344CB8AC3E}">
        <p14:creationId xmlns:p14="http://schemas.microsoft.com/office/powerpoint/2010/main" val="32373873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dur="1"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dur="1"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dur="1"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dur="1"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dur="1"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if…else</a:t>
            </a:r>
            <a:endParaRPr lang="en-IN"/>
          </a:p>
        </p:txBody>
      </p:sp>
      <p:sp>
        <p:nvSpPr>
          <p:cNvPr id="5" name="Text Placeholder 4"/>
          <p:cNvSpPr>
            <a:spLocks noGrp="1"/>
          </p:cNvSpPr>
          <p:nvPr>
            <p:ph type="body" idx="1"/>
          </p:nvPr>
        </p:nvSpPr>
        <p:spPr/>
        <p:txBody>
          <a:bodyPr/>
          <a:lstStyle/>
          <a:p>
            <a:r>
              <a:rPr lang="en-US"/>
              <a:t>Two way Decision</a:t>
            </a:r>
            <a:endParaRPr lang="en-IN"/>
          </a:p>
        </p:txBody>
      </p:sp>
    </p:spTree>
    <p:extLst>
      <p:ext uri="{BB962C8B-B14F-4D97-AF65-F5344CB8AC3E}">
        <p14:creationId xmlns:p14="http://schemas.microsoft.com/office/powerpoint/2010/main" val="186680890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If…else</a:t>
            </a:r>
          </a:p>
        </p:txBody>
      </p:sp>
      <p:sp>
        <p:nvSpPr>
          <p:cNvPr id="3" name="Content Placeholder 2"/>
          <p:cNvSpPr>
            <a:spLocks noGrp="1"/>
          </p:cNvSpPr>
          <p:nvPr>
            <p:ph idx="1"/>
          </p:nvPr>
        </p:nvSpPr>
        <p:spPr>
          <a:xfrm>
            <a:off x="203461" y="807122"/>
            <a:ext cx="11929641" cy="5590565"/>
          </a:xfrm>
        </p:spPr>
        <p:txBody>
          <a:bodyPr/>
          <a:lstStyle/>
          <a:p>
            <a:r>
              <a:rPr lang="en-US" dirty="0"/>
              <a:t>For a </a:t>
            </a:r>
            <a:r>
              <a:rPr lang="en-US" b="1" dirty="0"/>
              <a:t>simple if</a:t>
            </a:r>
            <a:r>
              <a:rPr lang="en-US" dirty="0"/>
              <a:t>, if a condition is </a:t>
            </a:r>
            <a:r>
              <a:rPr lang="en-US" dirty="0">
                <a:solidFill>
                  <a:srgbClr val="002060"/>
                </a:solidFill>
              </a:rPr>
              <a:t>true, </a:t>
            </a:r>
            <a:r>
              <a:rPr lang="en-US" dirty="0"/>
              <a:t>the compiler executes a block of statements, if condition is </a:t>
            </a:r>
            <a:r>
              <a:rPr lang="en-US" dirty="0">
                <a:solidFill>
                  <a:srgbClr val="002060"/>
                </a:solidFill>
              </a:rPr>
              <a:t>false</a:t>
            </a:r>
            <a:r>
              <a:rPr lang="en-US" dirty="0"/>
              <a:t> then it doesn’t do anything.</a:t>
            </a:r>
          </a:p>
          <a:p>
            <a:r>
              <a:rPr lang="en-US" dirty="0"/>
              <a:t>What if we want to do something when the condition is </a:t>
            </a:r>
            <a:r>
              <a:rPr lang="en-US" dirty="0">
                <a:solidFill>
                  <a:srgbClr val="FF0000"/>
                </a:solidFill>
              </a:rPr>
              <a:t>false</a:t>
            </a:r>
            <a:r>
              <a:rPr lang="en-US" dirty="0"/>
              <a:t>? if…else is used for the same.</a:t>
            </a:r>
          </a:p>
          <a:p>
            <a:r>
              <a:rPr lang="en-US" dirty="0"/>
              <a:t>If the </a:t>
            </a:r>
            <a:r>
              <a:rPr lang="en-US" dirty="0">
                <a:solidFill>
                  <a:srgbClr val="002060"/>
                </a:solidFill>
              </a:rPr>
              <a:t>'expression</a:t>
            </a:r>
            <a:r>
              <a:rPr lang="en-US" dirty="0"/>
              <a:t>' is true then the 'statement-block-1' will get executed else 'statement-block-2' will be executed.</a:t>
            </a:r>
          </a:p>
        </p:txBody>
      </p:sp>
      <p:sp>
        <p:nvSpPr>
          <p:cNvPr id="7" name="Rectangle 6"/>
          <p:cNvSpPr/>
          <p:nvPr/>
        </p:nvSpPr>
        <p:spPr>
          <a:xfrm>
            <a:off x="7281915" y="2771775"/>
            <a:ext cx="4791809" cy="362591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a:solidFill>
                  <a:schemeClr val="tx1"/>
                </a:solidFill>
                <a:latin typeface="Consolas" panose="020B0609020204030204" pitchFamily="49" charset="0"/>
              </a:rPr>
              <a:t>if(condition) </a:t>
            </a:r>
          </a:p>
          <a:p>
            <a:r>
              <a:rPr lang="en-US" sz="2000">
                <a:solidFill>
                  <a:schemeClr val="tx1"/>
                </a:solidFill>
                <a:latin typeface="Consolas" panose="020B0609020204030204" pitchFamily="49" charset="0"/>
              </a:rPr>
              <a:t>{</a:t>
            </a:r>
          </a:p>
          <a:p>
            <a:pPr lvl="1"/>
            <a:r>
              <a:rPr lang="en-US" sz="2000">
                <a:solidFill>
                  <a:schemeClr val="tx1"/>
                </a:solidFill>
                <a:latin typeface="Consolas" panose="020B0609020204030204" pitchFamily="49" charset="0"/>
              </a:rPr>
              <a:t>// statement-block-1</a:t>
            </a:r>
          </a:p>
          <a:p>
            <a:pPr lvl="1"/>
            <a:r>
              <a:rPr lang="en-US" sz="2000">
                <a:solidFill>
                  <a:schemeClr val="tx1"/>
                </a:solidFill>
                <a:latin typeface="Consolas" panose="020B0609020204030204" pitchFamily="49" charset="0"/>
              </a:rPr>
              <a:t>// to execute if condition is </a:t>
            </a:r>
            <a:r>
              <a:rPr lang="en-US" sz="2000" b="1">
                <a:solidFill>
                  <a:srgbClr val="00B050"/>
                </a:solidFill>
                <a:latin typeface="Consolas" panose="020B0609020204030204" pitchFamily="49" charset="0"/>
              </a:rPr>
              <a:t>true</a:t>
            </a:r>
          </a:p>
          <a:p>
            <a:r>
              <a:rPr lang="en-US" sz="2000">
                <a:solidFill>
                  <a:schemeClr val="tx1"/>
                </a:solidFill>
                <a:latin typeface="Consolas" panose="020B0609020204030204" pitchFamily="49" charset="0"/>
              </a:rPr>
              <a:t>}</a:t>
            </a:r>
          </a:p>
          <a:p>
            <a:r>
              <a:rPr lang="en-US" sz="2000" b="1">
                <a:solidFill>
                  <a:schemeClr val="tx1"/>
                </a:solidFill>
                <a:latin typeface="Consolas" panose="020B0609020204030204" pitchFamily="49" charset="0"/>
              </a:rPr>
              <a:t>else</a:t>
            </a:r>
          </a:p>
          <a:p>
            <a:r>
              <a:rPr lang="en-US" sz="2000">
                <a:solidFill>
                  <a:schemeClr val="tx1"/>
                </a:solidFill>
                <a:latin typeface="Consolas" panose="020B0609020204030204" pitchFamily="49" charset="0"/>
              </a:rPr>
              <a:t>{</a:t>
            </a:r>
          </a:p>
          <a:p>
            <a:pPr lvl="1"/>
            <a:r>
              <a:rPr lang="en-US" sz="2000">
                <a:solidFill>
                  <a:schemeClr val="tx1"/>
                </a:solidFill>
                <a:latin typeface="Consolas" panose="020B0609020204030204" pitchFamily="49" charset="0"/>
              </a:rPr>
              <a:t>// statement-block-2</a:t>
            </a:r>
          </a:p>
          <a:p>
            <a:pPr lvl="1"/>
            <a:r>
              <a:rPr lang="en-US" sz="2000">
                <a:solidFill>
                  <a:schemeClr val="tx1"/>
                </a:solidFill>
                <a:latin typeface="Consolas" panose="020B0609020204030204" pitchFamily="49" charset="0"/>
              </a:rPr>
              <a:t>// to execute if condition is </a:t>
            </a:r>
            <a:r>
              <a:rPr lang="en-US" sz="2000" b="1">
                <a:solidFill>
                  <a:srgbClr val="FF0000"/>
                </a:solidFill>
                <a:latin typeface="Consolas" panose="020B0609020204030204" pitchFamily="49" charset="0"/>
              </a:rPr>
              <a:t>false</a:t>
            </a:r>
          </a:p>
          <a:p>
            <a:r>
              <a:rPr lang="en-US" sz="2000">
                <a:solidFill>
                  <a:schemeClr val="tx1"/>
                </a:solidFill>
                <a:latin typeface="Consolas" panose="020B0609020204030204" pitchFamily="49" charset="0"/>
              </a:rPr>
              <a:t>}</a:t>
            </a:r>
          </a:p>
        </p:txBody>
      </p:sp>
      <p:grpSp>
        <p:nvGrpSpPr>
          <p:cNvPr id="4" name="Group 3"/>
          <p:cNvGrpSpPr/>
          <p:nvPr/>
        </p:nvGrpSpPr>
        <p:grpSpPr>
          <a:xfrm>
            <a:off x="1535624" y="3047340"/>
            <a:ext cx="2922497" cy="1365573"/>
            <a:chOff x="1535624" y="3047340"/>
            <a:chExt cx="2922497" cy="1365573"/>
          </a:xfrm>
        </p:grpSpPr>
        <p:cxnSp>
          <p:nvCxnSpPr>
            <p:cNvPr id="22" name="Straight Arrow Connector 21"/>
            <p:cNvCxnSpPr>
              <a:endCxn id="23" idx="0"/>
            </p:cNvCxnSpPr>
            <p:nvPr/>
          </p:nvCxnSpPr>
          <p:spPr>
            <a:xfrm>
              <a:off x="2996869" y="3047340"/>
              <a:ext cx="4" cy="542613"/>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Flowchart: Decision 22"/>
            <p:cNvSpPr/>
            <p:nvPr/>
          </p:nvSpPr>
          <p:spPr>
            <a:xfrm>
              <a:off x="1535624" y="3589953"/>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condition</a:t>
              </a:r>
            </a:p>
          </p:txBody>
        </p:sp>
      </p:grpSp>
      <p:grpSp>
        <p:nvGrpSpPr>
          <p:cNvPr id="8" name="Group 7"/>
          <p:cNvGrpSpPr/>
          <p:nvPr/>
        </p:nvGrpSpPr>
        <p:grpSpPr>
          <a:xfrm>
            <a:off x="3902118" y="3553148"/>
            <a:ext cx="1920240" cy="1795771"/>
            <a:chOff x="3902118" y="3553148"/>
            <a:chExt cx="1920240" cy="1795771"/>
          </a:xfrm>
        </p:grpSpPr>
        <p:cxnSp>
          <p:nvCxnSpPr>
            <p:cNvPr id="24" name="Elbow Connector 23"/>
            <p:cNvCxnSpPr>
              <a:stCxn id="23" idx="3"/>
              <a:endCxn id="27" idx="0"/>
            </p:cNvCxnSpPr>
            <p:nvPr/>
          </p:nvCxnSpPr>
          <p:spPr>
            <a:xfrm>
              <a:off x="4458121" y="4001433"/>
              <a:ext cx="404117" cy="734838"/>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83927" y="3553148"/>
              <a:ext cx="757387" cy="430887"/>
            </a:xfrm>
            <a:prstGeom prst="rect">
              <a:avLst/>
            </a:prstGeom>
            <a:noFill/>
          </p:spPr>
          <p:txBody>
            <a:bodyPr wrap="none" rtlCol="0">
              <a:spAutoFit/>
            </a:bodyPr>
            <a:lstStyle/>
            <a:p>
              <a:r>
                <a:rPr lang="en-US" sz="2200"/>
                <a:t>False</a:t>
              </a:r>
            </a:p>
          </p:txBody>
        </p:sp>
        <p:sp>
          <p:nvSpPr>
            <p:cNvPr id="27" name="Flowchart: Process 26"/>
            <p:cNvSpPr/>
            <p:nvPr/>
          </p:nvSpPr>
          <p:spPr>
            <a:xfrm>
              <a:off x="3902118" y="4736271"/>
              <a:ext cx="1920240"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statement-block-2</a:t>
              </a:r>
            </a:p>
          </p:txBody>
        </p:sp>
      </p:grpSp>
      <p:grpSp>
        <p:nvGrpSpPr>
          <p:cNvPr id="5" name="Group 4"/>
          <p:cNvGrpSpPr/>
          <p:nvPr/>
        </p:nvGrpSpPr>
        <p:grpSpPr>
          <a:xfrm>
            <a:off x="203461" y="3544531"/>
            <a:ext cx="1920240" cy="1804387"/>
            <a:chOff x="203461" y="3544531"/>
            <a:chExt cx="1920240" cy="1804387"/>
          </a:xfrm>
        </p:grpSpPr>
        <p:sp>
          <p:nvSpPr>
            <p:cNvPr id="25" name="TextBox 24"/>
            <p:cNvSpPr txBox="1"/>
            <p:nvPr/>
          </p:nvSpPr>
          <p:spPr>
            <a:xfrm>
              <a:off x="818473" y="3544531"/>
              <a:ext cx="691343" cy="430887"/>
            </a:xfrm>
            <a:prstGeom prst="rect">
              <a:avLst/>
            </a:prstGeom>
            <a:noFill/>
          </p:spPr>
          <p:txBody>
            <a:bodyPr wrap="none" rtlCol="0">
              <a:spAutoFit/>
            </a:bodyPr>
            <a:lstStyle/>
            <a:p>
              <a:r>
                <a:rPr lang="en-US" sz="2200"/>
                <a:t>True</a:t>
              </a:r>
            </a:p>
          </p:txBody>
        </p:sp>
        <p:sp>
          <p:nvSpPr>
            <p:cNvPr id="29" name="Flowchart: Process 28"/>
            <p:cNvSpPr/>
            <p:nvPr/>
          </p:nvSpPr>
          <p:spPr>
            <a:xfrm>
              <a:off x="203461" y="4736270"/>
              <a:ext cx="1920240"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statement-block-1</a:t>
              </a:r>
            </a:p>
          </p:txBody>
        </p:sp>
        <p:cxnSp>
          <p:nvCxnSpPr>
            <p:cNvPr id="30" name="Elbow Connector 29"/>
            <p:cNvCxnSpPr>
              <a:stCxn id="23" idx="1"/>
              <a:endCxn id="29" idx="0"/>
            </p:cNvCxnSpPr>
            <p:nvPr/>
          </p:nvCxnSpPr>
          <p:spPr>
            <a:xfrm rot="10800000" flipV="1">
              <a:off x="1163582" y="4001432"/>
              <a:ext cx="372043" cy="734837"/>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1163581" y="5348917"/>
            <a:ext cx="3698657" cy="820170"/>
            <a:chOff x="1163581" y="5348917"/>
            <a:chExt cx="3698657" cy="820170"/>
          </a:xfrm>
        </p:grpSpPr>
        <p:cxnSp>
          <p:nvCxnSpPr>
            <p:cNvPr id="28" name="Elbow Connector 27"/>
            <p:cNvCxnSpPr>
              <a:stCxn id="27" idx="2"/>
              <a:endCxn id="32" idx="3"/>
            </p:cNvCxnSpPr>
            <p:nvPr/>
          </p:nvCxnSpPr>
          <p:spPr>
            <a:xfrm rot="5400000">
              <a:off x="4030334" y="5030859"/>
              <a:ext cx="513844" cy="1149965"/>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163581" y="5348917"/>
              <a:ext cx="2548692" cy="820170"/>
              <a:chOff x="1163581" y="5348917"/>
              <a:chExt cx="2548692" cy="820170"/>
            </a:xfrm>
          </p:grpSpPr>
          <p:cxnSp>
            <p:nvCxnSpPr>
              <p:cNvPr id="31" name="Elbow Connector 30"/>
              <p:cNvCxnSpPr>
                <a:stCxn id="29" idx="2"/>
                <a:endCxn id="32" idx="1"/>
              </p:cNvCxnSpPr>
              <p:nvPr/>
            </p:nvCxnSpPr>
            <p:spPr>
              <a:xfrm rot="16200000" flipH="1">
                <a:off x="1465601" y="5046897"/>
                <a:ext cx="513845" cy="1117885"/>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Flowchart: Process 31"/>
              <p:cNvSpPr/>
              <p:nvPr/>
            </p:nvSpPr>
            <p:spPr>
              <a:xfrm>
                <a:off x="2281466" y="5556439"/>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a:t>
                </a:r>
              </a:p>
            </p:txBody>
          </p:sp>
        </p:grpSp>
      </p:grpSp>
    </p:spTree>
    <p:extLst>
      <p:ext uri="{BB962C8B-B14F-4D97-AF65-F5344CB8AC3E}">
        <p14:creationId xmlns:p14="http://schemas.microsoft.com/office/powerpoint/2010/main" val="40460458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22" presetClass="entr" presetSubtype="1" dur="50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1" dur="50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1" dur="50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1" dur="50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0" presetClass="entr" presetSubtype="0" dur="50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WAP to print if a number is positive or negative</a:t>
            </a:r>
            <a:endParaRPr lang="en-IN"/>
          </a:p>
        </p:txBody>
      </p:sp>
      <p:sp>
        <p:nvSpPr>
          <p:cNvPr id="3" name="Content Placeholder 2"/>
          <p:cNvSpPr>
            <a:spLocks noGrp="1"/>
          </p:cNvSpPr>
          <p:nvPr>
            <p:ph idx="1"/>
          </p:nvPr>
        </p:nvSpPr>
        <p:spPr>
          <a:xfrm>
            <a:off x="131181" y="863444"/>
            <a:ext cx="9084258" cy="5590565"/>
          </a:xfrm>
        </p:spPr>
        <p:txBody>
          <a:bodyPr/>
          <a:lstStyle/>
          <a:p>
            <a:pPr marL="342900" indent="-342900" algn="l">
              <a:lnSpc>
                <a:spcPct val="100000"/>
              </a:lnSpc>
              <a:spcBef>
                <a:spcPct val="0"/>
              </a:spcBef>
              <a:buClrTx/>
              <a:buFont typeface="+mj-lt"/>
              <a:buAutoNum type="arabicPeriod"/>
              <a:defRPr/>
            </a:pPr>
            <a:r>
              <a:rPr lang="en-US">
                <a:solidFill>
                  <a:srgbClr val="3333FF"/>
                </a:solidFill>
                <a:latin typeface="Consolas" panose="020B0609020204030204" pitchFamily="49" charset="0"/>
              </a:rPr>
              <a:t>import</a:t>
            </a:r>
            <a:r>
              <a:rPr lang="en-US">
                <a:latin typeface="Consolas" panose="020B0609020204030204" pitchFamily="49" charset="0"/>
              </a:rPr>
              <a:t> java.util.*;</a:t>
            </a:r>
          </a:p>
          <a:p>
            <a:pPr marL="342900" indent="-342900" algn="l">
              <a:lnSpc>
                <a:spcPct val="100000"/>
              </a:lnSpc>
              <a:spcBef>
                <a:spcPct val="0"/>
              </a:spcBef>
              <a:buClrTx/>
              <a:buFont typeface="+mj-lt"/>
              <a:buAutoNum type="arabicPeriod"/>
              <a:defRPr/>
            </a:pPr>
            <a:r>
              <a:rPr lang="en-US">
                <a:solidFill>
                  <a:srgbClr val="3333FF"/>
                </a:solidFill>
                <a:latin typeface="Consolas" panose="020B0609020204030204" pitchFamily="49" charset="0"/>
              </a:rPr>
              <a:t>class</a:t>
            </a:r>
            <a:r>
              <a:rPr lang="en-US">
                <a:latin typeface="Consolas" panose="020B0609020204030204" pitchFamily="49" charset="0"/>
              </a:rPr>
              <a:t> MyProgram{	</a:t>
            </a:r>
          </a:p>
          <a:p>
            <a:pPr marL="342900" indent="-342900" algn="l">
              <a:lnSpc>
                <a:spcPct val="100000"/>
              </a:lnSpc>
              <a:spcBef>
                <a:spcPct val="0"/>
              </a:spcBef>
              <a:buClrTx/>
              <a:buFont typeface="+mj-lt"/>
              <a:buAutoNum type="arabicPeriod"/>
              <a:defRPr/>
            </a:pPr>
            <a:r>
              <a:rPr lang="en-US">
                <a:solidFill>
                  <a:srgbClr val="3333FF"/>
                </a:solidFill>
                <a:latin typeface="Consolas" panose="020B0609020204030204" pitchFamily="49" charset="0"/>
              </a:rPr>
              <a:t>public static void </a:t>
            </a:r>
            <a:r>
              <a:rPr lang="en-US">
                <a:latin typeface="Consolas" panose="020B0609020204030204" pitchFamily="49" charset="0"/>
              </a:rPr>
              <a:t>main (String[] args){</a:t>
            </a:r>
          </a:p>
          <a:p>
            <a:pPr marL="342900" indent="-342900" algn="l">
              <a:lnSpc>
                <a:spcPct val="100000"/>
              </a:lnSpc>
              <a:spcBef>
                <a:spcPct val="0"/>
              </a:spcBef>
              <a:buClrTx/>
              <a:buFont typeface="+mj-lt"/>
              <a:buAutoNum type="arabicPeriod"/>
              <a:defRPr/>
            </a:pPr>
            <a:r>
              <a:rPr lang="en-US" err="1">
                <a:latin typeface="Consolas" panose="020B0609020204030204" pitchFamily="49" charset="0"/>
              </a:rPr>
              <a:t>int x;</a:t>
            </a:r>
          </a:p>
          <a:p>
            <a:pPr marL="1257300" indent="-1257300" algn="l">
              <a:lnSpc>
                <a:spcPct val="100000"/>
              </a:lnSpc>
              <a:spcBef>
                <a:spcPct val="0"/>
              </a:spcBef>
              <a:buClrTx/>
              <a:buFont typeface="+mj-lt"/>
              <a:buAutoNum type="arabicPeriod"/>
              <a:defRPr/>
            </a:pPr>
            <a:r>
              <a:rPr lang="en-US">
                <a:latin typeface="Consolas" panose="020B0609020204030204" pitchFamily="49" charset="0"/>
              </a:rPr>
              <a:t>Scanner sc = new Scanner(System.in);</a:t>
            </a:r>
          </a:p>
          <a:p>
            <a:pPr marL="1257300" indent="-1257300" algn="l">
              <a:lnSpc>
                <a:spcPct val="100000"/>
              </a:lnSpc>
              <a:spcBef>
                <a:spcPct val="0"/>
              </a:spcBef>
              <a:buClrTx/>
              <a:buFont typeface="+mj-lt"/>
              <a:buAutoNum type="arabicPeriod"/>
              <a:defRPr/>
            </a:pPr>
            <a:r>
              <a:rPr lang="en-US">
                <a:latin typeface="Consolas" panose="020B0609020204030204" pitchFamily="49" charset="0"/>
              </a:rPr>
              <a:t>x = sc.nextInt();</a:t>
            </a:r>
          </a:p>
          <a:p>
            <a:pPr marL="1257300" indent="-1257300" algn="l">
              <a:lnSpc>
                <a:spcPct val="100000"/>
              </a:lnSpc>
              <a:spcBef>
                <a:spcPct val="0"/>
              </a:spcBef>
              <a:buClrTx/>
              <a:buFont typeface="+mj-lt"/>
              <a:buAutoNum type="arabicPeriod"/>
              <a:defRPr/>
            </a:pPr>
            <a:r>
              <a:rPr lang="en-US" b="1">
                <a:latin typeface="Consolas" panose="020B0609020204030204" pitchFamily="49" charset="0"/>
              </a:rPr>
              <a:t>if (x &gt; 0){</a:t>
            </a:r>
          </a:p>
          <a:p>
            <a:pPr marL="1257300" indent="-1257300" algn="l">
              <a:lnSpc>
                <a:spcPct val="100000"/>
              </a:lnSpc>
              <a:spcBef>
                <a:spcPct val="0"/>
              </a:spcBef>
              <a:buClrTx/>
              <a:buFont typeface="+mj-lt"/>
              <a:buAutoNum type="arabicPeriod"/>
              <a:defRPr/>
            </a:pPr>
            <a:r>
              <a:rPr lang="en-US" b="1">
                <a:latin typeface="Consolas" panose="020B0609020204030204" pitchFamily="49" charset="0"/>
              </a:rPr>
              <a:t> 	System.out.println("Number is positive");</a:t>
            </a:r>
          </a:p>
          <a:p>
            <a:pPr marL="1257300" indent="-1257300" algn="l">
              <a:lnSpc>
                <a:spcPct val="100000"/>
              </a:lnSpc>
              <a:spcBef>
                <a:spcPct val="0"/>
              </a:spcBef>
              <a:buClrTx/>
              <a:buFont typeface="+mj-lt"/>
              <a:buAutoNum type="arabicPeriod"/>
              <a:defRPr/>
            </a:pPr>
            <a:r>
              <a:rPr lang="en-US" b="1">
                <a:latin typeface="Consolas" panose="020B0609020204030204" pitchFamily="49" charset="0"/>
              </a:rPr>
              <a:t>}//if</a:t>
            </a:r>
          </a:p>
          <a:p>
            <a:pPr marL="1257300" indent="-1257300" algn="l">
              <a:lnSpc>
                <a:spcPct val="100000"/>
              </a:lnSpc>
              <a:spcBef>
                <a:spcPct val="0"/>
              </a:spcBef>
              <a:buClrTx/>
              <a:buFont typeface="+mj-lt"/>
              <a:buAutoNum type="arabicPeriod"/>
              <a:defRPr/>
            </a:pPr>
            <a:r>
              <a:rPr lang="en-US" b="1">
                <a:latin typeface="Consolas" panose="020B0609020204030204" pitchFamily="49" charset="0"/>
              </a:rPr>
              <a:t>else{</a:t>
            </a:r>
          </a:p>
          <a:p>
            <a:pPr marL="1257300" indent="-1257300" algn="l">
              <a:lnSpc>
                <a:spcPct val="100000"/>
              </a:lnSpc>
              <a:spcBef>
                <a:spcPct val="0"/>
              </a:spcBef>
              <a:buClrTx/>
              <a:buFont typeface="+mj-lt"/>
              <a:buAutoNum type="arabicPeriod"/>
              <a:defRPr/>
            </a:pPr>
            <a:r>
              <a:rPr lang="en-US" b="1">
                <a:latin typeface="Consolas" panose="020B0609020204030204" pitchFamily="49" charset="0"/>
              </a:rPr>
              <a:t> 	System.out.println("Number is negative");</a:t>
            </a:r>
          </a:p>
          <a:p>
            <a:pPr marL="1257300" indent="-1257300" algn="l">
              <a:lnSpc>
                <a:spcPct val="100000"/>
              </a:lnSpc>
              <a:spcBef>
                <a:spcPct val="0"/>
              </a:spcBef>
              <a:buClrTx/>
              <a:buFont typeface="+mj-lt"/>
              <a:buAutoNum type="arabicPeriod"/>
              <a:defRPr/>
            </a:pPr>
            <a:r>
              <a:rPr lang="en-US" b="1">
                <a:latin typeface="Consolas" panose="020B0609020204030204" pitchFamily="49" charset="0"/>
              </a:rPr>
              <a:t>  }//else</a:t>
            </a:r>
          </a:p>
          <a:p>
            <a:pPr marL="1257300" indent="-1257300" algn="l">
              <a:lnSpc>
                <a:spcPct val="100000"/>
              </a:lnSpc>
              <a:spcBef>
                <a:spcPct val="0"/>
              </a:spcBef>
              <a:buClrTx/>
              <a:buFont typeface="+mj-lt"/>
              <a:buAutoNum type="arabicPeriod"/>
              <a:defRPr/>
            </a:pPr>
            <a:r>
              <a:rPr lang="en-US" b="1">
                <a:latin typeface="Consolas" panose="020B0609020204030204" pitchFamily="49" charset="0"/>
              </a:rPr>
              <a:t> }//main</a:t>
            </a:r>
          </a:p>
          <a:p>
            <a:pPr marL="342900" indent="-342900" algn="l">
              <a:lnSpc>
                <a:spcPct val="100000"/>
              </a:lnSpc>
              <a:spcBef>
                <a:spcPct val="0"/>
              </a:spcBef>
              <a:buClrTx/>
              <a:buFont typeface="+mj-lt"/>
              <a:buAutoNum type="arabicPeriod"/>
              <a:defRPr/>
            </a:pPr>
            <a:r>
              <a:rPr lang="en-US">
                <a:latin typeface="Consolas" panose="020B0609020204030204" pitchFamily="49" charset="0"/>
              </a:rPr>
              <a:t>}//class</a:t>
            </a:r>
          </a:p>
          <a:p>
            <a:endParaRPr lang="en-IN"/>
          </a:p>
        </p:txBody>
      </p:sp>
    </p:spTree>
    <p:extLst>
      <p:ext uri="{BB962C8B-B14F-4D97-AF65-F5344CB8AC3E}">
        <p14:creationId xmlns:p14="http://schemas.microsoft.com/office/powerpoint/2010/main" val="239875144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WAP to print if a number is odd or even</a:t>
            </a:r>
            <a:endParaRPr lang="en-IN"/>
          </a:p>
        </p:txBody>
      </p:sp>
      <p:sp>
        <p:nvSpPr>
          <p:cNvPr id="3" name="Content Placeholder 2"/>
          <p:cNvSpPr>
            <a:spLocks noGrp="1"/>
          </p:cNvSpPr>
          <p:nvPr>
            <p:ph idx="1"/>
          </p:nvPr>
        </p:nvSpPr>
        <p:spPr>
          <a:xfrm>
            <a:off x="262359" y="852763"/>
            <a:ext cx="11929641" cy="5590565"/>
          </a:xfrm>
        </p:spPr>
        <p:txBody>
          <a:bodyPr/>
          <a:lstStyle/>
          <a:p>
            <a:pPr marL="342900" indent="-342900" algn="l">
              <a:lnSpc>
                <a:spcPct val="100000"/>
              </a:lnSpc>
              <a:spcBef>
                <a:spcPct val="0"/>
              </a:spcBef>
              <a:buClrTx/>
              <a:buFont typeface="+mj-lt"/>
              <a:buAutoNum type="arabicPeriod"/>
              <a:defRPr/>
            </a:pPr>
            <a:r>
              <a:rPr lang="en-US" dirty="0">
                <a:solidFill>
                  <a:srgbClr val="3333FF"/>
                </a:solidFill>
                <a:latin typeface="Consolas" panose="020B0609020204030204" pitchFamily="49" charset="0"/>
              </a:rPr>
              <a:t>import</a:t>
            </a:r>
            <a:r>
              <a:rPr lang="en-US" dirty="0">
                <a:latin typeface="Consolas" panose="020B0609020204030204" pitchFamily="49" charset="0"/>
              </a:rPr>
              <a:t> </a:t>
            </a:r>
            <a:r>
              <a:rPr lang="en-US" dirty="0" err="1">
                <a:latin typeface="Consolas" panose="020B0609020204030204" pitchFamily="49" charset="0"/>
              </a:rPr>
              <a:t>java.util</a:t>
            </a:r>
            <a:r>
              <a:rPr lang="en-US" dirty="0">
                <a:latin typeface="Consolas" panose="020B0609020204030204" pitchFamily="49" charset="0"/>
              </a:rPr>
              <a:t>.*;</a:t>
            </a:r>
          </a:p>
          <a:p>
            <a:pPr marL="342900" indent="-342900" algn="l">
              <a:lnSpc>
                <a:spcPct val="100000"/>
              </a:lnSpc>
              <a:spcBef>
                <a:spcPct val="0"/>
              </a:spcBef>
              <a:buClrTx/>
              <a:buFont typeface="+mj-lt"/>
              <a:buAutoNum type="arabicPeriod"/>
              <a:defRPr/>
            </a:pPr>
            <a:r>
              <a:rPr lang="en-US" dirty="0">
                <a:solidFill>
                  <a:srgbClr val="3333FF"/>
                </a:solidFill>
                <a:latin typeface="Consolas" panose="020B0609020204030204" pitchFamily="49" charset="0"/>
              </a:rPr>
              <a:t>class</a:t>
            </a:r>
            <a:r>
              <a:rPr lang="en-US" dirty="0">
                <a:latin typeface="Consolas" panose="020B0609020204030204" pitchFamily="49" charset="0"/>
              </a:rPr>
              <a:t> </a:t>
            </a:r>
            <a:r>
              <a:rPr lang="en-US" dirty="0" err="1">
                <a:latin typeface="Consolas" panose="020B0609020204030204" pitchFamily="49" charset="0"/>
              </a:rPr>
              <a:t>MyProgram</a:t>
            </a:r>
            <a:r>
              <a:rPr lang="en-US" dirty="0">
                <a:latin typeface="Consolas" panose="020B0609020204030204" pitchFamily="49" charset="0"/>
              </a:rPr>
              <a:t>{	</a:t>
            </a:r>
          </a:p>
          <a:p>
            <a:pPr marL="342900" indent="-342900" algn="l">
              <a:lnSpc>
                <a:spcPct val="100000"/>
              </a:lnSpc>
              <a:spcBef>
                <a:spcPct val="0"/>
              </a:spcBef>
              <a:buClrTx/>
              <a:buFont typeface="+mj-lt"/>
              <a:buAutoNum type="arabicPeriod"/>
              <a:defRPr/>
            </a:pPr>
            <a:r>
              <a:rPr lang="en-US" dirty="0">
                <a:solidFill>
                  <a:srgbClr val="3333FF"/>
                </a:solidFill>
                <a:latin typeface="Consolas" panose="020B0609020204030204" pitchFamily="49" charset="0"/>
              </a:rPr>
              <a:t>public static void </a:t>
            </a:r>
            <a:r>
              <a:rPr lang="en-US" dirty="0">
                <a:latin typeface="Consolas" panose="020B0609020204030204" pitchFamily="49" charset="0"/>
              </a:rPr>
              <a:t>main (String[] </a:t>
            </a:r>
            <a:r>
              <a:rPr lang="en-US" dirty="0" err="1">
                <a:latin typeface="Consolas" panose="020B0609020204030204" pitchFamily="49" charset="0"/>
              </a:rPr>
              <a:t>args</a:t>
            </a:r>
            <a:r>
              <a:rPr lang="en-US" dirty="0">
                <a:latin typeface="Consolas" panose="020B0609020204030204" pitchFamily="49" charset="0"/>
              </a:rPr>
              <a:t>){</a:t>
            </a:r>
          </a:p>
          <a:p>
            <a:pPr marL="342900" indent="-342900" algn="l">
              <a:lnSpc>
                <a:spcPct val="100000"/>
              </a:lnSpc>
              <a:spcBef>
                <a:spcPct val="0"/>
              </a:spcBef>
              <a:buClrTx/>
              <a:buFont typeface="+mj-lt"/>
              <a:buAutoNum type="arabicPeriod"/>
              <a:defRPr/>
            </a:pPr>
            <a:r>
              <a:rPr lang="en-US" dirty="0">
                <a:latin typeface="Consolas" panose="020B0609020204030204" pitchFamily="49" charset="0"/>
              </a:rPr>
              <a:t>	int x;</a:t>
            </a:r>
          </a:p>
          <a:p>
            <a:pPr marL="342900" indent="-342900" algn="l">
              <a:lnSpc>
                <a:spcPct val="100000"/>
              </a:lnSpc>
              <a:spcBef>
                <a:spcPct val="0"/>
              </a:spcBef>
              <a:buClrTx/>
              <a:buFont typeface="+mj-lt"/>
              <a:buAutoNum type="arabicPeriod"/>
              <a:defRPr/>
            </a:pPr>
            <a:r>
              <a:rPr lang="en-US" dirty="0">
                <a:latin typeface="Consolas" panose="020B0609020204030204" pitchFamily="49" charset="0"/>
              </a:rPr>
              <a:t>	Scanner </a:t>
            </a:r>
            <a:r>
              <a:rPr lang="en-US" dirty="0" err="1">
                <a:latin typeface="Consolas" panose="020B0609020204030204" pitchFamily="49" charset="0"/>
              </a:rPr>
              <a:t>sc</a:t>
            </a:r>
            <a:r>
              <a:rPr lang="en-US" dirty="0">
                <a:latin typeface="Consolas" panose="020B0609020204030204" pitchFamily="49" charset="0"/>
              </a:rPr>
              <a:t> = new Scanner(System.in);</a:t>
            </a:r>
          </a:p>
          <a:p>
            <a:pPr marL="342900" indent="-342900" algn="l">
              <a:lnSpc>
                <a:spcPct val="100000"/>
              </a:lnSpc>
              <a:spcBef>
                <a:spcPct val="0"/>
              </a:spcBef>
              <a:buClrTx/>
              <a:buFont typeface="+mj-lt"/>
              <a:buAutoNum type="arabicPeriod"/>
              <a:defRPr/>
            </a:pPr>
            <a:r>
              <a:rPr lang="en-US" dirty="0">
                <a:latin typeface="Consolas" panose="020B0609020204030204" pitchFamily="49" charset="0"/>
              </a:rPr>
              <a:t>    x = </a:t>
            </a:r>
            <a:r>
              <a:rPr lang="en-US" dirty="0" err="1">
                <a:latin typeface="Consolas" panose="020B0609020204030204" pitchFamily="49" charset="0"/>
              </a:rPr>
              <a:t>sc.nextInt</a:t>
            </a:r>
            <a:r>
              <a:rPr lang="en-US" dirty="0">
                <a:latin typeface="Consolas" panose="020B0609020204030204" pitchFamily="49" charset="0"/>
              </a:rPr>
              <a:t>();</a:t>
            </a:r>
          </a:p>
          <a:p>
            <a:pPr marL="342900" indent="-342900" algn="l">
              <a:lnSpc>
                <a:spcPct val="100000"/>
              </a:lnSpc>
              <a:spcBef>
                <a:spcPct val="0"/>
              </a:spcBef>
              <a:buClrTx/>
              <a:buFont typeface="+mj-lt"/>
              <a:buAutoNum type="arabicPeriod"/>
              <a:defRPr/>
            </a:pPr>
            <a:r>
              <a:rPr lang="en-US" dirty="0">
                <a:latin typeface="Consolas" panose="020B0609020204030204" pitchFamily="49" charset="0"/>
              </a:rPr>
              <a:t>    </a:t>
            </a:r>
            <a:r>
              <a:rPr lang="en-US" b="1" dirty="0">
                <a:latin typeface="Consolas" panose="020B0609020204030204" pitchFamily="49" charset="0"/>
              </a:rPr>
              <a:t>if( x % 2 == 1 ){</a:t>
            </a:r>
          </a:p>
          <a:p>
            <a:pPr marL="342900" indent="-342900" algn="l">
              <a:lnSpc>
                <a:spcPct val="100000"/>
              </a:lnSpc>
              <a:spcBef>
                <a:spcPct val="0"/>
              </a:spcBef>
              <a:buClrTx/>
              <a:buFont typeface="+mj-lt"/>
              <a:buAutoNum type="arabicPeriod"/>
              <a:defRPr/>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("number is a odd");</a:t>
            </a:r>
          </a:p>
          <a:p>
            <a:pPr marL="342900" indent="-342900" algn="l">
              <a:lnSpc>
                <a:spcPct val="100000"/>
              </a:lnSpc>
              <a:spcBef>
                <a:spcPct val="0"/>
              </a:spcBef>
              <a:buClrTx/>
              <a:buFont typeface="+mj-lt"/>
              <a:buAutoNum type="arabicPeriod"/>
              <a:defRPr/>
            </a:pPr>
            <a:r>
              <a:rPr lang="en-US" b="1" dirty="0">
                <a:latin typeface="Consolas" panose="020B0609020204030204" pitchFamily="49" charset="0"/>
              </a:rPr>
              <a:t>    }</a:t>
            </a:r>
          </a:p>
          <a:p>
            <a:pPr marL="342900" indent="-342900" algn="l">
              <a:lnSpc>
                <a:spcPct val="100000"/>
              </a:lnSpc>
              <a:spcBef>
                <a:spcPct val="0"/>
              </a:spcBef>
              <a:buClrTx/>
              <a:buFont typeface="+mj-lt"/>
              <a:buAutoNum type="arabicPeriod"/>
              <a:defRPr/>
            </a:pPr>
            <a:r>
              <a:rPr lang="en-US" b="1" dirty="0">
                <a:latin typeface="Consolas" panose="020B0609020204030204" pitchFamily="49" charset="0"/>
              </a:rPr>
              <a:t>    else{</a:t>
            </a:r>
          </a:p>
          <a:p>
            <a:pPr marL="342900" indent="-342900" algn="l">
              <a:lnSpc>
                <a:spcPct val="100000"/>
              </a:lnSpc>
              <a:spcBef>
                <a:spcPct val="0"/>
              </a:spcBef>
              <a:buClrTx/>
              <a:buFont typeface="+mj-lt"/>
              <a:buAutoNum type="arabicPeriod"/>
              <a:defRPr/>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("number is a even");</a:t>
            </a:r>
          </a:p>
          <a:p>
            <a:pPr marL="342900" indent="-342900" algn="l">
              <a:lnSpc>
                <a:spcPct val="100000"/>
              </a:lnSpc>
              <a:spcBef>
                <a:spcPct val="0"/>
              </a:spcBef>
              <a:buClrTx/>
              <a:buFont typeface="+mj-lt"/>
              <a:buAutoNum type="arabicPeriod"/>
              <a:defRPr/>
            </a:pPr>
            <a:r>
              <a:rPr lang="en-US" b="1" dirty="0">
                <a:latin typeface="Consolas" panose="020B0609020204030204" pitchFamily="49" charset="0"/>
              </a:rPr>
              <a:t>    }</a:t>
            </a:r>
          </a:p>
          <a:p>
            <a:pPr marL="342900" indent="-342900" algn="l">
              <a:lnSpc>
                <a:spcPct val="100000"/>
              </a:lnSpc>
              <a:spcBef>
                <a:spcPct val="0"/>
              </a:spcBef>
              <a:buClrTx/>
              <a:buFont typeface="+mj-lt"/>
              <a:buAutoNum type="arabicPeriod"/>
              <a:defRPr/>
            </a:pPr>
            <a:r>
              <a:rPr lang="en-US" dirty="0">
                <a:latin typeface="Consolas" panose="020B0609020204030204" pitchFamily="49" charset="0"/>
              </a:rPr>
              <a:t>}</a:t>
            </a:r>
          </a:p>
          <a:p>
            <a:endParaRPr lang="en-IN" dirty="0"/>
          </a:p>
        </p:txBody>
      </p:sp>
    </p:spTree>
    <p:extLst>
      <p:ext uri="{BB962C8B-B14F-4D97-AF65-F5344CB8AC3E}">
        <p14:creationId xmlns:p14="http://schemas.microsoft.com/office/powerpoint/2010/main" val="380514218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endParaRPr lang="en-IN"/>
          </a:p>
        </p:txBody>
      </p:sp>
      <p:sp>
        <p:nvSpPr>
          <p:cNvPr id="3" name="Content Placeholder 2"/>
          <p:cNvSpPr>
            <a:spLocks noGrp="1"/>
          </p:cNvSpPr>
          <p:nvPr>
            <p:ph idx="1"/>
          </p:nvPr>
        </p:nvSpPr>
        <p:spPr/>
        <p:txBody>
          <a:bodyPr/>
          <a:lstStyle/>
          <a:p>
            <a:pPr marL="457200" indent="-457200">
              <a:buFont typeface="+mj-lt"/>
              <a:buAutoNum type="arabicPeriod"/>
            </a:pPr>
            <a:r>
              <a:rPr lang="en-US"/>
              <a:t>Any year is entered through the keyboard, write a program to determine whether the year is leap or not.</a:t>
            </a:r>
            <a:endParaRPr lang="en-IN"/>
          </a:p>
          <a:p>
            <a:pPr marL="457200" indent="-457200">
              <a:buFont typeface="+mj-lt"/>
              <a:buAutoNum type="arabicPeriod"/>
            </a:pPr>
            <a:r>
              <a:rPr lang="en-US"/>
              <a:t>Write a program to check whether a triangle is valid or not, when the three angles of the triangle are entered through the keyboard. A triangle is valid if the sum of all the three angles is equal to 180 degrees.	</a:t>
            </a:r>
          </a:p>
        </p:txBody>
      </p:sp>
    </p:spTree>
    <p:extLst>
      <p:ext uri="{BB962C8B-B14F-4D97-AF65-F5344CB8AC3E}">
        <p14:creationId xmlns:p14="http://schemas.microsoft.com/office/powerpoint/2010/main" val="92407455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if…else if…else</a:t>
            </a:r>
            <a:endParaRPr lang="en-IN"/>
          </a:p>
        </p:txBody>
      </p:sp>
      <p:sp>
        <p:nvSpPr>
          <p:cNvPr id="5" name="Text Placeholder 4"/>
          <p:cNvSpPr>
            <a:spLocks noGrp="1"/>
          </p:cNvSpPr>
          <p:nvPr>
            <p:ph type="body" idx="1"/>
          </p:nvPr>
        </p:nvSpPr>
        <p:spPr/>
        <p:txBody>
          <a:bodyPr/>
          <a:lstStyle/>
          <a:p>
            <a:r>
              <a:rPr lang="en-US"/>
              <a:t>Multi way Decision</a:t>
            </a:r>
            <a:endParaRPr lang="en-IN"/>
          </a:p>
        </p:txBody>
      </p:sp>
    </p:spTree>
    <p:extLst>
      <p:ext uri="{BB962C8B-B14F-4D97-AF65-F5344CB8AC3E}">
        <p14:creationId xmlns:p14="http://schemas.microsoft.com/office/powerpoint/2010/main" val="125607830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if…else if…else</a:t>
            </a:r>
          </a:p>
        </p:txBody>
      </p:sp>
      <p:sp>
        <p:nvSpPr>
          <p:cNvPr id="3" name="Content Placeholder 2"/>
          <p:cNvSpPr>
            <a:spLocks noGrp="1"/>
          </p:cNvSpPr>
          <p:nvPr>
            <p:ph idx="1"/>
          </p:nvPr>
        </p:nvSpPr>
        <p:spPr>
          <a:xfrm>
            <a:off x="131180" y="863444"/>
            <a:ext cx="7878501" cy="5745700"/>
          </a:xfrm>
        </p:spPr>
        <p:txBody>
          <a:bodyPr/>
          <a:lstStyle/>
          <a:p>
            <a:r>
              <a:rPr lang="en-US" sz="2200" b="1" dirty="0">
                <a:solidFill>
                  <a:srgbClr val="002060"/>
                </a:solidFill>
              </a:rPr>
              <a:t>if…else if…else </a:t>
            </a:r>
            <a:r>
              <a:rPr lang="en-US" sz="2200" dirty="0"/>
              <a:t>statement is also known as </a:t>
            </a:r>
            <a:r>
              <a:rPr lang="en-US" sz="2200" b="1" dirty="0"/>
              <a:t>if-else-if </a:t>
            </a:r>
            <a:r>
              <a:rPr lang="en-US" sz="2200" b="1" dirty="0">
                <a:solidFill>
                  <a:srgbClr val="002060"/>
                </a:solidFill>
              </a:rPr>
              <a:t>ladder</a:t>
            </a:r>
            <a:r>
              <a:rPr lang="en-US" sz="2200" dirty="0">
                <a:solidFill>
                  <a:srgbClr val="002060"/>
                </a:solidFill>
              </a:rPr>
              <a:t> </a:t>
            </a:r>
            <a:r>
              <a:rPr lang="en-US" sz="2200" dirty="0"/>
              <a:t>which is used for </a:t>
            </a:r>
            <a:r>
              <a:rPr lang="en-US" sz="2200" dirty="0">
                <a:solidFill>
                  <a:srgbClr val="002060"/>
                </a:solidFill>
              </a:rPr>
              <a:t>multi way decision </a:t>
            </a:r>
            <a:r>
              <a:rPr lang="en-US" sz="2200" dirty="0"/>
              <a:t>making.</a:t>
            </a:r>
          </a:p>
          <a:p>
            <a:r>
              <a:rPr lang="en-US" sz="2200" dirty="0"/>
              <a:t>It is </a:t>
            </a:r>
            <a:r>
              <a:rPr lang="en-US" sz="2200" dirty="0">
                <a:solidFill>
                  <a:srgbClr val="002060"/>
                </a:solidFill>
              </a:rPr>
              <a:t>used</a:t>
            </a:r>
            <a:r>
              <a:rPr lang="en-US" sz="2200" dirty="0"/>
              <a:t> when there are more than </a:t>
            </a:r>
            <a:r>
              <a:rPr lang="en-US" sz="2200" dirty="0">
                <a:solidFill>
                  <a:srgbClr val="002060"/>
                </a:solidFill>
              </a:rPr>
              <a:t>two different conditions</a:t>
            </a:r>
            <a:r>
              <a:rPr lang="en-US" sz="2200" dirty="0"/>
              <a:t>.</a:t>
            </a:r>
          </a:p>
          <a:p>
            <a:r>
              <a:rPr lang="en-US" sz="2200" dirty="0"/>
              <a:t>It tests conditions in a </a:t>
            </a:r>
            <a:r>
              <a:rPr lang="en-US" sz="2200" b="1" dirty="0">
                <a:solidFill>
                  <a:srgbClr val="002060"/>
                </a:solidFill>
              </a:rPr>
              <a:t>sequence</a:t>
            </a:r>
            <a:r>
              <a:rPr lang="en-US" sz="2200" dirty="0"/>
              <a:t>, from </a:t>
            </a:r>
            <a:r>
              <a:rPr lang="en-US" sz="2200" dirty="0">
                <a:solidFill>
                  <a:srgbClr val="002060"/>
                </a:solidFill>
              </a:rPr>
              <a:t>top to bottom</a:t>
            </a:r>
            <a:r>
              <a:rPr lang="en-US" sz="2200" dirty="0"/>
              <a:t>. </a:t>
            </a:r>
          </a:p>
          <a:p>
            <a:r>
              <a:rPr lang="en-US" sz="2200" dirty="0"/>
              <a:t>If first condition is </a:t>
            </a:r>
            <a:r>
              <a:rPr lang="en-US" sz="2200" dirty="0">
                <a:solidFill>
                  <a:srgbClr val="002060"/>
                </a:solidFill>
              </a:rPr>
              <a:t>true</a:t>
            </a:r>
            <a:r>
              <a:rPr lang="en-US" sz="2200" dirty="0"/>
              <a:t> then the associated block with if statement is executed and rest of the conditions are </a:t>
            </a:r>
            <a:r>
              <a:rPr lang="en-US" sz="2200" dirty="0">
                <a:solidFill>
                  <a:srgbClr val="002060"/>
                </a:solidFill>
              </a:rPr>
              <a:t>skipped</a:t>
            </a:r>
            <a:r>
              <a:rPr lang="en-US" sz="2200" dirty="0"/>
              <a:t>.</a:t>
            </a:r>
          </a:p>
          <a:p>
            <a:r>
              <a:rPr lang="en-US" sz="2200" dirty="0"/>
              <a:t>If condition is </a:t>
            </a:r>
            <a:r>
              <a:rPr lang="en-US" sz="2200" dirty="0">
                <a:solidFill>
                  <a:srgbClr val="002060"/>
                </a:solidFill>
              </a:rPr>
              <a:t>false</a:t>
            </a:r>
            <a:r>
              <a:rPr lang="en-US" sz="2200" dirty="0"/>
              <a:t> then then the </a:t>
            </a:r>
            <a:r>
              <a:rPr lang="en-US" sz="2200" dirty="0">
                <a:solidFill>
                  <a:srgbClr val="002060"/>
                </a:solidFill>
              </a:rPr>
              <a:t>next if </a:t>
            </a:r>
            <a:r>
              <a:rPr lang="en-US" sz="2200" dirty="0"/>
              <a:t>condition will be </a:t>
            </a:r>
            <a:r>
              <a:rPr lang="en-US" sz="2200" dirty="0">
                <a:solidFill>
                  <a:srgbClr val="002060"/>
                </a:solidFill>
              </a:rPr>
              <a:t>tested</a:t>
            </a:r>
            <a:r>
              <a:rPr lang="en-US" sz="2200" dirty="0"/>
              <a:t>, if it is </a:t>
            </a:r>
            <a:r>
              <a:rPr lang="en-US" sz="2200" dirty="0">
                <a:solidFill>
                  <a:srgbClr val="002060"/>
                </a:solidFill>
              </a:rPr>
              <a:t>true</a:t>
            </a:r>
            <a:r>
              <a:rPr lang="en-US" sz="2200" dirty="0"/>
              <a:t> then the associated block is executed and rest of the conditions are skipped. Thus it </a:t>
            </a:r>
            <a:r>
              <a:rPr lang="en-US" sz="2200" dirty="0">
                <a:solidFill>
                  <a:srgbClr val="002060"/>
                </a:solidFill>
              </a:rPr>
              <a:t>checks</a:t>
            </a:r>
            <a:r>
              <a:rPr lang="en-US" sz="2200" dirty="0"/>
              <a:t> till </a:t>
            </a:r>
            <a:r>
              <a:rPr lang="en-US" sz="2200" dirty="0">
                <a:solidFill>
                  <a:srgbClr val="002060"/>
                </a:solidFill>
              </a:rPr>
              <a:t>last condition</a:t>
            </a:r>
            <a:r>
              <a:rPr lang="en-US" sz="2200" dirty="0"/>
              <a:t>.</a:t>
            </a:r>
          </a:p>
          <a:p>
            <a:r>
              <a:rPr lang="en-US" sz="2200" dirty="0"/>
              <a:t>Condition is </a:t>
            </a:r>
            <a:r>
              <a:rPr lang="en-US" sz="2200" dirty="0">
                <a:solidFill>
                  <a:srgbClr val="002060"/>
                </a:solidFill>
              </a:rPr>
              <a:t>tested only </a:t>
            </a:r>
            <a:r>
              <a:rPr lang="en-US" sz="2200" dirty="0"/>
              <a:t>and only when all previous conditions are </a:t>
            </a:r>
            <a:r>
              <a:rPr lang="en-US" sz="2200" dirty="0">
                <a:solidFill>
                  <a:srgbClr val="002060"/>
                </a:solidFill>
              </a:rPr>
              <a:t>false</a:t>
            </a:r>
            <a:r>
              <a:rPr lang="en-US" sz="2200" dirty="0"/>
              <a:t>.</a:t>
            </a:r>
          </a:p>
          <a:p>
            <a:r>
              <a:rPr lang="en-US" sz="2200" dirty="0"/>
              <a:t>The </a:t>
            </a:r>
            <a:r>
              <a:rPr lang="en-US" sz="2200" dirty="0">
                <a:solidFill>
                  <a:srgbClr val="002060"/>
                </a:solidFill>
              </a:rPr>
              <a:t>last else </a:t>
            </a:r>
            <a:r>
              <a:rPr lang="en-US" sz="2200" dirty="0"/>
              <a:t>is the </a:t>
            </a:r>
            <a:r>
              <a:rPr lang="en-US" sz="2200" dirty="0">
                <a:solidFill>
                  <a:srgbClr val="002060"/>
                </a:solidFill>
              </a:rPr>
              <a:t>default block </a:t>
            </a:r>
            <a:r>
              <a:rPr lang="en-US" sz="2200" dirty="0"/>
              <a:t>which will be executed if none of the conditions are </a:t>
            </a:r>
            <a:r>
              <a:rPr lang="en-US" sz="2200" dirty="0">
                <a:solidFill>
                  <a:srgbClr val="002060"/>
                </a:solidFill>
              </a:rPr>
              <a:t>true</a:t>
            </a:r>
            <a:r>
              <a:rPr lang="en-US" sz="2200" dirty="0"/>
              <a:t>.</a:t>
            </a:r>
          </a:p>
          <a:p>
            <a:r>
              <a:rPr lang="en-US" sz="2200" dirty="0"/>
              <a:t>The last else is </a:t>
            </a:r>
            <a:r>
              <a:rPr lang="en-US" sz="2200" dirty="0">
                <a:solidFill>
                  <a:srgbClr val="002060"/>
                </a:solidFill>
              </a:rPr>
              <a:t>not mandatory</a:t>
            </a:r>
            <a:r>
              <a:rPr lang="en-US" sz="2200" dirty="0"/>
              <a:t>. If there are no default statements then it can be </a:t>
            </a:r>
            <a:r>
              <a:rPr lang="en-US" sz="2200" dirty="0">
                <a:solidFill>
                  <a:srgbClr val="002060"/>
                </a:solidFill>
              </a:rPr>
              <a:t>skipped</a:t>
            </a:r>
            <a:r>
              <a:rPr lang="en-US" sz="2200" dirty="0"/>
              <a:t>.</a:t>
            </a:r>
          </a:p>
          <a:p>
            <a:endParaRPr lang="en-US" sz="2200" dirty="0"/>
          </a:p>
        </p:txBody>
      </p:sp>
      <p:sp>
        <p:nvSpPr>
          <p:cNvPr id="33" name="Rectangle 32"/>
          <p:cNvSpPr/>
          <p:nvPr/>
        </p:nvSpPr>
        <p:spPr>
          <a:xfrm>
            <a:off x="8250953" y="863444"/>
            <a:ext cx="3740419" cy="5109094"/>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Consolas" panose="020B0609020204030204" pitchFamily="49" charset="0"/>
              </a:rPr>
              <a:t>if</a:t>
            </a:r>
            <a:r>
              <a:rPr lang="en-US">
                <a:solidFill>
                  <a:schemeClr val="tx1"/>
                </a:solidFill>
                <a:latin typeface="Consolas" panose="020B0609020204030204" pitchFamily="49" charset="0"/>
              </a:rPr>
              <a:t>(condition 1)</a:t>
            </a:r>
          </a:p>
          <a:p>
            <a:r>
              <a:rPr lang="en-US">
                <a:solidFill>
                  <a:schemeClr val="tx1"/>
                </a:solidFill>
                <a:latin typeface="Consolas" panose="020B0609020204030204" pitchFamily="49" charset="0"/>
              </a:rPr>
              <a:t>{</a:t>
            </a:r>
          </a:p>
          <a:p>
            <a:r>
              <a:rPr lang="en-US">
                <a:solidFill>
                  <a:schemeClr val="tx1"/>
                </a:solidFill>
                <a:latin typeface="Consolas" panose="020B0609020204030204" pitchFamily="49" charset="0"/>
              </a:rPr>
              <a:t>    	statement-block1;</a:t>
            </a:r>
          </a:p>
          <a:p>
            <a:r>
              <a:rPr lang="en-US">
                <a:solidFill>
                  <a:schemeClr val="tx1"/>
                </a:solidFill>
                <a:latin typeface="Consolas" panose="020B0609020204030204" pitchFamily="49" charset="0"/>
              </a:rPr>
              <a:t>}</a:t>
            </a:r>
          </a:p>
          <a:p>
            <a:r>
              <a:rPr lang="en-US" b="1">
                <a:solidFill>
                  <a:schemeClr val="tx1"/>
                </a:solidFill>
                <a:latin typeface="Consolas" panose="020B0609020204030204" pitchFamily="49" charset="0"/>
              </a:rPr>
              <a:t>else if</a:t>
            </a:r>
            <a:r>
              <a:rPr lang="en-US">
                <a:solidFill>
                  <a:schemeClr val="tx1"/>
                </a:solidFill>
                <a:latin typeface="Consolas" panose="020B0609020204030204" pitchFamily="49" charset="0"/>
              </a:rPr>
              <a:t>(condition 2)</a:t>
            </a:r>
          </a:p>
          <a:p>
            <a:r>
              <a:rPr lang="en-US">
                <a:solidFill>
                  <a:schemeClr val="tx1"/>
                </a:solidFill>
                <a:latin typeface="Consolas" panose="020B0609020204030204" pitchFamily="49" charset="0"/>
              </a:rPr>
              <a:t>{</a:t>
            </a:r>
          </a:p>
          <a:p>
            <a:r>
              <a:rPr lang="en-US">
                <a:solidFill>
                  <a:schemeClr val="tx1"/>
                </a:solidFill>
                <a:latin typeface="Consolas" panose="020B0609020204030204" pitchFamily="49" charset="0"/>
              </a:rPr>
              <a:t>   	 statement-block2;</a:t>
            </a:r>
          </a:p>
          <a:p>
            <a:r>
              <a:rPr lang="en-US">
                <a:solidFill>
                  <a:schemeClr val="tx1"/>
                </a:solidFill>
                <a:latin typeface="Consolas" panose="020B0609020204030204" pitchFamily="49" charset="0"/>
              </a:rPr>
              <a:t>}</a:t>
            </a:r>
          </a:p>
          <a:p>
            <a:r>
              <a:rPr lang="en-US" b="1">
                <a:solidFill>
                  <a:schemeClr val="tx1"/>
                </a:solidFill>
                <a:latin typeface="Consolas" panose="020B0609020204030204" pitchFamily="49" charset="0"/>
              </a:rPr>
              <a:t>else if</a:t>
            </a:r>
            <a:r>
              <a:rPr lang="en-US">
                <a:solidFill>
                  <a:schemeClr val="tx1"/>
                </a:solidFill>
                <a:latin typeface="Consolas" panose="020B0609020204030204" pitchFamily="49" charset="0"/>
              </a:rPr>
              <a:t>(condition 3)</a:t>
            </a:r>
          </a:p>
          <a:p>
            <a:r>
              <a:rPr lang="en-US">
                <a:solidFill>
                  <a:schemeClr val="tx1"/>
                </a:solidFill>
                <a:latin typeface="Consolas" panose="020B0609020204030204" pitchFamily="49" charset="0"/>
              </a:rPr>
              <a:t>{</a:t>
            </a:r>
          </a:p>
          <a:p>
            <a:r>
              <a:rPr lang="en-US">
                <a:solidFill>
                  <a:schemeClr val="tx1"/>
                </a:solidFill>
                <a:latin typeface="Consolas" panose="020B0609020204030204" pitchFamily="49" charset="0"/>
              </a:rPr>
              <a:t>   	 statement-block3;</a:t>
            </a:r>
          </a:p>
          <a:p>
            <a:r>
              <a:rPr lang="en-US">
                <a:solidFill>
                  <a:schemeClr val="tx1"/>
                </a:solidFill>
                <a:latin typeface="Consolas" panose="020B0609020204030204" pitchFamily="49" charset="0"/>
              </a:rPr>
              <a:t>}</a:t>
            </a:r>
          </a:p>
          <a:p>
            <a:r>
              <a:rPr lang="en-US" b="1">
                <a:solidFill>
                  <a:schemeClr val="tx1"/>
                </a:solidFill>
                <a:latin typeface="Consolas" panose="020B0609020204030204" pitchFamily="49" charset="0"/>
              </a:rPr>
              <a:t>else if</a:t>
            </a:r>
            <a:r>
              <a:rPr lang="en-US">
                <a:solidFill>
                  <a:schemeClr val="tx1"/>
                </a:solidFill>
                <a:latin typeface="Consolas" panose="020B0609020204030204" pitchFamily="49" charset="0"/>
              </a:rPr>
              <a:t>(condition 4)</a:t>
            </a:r>
          </a:p>
          <a:p>
            <a:r>
              <a:rPr lang="en-US">
                <a:solidFill>
                  <a:schemeClr val="tx1"/>
                </a:solidFill>
                <a:latin typeface="Consolas" panose="020B0609020204030204" pitchFamily="49" charset="0"/>
              </a:rPr>
              <a:t>{</a:t>
            </a:r>
          </a:p>
          <a:p>
            <a:r>
              <a:rPr lang="en-US">
                <a:solidFill>
                  <a:schemeClr val="tx1"/>
                </a:solidFill>
                <a:latin typeface="Consolas" panose="020B0609020204030204" pitchFamily="49" charset="0"/>
              </a:rPr>
              <a:t>    	statement-block4;</a:t>
            </a:r>
          </a:p>
          <a:p>
            <a:r>
              <a:rPr lang="en-US">
                <a:solidFill>
                  <a:schemeClr val="tx1"/>
                </a:solidFill>
                <a:latin typeface="Consolas" panose="020B0609020204030204" pitchFamily="49" charset="0"/>
              </a:rPr>
              <a:t>}</a:t>
            </a:r>
          </a:p>
          <a:p>
            <a:r>
              <a:rPr lang="en-US" b="1">
                <a:solidFill>
                  <a:schemeClr val="tx1"/>
                </a:solidFill>
                <a:latin typeface="Consolas" panose="020B0609020204030204" pitchFamily="49" charset="0"/>
              </a:rPr>
              <a:t>else</a:t>
            </a:r>
          </a:p>
          <a:p>
            <a:r>
              <a:rPr lang="en-US">
                <a:solidFill>
                  <a:schemeClr val="tx1"/>
                </a:solidFill>
                <a:latin typeface="Consolas" panose="020B0609020204030204" pitchFamily="49" charset="0"/>
              </a:rPr>
              <a:t>    	default-statement;</a:t>
            </a:r>
          </a:p>
        </p:txBody>
      </p:sp>
    </p:spTree>
    <p:extLst>
      <p:ext uri="{BB962C8B-B14F-4D97-AF65-F5344CB8AC3E}">
        <p14:creationId xmlns:p14="http://schemas.microsoft.com/office/powerpoint/2010/main" val="15213280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dur="50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dur="50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0" presetClass="entr" presetSubtype="0" dur="50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10" presetClass="entr" presetSubtype="0" dur="50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if-else-if ladder </a:t>
            </a:r>
          </a:p>
        </p:txBody>
      </p:sp>
      <p:grpSp>
        <p:nvGrpSpPr>
          <p:cNvPr id="30" name="Group 29"/>
          <p:cNvGrpSpPr/>
          <p:nvPr/>
        </p:nvGrpSpPr>
        <p:grpSpPr>
          <a:xfrm>
            <a:off x="3053276" y="936967"/>
            <a:ext cx="2651760" cy="1482104"/>
            <a:chOff x="1367340" y="936967"/>
            <a:chExt cx="2651760" cy="1482104"/>
          </a:xfrm>
        </p:grpSpPr>
        <p:cxnSp>
          <p:nvCxnSpPr>
            <p:cNvPr id="5" name="Straight Arrow Connector 4"/>
            <p:cNvCxnSpPr>
              <a:endCxn id="6" idx="0"/>
            </p:cNvCxnSpPr>
            <p:nvPr/>
          </p:nvCxnSpPr>
          <p:spPr>
            <a:xfrm flipH="1">
              <a:off x="2693220" y="936967"/>
              <a:ext cx="0" cy="540406"/>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Flowchart: Decision 5"/>
            <p:cNvSpPr/>
            <p:nvPr/>
          </p:nvSpPr>
          <p:spPr>
            <a:xfrm>
              <a:off x="1367340" y="1477373"/>
              <a:ext cx="2651760" cy="94169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condition1</a:t>
              </a:r>
            </a:p>
          </p:txBody>
        </p:sp>
      </p:grpSp>
      <p:grpSp>
        <p:nvGrpSpPr>
          <p:cNvPr id="32" name="Group 31"/>
          <p:cNvGrpSpPr/>
          <p:nvPr/>
        </p:nvGrpSpPr>
        <p:grpSpPr>
          <a:xfrm>
            <a:off x="5313749" y="1497354"/>
            <a:ext cx="2651760" cy="1858421"/>
            <a:chOff x="3627813" y="1497354"/>
            <a:chExt cx="2651760" cy="1858421"/>
          </a:xfrm>
        </p:grpSpPr>
        <p:cxnSp>
          <p:nvCxnSpPr>
            <p:cNvPr id="7" name="Elbow Connector 6"/>
            <p:cNvCxnSpPr>
              <a:stCxn id="6" idx="3"/>
              <a:endCxn id="12" idx="0"/>
            </p:cNvCxnSpPr>
            <p:nvPr/>
          </p:nvCxnSpPr>
          <p:spPr>
            <a:xfrm>
              <a:off x="4033388" y="1948222"/>
              <a:ext cx="920305" cy="465855"/>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70545" y="1497354"/>
              <a:ext cx="757387" cy="430887"/>
            </a:xfrm>
            <a:prstGeom prst="rect">
              <a:avLst/>
            </a:prstGeom>
            <a:noFill/>
          </p:spPr>
          <p:txBody>
            <a:bodyPr wrap="none" rtlCol="0">
              <a:spAutoFit/>
            </a:bodyPr>
            <a:lstStyle/>
            <a:p>
              <a:r>
                <a:rPr lang="en-US" sz="2200"/>
                <a:t>False</a:t>
              </a:r>
            </a:p>
          </p:txBody>
        </p:sp>
        <p:sp>
          <p:nvSpPr>
            <p:cNvPr id="12" name="Flowchart: Decision 11"/>
            <p:cNvSpPr/>
            <p:nvPr/>
          </p:nvSpPr>
          <p:spPr>
            <a:xfrm>
              <a:off x="3627813" y="2414077"/>
              <a:ext cx="2651760" cy="94169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condition2</a:t>
              </a:r>
            </a:p>
          </p:txBody>
        </p:sp>
      </p:grpSp>
      <p:grpSp>
        <p:nvGrpSpPr>
          <p:cNvPr id="34" name="Group 33"/>
          <p:cNvGrpSpPr/>
          <p:nvPr/>
        </p:nvGrpSpPr>
        <p:grpSpPr>
          <a:xfrm>
            <a:off x="7979797" y="2421179"/>
            <a:ext cx="2675175" cy="1840393"/>
            <a:chOff x="6293861" y="2421179"/>
            <a:chExt cx="2675175" cy="1840393"/>
          </a:xfrm>
        </p:grpSpPr>
        <p:cxnSp>
          <p:nvCxnSpPr>
            <p:cNvPr id="13" name="Elbow Connector 12"/>
            <p:cNvCxnSpPr>
              <a:stCxn id="12" idx="3"/>
              <a:endCxn id="18" idx="0"/>
            </p:cNvCxnSpPr>
            <p:nvPr/>
          </p:nvCxnSpPr>
          <p:spPr>
            <a:xfrm>
              <a:off x="6293861" y="2884926"/>
              <a:ext cx="1349295" cy="434948"/>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69655" y="2421179"/>
              <a:ext cx="757387" cy="430887"/>
            </a:xfrm>
            <a:prstGeom prst="rect">
              <a:avLst/>
            </a:prstGeom>
            <a:noFill/>
          </p:spPr>
          <p:txBody>
            <a:bodyPr wrap="none" rtlCol="0">
              <a:spAutoFit/>
            </a:bodyPr>
            <a:lstStyle/>
            <a:p>
              <a:r>
                <a:rPr lang="en-US" sz="2200"/>
                <a:t>False</a:t>
              </a:r>
            </a:p>
          </p:txBody>
        </p:sp>
        <p:sp>
          <p:nvSpPr>
            <p:cNvPr id="18" name="Flowchart: Decision 17"/>
            <p:cNvSpPr/>
            <p:nvPr/>
          </p:nvSpPr>
          <p:spPr>
            <a:xfrm>
              <a:off x="6317276" y="3319874"/>
              <a:ext cx="2651760" cy="94169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condition3</a:t>
              </a:r>
            </a:p>
          </p:txBody>
        </p:sp>
      </p:grpSp>
      <p:grpSp>
        <p:nvGrpSpPr>
          <p:cNvPr id="31" name="Group 30"/>
          <p:cNvGrpSpPr/>
          <p:nvPr/>
        </p:nvGrpSpPr>
        <p:grpSpPr>
          <a:xfrm>
            <a:off x="3647307" y="2465341"/>
            <a:ext cx="1432577" cy="3735546"/>
            <a:chOff x="1977227" y="2470334"/>
            <a:chExt cx="1432577" cy="3735546"/>
          </a:xfrm>
        </p:grpSpPr>
        <p:sp>
          <p:nvSpPr>
            <p:cNvPr id="8" name="TextBox 7"/>
            <p:cNvSpPr txBox="1"/>
            <p:nvPr/>
          </p:nvSpPr>
          <p:spPr>
            <a:xfrm>
              <a:off x="1977227" y="2470334"/>
              <a:ext cx="691343" cy="430887"/>
            </a:xfrm>
            <a:prstGeom prst="rect">
              <a:avLst/>
            </a:prstGeom>
            <a:noFill/>
          </p:spPr>
          <p:txBody>
            <a:bodyPr wrap="none" rtlCol="0">
              <a:spAutoFit/>
            </a:bodyPr>
            <a:lstStyle/>
            <a:p>
              <a:r>
                <a:rPr lang="en-US" sz="2200"/>
                <a:t>True</a:t>
              </a:r>
            </a:p>
          </p:txBody>
        </p:sp>
        <p:sp>
          <p:nvSpPr>
            <p:cNvPr id="10" name="Flowchart: Process 9"/>
            <p:cNvSpPr/>
            <p:nvPr/>
          </p:nvSpPr>
          <p:spPr>
            <a:xfrm>
              <a:off x="1977816" y="3176552"/>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a:t>
              </a:r>
            </a:p>
          </p:txBody>
        </p:sp>
        <p:cxnSp>
          <p:nvCxnSpPr>
            <p:cNvPr id="25" name="Elbow Connector 24"/>
            <p:cNvCxnSpPr>
              <a:stCxn id="10" idx="2"/>
            </p:cNvCxnSpPr>
            <p:nvPr/>
          </p:nvCxnSpPr>
          <p:spPr>
            <a:xfrm rot="5400000">
              <a:off x="1485175" y="4997245"/>
              <a:ext cx="2416681" cy="590"/>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354505" y="3419917"/>
            <a:ext cx="3001708" cy="1241593"/>
            <a:chOff x="2668569" y="3419917"/>
            <a:chExt cx="3001708" cy="1241593"/>
          </a:xfrm>
        </p:grpSpPr>
        <p:sp>
          <p:nvSpPr>
            <p:cNvPr id="14" name="TextBox 13"/>
            <p:cNvSpPr txBox="1"/>
            <p:nvPr/>
          </p:nvSpPr>
          <p:spPr>
            <a:xfrm>
              <a:off x="4173305" y="3419917"/>
              <a:ext cx="691343" cy="430887"/>
            </a:xfrm>
            <a:prstGeom prst="rect">
              <a:avLst/>
            </a:prstGeom>
            <a:noFill/>
          </p:spPr>
          <p:txBody>
            <a:bodyPr wrap="none" rtlCol="0">
              <a:spAutoFit/>
            </a:bodyPr>
            <a:lstStyle/>
            <a:p>
              <a:r>
                <a:rPr lang="en-US" sz="2200"/>
                <a:t>True</a:t>
              </a:r>
            </a:p>
          </p:txBody>
        </p:sp>
        <p:sp>
          <p:nvSpPr>
            <p:cNvPr id="16" name="Flowchart: Process 15"/>
            <p:cNvSpPr/>
            <p:nvPr/>
          </p:nvSpPr>
          <p:spPr>
            <a:xfrm>
              <a:off x="4238289" y="4048862"/>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a:t>
              </a:r>
            </a:p>
          </p:txBody>
        </p:sp>
        <p:cxnSp>
          <p:nvCxnSpPr>
            <p:cNvPr id="26" name="Elbow Connector 25"/>
            <p:cNvCxnSpPr>
              <a:stCxn id="16" idx="1"/>
            </p:cNvCxnSpPr>
            <p:nvPr/>
          </p:nvCxnSpPr>
          <p:spPr>
            <a:xfrm rot="10800000">
              <a:off x="2668569" y="4352190"/>
              <a:ext cx="1569720" cy="2997"/>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4354504" y="4196924"/>
            <a:ext cx="5691172" cy="1288304"/>
            <a:chOff x="2668568" y="4196924"/>
            <a:chExt cx="5691172" cy="1288304"/>
          </a:xfrm>
        </p:grpSpPr>
        <p:sp>
          <p:nvSpPr>
            <p:cNvPr id="20" name="TextBox 19"/>
            <p:cNvSpPr txBox="1"/>
            <p:nvPr/>
          </p:nvSpPr>
          <p:spPr>
            <a:xfrm>
              <a:off x="6927163" y="4196924"/>
              <a:ext cx="691343" cy="430887"/>
            </a:xfrm>
            <a:prstGeom prst="rect">
              <a:avLst/>
            </a:prstGeom>
            <a:noFill/>
          </p:spPr>
          <p:txBody>
            <a:bodyPr wrap="none" rtlCol="0">
              <a:spAutoFit/>
            </a:bodyPr>
            <a:lstStyle/>
            <a:p>
              <a:r>
                <a:rPr lang="en-US" sz="2200"/>
                <a:t>True</a:t>
              </a:r>
            </a:p>
          </p:txBody>
        </p:sp>
        <p:sp>
          <p:nvSpPr>
            <p:cNvPr id="22" name="Flowchart: Process 21"/>
            <p:cNvSpPr/>
            <p:nvPr/>
          </p:nvSpPr>
          <p:spPr>
            <a:xfrm>
              <a:off x="6927752" y="4872580"/>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a:t>
              </a:r>
            </a:p>
          </p:txBody>
        </p:sp>
        <p:cxnSp>
          <p:nvCxnSpPr>
            <p:cNvPr id="27" name="Elbow Connector 26"/>
            <p:cNvCxnSpPr>
              <a:stCxn id="22" idx="1"/>
            </p:cNvCxnSpPr>
            <p:nvPr/>
          </p:nvCxnSpPr>
          <p:spPr>
            <a:xfrm rot="10800000">
              <a:off x="2668568" y="5178902"/>
              <a:ext cx="4259184" cy="2"/>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4354504" y="3288339"/>
            <a:ext cx="7642232" cy="2575625"/>
            <a:chOff x="2668568" y="3288339"/>
            <a:chExt cx="7642232" cy="2575625"/>
          </a:xfrm>
        </p:grpSpPr>
        <p:cxnSp>
          <p:nvCxnSpPr>
            <p:cNvPr id="19" name="Elbow Connector 18"/>
            <p:cNvCxnSpPr>
              <a:stCxn id="18" idx="3"/>
              <a:endCxn id="24" idx="0"/>
            </p:cNvCxnSpPr>
            <p:nvPr/>
          </p:nvCxnSpPr>
          <p:spPr>
            <a:xfrm>
              <a:off x="8983324" y="3790723"/>
              <a:ext cx="611482" cy="1081857"/>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020481" y="3288339"/>
              <a:ext cx="757387" cy="430887"/>
            </a:xfrm>
            <a:prstGeom prst="rect">
              <a:avLst/>
            </a:prstGeom>
            <a:noFill/>
          </p:spPr>
          <p:txBody>
            <a:bodyPr wrap="none" rtlCol="0">
              <a:spAutoFit/>
            </a:bodyPr>
            <a:lstStyle/>
            <a:p>
              <a:r>
                <a:rPr lang="en-US" sz="2200"/>
                <a:t>False</a:t>
              </a:r>
            </a:p>
          </p:txBody>
        </p:sp>
        <p:sp>
          <p:nvSpPr>
            <p:cNvPr id="24" name="Flowchart: Process 23"/>
            <p:cNvSpPr/>
            <p:nvPr/>
          </p:nvSpPr>
          <p:spPr>
            <a:xfrm>
              <a:off x="8878812" y="4872580"/>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a:t>
              </a:r>
            </a:p>
          </p:txBody>
        </p:sp>
        <p:cxnSp>
          <p:nvCxnSpPr>
            <p:cNvPr id="28" name="Elbow Connector 27"/>
            <p:cNvCxnSpPr>
              <a:stCxn id="24" idx="2"/>
            </p:cNvCxnSpPr>
            <p:nvPr/>
          </p:nvCxnSpPr>
          <p:spPr>
            <a:xfrm rot="5400000">
              <a:off x="5942319" y="2211477"/>
              <a:ext cx="378736" cy="6926238"/>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68301" y="1928241"/>
            <a:ext cx="2854215" cy="4533519"/>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latin typeface="Consolas" panose="020B0609020204030204" pitchFamily="49" charset="0"/>
              </a:rPr>
              <a:t>if(condition 1)</a:t>
            </a:r>
          </a:p>
          <a:p>
            <a:r>
              <a:rPr lang="en-US" sz="1400">
                <a:solidFill>
                  <a:schemeClr val="tx1"/>
                </a:solidFill>
                <a:latin typeface="Consolas" panose="020B0609020204030204" pitchFamily="49" charset="0"/>
              </a:rPr>
              <a:t>{</a:t>
            </a:r>
          </a:p>
          <a:p>
            <a:r>
              <a:rPr lang="en-US" sz="1400">
                <a:solidFill>
                  <a:schemeClr val="tx1"/>
                </a:solidFill>
                <a:latin typeface="Consolas" panose="020B0609020204030204" pitchFamily="49" charset="0"/>
              </a:rPr>
              <a:t>    	statement-block1;</a:t>
            </a:r>
          </a:p>
          <a:p>
            <a:r>
              <a:rPr lang="en-US" sz="1400">
                <a:solidFill>
                  <a:schemeClr val="tx1"/>
                </a:solidFill>
                <a:latin typeface="Consolas" panose="020B0609020204030204" pitchFamily="49" charset="0"/>
              </a:rPr>
              <a:t>}</a:t>
            </a:r>
          </a:p>
          <a:p>
            <a:r>
              <a:rPr lang="en-US" sz="1400">
                <a:solidFill>
                  <a:schemeClr val="tx1"/>
                </a:solidFill>
                <a:latin typeface="Consolas" panose="020B0609020204030204" pitchFamily="49" charset="0"/>
              </a:rPr>
              <a:t>else if(condition 2)</a:t>
            </a:r>
          </a:p>
          <a:p>
            <a:r>
              <a:rPr lang="en-US" sz="1400">
                <a:solidFill>
                  <a:schemeClr val="tx1"/>
                </a:solidFill>
                <a:latin typeface="Consolas" panose="020B0609020204030204" pitchFamily="49" charset="0"/>
              </a:rPr>
              <a:t>{</a:t>
            </a:r>
          </a:p>
          <a:p>
            <a:r>
              <a:rPr lang="en-US" sz="1400">
                <a:solidFill>
                  <a:schemeClr val="tx1"/>
                </a:solidFill>
                <a:latin typeface="Consolas" panose="020B0609020204030204" pitchFamily="49" charset="0"/>
              </a:rPr>
              <a:t>   	statement-block2;</a:t>
            </a:r>
          </a:p>
          <a:p>
            <a:r>
              <a:rPr lang="en-US" sz="1400">
                <a:solidFill>
                  <a:schemeClr val="tx1"/>
                </a:solidFill>
                <a:latin typeface="Consolas" panose="020B0609020204030204" pitchFamily="49" charset="0"/>
              </a:rPr>
              <a:t>}</a:t>
            </a:r>
          </a:p>
          <a:p>
            <a:r>
              <a:rPr lang="en-US" sz="1400">
                <a:solidFill>
                  <a:schemeClr val="tx1"/>
                </a:solidFill>
                <a:latin typeface="Consolas" panose="020B0609020204030204" pitchFamily="49" charset="0"/>
              </a:rPr>
              <a:t>else if(condition 3)</a:t>
            </a:r>
          </a:p>
          <a:p>
            <a:r>
              <a:rPr lang="en-US" sz="1400">
                <a:solidFill>
                  <a:schemeClr val="tx1"/>
                </a:solidFill>
                <a:latin typeface="Consolas" panose="020B0609020204030204" pitchFamily="49" charset="0"/>
              </a:rPr>
              <a:t>{</a:t>
            </a:r>
          </a:p>
          <a:p>
            <a:r>
              <a:rPr lang="en-US" sz="1400">
                <a:solidFill>
                  <a:schemeClr val="tx1"/>
                </a:solidFill>
                <a:latin typeface="Consolas" panose="020B0609020204030204" pitchFamily="49" charset="0"/>
              </a:rPr>
              <a:t>   	statement-block3;</a:t>
            </a:r>
          </a:p>
          <a:p>
            <a:r>
              <a:rPr lang="en-US" sz="1400">
                <a:solidFill>
                  <a:schemeClr val="tx1"/>
                </a:solidFill>
                <a:latin typeface="Consolas" panose="020B0609020204030204" pitchFamily="49" charset="0"/>
              </a:rPr>
              <a:t>}</a:t>
            </a:r>
          </a:p>
          <a:p>
            <a:r>
              <a:rPr lang="en-US" sz="1400">
                <a:solidFill>
                  <a:schemeClr val="tx1"/>
                </a:solidFill>
                <a:latin typeface="Consolas" panose="020B0609020204030204" pitchFamily="49" charset="0"/>
              </a:rPr>
              <a:t>else if(condition 4)</a:t>
            </a:r>
          </a:p>
          <a:p>
            <a:r>
              <a:rPr lang="en-US" sz="1400">
                <a:solidFill>
                  <a:schemeClr val="tx1"/>
                </a:solidFill>
                <a:latin typeface="Consolas" panose="020B0609020204030204" pitchFamily="49" charset="0"/>
              </a:rPr>
              <a:t>{</a:t>
            </a:r>
          </a:p>
          <a:p>
            <a:r>
              <a:rPr lang="en-US" sz="1400">
                <a:solidFill>
                  <a:schemeClr val="tx1"/>
                </a:solidFill>
                <a:latin typeface="Consolas" panose="020B0609020204030204" pitchFamily="49" charset="0"/>
              </a:rPr>
              <a:t>    	statement-block4;</a:t>
            </a:r>
          </a:p>
          <a:p>
            <a:r>
              <a:rPr lang="en-US" sz="1400">
                <a:solidFill>
                  <a:schemeClr val="tx1"/>
                </a:solidFill>
                <a:latin typeface="Consolas" panose="020B0609020204030204" pitchFamily="49" charset="0"/>
              </a:rPr>
              <a:t>}</a:t>
            </a:r>
          </a:p>
          <a:p>
            <a:r>
              <a:rPr lang="en-US" sz="1400">
                <a:solidFill>
                  <a:schemeClr val="tx1"/>
                </a:solidFill>
                <a:latin typeface="Consolas" panose="020B0609020204030204" pitchFamily="49" charset="0"/>
              </a:rPr>
              <a:t>else</a:t>
            </a:r>
          </a:p>
          <a:p>
            <a:r>
              <a:rPr lang="en-US" sz="1400">
                <a:solidFill>
                  <a:schemeClr val="tx1"/>
                </a:solidFill>
                <a:latin typeface="Consolas" panose="020B0609020204030204" pitchFamily="49" charset="0"/>
              </a:rPr>
              <a:t>    	default-statement;</a:t>
            </a:r>
          </a:p>
        </p:txBody>
      </p:sp>
      <p:cxnSp>
        <p:nvCxnSpPr>
          <p:cNvPr id="4" name="Straight Arrow Connector 3"/>
          <p:cNvCxnSpPr>
            <a:stCxn id="6" idx="2"/>
            <a:endCxn id="10" idx="0"/>
          </p:cNvCxnSpPr>
          <p:nvPr/>
        </p:nvCxnSpPr>
        <p:spPr>
          <a:xfrm flipH="1">
            <a:off x="4363890" y="2419071"/>
            <a:ext cx="15266" cy="752488"/>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2"/>
            <a:endCxn id="16" idx="0"/>
          </p:cNvCxnSpPr>
          <p:nvPr/>
        </p:nvCxnSpPr>
        <p:spPr>
          <a:xfrm>
            <a:off x="6639629" y="3355775"/>
            <a:ext cx="590" cy="693087"/>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2" idx="0"/>
          </p:cNvCxnSpPr>
          <p:nvPr/>
        </p:nvCxnSpPr>
        <p:spPr>
          <a:xfrm flipH="1">
            <a:off x="9329682" y="4261572"/>
            <a:ext cx="6748" cy="611008"/>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540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 presetClass="entr" presetSubtype="0" dur="1"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p:stCondLst>
                              <p:cond delay="0"/>
                            </p:stCondLst>
                            <p:childTnLst>
                              <p:par>
                                <p:cTn id="12" presetID="1" presetClass="entr" presetSubtype="0" dur="1"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p:stCondLst>
                              <p:cond delay="0"/>
                            </p:stCondLst>
                            <p:childTnLst>
                              <p:par>
                                <p:cTn id="16" presetID="10" presetClass="entr" presetSubtype="0" dur="500" fill="hold"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 presetClass="entr" presetSubtype="0" dur="1"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0" presetClass="entr" presetSubtype="0" dur="50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childTnLst>
                    </p:cTn>
                  </p:par>
                  <p:par>
                    <p:cTn id="26" fill="hold" nodeType="clickPar">
                      <p:stCondLst>
                        <p:cond delay="indefinite"/>
                      </p:stCondLst>
                      <p:childTnLst>
                        <p:par>
                          <p:cTn id="27" fill="hold">
                            <p:stCondLst>
                              <p:cond delay="0"/>
                            </p:stCondLst>
                            <p:childTnLst>
                              <p:par>
                                <p:cTn id="28" presetID="10" presetClass="entr" presetSubtype="0" dur="500"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 presetClass="entr" presetSubtype="0" dur="1"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dur="50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0" presetClass="entr" presetSubtype="0" dur="500"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10" presetClass="entr" presetSubtype="0" dur="50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WAP to print if a number is zero or positive or negative</a:t>
            </a:r>
            <a:endParaRPr lang="en-IN"/>
          </a:p>
        </p:txBody>
      </p:sp>
      <p:sp>
        <p:nvSpPr>
          <p:cNvPr id="3" name="Content Placeholder 2"/>
          <p:cNvSpPr>
            <a:spLocks noGrp="1"/>
          </p:cNvSpPr>
          <p:nvPr>
            <p:ph idx="1"/>
          </p:nvPr>
        </p:nvSpPr>
        <p:spPr>
          <a:xfrm>
            <a:off x="88316" y="763428"/>
            <a:ext cx="11929641" cy="5590565"/>
          </a:xfrm>
        </p:spPr>
        <p:txBody>
          <a:bodyPr/>
          <a:lstStyle/>
          <a:p>
            <a:pPr marL="342900" indent="-342900" algn="l">
              <a:lnSpc>
                <a:spcPct val="100000"/>
              </a:lnSpc>
              <a:spcBef>
                <a:spcPct val="0"/>
              </a:spcBef>
              <a:buClrTx/>
              <a:buFont typeface="+mj-lt"/>
              <a:buAutoNum type="arabicPeriod"/>
              <a:defRPr/>
            </a:pPr>
            <a:r>
              <a:rPr lang="en-US">
                <a:solidFill>
                  <a:srgbClr val="3333FF"/>
                </a:solidFill>
                <a:latin typeface="Consolas" panose="020B0609020204030204" pitchFamily="49" charset="0"/>
              </a:rPr>
              <a:t>import</a:t>
            </a:r>
            <a:r>
              <a:rPr lang="en-US">
                <a:latin typeface="Consolas" panose="020B0609020204030204" pitchFamily="49" charset="0"/>
              </a:rPr>
              <a:t> java.util.*;</a:t>
            </a:r>
          </a:p>
          <a:p>
            <a:pPr marL="342900" indent="-342900" algn="l">
              <a:lnSpc>
                <a:spcPct val="100000"/>
              </a:lnSpc>
              <a:spcBef>
                <a:spcPct val="0"/>
              </a:spcBef>
              <a:buClrTx/>
              <a:buFont typeface="+mj-lt"/>
              <a:buAutoNum type="arabicPeriod"/>
              <a:defRPr/>
            </a:pPr>
            <a:r>
              <a:rPr lang="en-US">
                <a:solidFill>
                  <a:srgbClr val="3333FF"/>
                </a:solidFill>
                <a:latin typeface="Consolas" panose="020B0609020204030204" pitchFamily="49" charset="0"/>
              </a:rPr>
              <a:t>class</a:t>
            </a:r>
            <a:r>
              <a:rPr lang="en-US">
                <a:latin typeface="Consolas" panose="020B0609020204030204" pitchFamily="49" charset="0"/>
              </a:rPr>
              <a:t> MyProgram{	</a:t>
            </a:r>
          </a:p>
          <a:p>
            <a:pPr marL="342900" indent="-342900" algn="l">
              <a:lnSpc>
                <a:spcPct val="100000"/>
              </a:lnSpc>
              <a:spcBef>
                <a:spcPct val="0"/>
              </a:spcBef>
              <a:buClrTx/>
              <a:buFont typeface="+mj-lt"/>
              <a:buAutoNum type="arabicPeriod"/>
              <a:defRPr/>
            </a:pPr>
            <a:r>
              <a:rPr lang="en-US">
                <a:solidFill>
                  <a:srgbClr val="3333FF"/>
                </a:solidFill>
                <a:latin typeface="Consolas" panose="020B0609020204030204" pitchFamily="49" charset="0"/>
              </a:rPr>
              <a:t>public static void </a:t>
            </a:r>
            <a:r>
              <a:rPr lang="en-US">
                <a:latin typeface="Consolas" panose="020B0609020204030204" pitchFamily="49" charset="0"/>
              </a:rPr>
              <a:t>main (String[] args){</a:t>
            </a:r>
          </a:p>
          <a:p>
            <a:pPr marL="342900" indent="-342900" algn="l">
              <a:lnSpc>
                <a:spcPct val="100000"/>
              </a:lnSpc>
              <a:spcBef>
                <a:spcPct val="0"/>
              </a:spcBef>
              <a:buClrTx/>
              <a:buFont typeface="+mj-lt"/>
              <a:buAutoNum type="arabicPeriod"/>
              <a:defRPr/>
            </a:pPr>
            <a:r>
              <a:rPr lang="en-US">
                <a:latin typeface="Consolas" panose="020B0609020204030204" pitchFamily="49" charset="0"/>
              </a:rPr>
              <a:t>	int x;</a:t>
            </a:r>
          </a:p>
          <a:p>
            <a:pPr marL="342900" indent="-342900" algn="l">
              <a:lnSpc>
                <a:spcPct val="100000"/>
              </a:lnSpc>
              <a:spcBef>
                <a:spcPct val="0"/>
              </a:spcBef>
              <a:buClrTx/>
              <a:buFont typeface="+mj-lt"/>
              <a:buAutoNum type="arabicPeriod"/>
              <a:defRPr/>
            </a:pPr>
            <a:r>
              <a:rPr lang="en-US">
                <a:latin typeface="Consolas" panose="020B0609020204030204" pitchFamily="49" charset="0"/>
              </a:rPr>
              <a:t>	Scanner </a:t>
            </a:r>
            <a:r>
              <a:rPr lang="en-US" err="1">
                <a:latin typeface="Consolas" panose="020B0609020204030204" pitchFamily="49" charset="0"/>
              </a:rPr>
              <a:t>sc = new </a:t>
            </a:r>
            <a:r>
              <a:rPr lang="en-US">
                <a:latin typeface="Consolas" panose="020B0609020204030204" pitchFamily="49" charset="0"/>
              </a:rPr>
              <a:t>Scanner(System.in);</a:t>
            </a:r>
          </a:p>
          <a:p>
            <a:pPr marL="342900" indent="-342900" algn="l">
              <a:lnSpc>
                <a:spcPct val="100000"/>
              </a:lnSpc>
              <a:spcBef>
                <a:spcPct val="0"/>
              </a:spcBef>
              <a:buClrTx/>
              <a:buFont typeface="+mj-lt"/>
              <a:buAutoNum type="arabicPeriod"/>
              <a:defRPr/>
            </a:pPr>
            <a:r>
              <a:rPr lang="en-US">
                <a:latin typeface="Consolas" panose="020B0609020204030204" pitchFamily="49" charset="0"/>
              </a:rPr>
              <a:t>    x = sc.nextInt();</a:t>
            </a:r>
          </a:p>
          <a:p>
            <a:pPr marL="342900" indent="-342900" algn="l">
              <a:lnSpc>
                <a:spcPct val="100000"/>
              </a:lnSpc>
              <a:spcBef>
                <a:spcPct val="0"/>
              </a:spcBef>
              <a:buClrTx/>
              <a:buFont typeface="+mj-lt"/>
              <a:buAutoNum type="arabicPeriod"/>
              <a:defRPr/>
            </a:pPr>
            <a:r>
              <a:rPr lang="en-US" b="1">
                <a:latin typeface="Consolas" panose="020B0609020204030204" pitchFamily="49" charset="0"/>
              </a:rPr>
              <a:t>	if(x &gt; 0){        </a:t>
            </a:r>
          </a:p>
          <a:p>
            <a:pPr marL="342900" indent="-342900" algn="l">
              <a:lnSpc>
                <a:spcPct val="100000"/>
              </a:lnSpc>
              <a:spcBef>
                <a:spcPct val="0"/>
              </a:spcBef>
              <a:buClrTx/>
              <a:buFont typeface="+mj-lt"/>
              <a:buAutoNum type="arabicPeriod"/>
              <a:defRPr/>
            </a:pPr>
            <a:r>
              <a:rPr lang="en-US" b="1">
                <a:latin typeface="Consolas" panose="020B0609020204030204" pitchFamily="49" charset="0"/>
              </a:rPr>
              <a:t>		System.out.println(" number is a positive"); </a:t>
            </a:r>
          </a:p>
          <a:p>
            <a:pPr marL="342900" indent="-342900" algn="l">
              <a:lnSpc>
                <a:spcPct val="100000"/>
              </a:lnSpc>
              <a:spcBef>
                <a:spcPct val="0"/>
              </a:spcBef>
              <a:buClrTx/>
              <a:buFont typeface="+mj-lt"/>
              <a:buAutoNum type="arabicPeriod"/>
              <a:defRPr/>
            </a:pPr>
            <a:r>
              <a:rPr lang="en-US" b="1">
                <a:latin typeface="Consolas" panose="020B0609020204030204" pitchFamily="49" charset="0"/>
              </a:rPr>
              <a:t>	}   </a:t>
            </a:r>
          </a:p>
          <a:p>
            <a:pPr marL="342900" indent="-342900" algn="l">
              <a:lnSpc>
                <a:spcPct val="100000"/>
              </a:lnSpc>
              <a:spcBef>
                <a:spcPct val="0"/>
              </a:spcBef>
              <a:buClrTx/>
              <a:buFont typeface="+mj-lt"/>
              <a:buAutoNum type="arabicPeriod"/>
              <a:defRPr/>
            </a:pPr>
            <a:r>
              <a:rPr lang="en-US" b="1">
                <a:latin typeface="Consolas" panose="020B0609020204030204" pitchFamily="49" charset="0"/>
              </a:rPr>
              <a:t> 	else if(x &lt; 0) {      </a:t>
            </a:r>
          </a:p>
          <a:p>
            <a:pPr marL="342900" indent="-342900" algn="l">
              <a:lnSpc>
                <a:spcPct val="100000"/>
              </a:lnSpc>
              <a:spcBef>
                <a:spcPct val="0"/>
              </a:spcBef>
              <a:buClrTx/>
              <a:buFont typeface="+mj-lt"/>
              <a:buAutoNum type="arabicPeriod"/>
              <a:defRPr/>
            </a:pPr>
            <a:r>
              <a:rPr lang="en-US" b="1">
                <a:latin typeface="Consolas" panose="020B0609020204030204" pitchFamily="49" charset="0"/>
              </a:rPr>
              <a:t>		System.out.println(" number is a negative");</a:t>
            </a:r>
          </a:p>
          <a:p>
            <a:pPr marL="342900" indent="-342900" algn="l">
              <a:lnSpc>
                <a:spcPct val="100000"/>
              </a:lnSpc>
              <a:spcBef>
                <a:spcPct val="0"/>
              </a:spcBef>
              <a:buClrTx/>
              <a:buFont typeface="+mj-lt"/>
              <a:buAutoNum type="arabicPeriod"/>
              <a:defRPr/>
            </a:pPr>
            <a:r>
              <a:rPr lang="en-US" b="1">
                <a:latin typeface="Consolas" panose="020B0609020204030204" pitchFamily="49" charset="0"/>
              </a:rPr>
              <a:t>	}</a:t>
            </a:r>
          </a:p>
          <a:p>
            <a:pPr marL="342900" indent="-342900" algn="l">
              <a:lnSpc>
                <a:spcPct val="100000"/>
              </a:lnSpc>
              <a:spcBef>
                <a:spcPct val="0"/>
              </a:spcBef>
              <a:buClrTx/>
              <a:buFont typeface="+mj-lt"/>
              <a:buAutoNum type="arabicPeriod"/>
              <a:defRPr/>
            </a:pPr>
            <a:r>
              <a:rPr lang="en-US" b="1">
                <a:latin typeface="Consolas" panose="020B0609020204030204" pitchFamily="49" charset="0"/>
              </a:rPr>
              <a:t> 	else{         </a:t>
            </a:r>
          </a:p>
          <a:p>
            <a:pPr marL="342900" indent="-342900" algn="l">
              <a:lnSpc>
                <a:spcPct val="100000"/>
              </a:lnSpc>
              <a:spcBef>
                <a:spcPct val="0"/>
              </a:spcBef>
              <a:buClrTx/>
              <a:buFont typeface="+mj-lt"/>
              <a:buAutoNum type="arabicPeriod"/>
              <a:defRPr/>
            </a:pPr>
            <a:r>
              <a:rPr lang="en-US" b="1">
                <a:latin typeface="Consolas" panose="020B0609020204030204" pitchFamily="49" charset="0"/>
              </a:rPr>
              <a:t>		System.out.println(" number is a zero");</a:t>
            </a:r>
          </a:p>
          <a:p>
            <a:pPr marL="342900" indent="-342900" algn="l">
              <a:lnSpc>
                <a:spcPct val="100000"/>
              </a:lnSpc>
              <a:spcBef>
                <a:spcPct val="0"/>
              </a:spcBef>
              <a:buClrTx/>
              <a:buFont typeface="+mj-lt"/>
              <a:buAutoNum type="arabicPeriod"/>
              <a:defRPr/>
            </a:pPr>
            <a:r>
              <a:rPr lang="en-US">
                <a:latin typeface="Consolas" panose="020B0609020204030204" pitchFamily="49" charset="0"/>
              </a:rPr>
              <a:t> }</a:t>
            </a:r>
          </a:p>
          <a:p>
            <a:pPr marL="342900" indent="-342900" algn="l">
              <a:lnSpc>
                <a:spcPct val="100000"/>
              </a:lnSpc>
              <a:spcBef>
                <a:spcPct val="0"/>
              </a:spcBef>
              <a:buClrTx/>
              <a:buFont typeface="+mj-lt"/>
              <a:buAutoNum type="arabicPeriod"/>
              <a:defRPr/>
            </a:pPr>
            <a:r>
              <a:rPr lang="en-US">
                <a:latin typeface="Consolas" panose="020B0609020204030204" pitchFamily="49" charset="0"/>
              </a:rPr>
              <a:t>}</a:t>
            </a:r>
          </a:p>
          <a:p>
            <a:endParaRPr lang="en-IN"/>
          </a:p>
        </p:txBody>
      </p:sp>
    </p:spTree>
    <p:extLst>
      <p:ext uri="{BB962C8B-B14F-4D97-AF65-F5344CB8AC3E}">
        <p14:creationId xmlns:p14="http://schemas.microsoft.com/office/powerpoint/2010/main" val="279412882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1316038" y="3035300"/>
            <a:ext cx="10515600" cy="2852737"/>
          </a:xfrm>
        </p:spPr>
        <p:txBody>
          <a:bodyPr/>
          <a:lstStyle/>
          <a:p>
            <a:r>
              <a:rPr lang="en-US"/>
              <a:t>Unit-2</a:t>
            </a:r>
          </a:p>
        </p:txBody>
      </p:sp>
      <p:cxnSp>
        <p:nvCxnSpPr>
          <p:cNvPr id="4" name="Straight Connector 3">
            <a:extLst>
              <a:ext uri="{FF2B5EF4-FFF2-40B4-BE49-F238E27FC236}">
                <a16:creationId xmlns:a16="http://schemas.microsoft.com/office/drawing/2014/main" id="{D9EBF344-4A7B-4C4A-AF6D-6441BD040AB3}"/>
              </a:ext>
            </a:extLst>
          </p:cNvPr>
          <p:cNvCxnSpPr>
            <a:endCxn id="6" idx="0"/>
          </p:cNvCxnSpPr>
          <p:nvPr/>
        </p:nvCxnSpPr>
        <p:spPr>
          <a:xfrm flipH="1">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p:nvPr/>
        </p:nvCxnSpPr>
        <p:spPr>
          <a:xfrm flipH="1">
            <a:off x="1191446" y="5257800"/>
            <a:ext cx="0" cy="1600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a:sym typeface="Wingdings 2" panose="05020102010507070707" pitchFamily="18" charset="2"/>
              </a:rPr>
              <a:t></a:t>
            </a:r>
            <a:endParaRPr lang="en-US" sz="280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p:nvPr/>
        </p:nvCxnSpPr>
        <p:spPr>
          <a:xfrm flipH="1">
            <a:off x="1191446" y="1157468"/>
            <a:ext cx="0" cy="257633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31706"/>
            <a:ext cx="8773056" cy="4062651"/>
          </a:xfrm>
          <a:prstGeom prst="rect">
            <a:avLst/>
          </a:prstGeom>
          <a:noFill/>
        </p:spPr>
        <p:txBody>
          <a:bodyPr wrap="square" rtlCol="0">
            <a:spAutoFit/>
          </a:bodyPr>
          <a:lstStyle/>
          <a:p>
            <a:r>
              <a:rPr lang="en-US" sz="2000" b="1"/>
              <a:t>What we will learn</a:t>
            </a:r>
          </a:p>
          <a:p>
            <a:endParaRPr lang="en-US" sz="2000" b="1"/>
          </a:p>
          <a:p>
            <a:pPr indent="446088">
              <a:buFont typeface="Wingdings" panose="05000000000000000000" pitchFamily="2" charset="2"/>
              <a:buChar char="ü"/>
            </a:pPr>
            <a:r>
              <a:rPr lang="en-US" sz="2000"/>
              <a:t>If statement</a:t>
            </a:r>
          </a:p>
          <a:p>
            <a:pPr indent="446088">
              <a:buFont typeface="Wingdings" panose="05000000000000000000" pitchFamily="2" charset="2"/>
              <a:buChar char="ü"/>
            </a:pPr>
            <a:r>
              <a:rPr lang="en-US" sz="2000"/>
              <a:t>Two way if statement</a:t>
            </a:r>
          </a:p>
          <a:p>
            <a:pPr indent="446088">
              <a:buFont typeface="Wingdings" panose="05000000000000000000" pitchFamily="2" charset="2"/>
              <a:buChar char="ü"/>
            </a:pPr>
            <a:r>
              <a:rPr lang="en-US" sz="2000"/>
              <a:t>Nested if statement</a:t>
            </a:r>
          </a:p>
          <a:p>
            <a:pPr indent="446088">
              <a:buFont typeface="Wingdings" panose="05000000000000000000" pitchFamily="2" charset="2"/>
              <a:buChar char="ü"/>
            </a:pPr>
            <a:r>
              <a:rPr lang="en-US" sz="2000"/>
              <a:t>Switch statement</a:t>
            </a:r>
          </a:p>
          <a:p>
            <a:pPr indent="446088">
              <a:buFont typeface="Wingdings" panose="05000000000000000000" pitchFamily="2" charset="2"/>
              <a:buChar char="ü"/>
            </a:pPr>
            <a:r>
              <a:rPr lang="en-US" sz="2000"/>
              <a:t>Conditional Expression</a:t>
            </a:r>
          </a:p>
          <a:p>
            <a:pPr indent="446088">
              <a:buFont typeface="Wingdings" panose="05000000000000000000" pitchFamily="2" charset="2"/>
              <a:buChar char="ü"/>
            </a:pPr>
            <a:r>
              <a:rPr lang="en-US" sz="2000"/>
              <a:t>While loop</a:t>
            </a:r>
          </a:p>
          <a:p>
            <a:pPr indent="446088">
              <a:buFont typeface="Wingdings" panose="05000000000000000000" pitchFamily="2" charset="2"/>
              <a:buChar char="ü"/>
            </a:pPr>
            <a:r>
              <a:rPr lang="en-US" sz="2000"/>
              <a:t>Do-while loop</a:t>
            </a:r>
          </a:p>
          <a:p>
            <a:pPr indent="446088">
              <a:buFont typeface="Wingdings" panose="05000000000000000000" pitchFamily="2" charset="2"/>
              <a:buChar char="ü"/>
            </a:pPr>
            <a:r>
              <a:rPr lang="en-US" sz="2000"/>
              <a:t>For loop</a:t>
            </a:r>
          </a:p>
          <a:p>
            <a:pPr indent="446088">
              <a:buFont typeface="Wingdings" panose="05000000000000000000" pitchFamily="2" charset="2"/>
              <a:buChar char="ü"/>
            </a:pPr>
            <a:r>
              <a:rPr lang="en-US" sz="2000"/>
              <a:t>Nested loop</a:t>
            </a:r>
          </a:p>
          <a:p>
            <a:pPr indent="446088">
              <a:buFont typeface="Wingdings" panose="05000000000000000000" pitchFamily="2" charset="2"/>
              <a:buChar char="ü"/>
            </a:pPr>
            <a:r>
              <a:rPr lang="en-US" sz="2000"/>
              <a:t>Break and continue statement</a:t>
            </a:r>
          </a:p>
          <a:p>
            <a:pPr indent="446088">
              <a:buFont typeface="Wingdings" panose="05000000000000000000" pitchFamily="2" charset="2"/>
              <a:buChar char="ü"/>
            </a:pPr>
            <a:r>
              <a:rPr lang="en-US" sz="2000"/>
              <a:t>Common mathematical expression</a:t>
            </a:r>
          </a:p>
        </p:txBody>
      </p:sp>
    </p:spTree>
    <p:extLst>
      <p:ext uri="{BB962C8B-B14F-4D97-AF65-F5344CB8AC3E}">
        <p14:creationId xmlns:p14="http://schemas.microsoft.com/office/powerpoint/2010/main" val="13586321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dur="5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nodeType="afterGroup">
                            <p:stCondLst>
                              <p:cond delay="500"/>
                            </p:stCondLst>
                            <p:childTnLst>
                              <p:par>
                                <p:cTn id="9" presetID="53" presetClass="entr" presetSubtype="16" dur="5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dur="50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nodeType="afterGroup">
                            <p:stCondLst>
                              <p:cond delay="1000"/>
                            </p:stCondLst>
                            <p:childTnLst>
                              <p:par>
                                <p:cTn id="18" presetID="1" presetClass="entr" presetSubtype="0" dur="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nodeType="afterGroup">
                            <p:stCondLst>
                              <p:cond delay="1001"/>
                            </p:stCondLst>
                            <p:childTnLst>
                              <p:par>
                                <p:cTn id="21" presetID="22" presetClass="entr" presetSubtype="1" dur="50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par>
                                <p:cTn id="24" presetID="10" presetClass="entr" presetSubtype="0" dur="50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par>
                          <p:cTn id="27" fill="hold" nodeType="afterGroup">
                            <p:stCondLst>
                              <p:cond delay="1501"/>
                            </p:stCondLst>
                            <p:childTnLst>
                              <p:par>
                                <p:cTn id="28" presetID="22" presetClass="entr" presetSubtype="1" dur="50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WAP to print day name from day number</a:t>
            </a:r>
            <a:endParaRPr lang="en-IN"/>
          </a:p>
        </p:txBody>
      </p:sp>
      <p:sp>
        <p:nvSpPr>
          <p:cNvPr id="3" name="Content Placeholder 2"/>
          <p:cNvSpPr>
            <a:spLocks noGrp="1"/>
          </p:cNvSpPr>
          <p:nvPr>
            <p:ph idx="1"/>
          </p:nvPr>
        </p:nvSpPr>
        <p:spPr/>
        <p:txBody>
          <a:bodyPr/>
          <a:lstStyle/>
          <a:p>
            <a:pPr marL="342900" indent="-342900" algn="l">
              <a:lnSpc>
                <a:spcPct val="100000"/>
              </a:lnSpc>
              <a:spcBef>
                <a:spcPct val="0"/>
              </a:spcBef>
              <a:buClrTx/>
              <a:buFont typeface="+mj-lt"/>
              <a:buAutoNum type="arabicPeriod"/>
              <a:defRPr/>
            </a:pPr>
            <a:r>
              <a:rPr lang="en-US">
                <a:latin typeface="Consolas" panose="020B0609020204030204" pitchFamily="49" charset="0"/>
              </a:rPr>
              <a:t>public class Demo  {</a:t>
            </a:r>
          </a:p>
          <a:p>
            <a:pPr marL="342900" indent="-342900" algn="l">
              <a:lnSpc>
                <a:spcPct val="100000"/>
              </a:lnSpc>
              <a:spcBef>
                <a:spcPct val="0"/>
              </a:spcBef>
              <a:buClrTx/>
              <a:buFont typeface="+mj-lt"/>
              <a:buAutoNum type="arabicPeriod"/>
              <a:defRPr/>
            </a:pPr>
            <a:r>
              <a:rPr lang="en-US">
                <a:latin typeface="Consolas" panose="020B0609020204030204" pitchFamily="49" charset="0"/>
              </a:rPr>
              <a:t>  public static void main(String[] args)   {</a:t>
            </a:r>
          </a:p>
          <a:p>
            <a:pPr marL="342900" indent="-342900" algn="l">
              <a:lnSpc>
                <a:spcPct val="100000"/>
              </a:lnSpc>
              <a:spcBef>
                <a:spcPct val="0"/>
              </a:spcBef>
              <a:buClrTx/>
              <a:buFont typeface="+mj-lt"/>
              <a:buAutoNum type="arabicPeriod"/>
              <a:defRPr/>
            </a:pPr>
            <a:r>
              <a:rPr lang="en-US">
                <a:latin typeface="Consolas" panose="020B0609020204030204" pitchFamily="49" charset="0"/>
              </a:rPr>
              <a:t>	</a:t>
            </a:r>
            <a:r>
              <a:rPr lang="en-US" err="1">
                <a:latin typeface="Consolas" panose="020B0609020204030204" pitchFamily="49" charset="0"/>
              </a:rPr>
              <a:t>int </a:t>
            </a:r>
            <a:r>
              <a:rPr lang="en-US">
                <a:latin typeface="Consolas" panose="020B0609020204030204" pitchFamily="49" charset="0"/>
              </a:rPr>
              <a:t>d;</a:t>
            </a:r>
          </a:p>
          <a:p>
            <a:pPr marL="342900" indent="-342900" algn="l">
              <a:lnSpc>
                <a:spcPct val="100000"/>
              </a:lnSpc>
              <a:spcBef>
                <a:spcPct val="0"/>
              </a:spcBef>
              <a:buClrTx/>
              <a:buFont typeface="+mj-lt"/>
              <a:buAutoNum type="arabicPeriod"/>
              <a:defRPr/>
            </a:pPr>
            <a:r>
              <a:rPr lang="en-US">
                <a:latin typeface="Consolas" panose="020B0609020204030204" pitchFamily="49" charset="0"/>
              </a:rPr>
              <a:t>    Scanner sc = new Scanner(System.in);</a:t>
            </a:r>
          </a:p>
          <a:p>
            <a:pPr marL="342900" indent="-342900" algn="l">
              <a:lnSpc>
                <a:spcPct val="100000"/>
              </a:lnSpc>
              <a:spcBef>
                <a:spcPct val="0"/>
              </a:spcBef>
              <a:buClrTx/>
              <a:buFont typeface="+mj-lt"/>
              <a:buAutoNum type="arabicPeriod"/>
              <a:defRPr/>
            </a:pPr>
            <a:r>
              <a:rPr lang="en-US">
                <a:latin typeface="Consolas" panose="020B0609020204030204" pitchFamily="49" charset="0"/>
              </a:rPr>
              <a:t>	d = sc.nextInt();</a:t>
            </a:r>
          </a:p>
          <a:p>
            <a:pPr marL="342900" indent="-342900" algn="l">
              <a:lnSpc>
                <a:spcPct val="100000"/>
              </a:lnSpc>
              <a:spcBef>
                <a:spcPct val="0"/>
              </a:spcBef>
              <a:buClrTx/>
              <a:buFont typeface="+mj-lt"/>
              <a:buAutoNum type="arabicPeriod"/>
              <a:defRPr/>
            </a:pPr>
            <a:r>
              <a:rPr lang="en-US" b="1">
                <a:latin typeface="Consolas" panose="020B0609020204030204" pitchFamily="49" charset="0"/>
              </a:rPr>
              <a:t>	if (d == 1 ) 		System.out.println(“Monday”);</a:t>
            </a:r>
          </a:p>
          <a:p>
            <a:pPr marL="342900" indent="-342900" algn="l">
              <a:lnSpc>
                <a:spcPct val="100000"/>
              </a:lnSpc>
              <a:spcBef>
                <a:spcPct val="0"/>
              </a:spcBef>
              <a:buClrTx/>
              <a:buFont typeface="+mj-lt"/>
              <a:buAutoNum type="arabicPeriod"/>
              <a:defRPr/>
            </a:pPr>
            <a:r>
              <a:rPr lang="en-US" b="1">
                <a:latin typeface="Consolas" panose="020B0609020204030204" pitchFamily="49" charset="0"/>
              </a:rPr>
              <a:t>	else if (d == 2) 	System.out.println(“Tuesday“);</a:t>
            </a:r>
          </a:p>
          <a:p>
            <a:pPr marL="185738" indent="-185738" algn="l">
              <a:lnSpc>
                <a:spcPct val="100000"/>
              </a:lnSpc>
              <a:spcBef>
                <a:spcPct val="0"/>
              </a:spcBef>
              <a:buClrTx/>
              <a:buFont typeface="+mj-lt"/>
              <a:buAutoNum type="arabicPeriod"/>
              <a:defRPr/>
            </a:pPr>
            <a:r>
              <a:rPr lang="en-US" b="1">
                <a:latin typeface="Consolas" panose="020B0609020204030204" pitchFamily="49" charset="0"/>
              </a:rPr>
              <a:t>	else if (d == 3) 	System.out.println(“Wednesday“);</a:t>
            </a:r>
          </a:p>
          <a:p>
            <a:pPr marL="342900" indent="-342900" algn="l">
              <a:lnSpc>
                <a:spcPct val="100000"/>
              </a:lnSpc>
              <a:spcBef>
                <a:spcPct val="0"/>
              </a:spcBef>
              <a:buClrTx/>
              <a:buFont typeface="+mj-lt"/>
              <a:buAutoNum type="arabicPeriod"/>
              <a:defRPr/>
            </a:pPr>
            <a:r>
              <a:rPr lang="en-US" b="1">
                <a:latin typeface="Consolas" panose="020B0609020204030204" pitchFamily="49" charset="0"/>
              </a:rPr>
              <a:t>   else if (d == 4) 	System.out.println(“Thursday“);</a:t>
            </a:r>
          </a:p>
          <a:p>
            <a:pPr marL="342900" indent="-342900" algn="l">
              <a:lnSpc>
                <a:spcPct val="100000"/>
              </a:lnSpc>
              <a:spcBef>
                <a:spcPct val="0"/>
              </a:spcBef>
              <a:buClrTx/>
              <a:buFont typeface="+mj-lt"/>
              <a:buAutoNum type="arabicPeriod"/>
              <a:defRPr/>
            </a:pPr>
            <a:r>
              <a:rPr lang="en-US" b="1">
                <a:latin typeface="Consolas" panose="020B0609020204030204" pitchFamily="49" charset="0"/>
              </a:rPr>
              <a:t>  else if (d == 5) 	System.out.println(“Friday“);</a:t>
            </a:r>
          </a:p>
          <a:p>
            <a:pPr marL="342900" indent="-342900" algn="l">
              <a:lnSpc>
                <a:spcPct val="100000"/>
              </a:lnSpc>
              <a:spcBef>
                <a:spcPct val="0"/>
              </a:spcBef>
              <a:buClrTx/>
              <a:buFont typeface="+mj-lt"/>
              <a:buAutoNum type="arabicPeriod"/>
              <a:defRPr/>
            </a:pPr>
            <a:r>
              <a:rPr lang="en-US" b="1">
                <a:latin typeface="Consolas" panose="020B0609020204030204" pitchFamily="49" charset="0"/>
              </a:rPr>
              <a:t>  else if (d == 6) 	System.out.println(“Saturday“);</a:t>
            </a:r>
          </a:p>
          <a:p>
            <a:pPr marL="342900" indent="-342900" algn="l">
              <a:lnSpc>
                <a:spcPct val="100000"/>
              </a:lnSpc>
              <a:spcBef>
                <a:spcPct val="0"/>
              </a:spcBef>
              <a:buClrTx/>
              <a:buFont typeface="+mj-lt"/>
              <a:buAutoNum type="arabicPeriod"/>
              <a:defRPr/>
            </a:pPr>
            <a:r>
              <a:rPr lang="en-US" b="1">
                <a:latin typeface="Consolas" panose="020B0609020204030204" pitchFamily="49" charset="0"/>
              </a:rPr>
              <a:t>  else  			System.out.println(“Sunday“)</a:t>
            </a:r>
            <a:r>
              <a:rPr lang="en-US">
                <a:latin typeface="Consolas" panose="020B0609020204030204" pitchFamily="49" charset="0"/>
              </a:rPr>
              <a:t>;</a:t>
            </a:r>
          </a:p>
          <a:p>
            <a:pPr marL="342900" indent="-342900" algn="l">
              <a:lnSpc>
                <a:spcPct val="100000"/>
              </a:lnSpc>
              <a:spcBef>
                <a:spcPct val="0"/>
              </a:spcBef>
              <a:buClrTx/>
              <a:buFont typeface="+mj-lt"/>
              <a:buAutoNum type="arabicPeriod"/>
              <a:defRPr/>
            </a:pPr>
            <a:r>
              <a:rPr lang="en-US">
                <a:latin typeface="Consolas" panose="020B0609020204030204" pitchFamily="49" charset="0"/>
              </a:rPr>
              <a:t> }</a:t>
            </a:r>
          </a:p>
          <a:p>
            <a:pPr marL="342900" indent="-342900" algn="l">
              <a:lnSpc>
                <a:spcPct val="100000"/>
              </a:lnSpc>
              <a:spcBef>
                <a:spcPct val="0"/>
              </a:spcBef>
              <a:buClrTx/>
              <a:buFont typeface="+mj-lt"/>
              <a:buAutoNum type="arabicPeriod"/>
              <a:defRPr/>
            </a:pPr>
            <a:r>
              <a:rPr lang="en-US">
                <a:latin typeface="Consolas" panose="020B0609020204030204" pitchFamily="49" charset="0"/>
              </a:rPr>
              <a:t>}</a:t>
            </a:r>
          </a:p>
          <a:p>
            <a:endParaRPr lang="en-IN"/>
          </a:p>
        </p:txBody>
      </p:sp>
    </p:spTree>
    <p:extLst>
      <p:ext uri="{BB962C8B-B14F-4D97-AF65-F5344CB8AC3E}">
        <p14:creationId xmlns:p14="http://schemas.microsoft.com/office/powerpoint/2010/main" val="96647003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if-else statement</a:t>
            </a:r>
          </a:p>
        </p:txBody>
      </p:sp>
      <p:sp>
        <p:nvSpPr>
          <p:cNvPr id="3" name="Content Placeholder 2"/>
          <p:cNvSpPr>
            <a:spLocks noGrp="1"/>
          </p:cNvSpPr>
          <p:nvPr>
            <p:ph idx="1"/>
          </p:nvPr>
        </p:nvSpPr>
        <p:spPr>
          <a:xfrm>
            <a:off x="131181" y="863445"/>
            <a:ext cx="7412620" cy="4522944"/>
          </a:xfrm>
          <a:ln>
            <a:solidFill>
              <a:schemeClr val="accent1"/>
            </a:solidFill>
            <a:prstDash val="dash"/>
          </a:ln>
        </p:spPr>
        <p:txBody>
          <a:bodyPr/>
          <a:lstStyle/>
          <a:p>
            <a:pPr marL="0" indent="-457200">
              <a:lnSpc>
                <a:spcPct val="100000"/>
              </a:lnSpc>
              <a:spcBef>
                <a:spcPct val="0"/>
              </a:spcBef>
              <a:buFont typeface="+mj-lt"/>
              <a:buAutoNum type="arabicPeriod"/>
            </a:pPr>
            <a:r>
              <a:rPr lang="en-US" b="1" err="1">
                <a:solidFill>
                  <a:srgbClr val="7F0055"/>
                </a:solidFill>
                <a:latin typeface="Consolas"/>
              </a:rPr>
              <a:t>int</a:t>
            </a:r>
            <a:r>
              <a:rPr lang="en-US" b="1">
                <a:solidFill>
                  <a:srgbClr val="000000"/>
                </a:solidFill>
                <a:latin typeface="Consolas"/>
              </a:rPr>
              <a:t> </a:t>
            </a:r>
            <a:r>
              <a:rPr lang="en-US" b="1">
                <a:solidFill>
                  <a:srgbClr val="6A3E3E"/>
                </a:solidFill>
                <a:latin typeface="Consolas"/>
              </a:rPr>
              <a:t>marks</a:t>
            </a:r>
            <a:r>
              <a:rPr lang="en-US" b="1">
                <a:solidFill>
                  <a:srgbClr val="000000"/>
                </a:solidFill>
                <a:latin typeface="Consolas"/>
              </a:rPr>
              <a:t> = 65;</a:t>
            </a:r>
          </a:p>
          <a:p>
            <a:pPr marL="0" indent="-457200">
              <a:lnSpc>
                <a:spcPct val="100000"/>
              </a:lnSpc>
              <a:spcBef>
                <a:spcPct val="0"/>
              </a:spcBef>
              <a:buFont typeface="+mj-lt"/>
              <a:buAutoNum type="arabicPeriod"/>
            </a:pPr>
            <a:r>
              <a:rPr lang="en-US" b="1">
                <a:solidFill>
                  <a:srgbClr val="7F0055"/>
                </a:solidFill>
                <a:latin typeface="Consolas"/>
              </a:rPr>
              <a:t>if</a:t>
            </a:r>
            <a:r>
              <a:rPr lang="en-US" b="1">
                <a:solidFill>
                  <a:srgbClr val="000000"/>
                </a:solidFill>
                <a:latin typeface="Consolas"/>
              </a:rPr>
              <a:t> (</a:t>
            </a:r>
            <a:r>
              <a:rPr lang="en-US" b="1">
                <a:solidFill>
                  <a:srgbClr val="6A3E3E"/>
                </a:solidFill>
                <a:latin typeface="Consolas"/>
              </a:rPr>
              <a:t>marks</a:t>
            </a:r>
            <a:r>
              <a:rPr lang="en-US" b="1">
                <a:solidFill>
                  <a:srgbClr val="000000"/>
                </a:solidFill>
                <a:latin typeface="Consolas"/>
              </a:rPr>
              <a:t> &lt; 60) {</a:t>
            </a:r>
          </a:p>
          <a:p>
            <a:pPr marL="0" indent="-457200">
              <a:lnSpc>
                <a:spcPct val="100000"/>
              </a:lnSpc>
              <a:spcBef>
                <a:spcPct val="0"/>
              </a:spcBef>
              <a:buFont typeface="+mj-lt"/>
              <a:buAutoNum type="arabicPeriod"/>
            </a:pPr>
            <a:r>
              <a:rPr lang="en-US">
                <a:solidFill>
                  <a:srgbClr val="000000"/>
                </a:solidFill>
                <a:latin typeface="Consolas"/>
              </a:rPr>
              <a:t>	System.</a:t>
            </a:r>
            <a:r>
              <a:rPr lang="en-US" b="1" i="1" err="1">
                <a:solidFill>
                  <a:srgbClr val="0000C0"/>
                </a:solidFill>
                <a:latin typeface="Consolas"/>
              </a:rPr>
              <a:t>out</a:t>
            </a:r>
            <a:r>
              <a:rPr lang="en-US" b="1" i="1" err="1">
                <a:solidFill>
                  <a:srgbClr val="000000"/>
                </a:solidFill>
                <a:latin typeface="Consolas"/>
              </a:rPr>
              <a:t>.println(</a:t>
            </a:r>
            <a:r>
              <a:rPr lang="en-US" b="1" i="1">
                <a:solidFill>
                  <a:srgbClr val="2A00FF"/>
                </a:solidFill>
                <a:latin typeface="Consolas"/>
              </a:rPr>
              <a:t>"fail"</a:t>
            </a:r>
            <a:r>
              <a:rPr lang="en-US" b="1" i="1">
                <a:solidFill>
                  <a:srgbClr val="000000"/>
                </a:solidFill>
                <a:latin typeface="Consolas"/>
              </a:rPr>
              <a:t>);</a:t>
            </a:r>
          </a:p>
          <a:p>
            <a:pPr marL="0" indent="-457200">
              <a:lnSpc>
                <a:spcPct val="100000"/>
              </a:lnSpc>
              <a:spcBef>
                <a:spcPct val="0"/>
              </a:spcBef>
              <a:buFont typeface="+mj-lt"/>
              <a:buAutoNum type="arabicPeriod"/>
            </a:pPr>
            <a:r>
              <a:rPr lang="en-US">
                <a:solidFill>
                  <a:srgbClr val="000000"/>
                </a:solidFill>
                <a:latin typeface="Consolas"/>
              </a:rPr>
              <a:t>} </a:t>
            </a:r>
            <a:r>
              <a:rPr lang="en-US" b="1">
                <a:solidFill>
                  <a:srgbClr val="7F0055"/>
                </a:solidFill>
                <a:latin typeface="Consolas"/>
              </a:rPr>
              <a:t>else</a:t>
            </a:r>
            <a:r>
              <a:rPr lang="en-US" b="1">
                <a:solidFill>
                  <a:srgbClr val="000000"/>
                </a:solidFill>
                <a:latin typeface="Consolas"/>
              </a:rPr>
              <a:t> </a:t>
            </a:r>
            <a:r>
              <a:rPr lang="en-US" b="1">
                <a:solidFill>
                  <a:srgbClr val="7F0055"/>
                </a:solidFill>
                <a:latin typeface="Consolas"/>
              </a:rPr>
              <a:t>if</a:t>
            </a:r>
            <a:r>
              <a:rPr lang="en-US" b="1">
                <a:solidFill>
                  <a:srgbClr val="000000"/>
                </a:solidFill>
                <a:latin typeface="Consolas"/>
              </a:rPr>
              <a:t> (</a:t>
            </a:r>
            <a:r>
              <a:rPr lang="en-US" b="1">
                <a:solidFill>
                  <a:srgbClr val="6A3E3E"/>
                </a:solidFill>
                <a:latin typeface="Consolas"/>
              </a:rPr>
              <a:t>marks</a:t>
            </a:r>
            <a:r>
              <a:rPr lang="en-US" b="1">
                <a:solidFill>
                  <a:srgbClr val="000000"/>
                </a:solidFill>
                <a:latin typeface="Consolas"/>
              </a:rPr>
              <a:t> &gt;= 60 &amp;&amp; </a:t>
            </a:r>
            <a:r>
              <a:rPr lang="en-US" b="1">
                <a:solidFill>
                  <a:srgbClr val="6A3E3E"/>
                </a:solidFill>
                <a:latin typeface="Consolas"/>
              </a:rPr>
              <a:t>marks</a:t>
            </a:r>
            <a:r>
              <a:rPr lang="en-US" b="1">
                <a:solidFill>
                  <a:srgbClr val="000000"/>
                </a:solidFill>
                <a:latin typeface="Consolas"/>
              </a:rPr>
              <a:t> &lt; 80) {</a:t>
            </a:r>
          </a:p>
          <a:p>
            <a:pPr marL="0" indent="-457200">
              <a:lnSpc>
                <a:spcPct val="100000"/>
              </a:lnSpc>
              <a:spcBef>
                <a:spcPct val="0"/>
              </a:spcBef>
              <a:buFont typeface="+mj-lt"/>
              <a:buAutoNum type="arabicPeriod"/>
            </a:pPr>
            <a:r>
              <a:rPr lang="en-US">
                <a:solidFill>
                  <a:srgbClr val="000000"/>
                </a:solidFill>
                <a:latin typeface="Consolas"/>
              </a:rPr>
              <a:t>	System.</a:t>
            </a:r>
            <a:r>
              <a:rPr lang="en-US" b="1" i="1" err="1">
                <a:solidFill>
                  <a:srgbClr val="0000C0"/>
                </a:solidFill>
                <a:latin typeface="Consolas"/>
              </a:rPr>
              <a:t>out</a:t>
            </a:r>
            <a:r>
              <a:rPr lang="en-US" b="1" i="1" err="1">
                <a:solidFill>
                  <a:srgbClr val="000000"/>
                </a:solidFill>
                <a:latin typeface="Consolas"/>
              </a:rPr>
              <a:t>.println(</a:t>
            </a:r>
            <a:r>
              <a:rPr lang="en-US" b="1" i="1">
                <a:solidFill>
                  <a:srgbClr val="2A00FF"/>
                </a:solidFill>
                <a:latin typeface="Consolas"/>
              </a:rPr>
              <a:t>"B grade"</a:t>
            </a:r>
            <a:r>
              <a:rPr lang="en-US" b="1" i="1">
                <a:solidFill>
                  <a:srgbClr val="000000"/>
                </a:solidFill>
                <a:latin typeface="Consolas"/>
              </a:rPr>
              <a:t>);</a:t>
            </a:r>
          </a:p>
          <a:p>
            <a:pPr marL="0" indent="-457200">
              <a:lnSpc>
                <a:spcPct val="100000"/>
              </a:lnSpc>
              <a:spcBef>
                <a:spcPct val="0"/>
              </a:spcBef>
              <a:buFont typeface="+mj-lt"/>
              <a:buAutoNum type="arabicPeriod"/>
            </a:pPr>
            <a:r>
              <a:rPr lang="en-US">
                <a:solidFill>
                  <a:srgbClr val="000000"/>
                </a:solidFill>
                <a:latin typeface="Consolas"/>
              </a:rPr>
              <a:t>} </a:t>
            </a:r>
            <a:r>
              <a:rPr lang="en-US" b="1">
                <a:solidFill>
                  <a:srgbClr val="7F0055"/>
                </a:solidFill>
                <a:latin typeface="Consolas"/>
              </a:rPr>
              <a:t>else</a:t>
            </a:r>
            <a:r>
              <a:rPr lang="en-US" b="1">
                <a:solidFill>
                  <a:srgbClr val="000000"/>
                </a:solidFill>
                <a:latin typeface="Consolas"/>
              </a:rPr>
              <a:t> </a:t>
            </a:r>
            <a:r>
              <a:rPr lang="en-US" b="1">
                <a:solidFill>
                  <a:srgbClr val="7F0055"/>
                </a:solidFill>
                <a:latin typeface="Consolas"/>
              </a:rPr>
              <a:t>if</a:t>
            </a:r>
            <a:r>
              <a:rPr lang="en-US" b="1">
                <a:solidFill>
                  <a:srgbClr val="000000"/>
                </a:solidFill>
                <a:latin typeface="Consolas"/>
              </a:rPr>
              <a:t> (</a:t>
            </a:r>
            <a:r>
              <a:rPr lang="en-US" b="1">
                <a:solidFill>
                  <a:srgbClr val="6A3E3E"/>
                </a:solidFill>
                <a:latin typeface="Consolas"/>
              </a:rPr>
              <a:t>marks</a:t>
            </a:r>
            <a:r>
              <a:rPr lang="en-US" b="1">
                <a:solidFill>
                  <a:srgbClr val="000000"/>
                </a:solidFill>
                <a:latin typeface="Consolas"/>
              </a:rPr>
              <a:t> &gt;= 80 &amp;&amp; </a:t>
            </a:r>
            <a:r>
              <a:rPr lang="en-US" b="1">
                <a:solidFill>
                  <a:srgbClr val="6A3E3E"/>
                </a:solidFill>
                <a:latin typeface="Consolas"/>
              </a:rPr>
              <a:t>marks</a:t>
            </a:r>
            <a:r>
              <a:rPr lang="en-US" b="1">
                <a:solidFill>
                  <a:srgbClr val="000000"/>
                </a:solidFill>
                <a:latin typeface="Consolas"/>
              </a:rPr>
              <a:t> &lt; 90) {</a:t>
            </a:r>
          </a:p>
          <a:p>
            <a:pPr marL="0" indent="-457200">
              <a:lnSpc>
                <a:spcPct val="100000"/>
              </a:lnSpc>
              <a:spcBef>
                <a:spcPct val="0"/>
              </a:spcBef>
              <a:buFont typeface="+mj-lt"/>
              <a:buAutoNum type="arabicPeriod"/>
            </a:pPr>
            <a:r>
              <a:rPr lang="en-US">
                <a:solidFill>
                  <a:srgbClr val="000000"/>
                </a:solidFill>
                <a:latin typeface="Consolas"/>
              </a:rPr>
              <a:t>	System.</a:t>
            </a:r>
            <a:r>
              <a:rPr lang="en-US" b="1" i="1" err="1">
                <a:solidFill>
                  <a:srgbClr val="0000C0"/>
                </a:solidFill>
                <a:latin typeface="Consolas"/>
              </a:rPr>
              <a:t>out</a:t>
            </a:r>
            <a:r>
              <a:rPr lang="en-US" b="1" i="1" err="1">
                <a:solidFill>
                  <a:srgbClr val="000000"/>
                </a:solidFill>
                <a:latin typeface="Consolas"/>
              </a:rPr>
              <a:t>.println(</a:t>
            </a:r>
            <a:r>
              <a:rPr lang="en-US" b="1" i="1">
                <a:solidFill>
                  <a:srgbClr val="2A00FF"/>
                </a:solidFill>
                <a:latin typeface="Consolas"/>
              </a:rPr>
              <a:t>"A grade"</a:t>
            </a:r>
            <a:r>
              <a:rPr lang="en-US" b="1" i="1">
                <a:solidFill>
                  <a:srgbClr val="000000"/>
                </a:solidFill>
                <a:latin typeface="Consolas"/>
              </a:rPr>
              <a:t>);</a:t>
            </a:r>
          </a:p>
          <a:p>
            <a:pPr marL="0" indent="-457200">
              <a:lnSpc>
                <a:spcPct val="100000"/>
              </a:lnSpc>
              <a:spcBef>
                <a:spcPct val="0"/>
              </a:spcBef>
              <a:buFont typeface="+mj-lt"/>
              <a:buAutoNum type="arabicPeriod"/>
            </a:pPr>
            <a:r>
              <a:rPr lang="en-US">
                <a:solidFill>
                  <a:srgbClr val="000000"/>
                </a:solidFill>
                <a:latin typeface="Consolas"/>
              </a:rPr>
              <a:t>} </a:t>
            </a:r>
            <a:r>
              <a:rPr lang="en-US" b="1">
                <a:solidFill>
                  <a:srgbClr val="7F0055"/>
                </a:solidFill>
                <a:latin typeface="Consolas"/>
              </a:rPr>
              <a:t>else</a:t>
            </a:r>
            <a:r>
              <a:rPr lang="en-US" b="1">
                <a:solidFill>
                  <a:srgbClr val="000000"/>
                </a:solidFill>
                <a:latin typeface="Consolas"/>
              </a:rPr>
              <a:t> </a:t>
            </a:r>
            <a:r>
              <a:rPr lang="en-US" b="1">
                <a:solidFill>
                  <a:srgbClr val="7F0055"/>
                </a:solidFill>
                <a:latin typeface="Consolas"/>
              </a:rPr>
              <a:t>if</a:t>
            </a:r>
            <a:r>
              <a:rPr lang="en-US" b="1">
                <a:solidFill>
                  <a:srgbClr val="000000"/>
                </a:solidFill>
                <a:latin typeface="Consolas"/>
              </a:rPr>
              <a:t> (</a:t>
            </a:r>
            <a:r>
              <a:rPr lang="en-US" b="1">
                <a:solidFill>
                  <a:srgbClr val="6A3E3E"/>
                </a:solidFill>
                <a:latin typeface="Consolas"/>
              </a:rPr>
              <a:t>marks</a:t>
            </a:r>
            <a:r>
              <a:rPr lang="en-US" b="1">
                <a:solidFill>
                  <a:srgbClr val="000000"/>
                </a:solidFill>
                <a:latin typeface="Consolas"/>
              </a:rPr>
              <a:t> &gt;= 90 &amp;&amp; </a:t>
            </a:r>
            <a:r>
              <a:rPr lang="en-US" b="1">
                <a:solidFill>
                  <a:srgbClr val="6A3E3E"/>
                </a:solidFill>
                <a:latin typeface="Consolas"/>
              </a:rPr>
              <a:t>marks</a:t>
            </a:r>
            <a:r>
              <a:rPr lang="en-US" b="1">
                <a:solidFill>
                  <a:srgbClr val="000000"/>
                </a:solidFill>
                <a:latin typeface="Consolas"/>
              </a:rPr>
              <a:t> &lt; 100) {</a:t>
            </a:r>
          </a:p>
          <a:p>
            <a:pPr marL="0" indent="-457200">
              <a:lnSpc>
                <a:spcPct val="100000"/>
              </a:lnSpc>
              <a:spcBef>
                <a:spcPct val="0"/>
              </a:spcBef>
              <a:buFont typeface="+mj-lt"/>
              <a:buAutoNum type="arabicPeriod"/>
            </a:pPr>
            <a:r>
              <a:rPr lang="en-US">
                <a:solidFill>
                  <a:srgbClr val="000000"/>
                </a:solidFill>
                <a:latin typeface="Consolas"/>
              </a:rPr>
              <a:t>	System.</a:t>
            </a:r>
            <a:r>
              <a:rPr lang="en-US" b="1" i="1" err="1">
                <a:solidFill>
                  <a:srgbClr val="0000C0"/>
                </a:solidFill>
                <a:latin typeface="Consolas"/>
              </a:rPr>
              <a:t>out</a:t>
            </a:r>
            <a:r>
              <a:rPr lang="en-US" b="1" i="1" err="1">
                <a:solidFill>
                  <a:srgbClr val="000000"/>
                </a:solidFill>
                <a:latin typeface="Consolas"/>
              </a:rPr>
              <a:t>.println(</a:t>
            </a:r>
            <a:r>
              <a:rPr lang="en-US" b="1" i="1">
                <a:solidFill>
                  <a:srgbClr val="2A00FF"/>
                </a:solidFill>
                <a:latin typeface="Consolas"/>
              </a:rPr>
              <a:t>"A+ grade"</a:t>
            </a:r>
            <a:r>
              <a:rPr lang="en-US" b="1" i="1">
                <a:solidFill>
                  <a:srgbClr val="000000"/>
                </a:solidFill>
                <a:latin typeface="Consolas"/>
              </a:rPr>
              <a:t>);</a:t>
            </a:r>
          </a:p>
          <a:p>
            <a:pPr marL="0" indent="-457200">
              <a:lnSpc>
                <a:spcPct val="100000"/>
              </a:lnSpc>
              <a:spcBef>
                <a:spcPct val="0"/>
              </a:spcBef>
              <a:buFont typeface="+mj-lt"/>
              <a:buAutoNum type="arabicPeriod"/>
            </a:pPr>
            <a:r>
              <a:rPr lang="en-US">
                <a:solidFill>
                  <a:srgbClr val="000000"/>
                </a:solidFill>
                <a:latin typeface="Consolas"/>
              </a:rPr>
              <a:t>} </a:t>
            </a:r>
            <a:r>
              <a:rPr lang="en-US" b="1">
                <a:solidFill>
                  <a:srgbClr val="7F0055"/>
                </a:solidFill>
                <a:latin typeface="Consolas"/>
              </a:rPr>
              <a:t>else</a:t>
            </a:r>
            <a:r>
              <a:rPr lang="en-US" b="1">
                <a:solidFill>
                  <a:srgbClr val="000000"/>
                </a:solidFill>
                <a:latin typeface="Consolas"/>
              </a:rPr>
              <a:t> {</a:t>
            </a:r>
          </a:p>
          <a:p>
            <a:pPr marL="0" indent="-457200">
              <a:lnSpc>
                <a:spcPct val="100000"/>
              </a:lnSpc>
              <a:spcBef>
                <a:spcPct val="0"/>
              </a:spcBef>
              <a:buFont typeface="+mj-lt"/>
              <a:buAutoNum type="arabicPeriod"/>
            </a:pPr>
            <a:r>
              <a:rPr lang="en-US">
                <a:solidFill>
                  <a:srgbClr val="000000"/>
                </a:solidFill>
                <a:latin typeface="Consolas"/>
              </a:rPr>
              <a:t>	System.</a:t>
            </a:r>
            <a:r>
              <a:rPr lang="en-US" b="1" i="1" err="1">
                <a:solidFill>
                  <a:srgbClr val="0000C0"/>
                </a:solidFill>
                <a:latin typeface="Consolas"/>
              </a:rPr>
              <a:t>out</a:t>
            </a:r>
            <a:r>
              <a:rPr lang="en-US" b="1" i="1" err="1">
                <a:solidFill>
                  <a:srgbClr val="000000"/>
                </a:solidFill>
                <a:latin typeface="Consolas"/>
              </a:rPr>
              <a:t>.println(</a:t>
            </a:r>
            <a:r>
              <a:rPr lang="en-US" b="1" i="1">
                <a:solidFill>
                  <a:srgbClr val="2A00FF"/>
                </a:solidFill>
                <a:latin typeface="Consolas"/>
              </a:rPr>
              <a:t>"Invalid!"</a:t>
            </a:r>
            <a:r>
              <a:rPr lang="en-US" b="1" i="1">
                <a:solidFill>
                  <a:srgbClr val="000000"/>
                </a:solidFill>
                <a:latin typeface="Consolas"/>
              </a:rPr>
              <a:t>);</a:t>
            </a:r>
          </a:p>
          <a:p>
            <a:pPr marL="0" indent="-457200">
              <a:lnSpc>
                <a:spcPct val="100000"/>
              </a:lnSpc>
              <a:spcBef>
                <a:spcPct val="0"/>
              </a:spcBef>
              <a:buFont typeface="+mj-lt"/>
              <a:buAutoNum type="arabicPeriod"/>
            </a:pPr>
            <a:r>
              <a:rPr lang="en-US">
                <a:solidFill>
                  <a:srgbClr val="000000"/>
                </a:solidFill>
                <a:latin typeface="Consolas"/>
              </a:rPr>
              <a:t>}</a:t>
            </a:r>
          </a:p>
          <a:p>
            <a:pPr marL="0" indent="-457200">
              <a:lnSpc>
                <a:spcPct val="100000"/>
              </a:lnSpc>
              <a:spcBef>
                <a:spcPct val="0"/>
              </a:spcBef>
              <a:buFont typeface="+mj-lt"/>
              <a:buAutoNum type="arabicPeriod"/>
            </a:pPr>
            <a:endParaRPr lang="en-IN"/>
          </a:p>
        </p:txBody>
      </p:sp>
    </p:spTree>
    <p:extLst>
      <p:ext uri="{BB962C8B-B14F-4D97-AF65-F5344CB8AC3E}">
        <p14:creationId xmlns:p14="http://schemas.microsoft.com/office/powerpoint/2010/main" val="47144988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Nested If</a:t>
            </a:r>
          </a:p>
        </p:txBody>
      </p:sp>
      <p:sp>
        <p:nvSpPr>
          <p:cNvPr id="3" name="Content Placeholder 2"/>
          <p:cNvSpPr>
            <a:spLocks noGrp="1"/>
          </p:cNvSpPr>
          <p:nvPr>
            <p:ph idx="1"/>
          </p:nvPr>
        </p:nvSpPr>
        <p:spPr>
          <a:xfrm>
            <a:off x="131181" y="863444"/>
            <a:ext cx="8055558" cy="5590565"/>
          </a:xfrm>
        </p:spPr>
        <p:txBody>
          <a:bodyPr/>
          <a:lstStyle/>
          <a:p>
            <a:r>
              <a:rPr lang="en-US"/>
              <a:t>A </a:t>
            </a:r>
            <a:r>
              <a:rPr lang="en-US">
                <a:solidFill>
                  <a:srgbClr val="002060"/>
                </a:solidFill>
              </a:rPr>
              <a:t>nested if </a:t>
            </a:r>
            <a:r>
              <a:rPr lang="en-US"/>
              <a:t>is</a:t>
            </a:r>
            <a:r>
              <a:rPr lang="en-US">
                <a:solidFill>
                  <a:srgbClr val="002060"/>
                </a:solidFill>
              </a:rPr>
              <a:t> </a:t>
            </a:r>
            <a:r>
              <a:rPr lang="en-US"/>
              <a:t>an if statement that is the target of another if statement. </a:t>
            </a:r>
          </a:p>
          <a:p>
            <a:r>
              <a:rPr lang="en-US">
                <a:solidFill>
                  <a:srgbClr val="002060"/>
                </a:solidFill>
              </a:rPr>
              <a:t>Nested if </a:t>
            </a:r>
            <a:r>
              <a:rPr lang="en-US"/>
              <a:t>statements mean an if statement </a:t>
            </a:r>
            <a:r>
              <a:rPr lang="en-US">
                <a:solidFill>
                  <a:srgbClr val="002060"/>
                </a:solidFill>
              </a:rPr>
              <a:t>inside</a:t>
            </a:r>
            <a:r>
              <a:rPr lang="en-US"/>
              <a:t> another if statement. </a:t>
            </a:r>
          </a:p>
          <a:p>
            <a:r>
              <a:rPr lang="en-US"/>
              <a:t>The statement connected to the nested if statement is only executed when -:</a:t>
            </a:r>
          </a:p>
          <a:p>
            <a:pPr lvl="1"/>
            <a:r>
              <a:rPr lang="en-US"/>
              <a:t>condition of </a:t>
            </a:r>
            <a:r>
              <a:rPr lang="en-US">
                <a:solidFill>
                  <a:srgbClr val="002060"/>
                </a:solidFill>
              </a:rPr>
              <a:t>outer if statement is true</a:t>
            </a:r>
            <a:r>
              <a:rPr lang="en-US"/>
              <a:t>, and</a:t>
            </a:r>
          </a:p>
          <a:p>
            <a:pPr lvl="1"/>
            <a:r>
              <a:rPr lang="en-US"/>
              <a:t>condition of the </a:t>
            </a:r>
            <a:r>
              <a:rPr lang="en-US">
                <a:solidFill>
                  <a:srgbClr val="002060"/>
                </a:solidFill>
              </a:rPr>
              <a:t>nested if statement is also true</a:t>
            </a:r>
            <a:r>
              <a:rPr lang="en-US"/>
              <a:t>.</a:t>
            </a:r>
          </a:p>
          <a:p>
            <a:r>
              <a:rPr lang="en-US"/>
              <a:t>Note: There could be an </a:t>
            </a:r>
            <a:r>
              <a:rPr lang="en-US">
                <a:solidFill>
                  <a:srgbClr val="002060"/>
                </a:solidFill>
              </a:rPr>
              <a:t>optional else </a:t>
            </a:r>
            <a:r>
              <a:rPr lang="en-US"/>
              <a:t>statement associated with the </a:t>
            </a:r>
            <a:r>
              <a:rPr lang="en-US">
                <a:solidFill>
                  <a:srgbClr val="002060"/>
                </a:solidFill>
              </a:rPr>
              <a:t>outer if statement</a:t>
            </a:r>
            <a:r>
              <a:rPr lang="en-US"/>
              <a:t>, which is only executed when the condition of the outer if statement is evaluated to be </a:t>
            </a:r>
            <a:r>
              <a:rPr lang="en-US">
                <a:solidFill>
                  <a:srgbClr val="002060"/>
                </a:solidFill>
              </a:rPr>
              <a:t>false</a:t>
            </a:r>
            <a:r>
              <a:rPr lang="en-US"/>
              <a:t> and in this case, the condition of nested if condition won't be checked at all.</a:t>
            </a:r>
          </a:p>
        </p:txBody>
      </p:sp>
      <p:sp>
        <p:nvSpPr>
          <p:cNvPr id="4" name="Rectangle 3"/>
          <p:cNvSpPr/>
          <p:nvPr/>
        </p:nvSpPr>
        <p:spPr>
          <a:xfrm>
            <a:off x="8415339" y="863444"/>
            <a:ext cx="3647472" cy="505383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a:solidFill>
                  <a:schemeClr val="tx1"/>
                </a:solidFill>
                <a:latin typeface="Consolas" panose="020B0609020204030204" pitchFamily="49" charset="0"/>
              </a:rPr>
              <a:t>if</a:t>
            </a:r>
            <a:r>
              <a:rPr lang="en-US" sz="1600">
                <a:solidFill>
                  <a:schemeClr val="tx1"/>
                </a:solidFill>
                <a:latin typeface="Consolas" panose="020B0609020204030204" pitchFamily="49" charset="0"/>
              </a:rPr>
              <a:t>(condition 1)</a:t>
            </a:r>
          </a:p>
          <a:p>
            <a:r>
              <a:rPr lang="en-US" sz="1600">
                <a:solidFill>
                  <a:schemeClr val="tx1"/>
                </a:solidFill>
                <a:latin typeface="Consolas" panose="020B0609020204030204" pitchFamily="49" charset="0"/>
              </a:rPr>
              <a:t>{</a:t>
            </a:r>
          </a:p>
          <a:p>
            <a:r>
              <a:rPr lang="en-US" sz="1600" b="1">
                <a:solidFill>
                  <a:schemeClr val="tx1"/>
                </a:solidFill>
                <a:latin typeface="Consolas" panose="020B0609020204030204" pitchFamily="49" charset="0"/>
              </a:rPr>
              <a:t>	</a:t>
            </a:r>
            <a:r>
              <a:rPr lang="en-US" sz="1600" b="1">
                <a:solidFill>
                  <a:srgbClr val="002060"/>
                </a:solidFill>
                <a:latin typeface="Consolas" panose="020B0609020204030204" pitchFamily="49" charset="0"/>
              </a:rPr>
              <a:t>if(condition 2)</a:t>
            </a:r>
          </a:p>
          <a:p>
            <a:r>
              <a:rPr lang="en-US" sz="1600" b="1">
                <a:solidFill>
                  <a:srgbClr val="002060"/>
                </a:solidFill>
                <a:latin typeface="Consolas" panose="020B0609020204030204" pitchFamily="49" charset="0"/>
              </a:rPr>
              <a:t>	{</a:t>
            </a:r>
          </a:p>
          <a:p>
            <a:r>
              <a:rPr lang="en-US" sz="1600" b="1">
                <a:solidFill>
                  <a:srgbClr val="002060"/>
                </a:solidFill>
                <a:latin typeface="Consolas" panose="020B0609020204030204" pitchFamily="49" charset="0"/>
              </a:rPr>
              <a:t>   	 	nested-block;</a:t>
            </a:r>
          </a:p>
          <a:p>
            <a:r>
              <a:rPr lang="en-US" sz="1600" b="1">
                <a:solidFill>
                  <a:srgbClr val="002060"/>
                </a:solidFill>
                <a:latin typeface="Consolas" panose="020B0609020204030204" pitchFamily="49" charset="0"/>
              </a:rPr>
              <a:t>	}</a:t>
            </a:r>
          </a:p>
          <a:p>
            <a:r>
              <a:rPr lang="en-US" sz="1600" b="1">
                <a:solidFill>
                  <a:srgbClr val="002060"/>
                </a:solidFill>
                <a:latin typeface="Consolas" panose="020B0609020204030204" pitchFamily="49" charset="0"/>
              </a:rPr>
              <a:t>	else</a:t>
            </a:r>
          </a:p>
          <a:p>
            <a:r>
              <a:rPr lang="en-US" sz="1600" b="1">
                <a:solidFill>
                  <a:srgbClr val="002060"/>
                </a:solidFill>
                <a:latin typeface="Consolas" panose="020B0609020204030204" pitchFamily="49" charset="0"/>
              </a:rPr>
              <a:t>	{</a:t>
            </a:r>
          </a:p>
          <a:p>
            <a:r>
              <a:rPr lang="en-US" sz="1600" b="1">
                <a:solidFill>
                  <a:srgbClr val="002060"/>
                </a:solidFill>
                <a:latin typeface="Consolas" panose="020B0609020204030204" pitchFamily="49" charset="0"/>
              </a:rPr>
              <a:t>		nested-block;</a:t>
            </a:r>
          </a:p>
          <a:p>
            <a:r>
              <a:rPr lang="en-US" sz="1600" b="1">
                <a:solidFill>
                  <a:srgbClr val="002060"/>
                </a:solidFill>
                <a:latin typeface="Consolas" panose="020B0609020204030204" pitchFamily="49" charset="0"/>
              </a:rPr>
              <a:t>	}</a:t>
            </a:r>
          </a:p>
          <a:p>
            <a:r>
              <a:rPr lang="en-US" sz="1600">
                <a:solidFill>
                  <a:schemeClr val="tx1"/>
                </a:solidFill>
                <a:latin typeface="Consolas" panose="020B0609020204030204" pitchFamily="49" charset="0"/>
              </a:rPr>
              <a:t>}//if</a:t>
            </a:r>
          </a:p>
          <a:p>
            <a:r>
              <a:rPr lang="en-US" sz="1600" b="1">
                <a:solidFill>
                  <a:schemeClr val="tx1"/>
                </a:solidFill>
                <a:latin typeface="Consolas" panose="020B0609020204030204" pitchFamily="49" charset="0"/>
              </a:rPr>
              <a:t>else if</a:t>
            </a:r>
            <a:r>
              <a:rPr lang="en-US" sz="1600">
                <a:solidFill>
                  <a:schemeClr val="tx1"/>
                </a:solidFill>
                <a:latin typeface="Consolas" panose="020B0609020204030204" pitchFamily="49" charset="0"/>
              </a:rPr>
              <a:t>(condition 3)</a:t>
            </a:r>
          </a:p>
          <a:p>
            <a:r>
              <a:rPr lang="en-US" sz="1600">
                <a:solidFill>
                  <a:schemeClr val="tx1"/>
                </a:solidFill>
                <a:latin typeface="Consolas" panose="020B0609020204030204" pitchFamily="49" charset="0"/>
              </a:rPr>
              <a:t>{</a:t>
            </a:r>
          </a:p>
          <a:p>
            <a:r>
              <a:rPr lang="en-US" sz="1600">
                <a:solidFill>
                  <a:schemeClr val="tx1"/>
                </a:solidFill>
                <a:latin typeface="Consolas" panose="020B0609020204030204" pitchFamily="49" charset="0"/>
              </a:rPr>
              <a:t>   	 statement-block3;</a:t>
            </a:r>
          </a:p>
          <a:p>
            <a:r>
              <a:rPr lang="en-US" sz="1600">
                <a:solidFill>
                  <a:schemeClr val="tx1"/>
                </a:solidFill>
                <a:latin typeface="Consolas" panose="020B0609020204030204" pitchFamily="49" charset="0"/>
              </a:rPr>
              <a:t>}</a:t>
            </a:r>
          </a:p>
          <a:p>
            <a:r>
              <a:rPr lang="en-US" sz="1600" b="1">
                <a:solidFill>
                  <a:schemeClr val="tx1"/>
                </a:solidFill>
                <a:latin typeface="Consolas" panose="020B0609020204030204" pitchFamily="49" charset="0"/>
              </a:rPr>
              <a:t>else</a:t>
            </a:r>
            <a:r>
              <a:rPr lang="en-US" sz="1600">
                <a:solidFill>
                  <a:schemeClr val="tx1"/>
                </a:solidFill>
                <a:latin typeface="Consolas" panose="020B0609020204030204" pitchFamily="49" charset="0"/>
              </a:rPr>
              <a:t>(condition 4)</a:t>
            </a:r>
          </a:p>
          <a:p>
            <a:r>
              <a:rPr lang="en-US" sz="1600">
                <a:solidFill>
                  <a:schemeClr val="tx1"/>
                </a:solidFill>
                <a:latin typeface="Consolas" panose="020B0609020204030204" pitchFamily="49" charset="0"/>
              </a:rPr>
              <a:t>{</a:t>
            </a:r>
          </a:p>
          <a:p>
            <a:r>
              <a:rPr lang="en-US" sz="1600">
                <a:solidFill>
                  <a:schemeClr val="tx1"/>
                </a:solidFill>
                <a:latin typeface="Consolas" panose="020B0609020204030204" pitchFamily="49" charset="0"/>
              </a:rPr>
              <a:t>    	statement-block4;</a:t>
            </a:r>
          </a:p>
          <a:p>
            <a:r>
              <a:rPr lang="en-US" sz="1600">
                <a:solidFill>
                  <a:schemeClr val="tx1"/>
                </a:solidFill>
                <a:latin typeface="Consolas" panose="020B0609020204030204" pitchFamily="49" charset="0"/>
              </a:rPr>
              <a:t>}</a:t>
            </a:r>
          </a:p>
        </p:txBody>
      </p:sp>
    </p:spTree>
    <p:extLst>
      <p:ext uri="{BB962C8B-B14F-4D97-AF65-F5344CB8AC3E}">
        <p14:creationId xmlns:p14="http://schemas.microsoft.com/office/powerpoint/2010/main" val="23052193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 presetClass="entr" presetSubtype="0" dur="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p:stCondLst>
                              <p:cond delay="0"/>
                            </p:stCondLst>
                            <p:childTnLst>
                              <p:par>
                                <p:cTn id="14" presetID="1" presetClass="entr" presetSubtype="0" dur="1"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p:stCondLst>
                              <p:cond delay="0"/>
                            </p:stCondLst>
                            <p:childTnLst>
                              <p:par>
                                <p:cTn id="18" presetID="1" presetClass="entr" presetSubtype="0" dur="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p:stCondLst>
                              <p:cond delay="0"/>
                            </p:stCondLst>
                            <p:childTnLst>
                              <p:par>
                                <p:cTn id="22" presetID="1" presetClass="entr" presetSubtype="0" dur="1"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p:stCondLst>
                              <p:cond delay="0"/>
                            </p:stCondLst>
                            <p:childTnLst>
                              <p:par>
                                <p:cTn id="26" presetID="1" presetClass="entr" presetSubtype="0" dur="1"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p:stCondLst>
                              <p:cond delay="0"/>
                            </p:stCondLst>
                            <p:childTnLst>
                              <p:par>
                                <p:cTn id="30" presetID="1" presetClass="entr" presetSubtype="0" dur="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Nested If statement</a:t>
            </a:r>
          </a:p>
        </p:txBody>
      </p:sp>
      <p:sp>
        <p:nvSpPr>
          <p:cNvPr id="3" name="Content Placeholder 2"/>
          <p:cNvSpPr>
            <a:spLocks noGrp="1"/>
          </p:cNvSpPr>
          <p:nvPr>
            <p:ph idx="1"/>
          </p:nvPr>
        </p:nvSpPr>
        <p:spPr/>
        <p:txBody>
          <a:bodyPr/>
          <a:lstStyle/>
          <a:p>
            <a:r>
              <a:rPr lang="en-US"/>
              <a:t>We can also use if/else if statement inside another if/else if statement, this is known as nested if statement.</a:t>
            </a:r>
          </a:p>
        </p:txBody>
      </p:sp>
      <p:sp>
        <p:nvSpPr>
          <p:cNvPr id="4" name="TextBox 3"/>
          <p:cNvSpPr txBox="1"/>
          <p:nvPr/>
        </p:nvSpPr>
        <p:spPr>
          <a:xfrm>
            <a:off x="543097" y="1676399"/>
            <a:ext cx="7728066" cy="4247317"/>
          </a:xfrm>
          <a:prstGeom prst="rect">
            <a:avLst/>
          </a:prstGeom>
          <a:noFill/>
          <a:ln w="19050">
            <a:solidFill>
              <a:schemeClr val="accent1"/>
            </a:solidFill>
            <a:prstDash val="dash"/>
          </a:ln>
        </p:spPr>
        <p:txBody>
          <a:bodyPr wrap="square" rtlCol="0">
            <a:spAutoFit/>
          </a:bodyPr>
          <a:lstStyle/>
          <a:p>
            <a:r>
              <a:rPr lang="en-US" b="1" err="1">
                <a:solidFill>
                  <a:srgbClr val="7F0055"/>
                </a:solidFill>
                <a:latin typeface="Consolas" panose="020B0609020204030204" pitchFamily="49" charset="0"/>
              </a:rPr>
              <a:t>int</a:t>
            </a:r>
            <a:r>
              <a:rPr lang="en-US" b="1">
                <a:solidFill>
                  <a:srgbClr val="000000"/>
                </a:solidFill>
                <a:latin typeface="Consolas" panose="020B0609020204030204" pitchFamily="49" charset="0"/>
              </a:rPr>
              <a:t> </a:t>
            </a:r>
            <a:r>
              <a:rPr lang="en-US" b="1">
                <a:solidFill>
                  <a:srgbClr val="6A3E3E"/>
                </a:solidFill>
                <a:latin typeface="Consolas" panose="020B0609020204030204" pitchFamily="49" charset="0"/>
              </a:rPr>
              <a:t>username</a:t>
            </a:r>
            <a:r>
              <a:rPr lang="en-US" b="1">
                <a:solidFill>
                  <a:srgbClr val="000000"/>
                </a:solidFill>
                <a:latin typeface="Consolas" panose="020B0609020204030204" pitchFamily="49" charset="0"/>
              </a:rPr>
              <a:t> = Integer.</a:t>
            </a:r>
            <a:r>
              <a:rPr lang="en-US" b="1" i="1" err="1">
                <a:solidFill>
                  <a:srgbClr val="000000"/>
                </a:solidFill>
                <a:latin typeface="Consolas" panose="020B0609020204030204" pitchFamily="49" charset="0"/>
              </a:rPr>
              <a:t>parseInt(</a:t>
            </a:r>
            <a:r>
              <a:rPr lang="en-US" b="1" i="1" err="1">
                <a:solidFill>
                  <a:srgbClr val="6A3E3E"/>
                </a:solidFill>
                <a:latin typeface="Consolas" panose="020B0609020204030204" pitchFamily="49" charset="0"/>
              </a:rPr>
              <a:t>args</a:t>
            </a:r>
            <a:r>
              <a:rPr lang="en-US" b="1" i="1">
                <a:solidFill>
                  <a:srgbClr val="000000"/>
                </a:solidFill>
                <a:latin typeface="Consolas" panose="020B0609020204030204" pitchFamily="49" charset="0"/>
              </a:rPr>
              <a:t>[0]);</a:t>
            </a:r>
          </a:p>
          <a:p>
            <a:r>
              <a:rPr lang="en-US" b="1" err="1">
                <a:solidFill>
                  <a:srgbClr val="7F0055"/>
                </a:solidFill>
                <a:latin typeface="Consolas" panose="020B0609020204030204" pitchFamily="49" charset="0"/>
              </a:rPr>
              <a:t>int</a:t>
            </a:r>
            <a:r>
              <a:rPr lang="en-US" b="1">
                <a:solidFill>
                  <a:srgbClr val="000000"/>
                </a:solidFill>
                <a:latin typeface="Consolas" panose="020B0609020204030204" pitchFamily="49" charset="0"/>
              </a:rPr>
              <a:t> </a:t>
            </a:r>
            <a:r>
              <a:rPr lang="en-US" b="1">
                <a:solidFill>
                  <a:srgbClr val="6A3E3E"/>
                </a:solidFill>
                <a:latin typeface="Consolas" panose="020B0609020204030204" pitchFamily="49" charset="0"/>
              </a:rPr>
              <a:t>password</a:t>
            </a:r>
            <a:r>
              <a:rPr lang="en-US" b="1">
                <a:solidFill>
                  <a:srgbClr val="000000"/>
                </a:solidFill>
                <a:latin typeface="Consolas" panose="020B0609020204030204" pitchFamily="49" charset="0"/>
              </a:rPr>
              <a:t> = Integer.</a:t>
            </a:r>
            <a:r>
              <a:rPr lang="en-US" b="1" i="1" err="1">
                <a:solidFill>
                  <a:srgbClr val="000000"/>
                </a:solidFill>
                <a:latin typeface="Consolas" panose="020B0609020204030204" pitchFamily="49" charset="0"/>
              </a:rPr>
              <a:t>parseInt(</a:t>
            </a:r>
            <a:r>
              <a:rPr lang="en-US" b="1" i="1" err="1">
                <a:solidFill>
                  <a:srgbClr val="6A3E3E"/>
                </a:solidFill>
                <a:latin typeface="Consolas" panose="020B0609020204030204" pitchFamily="49" charset="0"/>
              </a:rPr>
              <a:t>args</a:t>
            </a:r>
            <a:r>
              <a:rPr lang="en-US" b="1" i="1">
                <a:solidFill>
                  <a:srgbClr val="000000"/>
                </a:solidFill>
                <a:latin typeface="Consolas" panose="020B0609020204030204" pitchFamily="49" charset="0"/>
              </a:rPr>
              <a:t>[1]);</a:t>
            </a:r>
          </a:p>
          <a:p>
            <a:r>
              <a:rPr lang="en-US" b="1">
                <a:solidFill>
                  <a:srgbClr val="7F0055"/>
                </a:solidFill>
                <a:latin typeface="Consolas" panose="020B0609020204030204" pitchFamily="49" charset="0"/>
              </a:rPr>
              <a:t>double</a:t>
            </a:r>
            <a:r>
              <a:rPr lang="en-US" b="1">
                <a:solidFill>
                  <a:srgbClr val="000000"/>
                </a:solidFill>
                <a:latin typeface="Consolas" panose="020B0609020204030204" pitchFamily="49" charset="0"/>
              </a:rPr>
              <a:t> </a:t>
            </a:r>
            <a:r>
              <a:rPr lang="en-US" b="1">
                <a:solidFill>
                  <a:srgbClr val="6A3E3E"/>
                </a:solidFill>
                <a:latin typeface="Consolas" panose="020B0609020204030204" pitchFamily="49" charset="0"/>
              </a:rPr>
              <a:t>balance</a:t>
            </a:r>
            <a:r>
              <a:rPr lang="en-US" b="1">
                <a:solidFill>
                  <a:srgbClr val="000000"/>
                </a:solidFill>
                <a:latin typeface="Consolas" panose="020B0609020204030204" pitchFamily="49" charset="0"/>
              </a:rPr>
              <a:t> = 123456.25;</a:t>
            </a:r>
          </a:p>
          <a:p>
            <a:endParaRPr lang="en-US">
              <a:latin typeface="Consolas" panose="020B0609020204030204" pitchFamily="49" charset="0"/>
            </a:endParaRPr>
          </a:p>
          <a:p>
            <a:r>
              <a:rPr lang="en-US" b="1">
                <a:solidFill>
                  <a:srgbClr val="7F0055"/>
                </a:solidFill>
                <a:latin typeface="Consolas" panose="020B0609020204030204" pitchFamily="49" charset="0"/>
              </a:rPr>
              <a:t>if</a:t>
            </a:r>
            <a:r>
              <a:rPr lang="en-US" b="1">
                <a:solidFill>
                  <a:srgbClr val="000000"/>
                </a:solidFill>
                <a:latin typeface="Consolas" panose="020B0609020204030204" pitchFamily="49" charset="0"/>
              </a:rPr>
              <a:t>(</a:t>
            </a:r>
            <a:r>
              <a:rPr lang="en-US" b="1">
                <a:solidFill>
                  <a:srgbClr val="6A3E3E"/>
                </a:solidFill>
                <a:latin typeface="Consolas" panose="020B0609020204030204" pitchFamily="49" charset="0"/>
              </a:rPr>
              <a:t>username</a:t>
            </a:r>
            <a:r>
              <a:rPr lang="en-US" b="1">
                <a:solidFill>
                  <a:srgbClr val="000000"/>
                </a:solidFill>
                <a:latin typeface="Consolas" panose="020B0609020204030204" pitchFamily="49" charset="0"/>
              </a:rPr>
              <a:t>==1234){</a:t>
            </a:r>
          </a:p>
          <a:p>
            <a:pPr lvl="1"/>
            <a:r>
              <a:rPr lang="en-US" b="1">
                <a:solidFill>
                  <a:srgbClr val="7F0055"/>
                </a:solidFill>
                <a:latin typeface="Consolas" panose="020B0609020204030204" pitchFamily="49" charset="0"/>
              </a:rPr>
              <a:t>if</a:t>
            </a:r>
            <a:r>
              <a:rPr lang="en-US" b="1">
                <a:solidFill>
                  <a:srgbClr val="000000"/>
                </a:solidFill>
                <a:latin typeface="Consolas" panose="020B0609020204030204" pitchFamily="49" charset="0"/>
              </a:rPr>
              <a:t>(</a:t>
            </a:r>
            <a:r>
              <a:rPr lang="en-US" b="1">
                <a:solidFill>
                  <a:srgbClr val="6A3E3E"/>
                </a:solidFill>
                <a:latin typeface="Consolas" panose="020B0609020204030204" pitchFamily="49" charset="0"/>
              </a:rPr>
              <a:t>password</a:t>
            </a:r>
            <a:r>
              <a:rPr lang="en-US" b="1">
                <a:solidFill>
                  <a:srgbClr val="000000"/>
                </a:solidFill>
                <a:latin typeface="Consolas" panose="020B0609020204030204" pitchFamily="49" charset="0"/>
              </a:rPr>
              <a:t>==987654){</a:t>
            </a:r>
          </a:p>
          <a:p>
            <a:pPr lvl="1"/>
            <a:r>
              <a:rPr lang="en-US">
                <a:solidFill>
                  <a:srgbClr val="000000"/>
                </a:solidFill>
                <a:latin typeface="Consolas" panose="020B0609020204030204" pitchFamily="49" charset="0"/>
              </a:rPr>
              <a:t>	System.</a:t>
            </a:r>
            <a:r>
              <a:rPr lang="en-US" b="1" i="1" err="1">
                <a:solidFill>
                  <a:srgbClr val="0000C0"/>
                </a:solidFill>
                <a:latin typeface="Consolas" panose="020B0609020204030204" pitchFamily="49" charset="0"/>
              </a:rPr>
              <a:t>out</a:t>
            </a:r>
            <a:r>
              <a:rPr lang="en-US" b="1" i="1" err="1">
                <a:solidFill>
                  <a:srgbClr val="000000"/>
                </a:solidFill>
                <a:latin typeface="Consolas" panose="020B0609020204030204" pitchFamily="49" charset="0"/>
              </a:rPr>
              <a:t>.println</a:t>
            </a:r>
            <a:r>
              <a:rPr lang="en-US" b="1" i="1">
                <a:solidFill>
                  <a:srgbClr val="000000"/>
                </a:solidFill>
                <a:latin typeface="Consolas" panose="020B0609020204030204" pitchFamily="49" charset="0"/>
              </a:rPr>
              <a:t>(</a:t>
            </a:r>
            <a:r>
              <a:rPr lang="en-US" b="1" i="1">
                <a:solidFill>
                  <a:srgbClr val="2A00FF"/>
                </a:solidFill>
                <a:latin typeface="Consolas" panose="020B0609020204030204" pitchFamily="49" charset="0"/>
              </a:rPr>
              <a:t>"Your Balance is ="</a:t>
            </a:r>
            <a:r>
              <a:rPr lang="en-US" b="1" i="1">
                <a:solidFill>
                  <a:srgbClr val="000000"/>
                </a:solidFill>
                <a:latin typeface="Consolas" panose="020B0609020204030204" pitchFamily="49" charset="0"/>
              </a:rPr>
              <a:t>+</a:t>
            </a:r>
            <a:r>
              <a:rPr lang="en-US" b="1" i="1">
                <a:solidFill>
                  <a:srgbClr val="6A3E3E"/>
                </a:solidFill>
                <a:latin typeface="Consolas" panose="020B0609020204030204" pitchFamily="49" charset="0"/>
              </a:rPr>
              <a:t>balance</a:t>
            </a:r>
            <a:r>
              <a:rPr lang="en-US" b="1" i="1">
                <a:solidFill>
                  <a:srgbClr val="000000"/>
                </a:solidFill>
                <a:latin typeface="Consolas" panose="020B0609020204030204" pitchFamily="49" charset="0"/>
              </a:rPr>
              <a:t>);</a:t>
            </a:r>
          </a:p>
          <a:p>
            <a:pPr lvl="1"/>
            <a:r>
              <a:rPr lang="en-US">
                <a:solidFill>
                  <a:srgbClr val="000000"/>
                </a:solidFill>
                <a:latin typeface="Consolas" panose="020B0609020204030204" pitchFamily="49" charset="0"/>
              </a:rPr>
              <a:t>}</a:t>
            </a:r>
          </a:p>
          <a:p>
            <a:pPr lvl="1"/>
            <a:r>
              <a:rPr lang="en-US" b="1">
                <a:solidFill>
                  <a:srgbClr val="7F0055"/>
                </a:solidFill>
                <a:latin typeface="Consolas" panose="020B0609020204030204" pitchFamily="49" charset="0"/>
              </a:rPr>
              <a:t>else</a:t>
            </a:r>
            <a:r>
              <a:rPr lang="en-US" b="1">
                <a:solidFill>
                  <a:srgbClr val="000000"/>
                </a:solidFill>
                <a:latin typeface="Consolas" panose="020B0609020204030204" pitchFamily="49" charset="0"/>
              </a:rPr>
              <a:t>{</a:t>
            </a:r>
          </a:p>
          <a:p>
            <a:pPr lvl="1"/>
            <a:r>
              <a:rPr lang="en-US">
                <a:solidFill>
                  <a:srgbClr val="000000"/>
                </a:solidFill>
                <a:latin typeface="Consolas" panose="020B0609020204030204" pitchFamily="49" charset="0"/>
              </a:rPr>
              <a:t>	System.</a:t>
            </a:r>
            <a:r>
              <a:rPr lang="en-US" b="1" i="1" err="1">
                <a:solidFill>
                  <a:srgbClr val="0000C0"/>
                </a:solidFill>
                <a:latin typeface="Consolas" panose="020B0609020204030204" pitchFamily="49" charset="0"/>
              </a:rPr>
              <a:t>out</a:t>
            </a:r>
            <a:r>
              <a:rPr lang="en-US" b="1" i="1" err="1">
                <a:solidFill>
                  <a:srgbClr val="000000"/>
                </a:solidFill>
                <a:latin typeface="Consolas" panose="020B0609020204030204" pitchFamily="49" charset="0"/>
              </a:rPr>
              <a:t>.println</a:t>
            </a:r>
            <a:r>
              <a:rPr lang="en-US" b="1" i="1">
                <a:solidFill>
                  <a:srgbClr val="000000"/>
                </a:solidFill>
                <a:latin typeface="Consolas" panose="020B0609020204030204" pitchFamily="49" charset="0"/>
              </a:rPr>
              <a:t>(</a:t>
            </a:r>
            <a:r>
              <a:rPr lang="en-US" b="1" i="1">
                <a:solidFill>
                  <a:srgbClr val="2A00FF"/>
                </a:solidFill>
                <a:latin typeface="Consolas" panose="020B0609020204030204" pitchFamily="49" charset="0"/>
              </a:rPr>
              <a:t>"Password is invalid"</a:t>
            </a:r>
            <a:r>
              <a:rPr lang="en-US" b="1" i="1">
                <a:solidFill>
                  <a:srgbClr val="000000"/>
                </a:solidFill>
                <a:latin typeface="Consolas" panose="020B0609020204030204" pitchFamily="49" charset="0"/>
              </a:rPr>
              <a:t>);</a:t>
            </a:r>
          </a:p>
          <a:p>
            <a:pPr lvl="1"/>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p>
          <a:p>
            <a:r>
              <a:rPr lang="en-US" b="1">
                <a:solidFill>
                  <a:srgbClr val="7F0055"/>
                </a:solidFill>
                <a:latin typeface="Consolas" panose="020B0609020204030204" pitchFamily="49" charset="0"/>
              </a:rPr>
              <a:t>else</a:t>
            </a:r>
            <a:r>
              <a:rPr lang="en-US" b="1">
                <a:solidFill>
                  <a:srgbClr val="000000"/>
                </a:solidFill>
                <a:latin typeface="Consolas" panose="020B0609020204030204" pitchFamily="49" charset="0"/>
              </a:rPr>
              <a:t>{</a:t>
            </a:r>
          </a:p>
          <a:p>
            <a:r>
              <a:rPr lang="en-US">
                <a:solidFill>
                  <a:srgbClr val="000000"/>
                </a:solidFill>
                <a:latin typeface="Consolas" panose="020B0609020204030204" pitchFamily="49" charset="0"/>
              </a:rPr>
              <a:t>    System.</a:t>
            </a:r>
            <a:r>
              <a:rPr lang="en-US" b="1" i="1" err="1">
                <a:solidFill>
                  <a:srgbClr val="0000C0"/>
                </a:solidFill>
                <a:latin typeface="Consolas" panose="020B0609020204030204" pitchFamily="49" charset="0"/>
              </a:rPr>
              <a:t>out</a:t>
            </a:r>
            <a:r>
              <a:rPr lang="en-US" b="1" i="1" err="1">
                <a:solidFill>
                  <a:srgbClr val="000000"/>
                </a:solidFill>
                <a:latin typeface="Consolas" panose="020B0609020204030204" pitchFamily="49" charset="0"/>
              </a:rPr>
              <a:t>.println</a:t>
            </a:r>
            <a:r>
              <a:rPr lang="en-US" b="1" i="1">
                <a:solidFill>
                  <a:srgbClr val="000000"/>
                </a:solidFill>
                <a:latin typeface="Consolas" panose="020B0609020204030204" pitchFamily="49" charset="0"/>
              </a:rPr>
              <a:t>(</a:t>
            </a:r>
            <a:r>
              <a:rPr lang="en-US" b="1" i="1">
                <a:solidFill>
                  <a:srgbClr val="2A00FF"/>
                </a:solidFill>
                <a:latin typeface="Consolas" panose="020B0609020204030204" pitchFamily="49" charset="0"/>
              </a:rPr>
              <a:t>"Username is invalid"</a:t>
            </a:r>
            <a:r>
              <a:rPr lang="en-US" b="1" i="1">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endParaRPr lang="en-US">
              <a:solidFill>
                <a:srgbClr val="000000"/>
              </a:solidFill>
              <a:latin typeface="Consolas"/>
            </a:endParaRPr>
          </a:p>
        </p:txBody>
      </p:sp>
    </p:spTree>
    <p:extLst>
      <p:ext uri="{BB962C8B-B14F-4D97-AF65-F5344CB8AC3E}">
        <p14:creationId xmlns:p14="http://schemas.microsoft.com/office/powerpoint/2010/main" val="36078691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dur="1"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dur="1"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dur="1"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dur="1"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dur="1"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p:stCondLst>
                              <p:cond delay="0"/>
                            </p:stCondLst>
                            <p:childTnLst>
                              <p:par>
                                <p:cTn id="57" presetID="1" presetClass="entr" presetSubtype="0" dur="1"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p:stCondLst>
                              <p:cond delay="0"/>
                            </p:stCondLst>
                            <p:childTnLst>
                              <p:par>
                                <p:cTn id="61" presetID="1" presetClass="entr" presetSubtype="0" dur="1"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endParaRPr lang="en-IN"/>
          </a:p>
        </p:txBody>
      </p:sp>
      <p:sp>
        <p:nvSpPr>
          <p:cNvPr id="3" name="Content Placeholder 2"/>
          <p:cNvSpPr>
            <a:spLocks noGrp="1"/>
          </p:cNvSpPr>
          <p:nvPr>
            <p:ph idx="1"/>
          </p:nvPr>
        </p:nvSpPr>
        <p:spPr/>
        <p:txBody>
          <a:bodyPr/>
          <a:lstStyle/>
          <a:p>
            <a:r>
              <a:rPr lang="en-US"/>
              <a:t>In a company an employee is paid as under:</a:t>
            </a:r>
          </a:p>
          <a:p>
            <a:pPr lvl="1"/>
            <a:r>
              <a:rPr lang="en-US"/>
              <a:t>If his basic salary is less than Rs. 1500, then HRA = 10% of basic salary and DA = 90% of basic salary. </a:t>
            </a:r>
          </a:p>
          <a:p>
            <a:pPr lvl="1"/>
            <a:r>
              <a:rPr lang="en-US"/>
              <a:t>If his salary is either equal to or above Rs. 1500, then HRA = Rs. 500 and DA = 98% of basic salary.</a:t>
            </a:r>
          </a:p>
          <a:p>
            <a:pPr lvl="1"/>
            <a:r>
              <a:rPr lang="en-US"/>
              <a:t>Employee's salary is input through the keyboard, write a program to find his gross salary.</a:t>
            </a:r>
            <a:endParaRPr lang="en-IN"/>
          </a:p>
        </p:txBody>
      </p:sp>
    </p:spTree>
    <p:extLst>
      <p:ext uri="{BB962C8B-B14F-4D97-AF65-F5344CB8AC3E}">
        <p14:creationId xmlns:p14="http://schemas.microsoft.com/office/powerpoint/2010/main" val="310199088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switch…case</a:t>
            </a:r>
          </a:p>
        </p:txBody>
      </p:sp>
      <p:sp>
        <p:nvSpPr>
          <p:cNvPr id="5" name="Text Placeholder 4"/>
          <p:cNvSpPr>
            <a:spLocks noGrp="1"/>
          </p:cNvSpPr>
          <p:nvPr>
            <p:ph type="body" idx="1"/>
          </p:nvPr>
        </p:nvSpPr>
        <p:spPr/>
        <p:txBody>
          <a:bodyPr/>
          <a:lstStyle/>
          <a:p>
            <a:r>
              <a:rPr lang="en-US"/>
              <a:t>n-way Decision</a:t>
            </a:r>
            <a:endParaRPr lang="en-IN"/>
          </a:p>
        </p:txBody>
      </p:sp>
    </p:spTree>
    <p:extLst>
      <p:ext uri="{BB962C8B-B14F-4D97-AF65-F5344CB8AC3E}">
        <p14:creationId xmlns:p14="http://schemas.microsoft.com/office/powerpoint/2010/main" val="251876980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Switch…case</a:t>
            </a:r>
          </a:p>
        </p:txBody>
      </p:sp>
      <p:sp>
        <p:nvSpPr>
          <p:cNvPr id="3" name="Content Placeholder 2"/>
          <p:cNvSpPr>
            <a:spLocks noGrp="1"/>
          </p:cNvSpPr>
          <p:nvPr>
            <p:ph idx="1"/>
          </p:nvPr>
        </p:nvSpPr>
        <p:spPr>
          <a:xfrm>
            <a:off x="131180" y="863444"/>
            <a:ext cx="7155445" cy="5590565"/>
          </a:xfrm>
        </p:spPr>
        <p:txBody>
          <a:bodyPr/>
          <a:lstStyle/>
          <a:p>
            <a:r>
              <a:rPr lang="en-US">
                <a:solidFill>
                  <a:srgbClr val="002060"/>
                </a:solidFill>
              </a:rPr>
              <a:t>switch…case </a:t>
            </a:r>
            <a:r>
              <a:rPr lang="en-US"/>
              <a:t>is a </a:t>
            </a:r>
            <a:r>
              <a:rPr lang="en-US">
                <a:solidFill>
                  <a:srgbClr val="002060"/>
                </a:solidFill>
              </a:rPr>
              <a:t>multi-way decision </a:t>
            </a:r>
            <a:r>
              <a:rPr lang="en-US"/>
              <a:t>making statement.</a:t>
            </a:r>
          </a:p>
          <a:p>
            <a:r>
              <a:rPr lang="en-US"/>
              <a:t>It is similar to </a:t>
            </a:r>
            <a:r>
              <a:rPr lang="en-US">
                <a:solidFill>
                  <a:srgbClr val="002060"/>
                </a:solidFill>
              </a:rPr>
              <a:t>if-else-if ladder </a:t>
            </a:r>
            <a:r>
              <a:rPr lang="en-US"/>
              <a:t>statement.</a:t>
            </a:r>
          </a:p>
          <a:p>
            <a:r>
              <a:rPr lang="en-US"/>
              <a:t>It executes one statement from multiple conditions.</a:t>
            </a:r>
          </a:p>
          <a:p>
            <a:endParaRPr lang="en-US"/>
          </a:p>
        </p:txBody>
      </p:sp>
      <p:sp>
        <p:nvSpPr>
          <p:cNvPr id="4" name="Rectangle 3"/>
          <p:cNvSpPr/>
          <p:nvPr/>
        </p:nvSpPr>
        <p:spPr>
          <a:xfrm>
            <a:off x="8250953" y="863443"/>
            <a:ext cx="3821985" cy="559056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switch (expression)</a:t>
            </a:r>
          </a:p>
          <a:p>
            <a:r>
              <a:rPr lang="en-US">
                <a:solidFill>
                  <a:schemeClr val="tx1"/>
                </a:solidFill>
              </a:rPr>
              <a:t>{</a:t>
            </a:r>
          </a:p>
          <a:p>
            <a:r>
              <a:rPr lang="en-US">
                <a:solidFill>
                  <a:schemeClr val="tx1"/>
                </a:solidFill>
              </a:rPr>
              <a:t>    case constant 1:</a:t>
            </a:r>
          </a:p>
          <a:p>
            <a:r>
              <a:rPr lang="en-US">
                <a:solidFill>
                  <a:schemeClr val="tx1"/>
                </a:solidFill>
              </a:rPr>
              <a:t>          // Statement-1</a:t>
            </a:r>
          </a:p>
          <a:p>
            <a:r>
              <a:rPr lang="en-US">
                <a:solidFill>
                  <a:schemeClr val="tx1"/>
                </a:solidFill>
              </a:rPr>
              <a:t>          break;</a:t>
            </a:r>
          </a:p>
          <a:p>
            <a:endParaRPr lang="en-US">
              <a:solidFill>
                <a:schemeClr val="tx1"/>
              </a:solidFill>
            </a:endParaRPr>
          </a:p>
          <a:p>
            <a:r>
              <a:rPr lang="en-US">
                <a:solidFill>
                  <a:schemeClr val="tx1"/>
                </a:solidFill>
              </a:rPr>
              <a:t>    case constant 2:</a:t>
            </a:r>
          </a:p>
          <a:p>
            <a:r>
              <a:rPr lang="en-US">
                <a:solidFill>
                  <a:schemeClr val="tx1"/>
                </a:solidFill>
              </a:rPr>
              <a:t>          // Statement-2</a:t>
            </a:r>
          </a:p>
          <a:p>
            <a:r>
              <a:rPr lang="en-US">
                <a:solidFill>
                  <a:schemeClr val="tx1"/>
                </a:solidFill>
              </a:rPr>
              <a:t>          break;</a:t>
            </a:r>
          </a:p>
          <a:p>
            <a:endParaRPr lang="en-US">
              <a:solidFill>
                <a:schemeClr val="tx1"/>
              </a:solidFill>
            </a:endParaRPr>
          </a:p>
          <a:p>
            <a:r>
              <a:rPr lang="en-US">
                <a:solidFill>
                  <a:schemeClr val="tx1"/>
                </a:solidFill>
              </a:rPr>
              <a:t>    case constant 3:</a:t>
            </a:r>
          </a:p>
          <a:p>
            <a:r>
              <a:rPr lang="en-US">
                <a:solidFill>
                  <a:schemeClr val="tx1"/>
                </a:solidFill>
              </a:rPr>
              <a:t>          // Statement-3</a:t>
            </a:r>
          </a:p>
          <a:p>
            <a:r>
              <a:rPr lang="en-US">
                <a:solidFill>
                  <a:schemeClr val="tx1"/>
                </a:solidFill>
              </a:rPr>
              <a:t>          break;</a:t>
            </a:r>
          </a:p>
          <a:p>
            <a:endParaRPr lang="en-US">
              <a:solidFill>
                <a:schemeClr val="tx1"/>
              </a:solidFill>
            </a:endParaRPr>
          </a:p>
          <a:p>
            <a:r>
              <a:rPr lang="en-US">
                <a:solidFill>
                  <a:schemeClr val="tx1"/>
                </a:solidFill>
              </a:rPr>
              <a:t>default:</a:t>
            </a:r>
          </a:p>
          <a:p>
            <a:r>
              <a:rPr lang="en-US">
                <a:solidFill>
                  <a:schemeClr val="tx1"/>
                </a:solidFill>
              </a:rPr>
              <a:t>        // Statement-default</a:t>
            </a:r>
          </a:p>
          <a:p>
            <a:r>
              <a:rPr lang="en-US">
                <a:solidFill>
                  <a:schemeClr val="tx1"/>
                </a:solidFill>
              </a:rPr>
              <a:t>//  if none of the above case matches then this block would be executed.</a:t>
            </a:r>
          </a:p>
          <a:p>
            <a:r>
              <a:rPr lang="en-US">
                <a:solidFill>
                  <a:schemeClr val="tx1"/>
                </a:solidFill>
              </a:rPr>
              <a:t>}</a:t>
            </a:r>
          </a:p>
        </p:txBody>
      </p:sp>
    </p:spTree>
    <p:extLst>
      <p:ext uri="{BB962C8B-B14F-4D97-AF65-F5344CB8AC3E}">
        <p14:creationId xmlns:p14="http://schemas.microsoft.com/office/powerpoint/2010/main" val="11714989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0" presetClass="entr" presetSubtype="0" dur="50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Switch…case: WAP to print day based on number entered</a:t>
            </a:r>
            <a:endParaRPr lang="en-IN"/>
          </a:p>
        </p:txBody>
      </p:sp>
      <p:sp>
        <p:nvSpPr>
          <p:cNvPr id="3" name="Content Placeholder 2"/>
          <p:cNvSpPr>
            <a:spLocks noGrp="1"/>
          </p:cNvSpPr>
          <p:nvPr>
            <p:ph idx="1"/>
          </p:nvPr>
        </p:nvSpPr>
        <p:spPr>
          <a:xfrm>
            <a:off x="3971925" y="711201"/>
            <a:ext cx="8220075" cy="5590565"/>
          </a:xfrm>
          <a:ln>
            <a:solidFill>
              <a:schemeClr val="accent1"/>
            </a:solidFill>
            <a:prstDash val="dash"/>
          </a:ln>
        </p:spPr>
        <p:txBody>
          <a:bodyPr/>
          <a:lstStyle/>
          <a:p>
            <a:pPr marL="114300" indent="-457200">
              <a:spcBef>
                <a:spcPct val="0"/>
              </a:spcBef>
              <a:buFont typeface="+mj-lt"/>
              <a:buAutoNum type="arabicPeriod" startAt="6"/>
            </a:pPr>
            <a:r>
              <a:rPr lang="en-IN" sz="2000" b="1">
                <a:latin typeface="Consolas" panose="020B0609020204030204" pitchFamily="49" charset="0"/>
              </a:rPr>
              <a:t>switch (d) {</a:t>
            </a:r>
          </a:p>
          <a:p>
            <a:pPr marL="0" indent="-342900">
              <a:spcBef>
                <a:spcPct val="0"/>
              </a:spcBef>
              <a:buFont typeface="+mj-lt"/>
              <a:buAutoNum type="arabicPeriod" startAt="6"/>
            </a:pPr>
            <a:r>
              <a:rPr lang="en-IN" sz="2000" b="1">
                <a:latin typeface="Consolas" panose="020B0609020204030204" pitchFamily="49" charset="0"/>
              </a:rPr>
              <a:t>     </a:t>
            </a:r>
            <a:r>
              <a:rPr lang="en-IN" sz="2000" b="1">
                <a:solidFill>
                  <a:srgbClr val="7F0055"/>
                </a:solidFill>
                <a:latin typeface="Consolas"/>
              </a:rPr>
              <a:t>case</a:t>
            </a:r>
            <a:r>
              <a:rPr lang="en-IN" sz="2000" b="1">
                <a:latin typeface="Consolas" panose="020B0609020204030204" pitchFamily="49" charset="0"/>
              </a:rPr>
              <a:t> 1:</a:t>
            </a:r>
          </a:p>
          <a:p>
            <a:pPr marL="0" indent="-342900">
              <a:spcBef>
                <a:spcPct val="0"/>
              </a:spcBef>
              <a:buFont typeface="+mj-lt"/>
              <a:buAutoNum type="arabicPeriod" startAt="6"/>
            </a:pPr>
            <a:r>
              <a:rPr lang="en-IN" sz="2000" b="1">
                <a:latin typeface="Consolas" panose="020B0609020204030204" pitchFamily="49" charset="0"/>
              </a:rPr>
              <a:t>         </a:t>
            </a:r>
            <a:r>
              <a:rPr lang="en-IN" sz="2000" err="1">
                <a:latin typeface="Consolas" panose="020B0609020204030204" pitchFamily="49" charset="0"/>
              </a:rPr>
              <a:t>System.out.println(“Monday“); </a:t>
            </a:r>
            <a:r>
              <a:rPr lang="en-IN" sz="2000" b="1">
                <a:solidFill>
                  <a:srgbClr val="7F0055"/>
                </a:solidFill>
                <a:latin typeface="Consolas"/>
              </a:rPr>
              <a:t>break</a:t>
            </a:r>
            <a:r>
              <a:rPr lang="en-IN" sz="2000">
                <a:latin typeface="Consolas" panose="020B0609020204030204" pitchFamily="49" charset="0"/>
              </a:rPr>
              <a:t>;</a:t>
            </a:r>
          </a:p>
          <a:p>
            <a:pPr marL="0" indent="-342900">
              <a:spcBef>
                <a:spcPct val="0"/>
              </a:spcBef>
              <a:buFont typeface="+mj-lt"/>
              <a:buAutoNum type="arabicPeriod" startAt="6"/>
            </a:pPr>
            <a:r>
              <a:rPr lang="en-IN" sz="2000">
                <a:latin typeface="Consolas" panose="020B0609020204030204" pitchFamily="49" charset="0"/>
              </a:rPr>
              <a:t>     </a:t>
            </a:r>
            <a:r>
              <a:rPr lang="en-IN" sz="2000" b="1">
                <a:solidFill>
                  <a:srgbClr val="7F0055"/>
                </a:solidFill>
                <a:latin typeface="Consolas"/>
              </a:rPr>
              <a:t>case</a:t>
            </a:r>
            <a:r>
              <a:rPr lang="en-IN" sz="2000">
                <a:latin typeface="Consolas" panose="020B0609020204030204" pitchFamily="49" charset="0"/>
              </a:rPr>
              <a:t> 2:</a:t>
            </a:r>
          </a:p>
          <a:p>
            <a:pPr marL="0" indent="-342900">
              <a:spcBef>
                <a:spcPct val="0"/>
              </a:spcBef>
              <a:buFont typeface="+mj-lt"/>
              <a:buAutoNum type="arabicPeriod" startAt="6"/>
            </a:pPr>
            <a:r>
              <a:rPr lang="en-IN" sz="2000">
                <a:latin typeface="Consolas" panose="020B0609020204030204" pitchFamily="49" charset="0"/>
              </a:rPr>
              <a:t>         System.out.println(“Tuesday“); </a:t>
            </a:r>
            <a:r>
              <a:rPr lang="en-IN" sz="2000" b="1">
                <a:solidFill>
                  <a:srgbClr val="7F0055"/>
                </a:solidFill>
                <a:latin typeface="Consolas"/>
              </a:rPr>
              <a:t>break</a:t>
            </a:r>
            <a:r>
              <a:rPr lang="en-IN" sz="2000">
                <a:latin typeface="Consolas" panose="020B0609020204030204" pitchFamily="49" charset="0"/>
              </a:rPr>
              <a:t>;</a:t>
            </a:r>
          </a:p>
          <a:p>
            <a:pPr marL="0" indent="-342900">
              <a:spcBef>
                <a:spcPct val="0"/>
              </a:spcBef>
              <a:buFont typeface="+mj-lt"/>
              <a:buAutoNum type="arabicPeriod" startAt="6"/>
            </a:pPr>
            <a:r>
              <a:rPr lang="en-IN" sz="2000">
                <a:latin typeface="Consolas" panose="020B0609020204030204" pitchFamily="49" charset="0"/>
              </a:rPr>
              <a:t>     </a:t>
            </a:r>
            <a:r>
              <a:rPr lang="en-IN" sz="2000" b="1">
                <a:solidFill>
                  <a:srgbClr val="7F0055"/>
                </a:solidFill>
                <a:latin typeface="Consolas"/>
              </a:rPr>
              <a:t>case</a:t>
            </a:r>
            <a:r>
              <a:rPr lang="en-IN" sz="2000">
                <a:latin typeface="Consolas" panose="020B0609020204030204" pitchFamily="49" charset="0"/>
              </a:rPr>
              <a:t> 3:</a:t>
            </a:r>
          </a:p>
          <a:p>
            <a:pPr marL="0" indent="-342900">
              <a:spcBef>
                <a:spcPct val="0"/>
              </a:spcBef>
              <a:buFont typeface="+mj-lt"/>
              <a:buAutoNum type="arabicPeriod" startAt="6"/>
            </a:pPr>
            <a:r>
              <a:rPr lang="en-IN" sz="2000">
                <a:latin typeface="Consolas" panose="020B0609020204030204" pitchFamily="49" charset="0"/>
              </a:rPr>
              <a:t>         System.out.println(“Wednesday“); </a:t>
            </a:r>
            <a:r>
              <a:rPr lang="en-IN" sz="2000" b="1">
                <a:solidFill>
                  <a:srgbClr val="7F0055"/>
                </a:solidFill>
                <a:latin typeface="Consolas"/>
              </a:rPr>
              <a:t>break</a:t>
            </a:r>
            <a:r>
              <a:rPr lang="en-IN" sz="2000">
                <a:latin typeface="Consolas" panose="020B0609020204030204" pitchFamily="49" charset="0"/>
              </a:rPr>
              <a:t>;</a:t>
            </a:r>
          </a:p>
          <a:p>
            <a:pPr marL="0" indent="-342900">
              <a:spcBef>
                <a:spcPct val="0"/>
              </a:spcBef>
              <a:buFont typeface="+mj-lt"/>
              <a:buAutoNum type="arabicPeriod" startAt="6"/>
            </a:pPr>
            <a:r>
              <a:rPr lang="en-IN" sz="2000">
                <a:latin typeface="Consolas" panose="020B0609020204030204" pitchFamily="49" charset="0"/>
              </a:rPr>
              <a:t>     </a:t>
            </a:r>
            <a:r>
              <a:rPr lang="en-IN" sz="2000" b="1">
                <a:solidFill>
                  <a:srgbClr val="7F0055"/>
                </a:solidFill>
                <a:latin typeface="Consolas"/>
              </a:rPr>
              <a:t>case</a:t>
            </a:r>
            <a:r>
              <a:rPr lang="en-IN" sz="2000">
                <a:latin typeface="Consolas" panose="020B0609020204030204" pitchFamily="49" charset="0"/>
              </a:rPr>
              <a:t> 4:</a:t>
            </a:r>
          </a:p>
          <a:p>
            <a:pPr marL="0" indent="-342900">
              <a:spcBef>
                <a:spcPct val="0"/>
              </a:spcBef>
              <a:buFont typeface="+mj-lt"/>
              <a:buAutoNum type="arabicPeriod" startAt="6"/>
            </a:pPr>
            <a:r>
              <a:rPr lang="en-IN" sz="2000">
                <a:latin typeface="Consolas" panose="020B0609020204030204" pitchFamily="49" charset="0"/>
              </a:rPr>
              <a:t>         System.out.println(“Thursday“); </a:t>
            </a:r>
            <a:r>
              <a:rPr lang="en-IN" sz="2000" b="1">
                <a:solidFill>
                  <a:srgbClr val="7F0055"/>
                </a:solidFill>
                <a:latin typeface="Consolas"/>
              </a:rPr>
              <a:t>break</a:t>
            </a:r>
            <a:r>
              <a:rPr lang="en-IN" sz="2000">
                <a:latin typeface="Consolas" panose="020B0609020204030204" pitchFamily="49" charset="0"/>
              </a:rPr>
              <a:t>;</a:t>
            </a:r>
          </a:p>
          <a:p>
            <a:pPr marL="0" indent="-342900">
              <a:spcBef>
                <a:spcPct val="0"/>
              </a:spcBef>
              <a:buFont typeface="+mj-lt"/>
              <a:buAutoNum type="arabicPeriod" startAt="6"/>
            </a:pPr>
            <a:r>
              <a:rPr lang="en-IN" sz="2000">
                <a:latin typeface="Consolas" panose="020B0609020204030204" pitchFamily="49" charset="0"/>
              </a:rPr>
              <a:t>     </a:t>
            </a:r>
            <a:r>
              <a:rPr lang="en-IN" sz="2000" b="1">
                <a:solidFill>
                  <a:srgbClr val="7F0055"/>
                </a:solidFill>
                <a:latin typeface="Consolas"/>
              </a:rPr>
              <a:t>case</a:t>
            </a:r>
            <a:r>
              <a:rPr lang="en-IN" sz="2000">
                <a:latin typeface="Consolas" panose="020B0609020204030204" pitchFamily="49" charset="0"/>
              </a:rPr>
              <a:t> 5:</a:t>
            </a:r>
          </a:p>
          <a:p>
            <a:pPr marL="0" indent="-342900">
              <a:spcBef>
                <a:spcPct val="0"/>
              </a:spcBef>
              <a:buFont typeface="+mj-lt"/>
              <a:buAutoNum type="arabicPeriod" startAt="6"/>
            </a:pPr>
            <a:r>
              <a:rPr lang="en-IN" sz="2000">
                <a:latin typeface="Consolas" panose="020B0609020204030204" pitchFamily="49" charset="0"/>
              </a:rPr>
              <a:t>         System.out.println(“Friday“); </a:t>
            </a:r>
            <a:r>
              <a:rPr lang="en-IN" sz="2000" b="1">
                <a:solidFill>
                  <a:srgbClr val="7F0055"/>
                </a:solidFill>
                <a:latin typeface="Consolas"/>
              </a:rPr>
              <a:t>break</a:t>
            </a:r>
            <a:r>
              <a:rPr lang="en-IN" sz="2000">
                <a:latin typeface="Consolas" panose="020B0609020204030204" pitchFamily="49" charset="0"/>
              </a:rPr>
              <a:t>;</a:t>
            </a:r>
          </a:p>
          <a:p>
            <a:pPr marL="0" indent="-342900">
              <a:spcBef>
                <a:spcPct val="0"/>
              </a:spcBef>
              <a:buFont typeface="+mj-lt"/>
              <a:buAutoNum type="arabicPeriod" startAt="6"/>
            </a:pPr>
            <a:r>
              <a:rPr lang="en-IN" sz="2000">
                <a:latin typeface="Consolas" panose="020B0609020204030204" pitchFamily="49" charset="0"/>
              </a:rPr>
              <a:t>     </a:t>
            </a:r>
            <a:r>
              <a:rPr lang="en-IN" sz="2000" b="1">
                <a:solidFill>
                  <a:srgbClr val="7F0055"/>
                </a:solidFill>
                <a:latin typeface="Consolas"/>
              </a:rPr>
              <a:t>case</a:t>
            </a:r>
            <a:r>
              <a:rPr lang="en-IN" sz="2000">
                <a:latin typeface="Consolas" panose="020B0609020204030204" pitchFamily="49" charset="0"/>
              </a:rPr>
              <a:t> 6:</a:t>
            </a:r>
          </a:p>
          <a:p>
            <a:pPr marL="0" indent="-342900">
              <a:spcBef>
                <a:spcPct val="0"/>
              </a:spcBef>
              <a:buFont typeface="+mj-lt"/>
              <a:buAutoNum type="arabicPeriod" startAt="6"/>
            </a:pPr>
            <a:r>
              <a:rPr lang="en-IN" sz="2000">
                <a:latin typeface="Consolas" panose="020B0609020204030204" pitchFamily="49" charset="0"/>
              </a:rPr>
              <a:t>         System.out.println(“Saturday“); </a:t>
            </a:r>
            <a:r>
              <a:rPr lang="en-IN" sz="2000" b="1">
                <a:solidFill>
                  <a:srgbClr val="7F0055"/>
                </a:solidFill>
                <a:latin typeface="Consolas"/>
              </a:rPr>
              <a:t>break</a:t>
            </a:r>
            <a:r>
              <a:rPr lang="en-IN" sz="2000">
                <a:latin typeface="Consolas" panose="020B0609020204030204" pitchFamily="49" charset="0"/>
              </a:rPr>
              <a:t>;</a:t>
            </a:r>
          </a:p>
          <a:p>
            <a:pPr marL="0" indent="-342900">
              <a:spcBef>
                <a:spcPct val="0"/>
              </a:spcBef>
              <a:buFont typeface="+mj-lt"/>
              <a:buAutoNum type="arabicPeriod" startAt="6"/>
            </a:pPr>
            <a:r>
              <a:rPr lang="en-IN" sz="2000">
                <a:latin typeface="Consolas" panose="020B0609020204030204" pitchFamily="49" charset="0"/>
              </a:rPr>
              <a:t>     </a:t>
            </a:r>
            <a:r>
              <a:rPr lang="en-IN" sz="2000" b="1">
                <a:solidFill>
                  <a:srgbClr val="7F0055"/>
                </a:solidFill>
                <a:latin typeface="Consolas"/>
              </a:rPr>
              <a:t>case</a:t>
            </a:r>
            <a:r>
              <a:rPr lang="en-IN" sz="2000">
                <a:latin typeface="Consolas" panose="020B0609020204030204" pitchFamily="49" charset="0"/>
              </a:rPr>
              <a:t> 7:</a:t>
            </a:r>
          </a:p>
          <a:p>
            <a:pPr marL="0" indent="-342900">
              <a:spcBef>
                <a:spcPct val="0"/>
              </a:spcBef>
              <a:buFont typeface="+mj-lt"/>
              <a:buAutoNum type="arabicPeriod" startAt="6"/>
            </a:pPr>
            <a:r>
              <a:rPr lang="en-IN" sz="2000">
                <a:latin typeface="Consolas" panose="020B0609020204030204" pitchFamily="49" charset="0"/>
              </a:rPr>
              <a:t>         System.out.println(“Sunday“); </a:t>
            </a:r>
            <a:r>
              <a:rPr lang="en-IN" sz="2000" b="1">
                <a:solidFill>
                  <a:srgbClr val="7F0055"/>
                </a:solidFill>
                <a:latin typeface="Consolas"/>
              </a:rPr>
              <a:t>break</a:t>
            </a:r>
            <a:r>
              <a:rPr lang="en-IN" sz="2000">
                <a:latin typeface="Consolas" panose="020B0609020204030204" pitchFamily="49" charset="0"/>
              </a:rPr>
              <a:t>;</a:t>
            </a:r>
          </a:p>
          <a:p>
            <a:pPr marL="0" indent="-342900">
              <a:spcBef>
                <a:spcPct val="0"/>
              </a:spcBef>
              <a:buFont typeface="+mj-lt"/>
              <a:buAutoNum type="arabicPeriod" startAt="6"/>
            </a:pPr>
            <a:r>
              <a:rPr lang="en-IN" sz="2000" b="1">
                <a:latin typeface="Consolas" panose="020B0609020204030204" pitchFamily="49" charset="0"/>
              </a:rPr>
              <a:t>     </a:t>
            </a:r>
            <a:r>
              <a:rPr lang="en-IN" sz="2000" b="1">
                <a:solidFill>
                  <a:srgbClr val="7F0055"/>
                </a:solidFill>
                <a:latin typeface="Consolas"/>
              </a:rPr>
              <a:t>default</a:t>
            </a:r>
            <a:r>
              <a:rPr lang="en-IN" sz="2000" b="1">
                <a:latin typeface="Consolas" panose="020B0609020204030204" pitchFamily="49" charset="0"/>
              </a:rPr>
              <a:t>:</a:t>
            </a:r>
          </a:p>
          <a:p>
            <a:pPr marL="0" indent="-342900">
              <a:spcBef>
                <a:spcPct val="0"/>
              </a:spcBef>
              <a:buFont typeface="+mj-lt"/>
              <a:buAutoNum type="arabicPeriod" startAt="6"/>
            </a:pPr>
            <a:r>
              <a:rPr lang="en-IN" sz="2000" b="1">
                <a:latin typeface="Consolas" panose="020B0609020204030204" pitchFamily="49" charset="0"/>
              </a:rPr>
              <a:t>        System.out.println(“</a:t>
            </a:r>
            <a:r>
              <a:rPr lang="en-IN" b="1">
                <a:latin typeface="Consolas" panose="020B0609020204030204" pitchFamily="49" charset="0"/>
              </a:rPr>
              <a:t>Invalid Day</a:t>
            </a:r>
            <a:r>
              <a:rPr lang="en-IN" sz="2000">
                <a:latin typeface="Consolas" panose="020B0609020204030204" pitchFamily="49" charset="0"/>
              </a:rPr>
              <a:t>“);</a:t>
            </a:r>
          </a:p>
          <a:p>
            <a:pPr marL="0" indent="-342900">
              <a:spcBef>
                <a:spcPct val="0"/>
              </a:spcBef>
              <a:buFont typeface="+mj-lt"/>
              <a:buAutoNum type="arabicPeriod" startAt="6"/>
            </a:pPr>
            <a:r>
              <a:rPr lang="en-IN" sz="2000">
                <a:latin typeface="Consolas" panose="020B0609020204030204" pitchFamily="49" charset="0"/>
              </a:rPr>
              <a:t>     } //switch</a:t>
            </a:r>
          </a:p>
          <a:p>
            <a:pPr marL="0" indent="-342900">
              <a:spcBef>
                <a:spcPct val="0"/>
              </a:spcBef>
              <a:buFont typeface="+mj-lt"/>
              <a:buAutoNum type="arabicPeriod" startAt="6"/>
            </a:pPr>
            <a:r>
              <a:rPr lang="en-IN" sz="2000">
                <a:latin typeface="Consolas" panose="020B0609020204030204" pitchFamily="49" charset="0"/>
              </a:rPr>
              <a:t>  }</a:t>
            </a:r>
          </a:p>
          <a:p>
            <a:pPr marL="0" indent="-342900">
              <a:spcBef>
                <a:spcPct val="0"/>
              </a:spcBef>
              <a:buFont typeface="+mj-lt"/>
              <a:buAutoNum type="arabicPeriod" startAt="6"/>
            </a:pPr>
            <a:r>
              <a:rPr lang="en-IN" sz="2000">
                <a:latin typeface="Consolas" panose="020B0609020204030204" pitchFamily="49" charset="0"/>
              </a:rPr>
              <a:t>}</a:t>
            </a:r>
          </a:p>
        </p:txBody>
      </p:sp>
      <p:sp>
        <p:nvSpPr>
          <p:cNvPr id="5" name="Content Placeholder 2"/>
          <p:cNvSpPr txBox="1"/>
          <p:nvPr/>
        </p:nvSpPr>
        <p:spPr>
          <a:xfrm>
            <a:off x="0" y="887256"/>
            <a:ext cx="3843338" cy="2170269"/>
          </a:xfrm>
          <a:prstGeom prst="rect">
            <a:avLst/>
          </a:prstGeom>
          <a:ln>
            <a:solidFill>
              <a:schemeClr val="accent1"/>
            </a:solidFill>
            <a:prstDash val="dash"/>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1D3064"/>
              </a:buClr>
              <a:buFont typeface="Wingdings 3" panose="05040102010807070707" pitchFamily="18" charset="2"/>
              <a:buChar char=""/>
              <a:defRPr lang="en-US" sz="2400" kern="1200" smtClean="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1D3064"/>
              </a:buClr>
              <a:buFont typeface="Wingdings 3" panose="05040102010807070707" pitchFamily="18" charset="2"/>
              <a:buChar char=""/>
              <a:defRPr lang="en-US" sz="2400" kern="1200" smtClean="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1D3064"/>
              </a:buClr>
              <a:buFont typeface="Wingdings" panose="05000000000000000000" pitchFamily="2" charset="2"/>
              <a:buChar char="§"/>
              <a:defRPr lang="en-US" sz="2400" kern="1200" smtClean="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1D3064"/>
              </a:buClr>
              <a:buFont typeface="Arial" panose="020B0604020202020204" pitchFamily="34" charset="0"/>
              <a:buChar char="•"/>
              <a:defRPr lang="en-US" sz="2400" kern="1200" smtClean="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1D3064"/>
              </a:buClr>
              <a:buFont typeface="Arial" panose="020B0604020202020204" pitchFamily="34" charset="0"/>
              <a:buChar char="•"/>
              <a:defRPr lang="en-US"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342900">
              <a:spcBef>
                <a:spcPct val="0"/>
              </a:spcBef>
              <a:buFont typeface="+mj-lt"/>
              <a:buAutoNum type="arabicPeriod"/>
            </a:pPr>
            <a:r>
              <a:rPr lang="en-IN" sz="2000" b="1">
                <a:solidFill>
                  <a:srgbClr val="7F0055"/>
                </a:solidFill>
                <a:latin typeface="Consolas"/>
              </a:rPr>
              <a:t>public class </a:t>
            </a:r>
            <a:r>
              <a:rPr lang="en-IN" sz="2000">
                <a:latin typeface="Consolas" panose="020B0609020204030204" pitchFamily="49" charset="0"/>
              </a:rPr>
              <a:t>Demo  {</a:t>
            </a:r>
          </a:p>
          <a:p>
            <a:pPr marL="342900" indent="-342900" algn="l">
              <a:spcBef>
                <a:spcPct val="0"/>
              </a:spcBef>
              <a:buFont typeface="+mj-lt"/>
              <a:buAutoNum type="arabicPeriod"/>
              <a:tabLst>
                <a:tab pos="985838" algn="l"/>
              </a:tabLst>
            </a:pPr>
            <a:r>
              <a:rPr lang="en-IN" sz="2000">
                <a:latin typeface="Consolas" panose="020B0609020204030204" pitchFamily="49" charset="0"/>
              </a:rPr>
              <a:t> </a:t>
            </a:r>
            <a:r>
              <a:rPr lang="en-IN" sz="2000" b="1">
                <a:solidFill>
                  <a:srgbClr val="7F0055"/>
                </a:solidFill>
                <a:latin typeface="Consolas"/>
              </a:rPr>
              <a:t>public static void</a:t>
            </a:r>
            <a:r>
              <a:rPr lang="en-IN" sz="2000">
                <a:latin typeface="Consolas" panose="020B0609020204030204" pitchFamily="49" charset="0"/>
              </a:rPr>
              <a:t>       main(String[] args){</a:t>
            </a:r>
          </a:p>
          <a:p>
            <a:pPr marL="0" indent="-342900">
              <a:spcBef>
                <a:spcPct val="0"/>
              </a:spcBef>
              <a:buFont typeface="+mj-lt"/>
              <a:buAutoNum type="arabicPeriod"/>
            </a:pPr>
            <a:r>
              <a:rPr lang="en-IN" sz="2000">
                <a:latin typeface="Consolas" panose="020B0609020204030204" pitchFamily="49" charset="0"/>
              </a:rPr>
              <a:t> int d;</a:t>
            </a:r>
          </a:p>
          <a:p>
            <a:pPr marL="0" indent="-342900" algn="l">
              <a:spcBef>
                <a:spcPct val="0"/>
              </a:spcBef>
              <a:buFont typeface="+mj-lt"/>
              <a:buAutoNum type="arabicPeriod"/>
            </a:pPr>
            <a:r>
              <a:rPr lang="en-IN" sz="2000">
                <a:latin typeface="Consolas" panose="020B0609020204030204" pitchFamily="49" charset="0"/>
              </a:rPr>
              <a:t> Scanner sc= </a:t>
            </a:r>
            <a:r>
              <a:rPr lang="en-IN" sz="2000" b="1">
                <a:solidFill>
                  <a:srgbClr val="7F0055"/>
                </a:solidFill>
                <a:latin typeface="Consolas"/>
              </a:rPr>
              <a:t>new</a:t>
            </a:r>
            <a:r>
              <a:rPr lang="en-IN" sz="2000">
                <a:latin typeface="Consolas" panose="020B0609020204030204" pitchFamily="49" charset="0"/>
              </a:rPr>
              <a:t> 	Scanner(System.in);</a:t>
            </a:r>
          </a:p>
          <a:p>
            <a:pPr marL="0" indent="-342900">
              <a:spcBef>
                <a:spcPct val="0"/>
              </a:spcBef>
              <a:buFont typeface="+mj-lt"/>
              <a:buAutoNum type="arabicPeriod"/>
            </a:pPr>
            <a:r>
              <a:rPr lang="en-IN" sz="2000">
                <a:latin typeface="Consolas" panose="020B0609020204030204" pitchFamily="49" charset="0"/>
              </a:rPr>
              <a:t> d = sc.nextInt();</a:t>
            </a:r>
          </a:p>
          <a:p>
            <a:pPr marL="0" indent="0">
              <a:spcBef>
                <a:spcPct val="0"/>
              </a:spcBef>
              <a:buNone/>
            </a:pPr>
            <a:r>
              <a:rPr lang="en-IN" sz="2000">
                <a:latin typeface="Consolas" panose="020B0609020204030204" pitchFamily="49" charset="0"/>
              </a:rPr>
              <a:t>   </a:t>
            </a:r>
          </a:p>
          <a:p>
            <a:pPr marL="0">
              <a:spcBef>
                <a:spcPct val="0"/>
              </a:spcBef>
            </a:pPr>
            <a:endParaRPr lang="en-IN" sz="2000">
              <a:latin typeface="Consolas" panose="020B0609020204030204" pitchFamily="49" charset="0"/>
            </a:endParaRPr>
          </a:p>
        </p:txBody>
      </p:sp>
    </p:spTree>
    <p:extLst>
      <p:ext uri="{BB962C8B-B14F-4D97-AF65-F5344CB8AC3E}">
        <p14:creationId xmlns:p14="http://schemas.microsoft.com/office/powerpoint/2010/main" val="18622871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dur="1"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dur="1"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dur="1"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dur="1"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dur="1"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p:stCondLst>
                              <p:cond delay="0"/>
                            </p:stCondLst>
                            <p:childTnLst>
                              <p:par>
                                <p:cTn id="57" presetID="1" presetClass="entr" presetSubtype="0" dur="1"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p:stCondLst>
                              <p:cond delay="0"/>
                            </p:stCondLst>
                            <p:childTnLst>
                              <p:par>
                                <p:cTn id="61" presetID="1" presetClass="entr" presetSubtype="0" dur="1" fill="hold" nodeType="click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p:stCondLst>
                              <p:cond delay="0"/>
                            </p:stCondLst>
                            <p:childTnLst>
                              <p:par>
                                <p:cTn id="65" presetID="1" presetClass="entr" presetSubtype="0" dur="1"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p:stCondLst>
                              <p:cond delay="0"/>
                            </p:stCondLst>
                            <p:childTnLst>
                              <p:par>
                                <p:cTn id="69" presetID="1" presetClass="entr" presetSubtype="0" dur="1" fill="hold"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p:stCondLst>
                              <p:cond delay="0"/>
                            </p:stCondLst>
                            <p:childTnLst>
                              <p:par>
                                <p:cTn id="73" presetID="1" presetClass="entr" presetSubtype="0" dur="1" fill="hold" nodeType="click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p:stCondLst>
                              <p:cond delay="0"/>
                            </p:stCondLst>
                            <p:childTnLst>
                              <p:par>
                                <p:cTn id="77" presetID="1" presetClass="entr" presetSubtype="0" dur="1" fill="hold" nodeType="clickEffect">
                                  <p:stCondLst>
                                    <p:cond delay="0"/>
                                  </p:stCondLst>
                                  <p:childTnLst>
                                    <p:set>
                                      <p:cBhvr>
                                        <p:cTn id="7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p:stCondLst>
                              <p:cond delay="0"/>
                            </p:stCondLst>
                            <p:childTnLst>
                              <p:par>
                                <p:cTn id="81" presetID="1" presetClass="entr" presetSubtype="0" dur="1" fill="hold" nodeType="clickEffect">
                                  <p:stCondLst>
                                    <p:cond delay="0"/>
                                  </p:stCondLst>
                                  <p:childTnLst>
                                    <p:set>
                                      <p:cBhvr>
                                        <p:cTn id="8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p:stCondLst>
                              <p:cond delay="0"/>
                            </p:stCondLst>
                            <p:childTnLst>
                              <p:par>
                                <p:cTn id="85" presetID="1" presetClass="entr" presetSubtype="0" dur="1" fill="hold" nodeType="clickEffect">
                                  <p:stCondLst>
                                    <p:cond delay="0"/>
                                  </p:stCondLst>
                                  <p:childTnLst>
                                    <p:set>
                                      <p:cBhvr>
                                        <p:cTn id="8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Switch…case</a:t>
            </a:r>
          </a:p>
        </p:txBody>
      </p:sp>
      <p:sp>
        <p:nvSpPr>
          <p:cNvPr id="3" name="Content Placeholder 2"/>
          <p:cNvSpPr>
            <a:spLocks noGrp="1"/>
          </p:cNvSpPr>
          <p:nvPr>
            <p:ph idx="1"/>
          </p:nvPr>
        </p:nvSpPr>
        <p:spPr/>
        <p:txBody>
          <a:bodyPr/>
          <a:lstStyle/>
          <a:p>
            <a:r>
              <a:rPr lang="en-US"/>
              <a:t>switch statement executes one statement from multiple conditions. It is like if-else-if ladder statement.</a:t>
            </a:r>
          </a:p>
        </p:txBody>
      </p:sp>
      <p:sp>
        <p:nvSpPr>
          <p:cNvPr id="4" name="TextBox 3"/>
          <p:cNvSpPr txBox="1"/>
          <p:nvPr/>
        </p:nvSpPr>
        <p:spPr>
          <a:xfrm>
            <a:off x="526473" y="1673629"/>
            <a:ext cx="7010400" cy="4524315"/>
          </a:xfrm>
          <a:prstGeom prst="rect">
            <a:avLst/>
          </a:prstGeom>
          <a:noFill/>
          <a:ln w="19050">
            <a:solidFill>
              <a:schemeClr val="accent1"/>
            </a:solidFill>
            <a:prstDash val="dash"/>
          </a:ln>
        </p:spPr>
        <p:txBody>
          <a:bodyPr wrap="square" rtlCol="0">
            <a:spAutoFit/>
          </a:bodyPr>
          <a:lstStyle/>
          <a:p>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class</a:t>
            </a:r>
            <a:r>
              <a:rPr lang="en-US" b="1">
                <a:solidFill>
                  <a:srgbClr val="000000"/>
                </a:solidFill>
                <a:latin typeface="Consolas"/>
              </a:rPr>
              <a:t> SwitchExampleDemo {</a:t>
            </a:r>
          </a:p>
          <a:p>
            <a:pPr lvl="1"/>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static</a:t>
            </a:r>
            <a:r>
              <a:rPr lang="en-US" b="1">
                <a:solidFill>
                  <a:srgbClr val="000000"/>
                </a:solidFill>
                <a:latin typeface="Consolas"/>
              </a:rPr>
              <a:t> </a:t>
            </a:r>
            <a:r>
              <a:rPr lang="en-US" b="1">
                <a:solidFill>
                  <a:srgbClr val="7F0055"/>
                </a:solidFill>
                <a:latin typeface="Consolas"/>
              </a:rPr>
              <a:t>void</a:t>
            </a:r>
            <a:r>
              <a:rPr lang="en-US" b="1">
                <a:solidFill>
                  <a:srgbClr val="000000"/>
                </a:solidFill>
                <a:latin typeface="Consolas"/>
              </a:rPr>
              <a:t> main(String[] </a:t>
            </a:r>
            <a:r>
              <a:rPr lang="en-US" b="1" err="1">
                <a:solidFill>
                  <a:srgbClr val="6A3E3E"/>
                </a:solidFill>
                <a:latin typeface="Consolas"/>
              </a:rPr>
              <a:t>args</a:t>
            </a:r>
            <a:r>
              <a:rPr lang="en-US" b="1">
                <a:solidFill>
                  <a:srgbClr val="000000"/>
                </a:solidFill>
                <a:latin typeface="Consolas"/>
              </a:rPr>
              <a:t>) </a:t>
            </a:r>
          </a:p>
          <a:p>
            <a:pPr lvl="1"/>
            <a:r>
              <a:rPr lang="en-US" b="1">
                <a:solidFill>
                  <a:srgbClr val="000000"/>
                </a:solidFill>
                <a:latin typeface="Consolas"/>
              </a:rPr>
              <a:t>{</a:t>
            </a:r>
          </a:p>
          <a:p>
            <a:pPr lvl="2"/>
            <a:r>
              <a:rPr lang="en-US" b="1" err="1">
                <a:solidFill>
                  <a:srgbClr val="7F0055"/>
                </a:solidFill>
                <a:latin typeface="Consolas"/>
              </a:rPr>
              <a:t>int</a:t>
            </a:r>
            <a:r>
              <a:rPr lang="en-US" b="1">
                <a:solidFill>
                  <a:srgbClr val="000000"/>
                </a:solidFill>
                <a:latin typeface="Consolas"/>
              </a:rPr>
              <a:t> </a:t>
            </a:r>
            <a:r>
              <a:rPr lang="en-US" b="1">
                <a:solidFill>
                  <a:srgbClr val="6A3E3E"/>
                </a:solidFill>
                <a:latin typeface="Consolas"/>
              </a:rPr>
              <a:t>number</a:t>
            </a:r>
            <a:r>
              <a:rPr lang="en-US" b="1">
                <a:solidFill>
                  <a:srgbClr val="000000"/>
                </a:solidFill>
                <a:latin typeface="Consolas"/>
              </a:rPr>
              <a:t> = 20;</a:t>
            </a:r>
          </a:p>
          <a:p>
            <a:pPr lvl="2"/>
            <a:r>
              <a:rPr lang="en-US" b="1">
                <a:solidFill>
                  <a:srgbClr val="7F0055"/>
                </a:solidFill>
                <a:latin typeface="Consolas"/>
              </a:rPr>
              <a:t>switch</a:t>
            </a:r>
            <a:r>
              <a:rPr lang="en-US" b="1">
                <a:solidFill>
                  <a:srgbClr val="000000"/>
                </a:solidFill>
                <a:latin typeface="Consolas"/>
              </a:rPr>
              <a:t> (</a:t>
            </a:r>
            <a:r>
              <a:rPr lang="en-US" b="1">
                <a:solidFill>
                  <a:srgbClr val="6A3E3E"/>
                </a:solidFill>
                <a:latin typeface="Consolas"/>
              </a:rPr>
              <a:t>number</a:t>
            </a:r>
            <a:r>
              <a:rPr lang="en-US" b="1">
                <a:solidFill>
                  <a:srgbClr val="000000"/>
                </a:solidFill>
                <a:latin typeface="Consolas"/>
              </a:rPr>
              <a:t>) {</a:t>
            </a:r>
          </a:p>
          <a:p>
            <a:pPr lvl="3"/>
            <a:r>
              <a:rPr lang="en-US" b="1">
                <a:solidFill>
                  <a:srgbClr val="7F0055"/>
                </a:solidFill>
                <a:latin typeface="Consolas"/>
              </a:rPr>
              <a:t>case</a:t>
            </a:r>
            <a:r>
              <a:rPr lang="en-US" b="1">
                <a:solidFill>
                  <a:srgbClr val="000000"/>
                </a:solidFill>
                <a:latin typeface="Consolas"/>
              </a:rPr>
              <a:t> 10:</a:t>
            </a:r>
          </a:p>
          <a:p>
            <a:pPr lvl="3"/>
            <a:r>
              <a:rPr lang="en-US">
                <a:solidFill>
                  <a:srgbClr val="000000"/>
                </a:solidFill>
                <a:latin typeface="Consolas"/>
              </a:rPr>
              <a:t>	System.</a:t>
            </a:r>
            <a:r>
              <a:rPr lang="en-US" b="1" i="1" err="1">
                <a:solidFill>
                  <a:srgbClr val="0000C0"/>
                </a:solidFill>
                <a:latin typeface="Consolas"/>
              </a:rPr>
              <a:t>out</a:t>
            </a:r>
            <a:r>
              <a:rPr lang="en-US" b="1" i="1" err="1">
                <a:solidFill>
                  <a:srgbClr val="000000"/>
                </a:solidFill>
                <a:latin typeface="Consolas"/>
              </a:rPr>
              <a:t>.println(</a:t>
            </a:r>
            <a:r>
              <a:rPr lang="en-US" b="1" i="1">
                <a:solidFill>
                  <a:srgbClr val="2A00FF"/>
                </a:solidFill>
                <a:latin typeface="Consolas"/>
              </a:rPr>
              <a:t>"10"</a:t>
            </a:r>
            <a:r>
              <a:rPr lang="en-US" b="1" i="1">
                <a:solidFill>
                  <a:srgbClr val="000000"/>
                </a:solidFill>
                <a:latin typeface="Consolas"/>
              </a:rPr>
              <a:t>);</a:t>
            </a:r>
          </a:p>
          <a:p>
            <a:pPr lvl="3"/>
            <a:r>
              <a:rPr lang="en-US" b="1">
                <a:solidFill>
                  <a:srgbClr val="7F0055"/>
                </a:solidFill>
                <a:latin typeface="Consolas"/>
              </a:rPr>
              <a:t>	break</a:t>
            </a:r>
            <a:r>
              <a:rPr lang="en-US" b="1">
                <a:solidFill>
                  <a:srgbClr val="000000"/>
                </a:solidFill>
                <a:latin typeface="Consolas"/>
              </a:rPr>
              <a:t>;</a:t>
            </a:r>
          </a:p>
          <a:p>
            <a:pPr lvl="3"/>
            <a:r>
              <a:rPr lang="en-US" b="1">
                <a:solidFill>
                  <a:srgbClr val="7F0055"/>
                </a:solidFill>
                <a:latin typeface="Consolas"/>
              </a:rPr>
              <a:t>case</a:t>
            </a:r>
            <a:r>
              <a:rPr lang="en-US" b="1">
                <a:solidFill>
                  <a:srgbClr val="000000"/>
                </a:solidFill>
                <a:latin typeface="Consolas"/>
              </a:rPr>
              <a:t> 20:</a:t>
            </a:r>
          </a:p>
          <a:p>
            <a:pPr lvl="4"/>
            <a:r>
              <a:rPr lang="en-US" err="1">
                <a:solidFill>
                  <a:srgbClr val="000000"/>
                </a:solidFill>
                <a:latin typeface="Consolas"/>
              </a:rPr>
              <a:t>System.</a:t>
            </a:r>
            <a:r>
              <a:rPr lang="en-US" b="1" i="1" err="1">
                <a:solidFill>
                  <a:srgbClr val="0000C0"/>
                </a:solidFill>
                <a:latin typeface="Consolas"/>
              </a:rPr>
              <a:t>out</a:t>
            </a:r>
            <a:r>
              <a:rPr lang="en-US" b="1" i="1" err="1">
                <a:solidFill>
                  <a:srgbClr val="000000"/>
                </a:solidFill>
                <a:latin typeface="Consolas"/>
              </a:rPr>
              <a:t>.println(</a:t>
            </a:r>
            <a:r>
              <a:rPr lang="en-US" b="1" i="1">
                <a:solidFill>
                  <a:srgbClr val="2A00FF"/>
                </a:solidFill>
                <a:latin typeface="Consolas"/>
              </a:rPr>
              <a:t>"20"</a:t>
            </a:r>
            <a:r>
              <a:rPr lang="en-US" b="1" i="1">
                <a:solidFill>
                  <a:srgbClr val="000000"/>
                </a:solidFill>
                <a:latin typeface="Consolas"/>
              </a:rPr>
              <a:t>);</a:t>
            </a:r>
          </a:p>
          <a:p>
            <a:pPr lvl="4"/>
            <a:r>
              <a:rPr lang="en-US" b="1">
                <a:solidFill>
                  <a:srgbClr val="7F0055"/>
                </a:solidFill>
                <a:latin typeface="Consolas"/>
              </a:rPr>
              <a:t>break</a:t>
            </a:r>
            <a:r>
              <a:rPr lang="en-US" b="1">
                <a:solidFill>
                  <a:srgbClr val="000000"/>
                </a:solidFill>
                <a:latin typeface="Consolas"/>
              </a:rPr>
              <a:t>;</a:t>
            </a:r>
          </a:p>
          <a:p>
            <a:pPr lvl="3"/>
            <a:r>
              <a:rPr lang="en-US" b="1">
                <a:solidFill>
                  <a:srgbClr val="7F0055"/>
                </a:solidFill>
                <a:latin typeface="Consolas"/>
              </a:rPr>
              <a:t>default</a:t>
            </a:r>
            <a:r>
              <a:rPr lang="en-US" b="1">
                <a:solidFill>
                  <a:srgbClr val="000000"/>
                </a:solidFill>
                <a:latin typeface="Consolas"/>
              </a:rPr>
              <a:t>:</a:t>
            </a:r>
          </a:p>
          <a:p>
            <a:pPr lvl="3"/>
            <a:r>
              <a:rPr lang="en-US">
                <a:solidFill>
                  <a:srgbClr val="000000"/>
                </a:solidFill>
                <a:latin typeface="Consolas"/>
              </a:rPr>
              <a:t>	System.</a:t>
            </a:r>
            <a:r>
              <a:rPr lang="en-US" b="1" i="1" err="1">
                <a:solidFill>
                  <a:srgbClr val="0000C0"/>
                </a:solidFill>
                <a:latin typeface="Consolas"/>
              </a:rPr>
              <a:t>out</a:t>
            </a:r>
            <a:r>
              <a:rPr lang="en-US" b="1" i="1" err="1">
                <a:solidFill>
                  <a:srgbClr val="000000"/>
                </a:solidFill>
                <a:latin typeface="Consolas"/>
              </a:rPr>
              <a:t>.println(</a:t>
            </a:r>
            <a:r>
              <a:rPr lang="en-US" b="1" i="1">
                <a:solidFill>
                  <a:srgbClr val="2A00FF"/>
                </a:solidFill>
                <a:latin typeface="Consolas"/>
              </a:rPr>
              <a:t>"Not 10 or 20"</a:t>
            </a:r>
            <a:r>
              <a:rPr lang="en-US" b="1" i="1">
                <a:solidFill>
                  <a:srgbClr val="000000"/>
                </a:solidFill>
                <a:latin typeface="Consolas"/>
              </a:rPr>
              <a:t>);</a:t>
            </a:r>
          </a:p>
          <a:p>
            <a:pPr lvl="2"/>
            <a:r>
              <a:rPr lang="en-US">
                <a:solidFill>
                  <a:srgbClr val="000000"/>
                </a:solidFill>
                <a:latin typeface="Consolas"/>
              </a:rPr>
              <a:t>}</a:t>
            </a:r>
          </a:p>
          <a:p>
            <a:pPr lvl="1"/>
            <a:r>
              <a:rPr lang="en-US">
                <a:solidFill>
                  <a:srgbClr val="000000"/>
                </a:solidFill>
                <a:latin typeface="Consolas"/>
              </a:rPr>
              <a:t>}</a:t>
            </a:r>
          </a:p>
          <a:p>
            <a:r>
              <a:rPr lang="en-US">
                <a:solidFill>
                  <a:srgbClr val="000000"/>
                </a:solidFill>
                <a:latin typeface="Consolas"/>
              </a:rPr>
              <a:t>}</a:t>
            </a:r>
          </a:p>
        </p:txBody>
      </p:sp>
    </p:spTree>
    <p:extLst>
      <p:ext uri="{BB962C8B-B14F-4D97-AF65-F5344CB8AC3E}">
        <p14:creationId xmlns:p14="http://schemas.microsoft.com/office/powerpoint/2010/main" val="39528149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dur="1"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dur="1"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dur="1"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dur="1"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dur="1"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p:stCondLst>
                              <p:cond delay="0"/>
                            </p:stCondLst>
                            <p:childTnLst>
                              <p:par>
                                <p:cTn id="57" presetID="1" presetClass="entr" presetSubtype="0" dur="1"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p:stCondLst>
                              <p:cond delay="0"/>
                            </p:stCondLst>
                            <p:childTnLst>
                              <p:par>
                                <p:cTn id="61" presetID="1" presetClass="entr" presetSubtype="0" dur="1"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p:stCondLst>
                              <p:cond delay="0"/>
                            </p:stCondLst>
                            <p:childTnLst>
                              <p:par>
                                <p:cTn id="65" presetID="1" presetClass="entr" presetSubtype="0" dur="1"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p:stCondLst>
                              <p:cond delay="0"/>
                            </p:stCondLst>
                            <p:childTnLst>
                              <p:par>
                                <p:cTn id="69" presetID="1" presetClass="entr" presetSubtype="0" dur="1"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endParaRPr lang="en-IN"/>
          </a:p>
        </p:txBody>
      </p:sp>
      <p:sp>
        <p:nvSpPr>
          <p:cNvPr id="3" name="Content Placeholder 2"/>
          <p:cNvSpPr>
            <a:spLocks noGrp="1"/>
          </p:cNvSpPr>
          <p:nvPr>
            <p:ph idx="1"/>
          </p:nvPr>
        </p:nvSpPr>
        <p:spPr/>
        <p:txBody>
          <a:bodyPr/>
          <a:lstStyle/>
          <a:p>
            <a:r>
              <a:rPr lang="en-US"/>
              <a:t>Write a menu driven program that allows user to enters five numbers and then choose between finding the smallest, largest, sum or average. Use switch case to determine what action to take. Provide error message if an invalid choice is entered.</a:t>
            </a:r>
          </a:p>
        </p:txBody>
      </p:sp>
    </p:spTree>
    <p:extLst>
      <p:ext uri="{BB962C8B-B14F-4D97-AF65-F5344CB8AC3E}">
        <p14:creationId xmlns:p14="http://schemas.microsoft.com/office/powerpoint/2010/main" val="362796864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www.free-management-ebooks.com/news/wp-content/uploads/2015/01/decision.jpg"/>
          <p:cNvPicPr>
            <a:picLocks noChangeAspect="1" noChangeArrowheads="1"/>
          </p:cNvPicPr>
          <p:nvPr/>
        </p:nvPicPr>
        <p:blipFill>
          <a:blip r:embed="rId2">
            <a:extLst>
              <a:ext uri="{28A0092B-C50C-407E-A947-70E740481C1C}">
                <a14:useLocalDpi xmlns:a14="http://schemas.microsoft.com/office/drawing/2010/main" val="0"/>
              </a:ext>
            </a:extLst>
          </a:blip>
          <a:srcRect t="8887"/>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38383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p>
        </p:txBody>
      </p:sp>
      <p:sp>
        <p:nvSpPr>
          <p:cNvPr id="3" name="Content Placeholder 2"/>
          <p:cNvSpPr>
            <a:spLocks noGrp="1"/>
          </p:cNvSpPr>
          <p:nvPr>
            <p:ph idx="1"/>
          </p:nvPr>
        </p:nvSpPr>
        <p:spPr/>
        <p:txBody>
          <a:bodyPr/>
          <a:lstStyle/>
          <a:p>
            <a:pPr lvl="0"/>
            <a:r>
              <a:rPr lang="en-US"/>
              <a:t>Write a Java program to get a number from the user and print whether it is positive or negative.</a:t>
            </a:r>
          </a:p>
          <a:p>
            <a:pPr lvl="0"/>
            <a:r>
              <a:rPr lang="en-US"/>
              <a:t>Write a program to find maximum no from given 3 no.</a:t>
            </a:r>
          </a:p>
          <a:p>
            <a:pPr lvl="0"/>
            <a:r>
              <a:rPr lang="en-US"/>
              <a:t>The marks obtained by a student in 5 different subjects are input through the keyboard. </a:t>
            </a:r>
          </a:p>
          <a:p>
            <a:pPr lvl="1"/>
            <a:r>
              <a:rPr lang="en-US"/>
              <a:t>The student gets a division as per the following rules:</a:t>
            </a:r>
          </a:p>
          <a:p>
            <a:pPr lvl="2"/>
            <a:r>
              <a:rPr lang="en-US"/>
              <a:t>Percentage above or equals to 60-first division</a:t>
            </a:r>
          </a:p>
          <a:p>
            <a:pPr lvl="2"/>
            <a:r>
              <a:rPr lang="en-US"/>
              <a:t>Percentage between 50 to 59-second division</a:t>
            </a:r>
          </a:p>
          <a:p>
            <a:pPr lvl="2"/>
            <a:r>
              <a:rPr lang="en-US"/>
              <a:t>Percentage between 40 and 49-Third division</a:t>
            </a:r>
          </a:p>
          <a:p>
            <a:pPr lvl="2"/>
            <a:r>
              <a:rPr lang="en-US"/>
              <a:t>Percentage less than 40-fail</a:t>
            </a:r>
          </a:p>
          <a:p>
            <a:pPr marL="457200" lvl="1" indent="0">
              <a:buNone/>
            </a:pPr>
            <a:r>
              <a:rPr lang="en-US"/>
              <a:t>Write a program to calculate the division obtained by the student.</a:t>
            </a:r>
          </a:p>
          <a:p>
            <a:pPr marL="255588" lvl="0" indent="-342900"/>
            <a:r>
              <a:rPr lang="en-US"/>
              <a:t>Write a Java program that takes a number from the user and displays the name of the weekday accordingly (For example if user enter 1 program should return Monday) .</a:t>
            </a:r>
          </a:p>
          <a:p>
            <a:pPr marL="255588" indent="-342900"/>
            <a:endParaRPr lang="en-US"/>
          </a:p>
        </p:txBody>
      </p:sp>
    </p:spTree>
    <p:extLst>
      <p:ext uri="{BB962C8B-B14F-4D97-AF65-F5344CB8AC3E}">
        <p14:creationId xmlns:p14="http://schemas.microsoft.com/office/powerpoint/2010/main" val="68387632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Introduction to loop</a:t>
            </a:r>
            <a:endParaRPr lang="en-IN"/>
          </a:p>
        </p:txBody>
      </p:sp>
      <p:sp>
        <p:nvSpPr>
          <p:cNvPr id="5" name="Text Placeholder 4"/>
          <p:cNvSpPr>
            <a:spLocks noGrp="1"/>
          </p:cNvSpPr>
          <p:nvPr>
            <p:ph type="body" idx="1"/>
          </p:nvPr>
        </p:nvSpPr>
        <p:spPr/>
        <p:txBody>
          <a:bodyPr/>
          <a:lstStyle/>
          <a:p>
            <a:r>
              <a:rPr lang="en-IN"/>
              <a:t>Repeatedly execute a block of statements</a:t>
            </a:r>
          </a:p>
        </p:txBody>
      </p:sp>
      <p:pic>
        <p:nvPicPr>
          <p:cNvPr id="1028" name="Picture 4" descr="Tinashe s GIFs - Get the best gif on GIFE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8355551" y="3271714"/>
            <a:ext cx="1660525" cy="166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95070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Loop</a:t>
            </a:r>
          </a:p>
        </p:txBody>
      </p:sp>
      <p:sp>
        <p:nvSpPr>
          <p:cNvPr id="3" name="Content Placeholder 2"/>
          <p:cNvSpPr>
            <a:spLocks noGrp="1"/>
          </p:cNvSpPr>
          <p:nvPr>
            <p:ph idx="1"/>
          </p:nvPr>
        </p:nvSpPr>
        <p:spPr/>
        <p:txBody>
          <a:bodyPr/>
          <a:lstStyle/>
          <a:p>
            <a:r>
              <a:rPr lang="en-US" dirty="0"/>
              <a:t>Sometimes we need to repeat certain actions </a:t>
            </a:r>
            <a:r>
              <a:rPr lang="en-US" dirty="0">
                <a:solidFill>
                  <a:srgbClr val="002060"/>
                </a:solidFill>
              </a:rPr>
              <a:t>several times </a:t>
            </a:r>
            <a:r>
              <a:rPr lang="en-US" dirty="0"/>
              <a:t>or </a:t>
            </a:r>
            <a:r>
              <a:rPr lang="en-US" dirty="0">
                <a:solidFill>
                  <a:srgbClr val="002060"/>
                </a:solidFill>
              </a:rPr>
              <a:t>till</a:t>
            </a:r>
            <a:r>
              <a:rPr lang="en-US" dirty="0"/>
              <a:t> the some </a:t>
            </a:r>
            <a:r>
              <a:rPr lang="en-US" dirty="0">
                <a:solidFill>
                  <a:srgbClr val="002060"/>
                </a:solidFill>
              </a:rPr>
              <a:t>criteria</a:t>
            </a:r>
            <a:r>
              <a:rPr lang="en-US" dirty="0"/>
              <a:t> is satisfied.</a:t>
            </a:r>
          </a:p>
          <a:p>
            <a:r>
              <a:rPr lang="en-US" dirty="0"/>
              <a:t>Loop constructs are used to </a:t>
            </a:r>
            <a:r>
              <a:rPr lang="en-US" dirty="0">
                <a:solidFill>
                  <a:srgbClr val="002060"/>
                </a:solidFill>
              </a:rPr>
              <a:t>iterate</a:t>
            </a:r>
            <a:r>
              <a:rPr lang="en-US" dirty="0"/>
              <a:t> a block of statements several times.</a:t>
            </a:r>
          </a:p>
          <a:p>
            <a:r>
              <a:rPr lang="en-US" dirty="0"/>
              <a:t>Loop constructs repeatedly execute a block of statements for a fixed number of times or till some condition is satisfied</a:t>
            </a:r>
          </a:p>
        </p:txBody>
      </p:sp>
      <p:grpSp>
        <p:nvGrpSpPr>
          <p:cNvPr id="63" name="Group 62"/>
          <p:cNvGrpSpPr/>
          <p:nvPr/>
        </p:nvGrpSpPr>
        <p:grpSpPr>
          <a:xfrm>
            <a:off x="1502440" y="3470032"/>
            <a:ext cx="2922497" cy="1280160"/>
            <a:chOff x="1502440" y="3470032"/>
            <a:chExt cx="2922497" cy="1280160"/>
          </a:xfrm>
        </p:grpSpPr>
        <p:cxnSp>
          <p:nvCxnSpPr>
            <p:cNvPr id="37" name="Straight Arrow Connector 36"/>
            <p:cNvCxnSpPr>
              <a:endCxn id="38" idx="0"/>
            </p:cNvCxnSpPr>
            <p:nvPr/>
          </p:nvCxnSpPr>
          <p:spPr>
            <a:xfrm>
              <a:off x="2963686" y="3470032"/>
              <a:ext cx="3" cy="457200"/>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Decision 37"/>
            <p:cNvSpPr/>
            <p:nvPr/>
          </p:nvSpPr>
          <p:spPr>
            <a:xfrm>
              <a:off x="1502440" y="3927232"/>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p>
          </p:txBody>
        </p:sp>
      </p:grpSp>
      <p:grpSp>
        <p:nvGrpSpPr>
          <p:cNvPr id="66" name="Group 65"/>
          <p:cNvGrpSpPr/>
          <p:nvPr/>
        </p:nvGrpSpPr>
        <p:grpSpPr>
          <a:xfrm>
            <a:off x="2963686" y="3903303"/>
            <a:ext cx="2244444" cy="2374483"/>
            <a:chOff x="2963686" y="3903303"/>
            <a:chExt cx="2244444" cy="2374483"/>
          </a:xfrm>
        </p:grpSpPr>
        <p:cxnSp>
          <p:nvCxnSpPr>
            <p:cNvPr id="40" name="Elbow Connector 39"/>
            <p:cNvCxnSpPr>
              <a:stCxn id="38" idx="3"/>
            </p:cNvCxnSpPr>
            <p:nvPr/>
          </p:nvCxnSpPr>
          <p:spPr>
            <a:xfrm flipH="1">
              <a:off x="2963686" y="4338712"/>
              <a:ext cx="1461251" cy="1939074"/>
            </a:xfrm>
            <a:prstGeom prst="bentConnector4">
              <a:avLst>
                <a:gd name="adj1" fmla="val -32208"/>
                <a:gd name="adj2" fmla="val 9875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450743" y="3903303"/>
              <a:ext cx="757387" cy="430887"/>
            </a:xfrm>
            <a:prstGeom prst="rect">
              <a:avLst/>
            </a:prstGeom>
            <a:noFill/>
          </p:spPr>
          <p:txBody>
            <a:bodyPr wrap="none" rtlCol="0">
              <a:spAutoFit/>
            </a:bodyPr>
            <a:lstStyle/>
            <a:p>
              <a:r>
                <a:rPr lang="en-US" sz="2200"/>
                <a:t>False</a:t>
              </a:r>
            </a:p>
          </p:txBody>
        </p:sp>
      </p:grpSp>
      <p:grpSp>
        <p:nvGrpSpPr>
          <p:cNvPr id="65" name="Group 64"/>
          <p:cNvGrpSpPr/>
          <p:nvPr/>
        </p:nvGrpSpPr>
        <p:grpSpPr>
          <a:xfrm>
            <a:off x="1632429" y="4750192"/>
            <a:ext cx="2662517" cy="1856061"/>
            <a:chOff x="1632429" y="4750192"/>
            <a:chExt cx="2662517" cy="1856061"/>
          </a:xfrm>
        </p:grpSpPr>
        <p:grpSp>
          <p:nvGrpSpPr>
            <p:cNvPr id="64" name="Group 63"/>
            <p:cNvGrpSpPr/>
            <p:nvPr/>
          </p:nvGrpSpPr>
          <p:grpSpPr>
            <a:xfrm>
              <a:off x="1632429" y="4750192"/>
              <a:ext cx="2662517" cy="1195453"/>
              <a:chOff x="1632429" y="4750192"/>
              <a:chExt cx="2662517" cy="1195453"/>
            </a:xfrm>
          </p:grpSpPr>
          <p:cxnSp>
            <p:nvCxnSpPr>
              <p:cNvPr id="39" name="Elbow Connector 38"/>
              <p:cNvCxnSpPr>
                <a:endCxn id="43" idx="0"/>
              </p:cNvCxnSpPr>
              <p:nvPr/>
            </p:nvCxnSpPr>
            <p:spPr>
              <a:xfrm rot="5400000">
                <a:off x="2672289" y="5041592"/>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51741" y="4784674"/>
                <a:ext cx="691343" cy="430887"/>
              </a:xfrm>
              <a:prstGeom prst="rect">
                <a:avLst/>
              </a:prstGeom>
              <a:noFill/>
            </p:spPr>
            <p:txBody>
              <a:bodyPr wrap="none" rtlCol="0">
                <a:spAutoFit/>
              </a:bodyPr>
              <a:lstStyle/>
              <a:p>
                <a:r>
                  <a:rPr lang="en-US" sz="2200"/>
                  <a:t>True</a:t>
                </a:r>
              </a:p>
            </p:txBody>
          </p:sp>
          <p:sp>
            <p:nvSpPr>
              <p:cNvPr id="43" name="Flowchart: Process 42"/>
              <p:cNvSpPr/>
              <p:nvPr/>
            </p:nvSpPr>
            <p:spPr>
              <a:xfrm>
                <a:off x="1632429" y="5332997"/>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Courier New" panose="02070309020205020404" pitchFamily="49" charset="0"/>
                    <a:cs typeface="Courier New" panose="02070309020205020404" pitchFamily="49" charset="0"/>
                  </a:rPr>
                  <a:t>true-block</a:t>
                </a:r>
              </a:p>
            </p:txBody>
          </p:sp>
        </p:grpSp>
        <p:cxnSp>
          <p:nvCxnSpPr>
            <p:cNvPr id="44" name="Elbow Connector 43"/>
            <p:cNvCxnSpPr>
              <a:stCxn id="43" idx="2"/>
            </p:cNvCxnSpPr>
            <p:nvPr/>
          </p:nvCxnSpPr>
          <p:spPr>
            <a:xfrm rot="16200000" flipH="1">
              <a:off x="2633384" y="6275948"/>
              <a:ext cx="660609" cy="1"/>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7232908" y="3492424"/>
            <a:ext cx="2922497" cy="1281697"/>
            <a:chOff x="6358792" y="3430126"/>
            <a:chExt cx="2922497" cy="1281697"/>
          </a:xfrm>
        </p:grpSpPr>
        <p:cxnSp>
          <p:nvCxnSpPr>
            <p:cNvPr id="46" name="Straight Arrow Connector 45"/>
            <p:cNvCxnSpPr>
              <a:endCxn id="47" idx="0"/>
            </p:cNvCxnSpPr>
            <p:nvPr/>
          </p:nvCxnSpPr>
          <p:spPr>
            <a:xfrm flipH="1">
              <a:off x="7820041" y="3430126"/>
              <a:ext cx="9539" cy="458737"/>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ecision 46"/>
            <p:cNvSpPr/>
            <p:nvPr/>
          </p:nvSpPr>
          <p:spPr>
            <a:xfrm>
              <a:off x="6358792" y="3888863"/>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condition</a:t>
              </a:r>
            </a:p>
          </p:txBody>
        </p:sp>
      </p:grpSp>
      <p:grpSp>
        <p:nvGrpSpPr>
          <p:cNvPr id="69" name="Group 68"/>
          <p:cNvGrpSpPr/>
          <p:nvPr/>
        </p:nvGrpSpPr>
        <p:grpSpPr>
          <a:xfrm>
            <a:off x="8673552" y="3927232"/>
            <a:ext cx="2265046" cy="2679020"/>
            <a:chOff x="7799436" y="3864934"/>
            <a:chExt cx="2265046" cy="2679020"/>
          </a:xfrm>
        </p:grpSpPr>
        <p:cxnSp>
          <p:nvCxnSpPr>
            <p:cNvPr id="49" name="Elbow Connector 48"/>
            <p:cNvCxnSpPr>
              <a:stCxn id="47" idx="3"/>
            </p:cNvCxnSpPr>
            <p:nvPr/>
          </p:nvCxnSpPr>
          <p:spPr>
            <a:xfrm flipH="1">
              <a:off x="7799436" y="4300343"/>
              <a:ext cx="1481853" cy="2243611"/>
            </a:xfrm>
            <a:prstGeom prst="bentConnector4">
              <a:avLst>
                <a:gd name="adj1" fmla="val -15427"/>
                <a:gd name="adj2" fmla="val 82378"/>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307095" y="3864934"/>
              <a:ext cx="757387" cy="430887"/>
            </a:xfrm>
            <a:prstGeom prst="rect">
              <a:avLst/>
            </a:prstGeom>
            <a:noFill/>
          </p:spPr>
          <p:txBody>
            <a:bodyPr wrap="none" rtlCol="0">
              <a:spAutoFit/>
            </a:bodyPr>
            <a:lstStyle/>
            <a:p>
              <a:r>
                <a:rPr lang="en-US" sz="2200" dirty="0"/>
                <a:t>False</a:t>
              </a:r>
            </a:p>
          </p:txBody>
        </p:sp>
      </p:grpSp>
      <p:grpSp>
        <p:nvGrpSpPr>
          <p:cNvPr id="82" name="Group 81"/>
          <p:cNvGrpSpPr/>
          <p:nvPr/>
        </p:nvGrpSpPr>
        <p:grpSpPr>
          <a:xfrm>
            <a:off x="7362897" y="4774121"/>
            <a:ext cx="2662517" cy="1195453"/>
            <a:chOff x="6488781" y="4711823"/>
            <a:chExt cx="2662517" cy="1195453"/>
          </a:xfrm>
        </p:grpSpPr>
        <p:cxnSp>
          <p:nvCxnSpPr>
            <p:cNvPr id="48" name="Elbow Connector 47"/>
            <p:cNvCxnSpPr>
              <a:endCxn id="52" idx="0"/>
            </p:cNvCxnSpPr>
            <p:nvPr/>
          </p:nvCxnSpPr>
          <p:spPr>
            <a:xfrm rot="5400000">
              <a:off x="7528641" y="5003223"/>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108093" y="4746305"/>
              <a:ext cx="691343" cy="430887"/>
            </a:xfrm>
            <a:prstGeom prst="rect">
              <a:avLst/>
            </a:prstGeom>
            <a:noFill/>
          </p:spPr>
          <p:txBody>
            <a:bodyPr wrap="none" rtlCol="0">
              <a:spAutoFit/>
            </a:bodyPr>
            <a:lstStyle/>
            <a:p>
              <a:r>
                <a:rPr lang="en-US" sz="2200"/>
                <a:t>True</a:t>
              </a:r>
            </a:p>
          </p:txBody>
        </p:sp>
        <p:sp>
          <p:nvSpPr>
            <p:cNvPr id="52" name="Flowchart: Process 51"/>
            <p:cNvSpPr/>
            <p:nvPr/>
          </p:nvSpPr>
          <p:spPr>
            <a:xfrm>
              <a:off x="6488781" y="5294628"/>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Courier New" panose="02070309020205020404" pitchFamily="49" charset="0"/>
                  <a:cs typeface="Courier New" panose="02070309020205020404" pitchFamily="49" charset="0"/>
                </a:rPr>
                <a:t>true-block</a:t>
              </a:r>
            </a:p>
          </p:txBody>
        </p:sp>
      </p:grpSp>
      <p:cxnSp>
        <p:nvCxnSpPr>
          <p:cNvPr id="53" name="Elbow Connector 52"/>
          <p:cNvCxnSpPr>
            <a:stCxn id="52" idx="1"/>
            <a:endCxn id="47" idx="1"/>
          </p:cNvCxnSpPr>
          <p:nvPr/>
        </p:nvCxnSpPr>
        <p:spPr>
          <a:xfrm rot="10800000">
            <a:off x="7232909" y="4362642"/>
            <a:ext cx="129989" cy="1300609"/>
          </a:xfrm>
          <a:prstGeom prst="bentConnector3">
            <a:avLst>
              <a:gd name="adj1" fmla="val 410342"/>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32929" y="2748211"/>
            <a:ext cx="4830168" cy="830997"/>
          </a:xfrm>
          <a:prstGeom prst="rect">
            <a:avLst/>
          </a:prstGeom>
          <a:noFill/>
        </p:spPr>
        <p:txBody>
          <a:bodyPr wrap="none" rtlCol="0">
            <a:spAutoFit/>
          </a:bodyPr>
          <a:lstStyle/>
          <a:p>
            <a:pPr algn="ctr"/>
            <a:r>
              <a:rPr lang="en-US" sz="2400" dirty="0"/>
              <a:t>Flowchart of </a:t>
            </a:r>
            <a:r>
              <a:rPr lang="en-US" sz="2400" b="1" dirty="0">
                <a:latin typeface="Courier New" panose="02070309020205020404" pitchFamily="49" charset="0"/>
                <a:cs typeface="Courier New" panose="02070309020205020404" pitchFamily="49" charset="0"/>
              </a:rPr>
              <a:t>if</a:t>
            </a:r>
            <a:br>
              <a:rPr lang="en-US" sz="2400" b="1" dirty="0">
                <a:latin typeface="Courier New" panose="02070309020205020404" pitchFamily="49" charset="0"/>
                <a:cs typeface="Courier New" panose="02070309020205020404" pitchFamily="49" charset="0"/>
              </a:rPr>
            </a:br>
            <a:r>
              <a:rPr lang="en-US" sz="2400" dirty="0"/>
              <a:t>(</a:t>
            </a:r>
            <a:r>
              <a:rPr lang="en-US" sz="2400" b="1" dirty="0">
                <a:latin typeface="Courier New" panose="02070309020205020404" pitchFamily="49" charset="0"/>
                <a:cs typeface="Courier New" panose="02070309020205020404" pitchFamily="49" charset="0"/>
              </a:rPr>
              <a:t>true-block </a:t>
            </a:r>
            <a:r>
              <a:rPr lang="en-US" sz="2400" dirty="0"/>
              <a:t>executed only once)</a:t>
            </a:r>
          </a:p>
        </p:txBody>
      </p:sp>
      <p:sp>
        <p:nvSpPr>
          <p:cNvPr id="55" name="TextBox 54"/>
          <p:cNvSpPr txBox="1"/>
          <p:nvPr/>
        </p:nvSpPr>
        <p:spPr>
          <a:xfrm>
            <a:off x="5882762" y="2761677"/>
            <a:ext cx="5915402" cy="830997"/>
          </a:xfrm>
          <a:prstGeom prst="rect">
            <a:avLst/>
          </a:prstGeom>
          <a:noFill/>
        </p:spPr>
        <p:txBody>
          <a:bodyPr wrap="none" rtlCol="0">
            <a:spAutoFit/>
          </a:bodyPr>
          <a:lstStyle/>
          <a:p>
            <a:pPr algn="ctr"/>
            <a:r>
              <a:rPr lang="en-US" sz="2400" dirty="0"/>
              <a:t>Flowchart of </a:t>
            </a:r>
            <a:r>
              <a:rPr lang="en-US" sz="2400" b="1" dirty="0">
                <a:latin typeface="Courier New" panose="02070309020205020404" pitchFamily="49" charset="0"/>
                <a:cs typeface="Courier New" panose="02070309020205020404" pitchFamily="49" charset="0"/>
              </a:rPr>
              <a:t>while</a:t>
            </a:r>
          </a:p>
          <a:p>
            <a:pPr algn="ctr"/>
            <a:r>
              <a:rPr lang="en-US" sz="2400" dirty="0"/>
              <a:t>(</a:t>
            </a:r>
            <a:r>
              <a:rPr lang="en-US" sz="2400" b="1" dirty="0">
                <a:latin typeface="Courier New" panose="02070309020205020404" pitchFamily="49" charset="0"/>
                <a:cs typeface="Courier New" panose="02070309020205020404" pitchFamily="49" charset="0"/>
              </a:rPr>
              <a:t>true-block </a:t>
            </a:r>
            <a:r>
              <a:rPr lang="en-US" sz="2400" dirty="0"/>
              <a:t>executed till condition is true)</a:t>
            </a:r>
          </a:p>
        </p:txBody>
      </p:sp>
    </p:spTree>
    <p:extLst>
      <p:ext uri="{BB962C8B-B14F-4D97-AF65-F5344CB8AC3E}">
        <p14:creationId xmlns:p14="http://schemas.microsoft.com/office/powerpoint/2010/main" val="41965297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 presetClass="entr" presetSubtype="0" dur="1"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p:stCondLst>
                              <p:cond delay="0"/>
                            </p:stCondLst>
                            <p:childTnLst>
                              <p:par>
                                <p:cTn id="24" presetID="22" presetClass="entr" presetSubtype="1" dur="500" fill="hold" nodeType="click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wipe(up)">
                                      <p:cBhvr>
                                        <p:cTn id="26" dur="500"/>
                                        <p:tgtEl>
                                          <p:spTgt spid="63"/>
                                        </p:tgtEl>
                                      </p:cBhvr>
                                    </p:animEffect>
                                  </p:childTnLst>
                                </p:cTn>
                              </p:par>
                            </p:childTnLst>
                          </p:cTn>
                        </p:par>
                      </p:childTnLst>
                    </p:cTn>
                  </p:par>
                  <p:par>
                    <p:cTn id="27" fill="hold" nodeType="clickPar">
                      <p:stCondLst>
                        <p:cond delay="indefinite"/>
                      </p:stCondLst>
                      <p:childTnLst>
                        <p:par>
                          <p:cTn id="28" fill="hold">
                            <p:stCondLst>
                              <p:cond delay="0"/>
                            </p:stCondLst>
                            <p:childTnLst>
                              <p:par>
                                <p:cTn id="29" presetID="22" presetClass="entr" presetSubtype="1" dur="500"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wipe(up)">
                                      <p:cBhvr>
                                        <p:cTn id="31" dur="500"/>
                                        <p:tgtEl>
                                          <p:spTgt spid="65"/>
                                        </p:tgtEl>
                                      </p:cBhvr>
                                    </p:animEffect>
                                  </p:childTnLst>
                                </p:cTn>
                              </p:par>
                            </p:childTnLst>
                          </p:cTn>
                        </p:par>
                      </p:childTnLst>
                    </p:cTn>
                  </p:par>
                  <p:par>
                    <p:cTn id="32" fill="hold" nodeType="clickPar">
                      <p:stCondLst>
                        <p:cond delay="indefinite"/>
                      </p:stCondLst>
                      <p:childTnLst>
                        <p:par>
                          <p:cTn id="33" fill="hold">
                            <p:stCondLst>
                              <p:cond delay="0"/>
                            </p:stCondLst>
                            <p:childTnLst>
                              <p:par>
                                <p:cTn id="34" presetID="22" presetClass="entr" presetSubtype="1" dur="500"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up)">
                                      <p:cBhvr>
                                        <p:cTn id="36" dur="500"/>
                                        <p:tgtEl>
                                          <p:spTgt spid="66"/>
                                        </p:tgtEl>
                                      </p:cBhvr>
                                    </p:animEffect>
                                  </p:childTnLst>
                                </p:cTn>
                              </p:par>
                            </p:childTnLst>
                          </p:cTn>
                        </p:par>
                      </p:childTnLst>
                    </p:cTn>
                  </p:par>
                  <p:par>
                    <p:cTn id="37" fill="hold" nodeType="clickPar">
                      <p:stCondLst>
                        <p:cond delay="indefinite"/>
                      </p:stCondLst>
                      <p:childTnLst>
                        <p:par>
                          <p:cTn id="38" fill="hold">
                            <p:stCondLst>
                              <p:cond delay="0"/>
                            </p:stCondLst>
                            <p:childTnLst>
                              <p:par>
                                <p:cTn id="39" presetID="10" presetClass="entr" presetSubtype="0" dur="500"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childTnLst>
                          </p:cTn>
                        </p:par>
                      </p:childTnLst>
                    </p:cTn>
                  </p:par>
                  <p:par>
                    <p:cTn id="42" fill="hold" nodeType="clickPar">
                      <p:stCondLst>
                        <p:cond delay="indefinite"/>
                      </p:stCondLst>
                      <p:childTnLst>
                        <p:par>
                          <p:cTn id="43" fill="hold">
                            <p:stCondLst>
                              <p:cond delay="0"/>
                            </p:stCondLst>
                            <p:childTnLst>
                              <p:par>
                                <p:cTn id="44" presetID="22" presetClass="entr" presetSubtype="1" dur="500" fill="hold" nodeType="click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wipe(up)">
                                      <p:cBhvr>
                                        <p:cTn id="46" dur="500"/>
                                        <p:tgtEl>
                                          <p:spTgt spid="67"/>
                                        </p:tgtEl>
                                      </p:cBhvr>
                                    </p:animEffect>
                                  </p:childTnLst>
                                </p:cTn>
                              </p:par>
                            </p:childTnLst>
                          </p:cTn>
                        </p:par>
                      </p:childTnLst>
                    </p:cTn>
                  </p:par>
                  <p:par>
                    <p:cTn id="47" fill="hold" nodeType="clickPar">
                      <p:stCondLst>
                        <p:cond delay="indefinite"/>
                      </p:stCondLst>
                      <p:childTnLst>
                        <p:par>
                          <p:cTn id="48" fill="hold">
                            <p:stCondLst>
                              <p:cond delay="0"/>
                            </p:stCondLst>
                            <p:childTnLst>
                              <p:par>
                                <p:cTn id="49" presetID="22" presetClass="entr" presetSubtype="1" dur="500" fill="hold" nodeType="click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wipe(up)">
                                      <p:cBhvr>
                                        <p:cTn id="51" dur="500"/>
                                        <p:tgtEl>
                                          <p:spTgt spid="82"/>
                                        </p:tgtEl>
                                      </p:cBhvr>
                                    </p:animEffect>
                                  </p:childTnLst>
                                </p:cTn>
                              </p:par>
                            </p:childTnLst>
                          </p:cTn>
                        </p:par>
                      </p:childTnLst>
                    </p:cTn>
                  </p:par>
                  <p:par>
                    <p:cTn id="52" fill="hold" nodeType="clickPar">
                      <p:stCondLst>
                        <p:cond delay="indefinite"/>
                      </p:stCondLst>
                      <p:childTnLst>
                        <p:par>
                          <p:cTn id="53" fill="hold">
                            <p:stCondLst>
                              <p:cond delay="0"/>
                            </p:stCondLst>
                            <p:childTnLst>
                              <p:par>
                                <p:cTn id="54" presetID="22" presetClass="entr" presetSubtype="4" dur="500" fill="hold" nodeType="click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down)">
                                      <p:cBhvr>
                                        <p:cTn id="56" dur="500"/>
                                        <p:tgtEl>
                                          <p:spTgt spid="53"/>
                                        </p:tgtEl>
                                      </p:cBhvr>
                                    </p:animEffect>
                                  </p:childTnLst>
                                </p:cTn>
                              </p:par>
                            </p:childTnLst>
                          </p:cTn>
                        </p:par>
                      </p:childTnLst>
                    </p:cTn>
                  </p:par>
                  <p:par>
                    <p:cTn id="57" fill="hold" nodeType="clickPar">
                      <p:stCondLst>
                        <p:cond delay="indefinite"/>
                      </p:stCondLst>
                      <p:childTnLst>
                        <p:par>
                          <p:cTn id="58" fill="hold">
                            <p:stCondLst>
                              <p:cond delay="0"/>
                            </p:stCondLst>
                            <p:childTnLst>
                              <p:par>
                                <p:cTn id="59" presetID="22" presetClass="entr" presetSubtype="1" dur="500" fill="hold" nodeType="click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up)">
                                      <p:cBhvr>
                                        <p:cTn id="6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4" grpId="0"/>
      <p:bldP spid="5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Looping Statements</a:t>
            </a:r>
          </a:p>
        </p:txBody>
      </p:sp>
      <p:sp>
        <p:nvSpPr>
          <p:cNvPr id="3" name="Content Placeholder 2"/>
          <p:cNvSpPr>
            <a:spLocks noGrp="1"/>
          </p:cNvSpPr>
          <p:nvPr>
            <p:ph idx="1"/>
          </p:nvPr>
        </p:nvSpPr>
        <p:spPr/>
        <p:txBody>
          <a:bodyPr/>
          <a:lstStyle/>
          <a:p>
            <a:r>
              <a:rPr lang="en-US"/>
              <a:t>Following are looping statements in any programming language,</a:t>
            </a:r>
          </a:p>
          <a:p>
            <a:pPr lvl="1"/>
            <a:r>
              <a:rPr lang="en-US"/>
              <a:t>Entry Controlled </a:t>
            </a:r>
            <a:r>
              <a:rPr lang="en-US" b="1">
                <a:latin typeface="Courier New" panose="02070309020205020404" pitchFamily="49" charset="0"/>
                <a:cs typeface="Courier New" panose="02070309020205020404" pitchFamily="49" charset="0"/>
              </a:rPr>
              <a:t>	while, for</a:t>
            </a:r>
            <a:endParaRPr lang="en-US">
              <a:solidFill>
                <a:schemeClr val="tx1">
                  <a:lumMod val="65000"/>
                  <a:lumOff val="35000"/>
                </a:schemeClr>
              </a:solidFill>
            </a:endParaRPr>
          </a:p>
          <a:p>
            <a:pPr lvl="1"/>
            <a:r>
              <a:rPr lang="en-US"/>
              <a:t>Exit Controlled</a:t>
            </a:r>
            <a:r>
              <a:rPr lang="en-US" b="1">
                <a:latin typeface="Courier New" panose="02070309020205020404" pitchFamily="49" charset="0"/>
                <a:cs typeface="Courier New" panose="02070309020205020404" pitchFamily="49" charset="0"/>
              </a:rPr>
              <a:t>		do…while</a:t>
            </a:r>
          </a:p>
          <a:p>
            <a:pPr lvl="1"/>
            <a:r>
              <a:rPr lang="en-US"/>
              <a:t>Unconditional Jump</a:t>
            </a:r>
            <a:r>
              <a:rPr lang="en-US" b="1">
                <a:latin typeface="Courier New" panose="02070309020205020404" pitchFamily="49" charset="0"/>
                <a:cs typeface="Courier New" panose="02070309020205020404" pitchFamily="49" charset="0"/>
              </a:rPr>
              <a:t>	goto </a:t>
            </a:r>
            <a:r>
              <a:rPr lang="en-US">
                <a:solidFill>
                  <a:srgbClr val="002060"/>
                </a:solidFill>
                <a:latin typeface="+mj-lt"/>
                <a:cs typeface="Courier New" panose="02070309020205020404" pitchFamily="49" charset="0"/>
              </a:rPr>
              <a:t>(It is advised to never use </a:t>
            </a:r>
            <a:r>
              <a:rPr lang="en-US" b="1" err="1">
                <a:solidFill>
                  <a:srgbClr val="002060"/>
                </a:solidFill>
                <a:latin typeface="+mj-lt"/>
                <a:cs typeface="Courier New" panose="02070309020205020404" pitchFamily="49" charset="0"/>
              </a:rPr>
              <a:t>goto</a:t>
            </a:r>
            <a:r>
              <a:rPr lang="en-US">
                <a:solidFill>
                  <a:srgbClr val="002060"/>
                </a:solidFill>
                <a:latin typeface="+mj-lt"/>
                <a:cs typeface="Courier New" panose="02070309020205020404" pitchFamily="49" charset="0"/>
              </a:rPr>
              <a:t> in a program)</a:t>
            </a:r>
          </a:p>
          <a:p>
            <a:endParaRPr lang="en-US"/>
          </a:p>
          <a:p>
            <a:endParaRPr lang="en-US"/>
          </a:p>
          <a:p>
            <a:endParaRPr lang="en-US"/>
          </a:p>
        </p:txBody>
      </p:sp>
    </p:spTree>
    <p:extLst>
      <p:ext uri="{BB962C8B-B14F-4D97-AF65-F5344CB8AC3E}">
        <p14:creationId xmlns:p14="http://schemas.microsoft.com/office/powerpoint/2010/main" val="10696433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dur="50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dur="50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dur="50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while</a:t>
            </a:r>
            <a:endParaRPr lang="en-IN"/>
          </a:p>
        </p:txBody>
      </p:sp>
      <p:sp>
        <p:nvSpPr>
          <p:cNvPr id="5" name="Text Placeholder 4"/>
          <p:cNvSpPr>
            <a:spLocks noGrp="1"/>
          </p:cNvSpPr>
          <p:nvPr>
            <p:ph type="body" idx="1"/>
          </p:nvPr>
        </p:nvSpPr>
        <p:spPr/>
        <p:txBody>
          <a:bodyPr/>
          <a:lstStyle/>
          <a:p>
            <a:r>
              <a:rPr lang="en-IN"/>
              <a:t>Entry Controlled Loop </a:t>
            </a:r>
          </a:p>
        </p:txBody>
      </p:sp>
    </p:spTree>
    <p:extLst>
      <p:ext uri="{BB962C8B-B14F-4D97-AF65-F5344CB8AC3E}">
        <p14:creationId xmlns:p14="http://schemas.microsoft.com/office/powerpoint/2010/main" val="256178688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while</a:t>
            </a:r>
          </a:p>
        </p:txBody>
      </p:sp>
      <p:sp>
        <p:nvSpPr>
          <p:cNvPr id="3" name="Content Placeholder 2"/>
          <p:cNvSpPr>
            <a:spLocks noGrp="1"/>
          </p:cNvSpPr>
          <p:nvPr>
            <p:ph idx="1"/>
          </p:nvPr>
        </p:nvSpPr>
        <p:spPr>
          <a:xfrm>
            <a:off x="131180" y="863445"/>
            <a:ext cx="11929641" cy="1498756"/>
          </a:xfrm>
        </p:spPr>
        <p:txBody>
          <a:bodyPr/>
          <a:lstStyle/>
          <a:p>
            <a:r>
              <a:rPr lang="en-US" b="1">
                <a:solidFill>
                  <a:srgbClr val="002060"/>
                </a:solidFill>
              </a:rPr>
              <a:t>while</a:t>
            </a:r>
            <a:r>
              <a:rPr lang="en-US" b="1"/>
              <a:t> </a:t>
            </a:r>
            <a:r>
              <a:rPr lang="en-US"/>
              <a:t>is a entry controlled loop.</a:t>
            </a:r>
          </a:p>
          <a:p>
            <a:r>
              <a:rPr lang="en-US"/>
              <a:t>It executes a block of statements till the condition is </a:t>
            </a:r>
            <a:r>
              <a:rPr lang="en-US">
                <a:solidFill>
                  <a:srgbClr val="002060"/>
                </a:solidFill>
              </a:rPr>
              <a:t>true</a:t>
            </a:r>
            <a:r>
              <a:rPr lang="en-US"/>
              <a:t>.</a:t>
            </a:r>
          </a:p>
        </p:txBody>
      </p:sp>
      <p:sp>
        <p:nvSpPr>
          <p:cNvPr id="7" name="Rectangle 6"/>
          <p:cNvSpPr/>
          <p:nvPr/>
        </p:nvSpPr>
        <p:spPr>
          <a:xfrm>
            <a:off x="526902" y="2514445"/>
            <a:ext cx="4578498" cy="16383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latin typeface="Consolas" panose="020B0609020204030204" pitchFamily="49" charset="0"/>
              </a:rPr>
              <a:t>while(condition) </a:t>
            </a:r>
          </a:p>
          <a:p>
            <a:r>
              <a:rPr lang="en-US" sz="2400">
                <a:solidFill>
                  <a:schemeClr val="tx1"/>
                </a:solidFill>
                <a:latin typeface="Consolas" panose="020B0609020204030204" pitchFamily="49" charset="0"/>
              </a:rPr>
              <a:t>{</a:t>
            </a:r>
          </a:p>
          <a:p>
            <a:r>
              <a:rPr lang="en-US" sz="2400">
                <a:solidFill>
                  <a:schemeClr val="tx1"/>
                </a:solidFill>
                <a:latin typeface="Consolas" panose="020B0609020204030204" pitchFamily="49" charset="0"/>
              </a:rPr>
              <a:t>	// true-block</a:t>
            </a:r>
          </a:p>
          <a:p>
            <a:r>
              <a:rPr lang="en-US" sz="2400">
                <a:solidFill>
                  <a:schemeClr val="tx1"/>
                </a:solidFill>
                <a:latin typeface="Consolas" panose="020B0609020204030204" pitchFamily="49" charset="0"/>
              </a:rPr>
              <a:t>}</a:t>
            </a:r>
          </a:p>
        </p:txBody>
      </p:sp>
      <p:grpSp>
        <p:nvGrpSpPr>
          <p:cNvPr id="21" name="Group 20"/>
          <p:cNvGrpSpPr/>
          <p:nvPr/>
        </p:nvGrpSpPr>
        <p:grpSpPr>
          <a:xfrm>
            <a:off x="7232908" y="3352724"/>
            <a:ext cx="2922497" cy="1281697"/>
            <a:chOff x="6358792" y="3430126"/>
            <a:chExt cx="2922497" cy="1281697"/>
          </a:xfrm>
        </p:grpSpPr>
        <p:cxnSp>
          <p:nvCxnSpPr>
            <p:cNvPr id="22" name="Straight Arrow Connector 21"/>
            <p:cNvCxnSpPr>
              <a:endCxn id="23" idx="0"/>
            </p:cNvCxnSpPr>
            <p:nvPr/>
          </p:nvCxnSpPr>
          <p:spPr>
            <a:xfrm flipH="1">
              <a:off x="7820041" y="3430126"/>
              <a:ext cx="9539" cy="458737"/>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Flowchart: Decision 22"/>
            <p:cNvSpPr/>
            <p:nvPr/>
          </p:nvSpPr>
          <p:spPr>
            <a:xfrm>
              <a:off x="6358792" y="3888863"/>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condition</a:t>
              </a:r>
            </a:p>
          </p:txBody>
        </p:sp>
      </p:grpSp>
      <p:grpSp>
        <p:nvGrpSpPr>
          <p:cNvPr id="24" name="Group 23"/>
          <p:cNvGrpSpPr/>
          <p:nvPr/>
        </p:nvGrpSpPr>
        <p:grpSpPr>
          <a:xfrm>
            <a:off x="8673552" y="3787532"/>
            <a:ext cx="2265046" cy="2714868"/>
            <a:chOff x="7799436" y="3864934"/>
            <a:chExt cx="2265046" cy="2714868"/>
          </a:xfrm>
        </p:grpSpPr>
        <p:cxnSp>
          <p:nvCxnSpPr>
            <p:cNvPr id="25" name="Elbow Connector 24"/>
            <p:cNvCxnSpPr>
              <a:stCxn id="23" idx="3"/>
            </p:cNvCxnSpPr>
            <p:nvPr/>
          </p:nvCxnSpPr>
          <p:spPr>
            <a:xfrm flipH="1">
              <a:off x="7799436" y="4300343"/>
              <a:ext cx="1481853" cy="2279459"/>
            </a:xfrm>
            <a:prstGeom prst="bentConnector4">
              <a:avLst>
                <a:gd name="adj1" fmla="val -15427"/>
                <a:gd name="adj2" fmla="val 76855"/>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307095" y="3864934"/>
              <a:ext cx="757387" cy="430887"/>
            </a:xfrm>
            <a:prstGeom prst="rect">
              <a:avLst/>
            </a:prstGeom>
            <a:noFill/>
          </p:spPr>
          <p:txBody>
            <a:bodyPr wrap="none" rtlCol="0">
              <a:spAutoFit/>
            </a:bodyPr>
            <a:lstStyle/>
            <a:p>
              <a:r>
                <a:rPr lang="en-US" sz="2200"/>
                <a:t>False</a:t>
              </a:r>
            </a:p>
          </p:txBody>
        </p:sp>
      </p:grpSp>
      <p:grpSp>
        <p:nvGrpSpPr>
          <p:cNvPr id="27" name="Group 26"/>
          <p:cNvGrpSpPr/>
          <p:nvPr/>
        </p:nvGrpSpPr>
        <p:grpSpPr>
          <a:xfrm>
            <a:off x="7362897" y="4634421"/>
            <a:ext cx="2662517" cy="1195453"/>
            <a:chOff x="6488781" y="4711823"/>
            <a:chExt cx="2662517" cy="1195453"/>
          </a:xfrm>
        </p:grpSpPr>
        <p:cxnSp>
          <p:nvCxnSpPr>
            <p:cNvPr id="28" name="Elbow Connector 27"/>
            <p:cNvCxnSpPr>
              <a:endCxn id="30" idx="0"/>
            </p:cNvCxnSpPr>
            <p:nvPr/>
          </p:nvCxnSpPr>
          <p:spPr>
            <a:xfrm rot="5400000">
              <a:off x="7528641" y="5003223"/>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108093" y="4746305"/>
              <a:ext cx="691343" cy="430887"/>
            </a:xfrm>
            <a:prstGeom prst="rect">
              <a:avLst/>
            </a:prstGeom>
            <a:noFill/>
          </p:spPr>
          <p:txBody>
            <a:bodyPr wrap="none" rtlCol="0">
              <a:spAutoFit/>
            </a:bodyPr>
            <a:lstStyle/>
            <a:p>
              <a:r>
                <a:rPr lang="en-US" sz="2200"/>
                <a:t>True</a:t>
              </a:r>
            </a:p>
          </p:txBody>
        </p:sp>
        <p:sp>
          <p:nvSpPr>
            <p:cNvPr id="30" name="Flowchart: Process 29"/>
            <p:cNvSpPr/>
            <p:nvPr/>
          </p:nvSpPr>
          <p:spPr>
            <a:xfrm>
              <a:off x="6488781" y="5294628"/>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Courier New" panose="02070309020205020404" pitchFamily="49" charset="0"/>
                  <a:cs typeface="Courier New" panose="02070309020205020404" pitchFamily="49" charset="0"/>
                </a:rPr>
                <a:t>true-block</a:t>
              </a:r>
            </a:p>
          </p:txBody>
        </p:sp>
      </p:grpSp>
      <p:cxnSp>
        <p:nvCxnSpPr>
          <p:cNvPr id="31" name="Elbow Connector 30"/>
          <p:cNvCxnSpPr>
            <a:stCxn id="30" idx="1"/>
            <a:endCxn id="23" idx="1"/>
          </p:cNvCxnSpPr>
          <p:nvPr/>
        </p:nvCxnSpPr>
        <p:spPr>
          <a:xfrm rot="10800000">
            <a:off x="7232909" y="4222942"/>
            <a:ext cx="129989" cy="1300609"/>
          </a:xfrm>
          <a:prstGeom prst="bentConnector3">
            <a:avLst>
              <a:gd name="adj1" fmla="val 410342"/>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62724" y="2514445"/>
            <a:ext cx="5915402" cy="830997"/>
          </a:xfrm>
          <a:prstGeom prst="rect">
            <a:avLst/>
          </a:prstGeom>
          <a:noFill/>
        </p:spPr>
        <p:txBody>
          <a:bodyPr wrap="none" rtlCol="0">
            <a:spAutoFit/>
          </a:bodyPr>
          <a:lstStyle/>
          <a:p>
            <a:pPr algn="ctr"/>
            <a:r>
              <a:rPr lang="en-US" sz="2400"/>
              <a:t>Flowchart of </a:t>
            </a:r>
            <a:r>
              <a:rPr lang="en-US" sz="2400" b="1">
                <a:latin typeface="Courier New" panose="02070309020205020404" pitchFamily="49" charset="0"/>
                <a:cs typeface="Courier New" panose="02070309020205020404" pitchFamily="49" charset="0"/>
              </a:rPr>
              <a:t>while</a:t>
            </a:r>
          </a:p>
          <a:p>
            <a:pPr algn="ctr"/>
            <a:r>
              <a:rPr lang="en-US" sz="2400"/>
              <a:t>(</a:t>
            </a:r>
            <a:r>
              <a:rPr lang="en-US" sz="2400" b="1">
                <a:latin typeface="Courier New" panose="02070309020205020404" pitchFamily="49" charset="0"/>
                <a:cs typeface="Courier New" panose="02070309020205020404" pitchFamily="49" charset="0"/>
              </a:rPr>
              <a:t>true-block </a:t>
            </a:r>
            <a:r>
              <a:rPr lang="en-US" sz="2400"/>
              <a:t>executed till condition is true)</a:t>
            </a:r>
          </a:p>
        </p:txBody>
      </p:sp>
      <p:sp>
        <p:nvSpPr>
          <p:cNvPr id="33" name="Rectangle 32"/>
          <p:cNvSpPr/>
          <p:nvPr/>
        </p:nvSpPr>
        <p:spPr>
          <a:xfrm>
            <a:off x="526902" y="4304988"/>
            <a:ext cx="4578498" cy="219741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n-NO" sz="2000">
                <a:solidFill>
                  <a:schemeClr val="tx1"/>
                </a:solidFill>
                <a:latin typeface="Consolas" panose="020B0609020204030204" pitchFamily="49" charset="0"/>
              </a:rPr>
              <a:t>int i = 1;</a:t>
            </a:r>
          </a:p>
          <a:p>
            <a:r>
              <a:rPr lang="nn-NO" sz="2000">
                <a:solidFill>
                  <a:schemeClr val="tx1"/>
                </a:solidFill>
                <a:latin typeface="Consolas" panose="020B0609020204030204" pitchFamily="49" charset="0"/>
              </a:rPr>
              <a:t>while (i &lt;= 5) </a:t>
            </a:r>
          </a:p>
          <a:p>
            <a:r>
              <a:rPr lang="nn-NO" sz="2000">
                <a:solidFill>
                  <a:schemeClr val="tx1"/>
                </a:solidFill>
                <a:latin typeface="Consolas" panose="020B0609020204030204" pitchFamily="49" charset="0"/>
              </a:rPr>
              <a:t>{</a:t>
            </a:r>
          </a:p>
          <a:p>
            <a:r>
              <a:rPr lang="nn-NO" sz="2000">
                <a:solidFill>
                  <a:schemeClr val="tx1"/>
                </a:solidFill>
                <a:latin typeface="Consolas" panose="020B0609020204030204" pitchFamily="49" charset="0"/>
              </a:rPr>
              <a:t>  System.out.println(i);</a:t>
            </a:r>
          </a:p>
          <a:p>
            <a:r>
              <a:rPr lang="nn-NO" sz="2000">
                <a:solidFill>
                  <a:schemeClr val="tx1"/>
                </a:solidFill>
                <a:latin typeface="Consolas" panose="020B0609020204030204" pitchFamily="49" charset="0"/>
              </a:rPr>
              <a:t>  i++;</a:t>
            </a:r>
          </a:p>
          <a:p>
            <a:r>
              <a:rPr lang="nn-NO" sz="2000">
                <a:solidFill>
                  <a:schemeClr val="tx1"/>
                </a:solidFill>
                <a:latin typeface="Consolas" panose="020B0609020204030204" pitchFamily="49" charset="0"/>
              </a:rPr>
              <a:t>}</a:t>
            </a:r>
            <a:endParaRPr lang="en-US" sz="2000">
              <a:solidFill>
                <a:schemeClr val="tx1"/>
              </a:solidFill>
              <a:latin typeface="Consolas" panose="020B0609020204030204" pitchFamily="49" charset="0"/>
            </a:endParaRPr>
          </a:p>
        </p:txBody>
      </p:sp>
    </p:spTree>
    <p:extLst>
      <p:ext uri="{BB962C8B-B14F-4D97-AF65-F5344CB8AC3E}">
        <p14:creationId xmlns:p14="http://schemas.microsoft.com/office/powerpoint/2010/main" val="35845590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1" dur="50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1" dur="50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up)">
                                      <p:cBhvr>
                                        <p:cTn id="37" dur="500"/>
                                        <p:tgtEl>
                                          <p:spTgt spid="27"/>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22" presetClass="entr" presetSubtype="4" dur="500"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22" presetClass="entr" presetSubtype="1" dur="50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up)">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32" grpId="0"/>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While Loop</a:t>
            </a:r>
            <a:endParaRPr lang="en-US"/>
          </a:p>
        </p:txBody>
      </p:sp>
      <p:sp>
        <p:nvSpPr>
          <p:cNvPr id="3" name="Content Placeholder 2"/>
          <p:cNvSpPr>
            <a:spLocks noGrp="1"/>
          </p:cNvSpPr>
          <p:nvPr>
            <p:ph idx="1"/>
          </p:nvPr>
        </p:nvSpPr>
        <p:spPr/>
        <p:txBody>
          <a:bodyPr/>
          <a:lstStyle/>
          <a:p>
            <a:r>
              <a:rPr lang="en-US"/>
              <a:t>while loop is used to iterate a part of the program several times.  while is entry control loop.</a:t>
            </a:r>
          </a:p>
          <a:p>
            <a:r>
              <a:rPr lang="en-US"/>
              <a:t>If the number of iteration is not fixed, it is recommended to use while loop.</a:t>
            </a:r>
          </a:p>
          <a:p>
            <a:endParaRPr lang="en-US"/>
          </a:p>
        </p:txBody>
      </p:sp>
      <p:sp>
        <p:nvSpPr>
          <p:cNvPr id="4" name="TextBox 3"/>
          <p:cNvSpPr txBox="1"/>
          <p:nvPr/>
        </p:nvSpPr>
        <p:spPr>
          <a:xfrm>
            <a:off x="457147" y="2479102"/>
            <a:ext cx="7010400" cy="3170099"/>
          </a:xfrm>
          <a:prstGeom prst="rect">
            <a:avLst/>
          </a:prstGeom>
          <a:noFill/>
          <a:ln w="19050">
            <a:solidFill>
              <a:schemeClr val="accent1"/>
            </a:solidFill>
            <a:prstDash val="dash"/>
          </a:ln>
        </p:spPr>
        <p:txBody>
          <a:bodyPr wrap="square" rtlCol="0">
            <a:spAutoFit/>
          </a:bodyPr>
          <a:lstStyle/>
          <a:p>
            <a:r>
              <a:rPr lang="en-US" sz="2000" dirty="0">
                <a:solidFill>
                  <a:srgbClr val="3F7F5F"/>
                </a:solidFill>
                <a:latin typeface="Consolas"/>
              </a:rPr>
              <a:t>//code will print 1 to 9</a:t>
            </a:r>
          </a:p>
          <a:p>
            <a:r>
              <a:rPr lang="en-US" sz="2000" b="1" dirty="0">
                <a:solidFill>
                  <a:srgbClr val="7F0055"/>
                </a:solidFill>
                <a:latin typeface="Consolas"/>
              </a:rPr>
              <a:t>public</a:t>
            </a:r>
            <a:r>
              <a:rPr lang="en-US" sz="2000" b="1" dirty="0">
                <a:solidFill>
                  <a:srgbClr val="000000"/>
                </a:solidFill>
                <a:latin typeface="Consolas"/>
              </a:rPr>
              <a:t> </a:t>
            </a:r>
            <a:r>
              <a:rPr lang="en-US" sz="2000" b="1" dirty="0">
                <a:solidFill>
                  <a:srgbClr val="7F0055"/>
                </a:solidFill>
                <a:latin typeface="Consolas"/>
              </a:rPr>
              <a:t>class</a:t>
            </a:r>
            <a:r>
              <a:rPr lang="en-US" sz="2000" b="1" dirty="0">
                <a:solidFill>
                  <a:srgbClr val="000000"/>
                </a:solidFill>
                <a:latin typeface="Consolas"/>
              </a:rPr>
              <a:t> </a:t>
            </a:r>
            <a:r>
              <a:rPr lang="en-US" sz="2000" b="1" dirty="0" err="1">
                <a:solidFill>
                  <a:srgbClr val="000000"/>
                </a:solidFill>
                <a:latin typeface="Consolas"/>
              </a:rPr>
              <a:t>WhileLoopDemo</a:t>
            </a:r>
            <a:r>
              <a:rPr lang="en-US" sz="2000" b="1" dirty="0">
                <a:solidFill>
                  <a:srgbClr val="000000"/>
                </a:solidFill>
                <a:latin typeface="Consolas"/>
              </a:rPr>
              <a:t> {</a:t>
            </a:r>
          </a:p>
          <a:p>
            <a:pPr lvl="1"/>
            <a:r>
              <a:rPr lang="en-US" sz="2000" b="1" dirty="0">
                <a:solidFill>
                  <a:srgbClr val="7F0055"/>
                </a:solidFill>
                <a:latin typeface="Consolas"/>
              </a:rPr>
              <a:t>public</a:t>
            </a:r>
            <a:r>
              <a:rPr lang="en-US" sz="2000" b="1" dirty="0">
                <a:solidFill>
                  <a:srgbClr val="000000"/>
                </a:solidFill>
                <a:latin typeface="Consolas"/>
              </a:rPr>
              <a:t> </a:t>
            </a:r>
            <a:r>
              <a:rPr lang="en-US" sz="2000" b="1" dirty="0">
                <a:solidFill>
                  <a:srgbClr val="7F0055"/>
                </a:solidFill>
                <a:latin typeface="Consolas"/>
              </a:rPr>
              <a:t>static</a:t>
            </a:r>
            <a:r>
              <a:rPr lang="en-US" sz="2000" b="1" dirty="0">
                <a:solidFill>
                  <a:srgbClr val="000000"/>
                </a:solidFill>
                <a:latin typeface="Consolas"/>
              </a:rPr>
              <a:t> </a:t>
            </a:r>
            <a:r>
              <a:rPr lang="en-US" sz="2000" b="1" dirty="0">
                <a:solidFill>
                  <a:srgbClr val="7F0055"/>
                </a:solidFill>
                <a:latin typeface="Consolas"/>
              </a:rPr>
              <a:t>void</a:t>
            </a:r>
            <a:r>
              <a:rPr lang="en-US" sz="2000" b="1" dirty="0">
                <a:solidFill>
                  <a:srgbClr val="000000"/>
                </a:solidFill>
                <a:latin typeface="Consolas"/>
              </a:rPr>
              <a:t> main(String[] </a:t>
            </a:r>
            <a:r>
              <a:rPr lang="en-US" sz="2000" b="1" dirty="0" err="1">
                <a:solidFill>
                  <a:srgbClr val="6A3E3E"/>
                </a:solidFill>
                <a:latin typeface="Consolas"/>
              </a:rPr>
              <a:t>args</a:t>
            </a:r>
            <a:r>
              <a:rPr lang="en-US" sz="2000" b="1" dirty="0">
                <a:solidFill>
                  <a:srgbClr val="000000"/>
                </a:solidFill>
                <a:latin typeface="Consolas"/>
              </a:rPr>
              <a:t>) {</a:t>
            </a:r>
          </a:p>
          <a:p>
            <a:pPr lvl="2"/>
            <a:r>
              <a:rPr lang="en-US" sz="2000" b="1" dirty="0">
                <a:solidFill>
                  <a:srgbClr val="7F0055"/>
                </a:solidFill>
                <a:latin typeface="Consolas"/>
              </a:rPr>
              <a:t>int</a:t>
            </a:r>
            <a:r>
              <a:rPr lang="en-US" sz="2000" b="1" dirty="0">
                <a:solidFill>
                  <a:srgbClr val="000000"/>
                </a:solidFill>
                <a:latin typeface="Consolas"/>
              </a:rPr>
              <a:t> </a:t>
            </a:r>
            <a:r>
              <a:rPr lang="en-US" sz="2000" b="1" dirty="0">
                <a:solidFill>
                  <a:srgbClr val="6A3E3E"/>
                </a:solidFill>
                <a:latin typeface="Consolas"/>
              </a:rPr>
              <a:t>number</a:t>
            </a:r>
            <a:r>
              <a:rPr lang="en-US" sz="2000" b="1" dirty="0">
                <a:solidFill>
                  <a:srgbClr val="000000"/>
                </a:solidFill>
                <a:latin typeface="Consolas"/>
              </a:rPr>
              <a:t> = 1;</a:t>
            </a:r>
          </a:p>
          <a:p>
            <a:pPr lvl="2"/>
            <a:r>
              <a:rPr lang="en-US" sz="2000" b="1" dirty="0">
                <a:solidFill>
                  <a:srgbClr val="7F0055"/>
                </a:solidFill>
                <a:latin typeface="Consolas"/>
              </a:rPr>
              <a:t>while</a:t>
            </a:r>
            <a:r>
              <a:rPr lang="en-US" sz="2000" b="1" dirty="0">
                <a:solidFill>
                  <a:srgbClr val="000000"/>
                </a:solidFill>
                <a:latin typeface="Consolas"/>
              </a:rPr>
              <a:t>(</a:t>
            </a:r>
            <a:r>
              <a:rPr lang="en-US" sz="2000" b="1" dirty="0">
                <a:solidFill>
                  <a:srgbClr val="6A3E3E"/>
                </a:solidFill>
                <a:latin typeface="Consolas"/>
              </a:rPr>
              <a:t>number</a:t>
            </a:r>
            <a:r>
              <a:rPr lang="en-US" sz="2000" b="1" dirty="0">
                <a:solidFill>
                  <a:srgbClr val="000000"/>
                </a:solidFill>
                <a:latin typeface="Consolas"/>
              </a:rPr>
              <a:t> &lt; 10) {</a:t>
            </a:r>
          </a:p>
          <a:p>
            <a:pPr lvl="3"/>
            <a:r>
              <a:rPr lang="en-US" sz="2000" dirty="0" err="1">
                <a:solidFill>
                  <a:srgbClr val="000000"/>
                </a:solidFill>
                <a:latin typeface="Consolas"/>
              </a:rPr>
              <a:t>System.</a:t>
            </a:r>
            <a:r>
              <a:rPr lang="en-US" sz="2000" b="1" i="1" dirty="0" err="1">
                <a:solidFill>
                  <a:srgbClr val="0000C0"/>
                </a:solidFill>
                <a:latin typeface="Consolas"/>
              </a:rPr>
              <a:t>out</a:t>
            </a:r>
            <a:r>
              <a:rPr lang="en-US" sz="2000" b="1" i="1" dirty="0" err="1">
                <a:solidFill>
                  <a:srgbClr val="000000"/>
                </a:solidFill>
                <a:latin typeface="Consolas"/>
              </a:rPr>
              <a:t>.println</a:t>
            </a:r>
            <a:r>
              <a:rPr lang="en-US" sz="2000" b="1" i="1" dirty="0">
                <a:solidFill>
                  <a:srgbClr val="000000"/>
                </a:solidFill>
                <a:latin typeface="Consolas"/>
              </a:rPr>
              <a:t>(</a:t>
            </a:r>
            <a:r>
              <a:rPr lang="en-US" sz="2000" b="1" i="1" dirty="0">
                <a:solidFill>
                  <a:srgbClr val="6A3E3E"/>
                </a:solidFill>
                <a:latin typeface="Consolas"/>
              </a:rPr>
              <a:t>number</a:t>
            </a:r>
            <a:r>
              <a:rPr lang="en-US" sz="2000" b="1" i="1" dirty="0">
                <a:solidFill>
                  <a:srgbClr val="000000"/>
                </a:solidFill>
                <a:latin typeface="Consolas"/>
              </a:rPr>
              <a:t>);</a:t>
            </a:r>
          </a:p>
          <a:p>
            <a:pPr lvl="3"/>
            <a:r>
              <a:rPr lang="en-US" sz="2000" dirty="0">
                <a:solidFill>
                  <a:srgbClr val="6A3E3E"/>
                </a:solidFill>
                <a:latin typeface="Consolas"/>
              </a:rPr>
              <a:t>number</a:t>
            </a:r>
            <a:r>
              <a:rPr lang="en-US" sz="2000" dirty="0">
                <a:solidFill>
                  <a:srgbClr val="000000"/>
                </a:solidFill>
                <a:latin typeface="Consolas"/>
              </a:rPr>
              <a:t>++;</a:t>
            </a:r>
          </a:p>
          <a:p>
            <a:pPr lvl="2"/>
            <a:r>
              <a:rPr lang="en-US" sz="2000" dirty="0">
                <a:solidFill>
                  <a:srgbClr val="000000"/>
                </a:solidFill>
                <a:latin typeface="Consolas"/>
              </a:rPr>
              <a:t>}</a:t>
            </a:r>
          </a:p>
          <a:p>
            <a:pPr lvl="1"/>
            <a:r>
              <a:rPr lang="en-US" sz="2000" dirty="0">
                <a:solidFill>
                  <a:srgbClr val="000000"/>
                </a:solidFill>
                <a:latin typeface="Consolas"/>
              </a:rPr>
              <a:t>}</a:t>
            </a:r>
          </a:p>
          <a:p>
            <a:r>
              <a:rPr lang="en-US" sz="2000" dirty="0">
                <a:solidFill>
                  <a:srgbClr val="000000"/>
                </a:solidFill>
                <a:latin typeface="Consolas"/>
              </a:rPr>
              <a:t>}</a:t>
            </a:r>
          </a:p>
        </p:txBody>
      </p:sp>
    </p:spTree>
    <p:extLst>
      <p:ext uri="{BB962C8B-B14F-4D97-AF65-F5344CB8AC3E}">
        <p14:creationId xmlns:p14="http://schemas.microsoft.com/office/powerpoint/2010/main" val="33219533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dur="1"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dur="1"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dur="1"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Do-while Loop</a:t>
            </a:r>
            <a:endParaRPr lang="en-US"/>
          </a:p>
        </p:txBody>
      </p:sp>
      <p:sp>
        <p:nvSpPr>
          <p:cNvPr id="3" name="Content Placeholder 2"/>
          <p:cNvSpPr>
            <a:spLocks noGrp="1"/>
          </p:cNvSpPr>
          <p:nvPr>
            <p:ph idx="1"/>
          </p:nvPr>
        </p:nvSpPr>
        <p:spPr/>
        <p:txBody>
          <a:bodyPr/>
          <a:lstStyle/>
          <a:p>
            <a:r>
              <a:rPr lang="en-US" dirty="0"/>
              <a:t>do-while loop is executed at least once because condition is checked after loop body.</a:t>
            </a:r>
          </a:p>
          <a:p>
            <a:endParaRPr lang="en-US" dirty="0"/>
          </a:p>
        </p:txBody>
      </p:sp>
      <p:sp>
        <p:nvSpPr>
          <p:cNvPr id="4" name="TextBox 3"/>
          <p:cNvSpPr txBox="1"/>
          <p:nvPr/>
        </p:nvSpPr>
        <p:spPr>
          <a:xfrm>
            <a:off x="657378" y="2092786"/>
            <a:ext cx="7010400" cy="3170099"/>
          </a:xfrm>
          <a:prstGeom prst="rect">
            <a:avLst/>
          </a:prstGeom>
          <a:noFill/>
          <a:ln w="19050">
            <a:solidFill>
              <a:schemeClr val="accent1"/>
            </a:solidFill>
            <a:prstDash val="dash"/>
          </a:ln>
        </p:spPr>
        <p:txBody>
          <a:bodyPr wrap="square" rtlCol="0">
            <a:spAutoFit/>
          </a:bodyPr>
          <a:lstStyle/>
          <a:p>
            <a:r>
              <a:rPr lang="en-US" sz="2000" dirty="0">
                <a:solidFill>
                  <a:srgbClr val="3F7F5F"/>
                </a:solidFill>
                <a:latin typeface="Consolas"/>
              </a:rPr>
              <a:t>//code will print 1 to 9</a:t>
            </a:r>
          </a:p>
          <a:p>
            <a:r>
              <a:rPr lang="en-US" sz="2000" b="1" dirty="0">
                <a:solidFill>
                  <a:srgbClr val="7F0055"/>
                </a:solidFill>
                <a:latin typeface="Consolas"/>
              </a:rPr>
              <a:t>public</a:t>
            </a:r>
            <a:r>
              <a:rPr lang="en-US" sz="2000" b="1" dirty="0">
                <a:solidFill>
                  <a:srgbClr val="000000"/>
                </a:solidFill>
                <a:latin typeface="Consolas"/>
              </a:rPr>
              <a:t> </a:t>
            </a:r>
            <a:r>
              <a:rPr lang="en-US" sz="2000" b="1" dirty="0">
                <a:solidFill>
                  <a:srgbClr val="7F0055"/>
                </a:solidFill>
                <a:latin typeface="Consolas"/>
              </a:rPr>
              <a:t>class</a:t>
            </a:r>
            <a:r>
              <a:rPr lang="en-US" sz="2000" b="1" dirty="0">
                <a:solidFill>
                  <a:srgbClr val="000000"/>
                </a:solidFill>
                <a:latin typeface="Consolas"/>
              </a:rPr>
              <a:t> </a:t>
            </a:r>
            <a:r>
              <a:rPr lang="en-US" sz="2000" b="1" dirty="0" err="1">
                <a:solidFill>
                  <a:srgbClr val="000000"/>
                </a:solidFill>
                <a:latin typeface="Consolas"/>
              </a:rPr>
              <a:t>DoWhileLoopDemo</a:t>
            </a:r>
            <a:r>
              <a:rPr lang="en-US" sz="2000" b="1" dirty="0">
                <a:solidFill>
                  <a:srgbClr val="000000"/>
                </a:solidFill>
                <a:latin typeface="Consolas"/>
              </a:rPr>
              <a:t> {</a:t>
            </a:r>
          </a:p>
          <a:p>
            <a:pPr lvl="1"/>
            <a:r>
              <a:rPr lang="en-US" sz="2000" b="1" dirty="0">
                <a:solidFill>
                  <a:srgbClr val="854670"/>
                </a:solidFill>
                <a:latin typeface="Consolas"/>
              </a:rPr>
              <a:t>public </a:t>
            </a:r>
            <a:r>
              <a:rPr lang="en-US" sz="2000" b="1" dirty="0">
                <a:solidFill>
                  <a:srgbClr val="7F0055"/>
                </a:solidFill>
                <a:latin typeface="Consolas"/>
              </a:rPr>
              <a:t>static</a:t>
            </a:r>
            <a:r>
              <a:rPr lang="en-US" sz="2000" b="1" dirty="0">
                <a:solidFill>
                  <a:srgbClr val="000000"/>
                </a:solidFill>
                <a:latin typeface="Consolas"/>
              </a:rPr>
              <a:t> </a:t>
            </a:r>
            <a:r>
              <a:rPr lang="en-US" sz="2000" b="1" dirty="0">
                <a:solidFill>
                  <a:srgbClr val="7F0055"/>
                </a:solidFill>
                <a:latin typeface="Consolas"/>
              </a:rPr>
              <a:t>void</a:t>
            </a:r>
            <a:r>
              <a:rPr lang="en-US" sz="2000" b="1" dirty="0">
                <a:solidFill>
                  <a:srgbClr val="000000"/>
                </a:solidFill>
                <a:latin typeface="Consolas"/>
              </a:rPr>
              <a:t> main(String[] </a:t>
            </a:r>
            <a:r>
              <a:rPr lang="en-US" sz="2000" b="1" dirty="0" err="1">
                <a:solidFill>
                  <a:srgbClr val="6A3E3E"/>
                </a:solidFill>
                <a:latin typeface="Consolas"/>
              </a:rPr>
              <a:t>args</a:t>
            </a:r>
            <a:r>
              <a:rPr lang="en-US" sz="2000" b="1" dirty="0">
                <a:solidFill>
                  <a:srgbClr val="000000"/>
                </a:solidFill>
                <a:latin typeface="Consolas"/>
              </a:rPr>
              <a:t>) {</a:t>
            </a:r>
          </a:p>
          <a:p>
            <a:pPr lvl="2"/>
            <a:r>
              <a:rPr lang="en-US" sz="2000" b="1" dirty="0">
                <a:solidFill>
                  <a:srgbClr val="7F0055"/>
                </a:solidFill>
                <a:latin typeface="Consolas"/>
              </a:rPr>
              <a:t>int</a:t>
            </a:r>
            <a:r>
              <a:rPr lang="en-US" sz="2000" b="1" dirty="0">
                <a:solidFill>
                  <a:srgbClr val="000000"/>
                </a:solidFill>
                <a:latin typeface="Consolas"/>
              </a:rPr>
              <a:t> </a:t>
            </a:r>
            <a:r>
              <a:rPr lang="en-US" sz="2000" b="1" dirty="0">
                <a:solidFill>
                  <a:srgbClr val="6A3E3E"/>
                </a:solidFill>
                <a:latin typeface="Consolas"/>
              </a:rPr>
              <a:t>number</a:t>
            </a:r>
            <a:r>
              <a:rPr lang="en-US" sz="2000" b="1" dirty="0">
                <a:solidFill>
                  <a:srgbClr val="000000"/>
                </a:solidFill>
                <a:latin typeface="Consolas"/>
              </a:rPr>
              <a:t> = 1;</a:t>
            </a:r>
          </a:p>
          <a:p>
            <a:pPr lvl="2"/>
            <a:r>
              <a:rPr lang="en-US" sz="2000" b="1" dirty="0">
                <a:solidFill>
                  <a:srgbClr val="7F0055"/>
                </a:solidFill>
                <a:latin typeface="Consolas"/>
              </a:rPr>
              <a:t>do</a:t>
            </a:r>
            <a:r>
              <a:rPr lang="en-US" sz="2000" b="1" dirty="0">
                <a:solidFill>
                  <a:srgbClr val="000000"/>
                </a:solidFill>
                <a:latin typeface="Consolas"/>
              </a:rPr>
              <a:t> {</a:t>
            </a:r>
          </a:p>
          <a:p>
            <a:pPr lvl="2"/>
            <a:r>
              <a:rPr lang="en-US" sz="2000" dirty="0">
                <a:solidFill>
                  <a:srgbClr val="000000"/>
                </a:solidFill>
                <a:latin typeface="Consolas"/>
              </a:rPr>
              <a:t>	</a:t>
            </a:r>
            <a:r>
              <a:rPr lang="en-US" sz="2000" dirty="0" err="1">
                <a:solidFill>
                  <a:srgbClr val="000000"/>
                </a:solidFill>
                <a:latin typeface="Consolas"/>
              </a:rPr>
              <a:t>System.</a:t>
            </a:r>
            <a:r>
              <a:rPr lang="en-US" sz="2000" b="1" i="1" dirty="0" err="1">
                <a:solidFill>
                  <a:srgbClr val="0000C0"/>
                </a:solidFill>
                <a:latin typeface="Consolas"/>
              </a:rPr>
              <a:t>out</a:t>
            </a:r>
            <a:r>
              <a:rPr lang="en-US" sz="2000" b="1" i="1" dirty="0" err="1">
                <a:solidFill>
                  <a:srgbClr val="000000"/>
                </a:solidFill>
                <a:latin typeface="Consolas"/>
              </a:rPr>
              <a:t>.println</a:t>
            </a:r>
            <a:r>
              <a:rPr lang="en-US" sz="2000" b="1" i="1" dirty="0">
                <a:solidFill>
                  <a:srgbClr val="000000"/>
                </a:solidFill>
                <a:latin typeface="Consolas"/>
              </a:rPr>
              <a:t>(</a:t>
            </a:r>
            <a:r>
              <a:rPr lang="en-US" sz="2000" b="1" i="1" dirty="0">
                <a:solidFill>
                  <a:srgbClr val="6A3E3E"/>
                </a:solidFill>
                <a:latin typeface="Consolas"/>
              </a:rPr>
              <a:t>number</a:t>
            </a:r>
            <a:r>
              <a:rPr lang="en-US" sz="2000" b="1" i="1" dirty="0">
                <a:solidFill>
                  <a:srgbClr val="000000"/>
                </a:solidFill>
                <a:latin typeface="Consolas"/>
              </a:rPr>
              <a:t>);</a:t>
            </a:r>
          </a:p>
          <a:p>
            <a:pPr lvl="2"/>
            <a:r>
              <a:rPr lang="en-US" sz="2000" dirty="0">
                <a:solidFill>
                  <a:srgbClr val="6A3E3E"/>
                </a:solidFill>
                <a:latin typeface="Consolas"/>
              </a:rPr>
              <a:t>	number</a:t>
            </a:r>
            <a:r>
              <a:rPr lang="en-US" sz="2000" dirty="0">
                <a:solidFill>
                  <a:srgbClr val="000000"/>
                </a:solidFill>
                <a:latin typeface="Consolas"/>
              </a:rPr>
              <a:t>++;</a:t>
            </a:r>
          </a:p>
          <a:p>
            <a:pPr lvl="2"/>
            <a:r>
              <a:rPr lang="en-US" sz="2000" dirty="0">
                <a:solidFill>
                  <a:srgbClr val="000000"/>
                </a:solidFill>
                <a:latin typeface="Consolas"/>
              </a:rPr>
              <a:t>}</a:t>
            </a:r>
            <a:r>
              <a:rPr lang="en-US" sz="2000" b="1" dirty="0">
                <a:solidFill>
                  <a:srgbClr val="7F0055"/>
                </a:solidFill>
                <a:latin typeface="Consolas"/>
              </a:rPr>
              <a:t>while</a:t>
            </a:r>
            <a:r>
              <a:rPr lang="en-US" sz="2000" b="1" dirty="0">
                <a:solidFill>
                  <a:srgbClr val="000000"/>
                </a:solidFill>
                <a:latin typeface="Consolas"/>
              </a:rPr>
              <a:t>(</a:t>
            </a:r>
            <a:r>
              <a:rPr lang="en-US" sz="2000" b="1" dirty="0">
                <a:solidFill>
                  <a:srgbClr val="6A3E3E"/>
                </a:solidFill>
                <a:latin typeface="Consolas"/>
              </a:rPr>
              <a:t>number</a:t>
            </a:r>
            <a:r>
              <a:rPr lang="en-US" sz="2000" b="1" dirty="0">
                <a:solidFill>
                  <a:srgbClr val="000000"/>
                </a:solidFill>
                <a:latin typeface="Consolas"/>
              </a:rPr>
              <a:t> &lt; 10) ;</a:t>
            </a:r>
          </a:p>
          <a:p>
            <a:pPr lvl="1"/>
            <a:r>
              <a:rPr lang="en-US" sz="2000" dirty="0">
                <a:solidFill>
                  <a:srgbClr val="000000"/>
                </a:solidFill>
                <a:latin typeface="Consolas"/>
              </a:rPr>
              <a:t>}</a:t>
            </a:r>
          </a:p>
          <a:p>
            <a:r>
              <a:rPr lang="en-US" sz="2000" dirty="0">
                <a:solidFill>
                  <a:srgbClr val="000000"/>
                </a:solidFill>
                <a:latin typeface="Consolas"/>
              </a:rPr>
              <a:t>}</a:t>
            </a:r>
          </a:p>
        </p:txBody>
      </p:sp>
    </p:spTree>
    <p:extLst>
      <p:ext uri="{BB962C8B-B14F-4D97-AF65-F5344CB8AC3E}">
        <p14:creationId xmlns:p14="http://schemas.microsoft.com/office/powerpoint/2010/main" val="37045407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dur="1"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dur="1"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dur="1"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WAP to print odd numbers between 1 to n</a:t>
            </a:r>
            <a:endParaRPr lang="en-IN"/>
          </a:p>
        </p:txBody>
      </p:sp>
      <p:sp>
        <p:nvSpPr>
          <p:cNvPr id="3" name="Content Placeholder 2"/>
          <p:cNvSpPr>
            <a:spLocks noGrp="1"/>
          </p:cNvSpPr>
          <p:nvPr>
            <p:ph idx="1"/>
          </p:nvPr>
        </p:nvSpPr>
        <p:spPr>
          <a:xfrm>
            <a:off x="131181" y="863444"/>
            <a:ext cx="7212594" cy="5337331"/>
          </a:xfrm>
          <a:ln>
            <a:solidFill>
              <a:schemeClr val="accent1"/>
            </a:solidFill>
            <a:prstDash val="dash"/>
          </a:ln>
        </p:spPr>
        <p:txBody>
          <a:bodyPr/>
          <a:lstStyle/>
          <a:p>
            <a:pPr marL="457200" indent="-457200">
              <a:buFont typeface="+mj-lt"/>
              <a:buAutoNum type="arabicPeriod"/>
            </a:pPr>
            <a:r>
              <a:rPr lang="en-IN" sz="2000" b="1">
                <a:solidFill>
                  <a:srgbClr val="854670"/>
                </a:solidFill>
                <a:latin typeface="Consolas" panose="020B0609020204030204" pitchFamily="49" charset="0"/>
              </a:rPr>
              <a:t>import</a:t>
            </a:r>
            <a:r>
              <a:rPr lang="en-IN" sz="2000" b="1">
                <a:latin typeface="Consolas" panose="020B0609020204030204" pitchFamily="49" charset="0"/>
              </a:rPr>
              <a:t> java.util.*;</a:t>
            </a:r>
          </a:p>
          <a:p>
            <a:pPr marL="457200" indent="-457200">
              <a:buFont typeface="+mj-lt"/>
              <a:buAutoNum type="arabicPeriod"/>
            </a:pPr>
            <a:r>
              <a:rPr lang="en-IN" sz="2000" b="1">
                <a:solidFill>
                  <a:srgbClr val="854670"/>
                </a:solidFill>
                <a:latin typeface="Consolas" panose="020B0609020204030204" pitchFamily="49" charset="0"/>
              </a:rPr>
              <a:t>class</a:t>
            </a:r>
            <a:r>
              <a:rPr lang="en-IN" sz="2000" b="1">
                <a:latin typeface="Consolas" panose="020B0609020204030204" pitchFamily="49" charset="0"/>
              </a:rPr>
              <a:t> WhileDemo{</a:t>
            </a:r>
          </a:p>
          <a:p>
            <a:pPr marL="457200" indent="-457200">
              <a:buFont typeface="+mj-lt"/>
              <a:buAutoNum type="arabicPeriod"/>
            </a:pPr>
            <a:r>
              <a:rPr lang="en-US" sz="2000" b="1">
                <a:solidFill>
                  <a:srgbClr val="854670"/>
                </a:solidFill>
                <a:latin typeface="Consolas" panose="020B0609020204030204" pitchFamily="49" charset="0"/>
              </a:rPr>
              <a:t>public static void </a:t>
            </a:r>
            <a:r>
              <a:rPr lang="en-US" sz="2000" b="1">
                <a:latin typeface="Consolas" panose="020B0609020204030204" pitchFamily="49" charset="0"/>
              </a:rPr>
              <a:t>main (String[] args){</a:t>
            </a:r>
          </a:p>
          <a:p>
            <a:pPr marL="457200" indent="-457200">
              <a:buFont typeface="+mj-lt"/>
              <a:buAutoNum type="arabicPeriod"/>
            </a:pPr>
            <a:r>
              <a:rPr lang="en-IN" sz="2000">
                <a:latin typeface="Consolas" panose="020B0609020204030204" pitchFamily="49" charset="0"/>
              </a:rPr>
              <a:t> </a:t>
            </a:r>
            <a:r>
              <a:rPr lang="en-IN" sz="2000">
                <a:solidFill>
                  <a:srgbClr val="854670"/>
                </a:solidFill>
                <a:latin typeface="Consolas" panose="020B0609020204030204" pitchFamily="49" charset="0"/>
              </a:rPr>
              <a:t>int</a:t>
            </a:r>
            <a:r>
              <a:rPr lang="en-IN" sz="2000">
                <a:latin typeface="Consolas" panose="020B0609020204030204" pitchFamily="49" charset="0"/>
              </a:rPr>
              <a:t> n,i=1;</a:t>
            </a:r>
          </a:p>
          <a:p>
            <a:pPr marL="457200" indent="-457200">
              <a:buFont typeface="+mj-lt"/>
              <a:buAutoNum type="arabicPeriod"/>
            </a:pPr>
            <a:r>
              <a:rPr lang="en-IN" sz="2000">
                <a:latin typeface="Consolas" panose="020B0609020204030204" pitchFamily="49" charset="0"/>
              </a:rPr>
              <a:t> Scanner sc = </a:t>
            </a:r>
            <a:r>
              <a:rPr lang="en-IN" sz="2000" b="1">
                <a:solidFill>
                  <a:srgbClr val="854670"/>
                </a:solidFill>
                <a:latin typeface="Consolas" panose="020B0609020204030204" pitchFamily="49" charset="0"/>
              </a:rPr>
              <a:t>new</a:t>
            </a:r>
            <a:r>
              <a:rPr lang="en-IN" sz="2000" b="1">
                <a:latin typeface="Consolas" panose="020B0609020204030204" pitchFamily="49" charset="0"/>
              </a:rPr>
              <a:t> Scanner(System.in);</a:t>
            </a:r>
          </a:p>
          <a:p>
            <a:pPr marL="457200" indent="-457200">
              <a:buFont typeface="+mj-lt"/>
              <a:buAutoNum type="arabicPeriod"/>
            </a:pPr>
            <a:r>
              <a:rPr lang="en-IN" sz="2000">
                <a:latin typeface="Consolas" panose="020B0609020204030204" pitchFamily="49" charset="0"/>
              </a:rPr>
              <a:t> System.out.print("Enter a number:");</a:t>
            </a:r>
          </a:p>
          <a:p>
            <a:pPr marL="457200" indent="-457200">
              <a:buFont typeface="+mj-lt"/>
              <a:buAutoNum type="arabicPeriod"/>
            </a:pPr>
            <a:r>
              <a:rPr lang="en-IN" sz="2000">
                <a:latin typeface="Consolas" panose="020B0609020204030204" pitchFamily="49" charset="0"/>
              </a:rPr>
              <a:t> n = sc.nextInt();</a:t>
            </a:r>
          </a:p>
          <a:p>
            <a:pPr marL="457200" indent="-457200">
              <a:buFont typeface="+mj-lt"/>
              <a:buAutoNum type="arabicPeriod"/>
            </a:pPr>
            <a:r>
              <a:rPr lang="en-IN" sz="2000">
                <a:latin typeface="Consolas" panose="020B0609020204030204" pitchFamily="49" charset="0"/>
              </a:rPr>
              <a:t> </a:t>
            </a:r>
            <a:r>
              <a:rPr lang="en-IN" sz="2000" b="1">
                <a:solidFill>
                  <a:srgbClr val="854670"/>
                </a:solidFill>
                <a:latin typeface="Consolas" panose="020B0609020204030204" pitchFamily="49" charset="0"/>
              </a:rPr>
              <a:t>while</a:t>
            </a:r>
            <a:r>
              <a:rPr lang="en-IN" sz="2000" b="1">
                <a:latin typeface="Consolas" panose="020B0609020204030204" pitchFamily="49" charset="0"/>
              </a:rPr>
              <a:t>(i &lt;= n){</a:t>
            </a:r>
          </a:p>
          <a:p>
            <a:pPr marL="457200" indent="-457200">
              <a:buFont typeface="+mj-lt"/>
              <a:buAutoNum type="arabicPeriod"/>
            </a:pPr>
            <a:r>
              <a:rPr lang="en-IN" sz="2000">
                <a:latin typeface="Consolas" panose="020B0609020204030204" pitchFamily="49" charset="0"/>
              </a:rPr>
              <a:t>   </a:t>
            </a:r>
            <a:r>
              <a:rPr lang="en-IN" sz="2000" b="1">
                <a:solidFill>
                  <a:srgbClr val="854670"/>
                </a:solidFill>
                <a:latin typeface="Consolas" panose="020B0609020204030204" pitchFamily="49" charset="0"/>
              </a:rPr>
              <a:t>if</a:t>
            </a:r>
            <a:r>
              <a:rPr lang="en-IN" sz="2000" b="1">
                <a:latin typeface="Consolas" panose="020B0609020204030204" pitchFamily="49" charset="0"/>
              </a:rPr>
              <a:t>(i%2==1)</a:t>
            </a:r>
          </a:p>
          <a:p>
            <a:pPr marL="457200" indent="-457200">
              <a:buFont typeface="+mj-lt"/>
              <a:buAutoNum type="arabicPeriod"/>
            </a:pPr>
            <a:r>
              <a:rPr lang="en-IN" sz="2000">
                <a:latin typeface="Consolas" panose="020B0609020204030204" pitchFamily="49" charset="0"/>
              </a:rPr>
              <a:t>     System.out.println(i);</a:t>
            </a:r>
          </a:p>
          <a:p>
            <a:pPr marL="457200" indent="-457200">
              <a:buFont typeface="+mj-lt"/>
              <a:buAutoNum type="arabicPeriod"/>
            </a:pPr>
            <a:r>
              <a:rPr lang="en-IN" sz="2000">
                <a:latin typeface="Consolas" panose="020B0609020204030204" pitchFamily="49" charset="0"/>
              </a:rPr>
              <a:t>   i++;</a:t>
            </a:r>
          </a:p>
          <a:p>
            <a:pPr marL="457200" indent="-457200">
              <a:buFont typeface="+mj-lt"/>
              <a:buAutoNum type="arabicPeriod"/>
            </a:pPr>
            <a:r>
              <a:rPr lang="en-IN" sz="2000">
                <a:latin typeface="Consolas" panose="020B0609020204030204" pitchFamily="49" charset="0"/>
              </a:rPr>
              <a:t> }</a:t>
            </a:r>
          </a:p>
          <a:p>
            <a:pPr marL="457200" indent="-457200">
              <a:buFont typeface="+mj-lt"/>
              <a:buAutoNum type="arabicPeriod"/>
            </a:pPr>
            <a:r>
              <a:rPr lang="en-IN" sz="2000">
                <a:latin typeface="Consolas" panose="020B0609020204030204" pitchFamily="49" charset="0"/>
              </a:rPr>
              <a:t>}}</a:t>
            </a:r>
          </a:p>
          <a:p>
            <a:pPr marL="192087" indent="-457200">
              <a:spcBef>
                <a:spcPct val="0"/>
              </a:spcBef>
              <a:buFont typeface="+mj-lt"/>
              <a:buAutoNum type="arabicPeriod"/>
            </a:pPr>
            <a:endParaRPr lang="en-IN" sz="2000">
              <a:latin typeface="Consolas" panose="020B06090202040302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05762577"/>
              </p:ext>
            </p:extLst>
          </p:nvPr>
        </p:nvGraphicFramePr>
        <p:xfrm>
          <a:off x="8403431" y="3525839"/>
          <a:ext cx="954882" cy="400050"/>
        </p:xfrm>
        <a:graphic>
          <a:graphicData uri="http://schemas.openxmlformats.org/drawingml/2006/table">
            <a:tbl>
              <a:tblPr firstRow="1" bandRow="1">
                <a:tableStyleId>{5940675A-B579-460E-94D1-54222C63F5DA}</a:tableStyleId>
              </a:tblPr>
              <a:tblGrid>
                <a:gridCol w="954882">
                  <a:extLst>
                    <a:ext uri="{9D8B030D-6E8A-4147-A177-3AD203B41FA5}">
                      <a16:colId xmlns:a16="http://schemas.microsoft.com/office/drawing/2014/main" val="20000"/>
                    </a:ext>
                  </a:extLst>
                </a:gridCol>
              </a:tblGrid>
              <a:tr h="400050">
                <a:tc>
                  <a:txBody>
                    <a:bodyPr/>
                    <a:lstStyle/>
                    <a:p>
                      <a:pPr marL="0" algn="ctr" defTabSz="914400" rtl="0" eaLnBrk="1" latinLnBrk="0" hangingPunct="1"/>
                      <a:r>
                        <a:rPr lang="en-IN" sz="1800" b="1" kern="1200">
                          <a:solidFill>
                            <a:schemeClr val="bg1"/>
                          </a:solidFill>
                          <a:latin typeface="+mn-lt"/>
                          <a:ea typeface="+mn-ea"/>
                          <a:cs typeface="+mn-cs"/>
                        </a:rPr>
                        <a:t>Output</a:t>
                      </a:r>
                      <a:endParaRPr lang="en-IN" sz="1800">
                        <a:solidFill>
                          <a:schemeClr val="bg1"/>
                        </a:solidFill>
                        <a:latin typeface="Consolas" panose="020B0609020204030204" pitchFamily="49" charset="0"/>
                      </a:endParaRPr>
                    </a:p>
                  </a:txBody>
                  <a:tcPr>
                    <a:solidFill>
                      <a:schemeClr val="tx1">
                        <a:lumMod val="75000"/>
                        <a:lumOff val="25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74140789"/>
              </p:ext>
            </p:extLst>
          </p:nvPr>
        </p:nvGraphicFramePr>
        <p:xfrm>
          <a:off x="8403430" y="3935414"/>
          <a:ext cx="3555207" cy="1737360"/>
        </p:xfrm>
        <a:graphic>
          <a:graphicData uri="http://schemas.openxmlformats.org/drawingml/2006/table">
            <a:tbl>
              <a:tblPr firstRow="1" bandRow="1">
                <a:tableStyleId>{5940675A-B579-460E-94D1-54222C63F5DA}</a:tableStyleId>
              </a:tblPr>
              <a:tblGrid>
                <a:gridCol w="3555207">
                  <a:extLst>
                    <a:ext uri="{9D8B030D-6E8A-4147-A177-3AD203B41FA5}">
                      <a16:colId xmlns:a16="http://schemas.microsoft.com/office/drawing/2014/main" val="20000"/>
                    </a:ext>
                  </a:extLst>
                </a:gridCol>
              </a:tblGrid>
              <a:tr h="741680">
                <a:tc>
                  <a:txBody>
                    <a:bodyPr/>
                    <a:lstStyle/>
                    <a:p>
                      <a:pPr marL="0" marR="0" lvl="0" indent="0" algn="l" defTabSz="914400" rtl="0" eaLnBrk="1" fontAlgn="auto" latinLnBrk="0" hangingPunct="1">
                        <a:lnSpc>
                          <a:spcPct val="100000"/>
                        </a:lnSpc>
                        <a:spcBef>
                          <a:spcPct val="0"/>
                        </a:spcBef>
                        <a:spcAft>
                          <a:spcPct val="0"/>
                        </a:spcAft>
                        <a:buClr>
                          <a:schemeClr val="tx1"/>
                        </a:buClr>
                        <a:buSzTx/>
                        <a:buFont typeface="+mj-lt"/>
                        <a:buNone/>
                        <a:defRPr/>
                      </a:pPr>
                      <a:r>
                        <a:rPr lang="en-US" sz="1800">
                          <a:solidFill>
                            <a:schemeClr val="bg1"/>
                          </a:solidFill>
                          <a:latin typeface="Consolas" panose="020B0609020204030204" pitchFamily="49" charset="0"/>
                        </a:rPr>
                        <a:t>Enter a number:10</a:t>
                      </a:r>
                    </a:p>
                    <a:p>
                      <a:pPr marL="0" marR="0" lvl="0" indent="0" algn="l" defTabSz="914400" rtl="0" eaLnBrk="1" fontAlgn="auto" latinLnBrk="0" hangingPunct="1">
                        <a:lnSpc>
                          <a:spcPct val="100000"/>
                        </a:lnSpc>
                        <a:spcBef>
                          <a:spcPct val="0"/>
                        </a:spcBef>
                        <a:spcAft>
                          <a:spcPct val="0"/>
                        </a:spcAft>
                        <a:buClr>
                          <a:schemeClr val="tx1"/>
                        </a:buClr>
                        <a:buSzTx/>
                        <a:buFont typeface="+mj-lt"/>
                        <a:buNone/>
                        <a:defRPr/>
                      </a:pPr>
                      <a:r>
                        <a:rPr lang="en-US" sz="1800">
                          <a:solidFill>
                            <a:schemeClr val="bg1"/>
                          </a:solidFill>
                          <a:latin typeface="Consolas" panose="020B0609020204030204" pitchFamily="49" charset="0"/>
                        </a:rPr>
                        <a:t>1</a:t>
                      </a:r>
                    </a:p>
                    <a:p>
                      <a:pPr marL="0" marR="0" lvl="0" indent="0" algn="l" defTabSz="914400" rtl="0" eaLnBrk="1" fontAlgn="auto" latinLnBrk="0" hangingPunct="1">
                        <a:lnSpc>
                          <a:spcPct val="100000"/>
                        </a:lnSpc>
                        <a:spcBef>
                          <a:spcPct val="0"/>
                        </a:spcBef>
                        <a:spcAft>
                          <a:spcPct val="0"/>
                        </a:spcAft>
                        <a:buClr>
                          <a:schemeClr val="tx1"/>
                        </a:buClr>
                        <a:buSzTx/>
                        <a:buFont typeface="+mj-lt"/>
                        <a:buNone/>
                        <a:defRPr/>
                      </a:pPr>
                      <a:r>
                        <a:rPr lang="en-US" sz="1800">
                          <a:solidFill>
                            <a:schemeClr val="bg1"/>
                          </a:solidFill>
                          <a:latin typeface="Consolas" panose="020B0609020204030204" pitchFamily="49" charset="0"/>
                        </a:rPr>
                        <a:t>3</a:t>
                      </a:r>
                    </a:p>
                    <a:p>
                      <a:pPr marL="0" marR="0" lvl="0" indent="0" algn="l" defTabSz="914400" rtl="0" eaLnBrk="1" fontAlgn="auto" latinLnBrk="0" hangingPunct="1">
                        <a:lnSpc>
                          <a:spcPct val="100000"/>
                        </a:lnSpc>
                        <a:spcBef>
                          <a:spcPct val="0"/>
                        </a:spcBef>
                        <a:spcAft>
                          <a:spcPct val="0"/>
                        </a:spcAft>
                        <a:buClr>
                          <a:schemeClr val="tx1"/>
                        </a:buClr>
                        <a:buSzTx/>
                        <a:buFont typeface="+mj-lt"/>
                        <a:buNone/>
                        <a:defRPr/>
                      </a:pPr>
                      <a:r>
                        <a:rPr lang="en-US" sz="1800">
                          <a:solidFill>
                            <a:schemeClr val="bg1"/>
                          </a:solidFill>
                          <a:latin typeface="Consolas" panose="020B0609020204030204" pitchFamily="49" charset="0"/>
                        </a:rPr>
                        <a:t>5</a:t>
                      </a:r>
                    </a:p>
                    <a:p>
                      <a:pPr marL="0" marR="0" lvl="0" indent="0" algn="l" defTabSz="914400" rtl="0" eaLnBrk="1" fontAlgn="auto" latinLnBrk="0" hangingPunct="1">
                        <a:lnSpc>
                          <a:spcPct val="100000"/>
                        </a:lnSpc>
                        <a:spcBef>
                          <a:spcPct val="0"/>
                        </a:spcBef>
                        <a:spcAft>
                          <a:spcPct val="0"/>
                        </a:spcAft>
                        <a:buClr>
                          <a:schemeClr val="tx1"/>
                        </a:buClr>
                        <a:buSzTx/>
                        <a:buFont typeface="+mj-lt"/>
                        <a:buNone/>
                        <a:defRPr/>
                      </a:pPr>
                      <a:r>
                        <a:rPr lang="en-US" sz="1800">
                          <a:solidFill>
                            <a:schemeClr val="bg1"/>
                          </a:solidFill>
                          <a:latin typeface="Consolas" panose="020B0609020204030204" pitchFamily="49" charset="0"/>
                        </a:rPr>
                        <a:t>7</a:t>
                      </a:r>
                    </a:p>
                    <a:p>
                      <a:pPr marL="0" marR="0" lvl="0" indent="0" algn="l" defTabSz="914400" rtl="0" eaLnBrk="1" fontAlgn="auto" latinLnBrk="0" hangingPunct="1">
                        <a:lnSpc>
                          <a:spcPct val="100000"/>
                        </a:lnSpc>
                        <a:spcBef>
                          <a:spcPct val="0"/>
                        </a:spcBef>
                        <a:spcAft>
                          <a:spcPct val="0"/>
                        </a:spcAft>
                        <a:buClr>
                          <a:schemeClr val="tx1"/>
                        </a:buClr>
                        <a:buSzTx/>
                        <a:buFont typeface="+mj-lt"/>
                        <a:buNone/>
                        <a:defRPr/>
                      </a:pPr>
                      <a:r>
                        <a:rPr lang="en-US" sz="1800">
                          <a:solidFill>
                            <a:schemeClr val="bg1"/>
                          </a:solidFill>
                          <a:latin typeface="Consolas" panose="020B0609020204030204" pitchFamily="49" charset="0"/>
                        </a:rPr>
                        <a:t>9</a:t>
                      </a:r>
                      <a:endParaRPr lang="en-IN" sz="1800">
                        <a:solidFill>
                          <a:schemeClr val="bg1"/>
                        </a:solidFill>
                        <a:latin typeface="Consolas" panose="020B0609020204030204" pitchFamily="49" charset="0"/>
                      </a:endParaRPr>
                    </a:p>
                  </a:txBody>
                  <a:tcPr>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60650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dur="1"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dur="1"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dur="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dur="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dur="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dur="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dur="1"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dur="1"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dur="1"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dur="1"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dur="1"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dur="1"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dur="1"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WAP to print factors of a given number</a:t>
            </a:r>
            <a:endParaRPr lang="en-IN"/>
          </a:p>
        </p:txBody>
      </p:sp>
      <p:sp>
        <p:nvSpPr>
          <p:cNvPr id="3" name="Content Placeholder 2"/>
          <p:cNvSpPr>
            <a:spLocks noGrp="1"/>
          </p:cNvSpPr>
          <p:nvPr>
            <p:ph idx="1"/>
          </p:nvPr>
        </p:nvSpPr>
        <p:spPr>
          <a:xfrm>
            <a:off x="131181" y="863444"/>
            <a:ext cx="7212594" cy="5337331"/>
          </a:xfrm>
          <a:ln>
            <a:solidFill>
              <a:schemeClr val="accent1"/>
            </a:solidFill>
            <a:prstDash val="dash"/>
          </a:ln>
        </p:spPr>
        <p:txBody>
          <a:bodyPr/>
          <a:lstStyle/>
          <a:p>
            <a:pPr marL="457200" indent="-457200">
              <a:buFont typeface="+mj-lt"/>
              <a:buAutoNum type="arabicPeriod"/>
            </a:pPr>
            <a:r>
              <a:rPr lang="en-IN" sz="2000" b="1">
                <a:latin typeface="Consolas" panose="020B0609020204030204" pitchFamily="49" charset="0"/>
              </a:rPr>
              <a:t>import java.util.*;</a:t>
            </a:r>
          </a:p>
          <a:p>
            <a:pPr marL="457200" indent="-457200">
              <a:buFont typeface="+mj-lt"/>
              <a:buAutoNum type="arabicPeriod"/>
            </a:pPr>
            <a:r>
              <a:rPr lang="en-IN" sz="2000" b="1">
                <a:latin typeface="Consolas" panose="020B0609020204030204" pitchFamily="49" charset="0"/>
              </a:rPr>
              <a:t>class WhileDemo{	</a:t>
            </a:r>
          </a:p>
          <a:p>
            <a:pPr marL="457200" indent="-457200">
              <a:buFont typeface="+mj-lt"/>
              <a:buAutoNum type="arabicPeriod"/>
            </a:pPr>
            <a:r>
              <a:rPr lang="en-IN" sz="2000" b="1">
                <a:latin typeface="Consolas" panose="020B0609020204030204" pitchFamily="49" charset="0"/>
              </a:rPr>
              <a:t>public static void main (String[] args){</a:t>
            </a:r>
          </a:p>
          <a:p>
            <a:pPr marL="457200" indent="-457200">
              <a:buFont typeface="+mj-lt"/>
              <a:buAutoNum type="arabicPeriod"/>
            </a:pPr>
            <a:r>
              <a:rPr lang="en-IN" sz="2000" b="1" err="1">
                <a:latin typeface="Consolas" panose="020B0609020204030204" pitchFamily="49" charset="0"/>
              </a:rPr>
              <a:t>int i=1,n;</a:t>
            </a:r>
          </a:p>
          <a:p>
            <a:pPr marL="457200" indent="-457200">
              <a:buFont typeface="+mj-lt"/>
              <a:buAutoNum type="arabicPeriod"/>
            </a:pPr>
            <a:r>
              <a:rPr lang="en-IN" sz="2000" b="1">
                <a:latin typeface="Consolas" panose="020B0609020204030204" pitchFamily="49" charset="0"/>
              </a:rPr>
              <a:t>Scanner sc = new Scanner(System.in);</a:t>
            </a:r>
          </a:p>
          <a:p>
            <a:pPr marL="457200" indent="-457200">
              <a:buFont typeface="+mj-lt"/>
              <a:buAutoNum type="arabicPeriod"/>
            </a:pPr>
            <a:r>
              <a:rPr lang="en-IN" sz="2000" b="1" err="1">
                <a:latin typeface="Consolas" panose="020B0609020204030204" pitchFamily="49" charset="0"/>
              </a:rPr>
              <a:t>System.out.print("Enter a Number:");</a:t>
            </a:r>
          </a:p>
          <a:p>
            <a:pPr marL="457200" indent="-457200">
              <a:buFont typeface="+mj-lt"/>
              <a:buAutoNum type="arabicPeriod"/>
            </a:pPr>
            <a:r>
              <a:rPr lang="en-IN" sz="2000" b="1">
                <a:latin typeface="Consolas" panose="020B0609020204030204" pitchFamily="49" charset="0"/>
              </a:rPr>
              <a:t>n = sc.nextInt();</a:t>
            </a:r>
          </a:p>
          <a:p>
            <a:pPr marL="457200" indent="-457200">
              <a:buFont typeface="+mj-lt"/>
              <a:buAutoNum type="arabicPeriod"/>
            </a:pPr>
            <a:r>
              <a:rPr lang="en-IN" sz="2000" b="1" err="1">
                <a:latin typeface="Consolas" panose="020B0609020204030204" pitchFamily="49" charset="0"/>
              </a:rPr>
              <a:t>System.out.print(" Factors:");</a:t>
            </a:r>
          </a:p>
          <a:p>
            <a:pPr marL="457200" indent="-457200">
              <a:buFont typeface="+mj-lt"/>
              <a:buAutoNum type="arabicPeriod"/>
            </a:pPr>
            <a:r>
              <a:rPr lang="en-IN" sz="2000" b="1">
                <a:latin typeface="Consolas" panose="020B0609020204030204" pitchFamily="49" charset="0"/>
              </a:rPr>
              <a:t>while(i &lt;= n){</a:t>
            </a:r>
          </a:p>
          <a:p>
            <a:pPr marL="457200" indent="-457200">
              <a:buFont typeface="+mj-lt"/>
              <a:buAutoNum type="arabicPeriod"/>
            </a:pPr>
            <a:r>
              <a:rPr lang="en-IN" sz="2000" b="1">
                <a:latin typeface="Consolas" panose="020B0609020204030204" pitchFamily="49" charset="0"/>
              </a:rPr>
              <a:t>   if(n%i == 0)</a:t>
            </a:r>
          </a:p>
          <a:p>
            <a:pPr marL="457200" indent="-457200">
              <a:buFont typeface="+mj-lt"/>
              <a:buAutoNum type="arabicPeriod"/>
            </a:pPr>
            <a:r>
              <a:rPr lang="en-IN" sz="2000" b="1">
                <a:latin typeface="Consolas" panose="020B0609020204030204" pitchFamily="49" charset="0"/>
              </a:rPr>
              <a:t>     System.out.print(i +",");</a:t>
            </a:r>
          </a:p>
          <a:p>
            <a:pPr marL="457200" indent="-457200">
              <a:buFont typeface="+mj-lt"/>
              <a:buAutoNum type="arabicPeriod"/>
            </a:pPr>
            <a:r>
              <a:rPr lang="en-IN" sz="2000" b="1">
                <a:latin typeface="Consolas" panose="020B0609020204030204" pitchFamily="49" charset="0"/>
              </a:rPr>
              <a:t>   i++;</a:t>
            </a:r>
          </a:p>
          <a:p>
            <a:pPr marL="457200" indent="-457200">
              <a:buFont typeface="+mj-lt"/>
              <a:buAutoNum type="arabicPeriod"/>
            </a:pPr>
            <a:r>
              <a:rPr lang="en-IN" sz="2000" b="1">
                <a:latin typeface="Consolas" panose="020B0609020204030204" pitchFamily="49" charset="0"/>
              </a:rPr>
              <a:t> }</a:t>
            </a:r>
          </a:p>
          <a:p>
            <a:pPr marL="457200" indent="-457200">
              <a:buFont typeface="+mj-lt"/>
              <a:buAutoNum type="arabicPeriod"/>
            </a:pPr>
            <a:r>
              <a:rPr lang="en-IN" sz="2000" b="1">
                <a:latin typeface="Consolas" panose="020B0609020204030204" pitchFamily="49" charset="0"/>
              </a:rPr>
              <a:t>}}</a:t>
            </a:r>
            <a:endParaRPr lang="en-IN" sz="2000">
              <a:latin typeface="Consolas" panose="020B0609020204030204" pitchFamily="49" charset="0"/>
            </a:endParaRPr>
          </a:p>
        </p:txBody>
      </p:sp>
      <p:graphicFrame>
        <p:nvGraphicFramePr>
          <p:cNvPr id="4" name="Table 3"/>
          <p:cNvGraphicFramePr>
            <a:graphicFrameLocks noGrp="1"/>
          </p:cNvGraphicFramePr>
          <p:nvPr/>
        </p:nvGraphicFramePr>
        <p:xfrm>
          <a:off x="8403431" y="3525839"/>
          <a:ext cx="954882" cy="400050"/>
        </p:xfrm>
        <a:graphic>
          <a:graphicData uri="http://schemas.openxmlformats.org/drawingml/2006/table">
            <a:tbl>
              <a:tblPr firstRow="1" bandRow="1">
                <a:tableStyleId>{5940675A-B579-460E-94D1-54222C63F5DA}</a:tableStyleId>
              </a:tblPr>
              <a:tblGrid>
                <a:gridCol w="954882">
                  <a:extLst>
                    <a:ext uri="{9D8B030D-6E8A-4147-A177-3AD203B41FA5}">
                      <a16:colId xmlns:a16="http://schemas.microsoft.com/office/drawing/2014/main" val="20000"/>
                    </a:ext>
                  </a:extLst>
                </a:gridCol>
              </a:tblGrid>
              <a:tr h="400050">
                <a:tc>
                  <a:txBody>
                    <a:bodyPr/>
                    <a:lstStyle/>
                    <a:p>
                      <a:pPr marL="0" algn="ctr" defTabSz="914400" rtl="0" eaLnBrk="1" latinLnBrk="0" hangingPunct="1"/>
                      <a:r>
                        <a:rPr lang="en-IN" sz="1800" b="1" kern="1200">
                          <a:solidFill>
                            <a:schemeClr val="bg1"/>
                          </a:solidFill>
                          <a:latin typeface="+mn-lt"/>
                          <a:ea typeface="+mn-ea"/>
                          <a:cs typeface="+mn-cs"/>
                        </a:rPr>
                        <a:t>Output</a:t>
                      </a:r>
                      <a:endParaRPr lang="en-IN" sz="1800">
                        <a:solidFill>
                          <a:schemeClr val="bg1"/>
                        </a:solidFill>
                        <a:latin typeface="Consolas" panose="020B0609020204030204" pitchFamily="49" charset="0"/>
                      </a:endParaRPr>
                    </a:p>
                  </a:txBody>
                  <a:tcPr>
                    <a:solidFill>
                      <a:schemeClr val="tx1">
                        <a:lumMod val="75000"/>
                        <a:lumOff val="25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62392700"/>
              </p:ext>
            </p:extLst>
          </p:nvPr>
        </p:nvGraphicFramePr>
        <p:xfrm>
          <a:off x="8403430" y="3935414"/>
          <a:ext cx="3555207" cy="741680"/>
        </p:xfrm>
        <a:graphic>
          <a:graphicData uri="http://schemas.openxmlformats.org/drawingml/2006/table">
            <a:tbl>
              <a:tblPr firstRow="1" bandRow="1">
                <a:tableStyleId>{5940675A-B579-460E-94D1-54222C63F5DA}</a:tableStyleId>
              </a:tblPr>
              <a:tblGrid>
                <a:gridCol w="3555207">
                  <a:extLst>
                    <a:ext uri="{9D8B030D-6E8A-4147-A177-3AD203B41FA5}">
                      <a16:colId xmlns:a16="http://schemas.microsoft.com/office/drawing/2014/main" val="20000"/>
                    </a:ext>
                  </a:extLst>
                </a:gridCol>
              </a:tblGrid>
              <a:tr h="741680">
                <a:tc>
                  <a:txBody>
                    <a:bodyPr/>
                    <a:lstStyle/>
                    <a:p>
                      <a:pPr marL="0" marR="0" lvl="0" indent="0" algn="l" defTabSz="914400" rtl="0" eaLnBrk="1" fontAlgn="auto" latinLnBrk="0" hangingPunct="1">
                        <a:lnSpc>
                          <a:spcPct val="100000"/>
                        </a:lnSpc>
                        <a:spcBef>
                          <a:spcPct val="0"/>
                        </a:spcBef>
                        <a:spcAft>
                          <a:spcPct val="0"/>
                        </a:spcAft>
                        <a:buClr>
                          <a:schemeClr val="tx1"/>
                        </a:buClr>
                        <a:buSzTx/>
                        <a:buFont typeface="+mj-lt"/>
                        <a:buNone/>
                        <a:defRPr/>
                      </a:pPr>
                      <a:r>
                        <a:rPr lang="en-US" sz="1800">
                          <a:solidFill>
                            <a:schemeClr val="bg1"/>
                          </a:solidFill>
                          <a:latin typeface="Consolas" panose="020B0609020204030204" pitchFamily="49" charset="0"/>
                        </a:rPr>
                        <a:t>Enter a Number:25</a:t>
                      </a:r>
                    </a:p>
                    <a:p>
                      <a:pPr marL="0" marR="0" lvl="0" indent="0" algn="l" defTabSz="914400" rtl="0" eaLnBrk="1" fontAlgn="auto" latinLnBrk="0" hangingPunct="1">
                        <a:lnSpc>
                          <a:spcPct val="100000"/>
                        </a:lnSpc>
                        <a:spcBef>
                          <a:spcPct val="0"/>
                        </a:spcBef>
                        <a:spcAft>
                          <a:spcPct val="0"/>
                        </a:spcAft>
                        <a:buClr>
                          <a:schemeClr val="tx1"/>
                        </a:buClr>
                        <a:buSzTx/>
                        <a:buFont typeface="+mj-lt"/>
                        <a:buNone/>
                        <a:defRPr/>
                      </a:pPr>
                      <a:r>
                        <a:rPr lang="en-US" sz="1800">
                          <a:solidFill>
                            <a:schemeClr val="bg1"/>
                          </a:solidFill>
                          <a:latin typeface="Consolas" panose="020B0609020204030204" pitchFamily="49" charset="0"/>
                        </a:rPr>
                        <a:t>Factors:1,5,25</a:t>
                      </a:r>
                      <a:endParaRPr lang="en-IN" sz="1800">
                        <a:solidFill>
                          <a:schemeClr val="bg1"/>
                        </a:solidFill>
                        <a:latin typeface="Consolas" panose="020B0609020204030204" pitchFamily="49" charset="0"/>
                      </a:endParaRPr>
                    </a:p>
                  </a:txBody>
                  <a:tcPr>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162298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dur="1"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cond evt="onBegin" delay="0">
                          <p:tn val="6"/>
                        </p:cond>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Making</a:t>
            </a:r>
          </a:p>
        </p:txBody>
      </p:sp>
      <p:sp>
        <p:nvSpPr>
          <p:cNvPr id="3" name="Content Placeholder 2"/>
          <p:cNvSpPr>
            <a:spLocks noGrp="1"/>
          </p:cNvSpPr>
          <p:nvPr>
            <p:ph idx="1"/>
          </p:nvPr>
        </p:nvSpPr>
        <p:spPr/>
        <p:txBody>
          <a:bodyPr/>
          <a:lstStyle/>
          <a:p>
            <a:pPr marL="0" indent="0">
              <a:buNone/>
            </a:pPr>
            <a:endParaRPr lang="en-US" dirty="0"/>
          </a:p>
          <a:p>
            <a:r>
              <a:rPr lang="en-US" dirty="0"/>
              <a:t>If result is </a:t>
            </a:r>
            <a:r>
              <a:rPr lang="en-US" dirty="0">
                <a:solidFill>
                  <a:srgbClr val="002060"/>
                </a:solidFill>
              </a:rPr>
              <a:t>true</a:t>
            </a:r>
            <a:r>
              <a:rPr lang="en-US" dirty="0"/>
              <a:t> then it takes one path </a:t>
            </a:r>
            <a:r>
              <a:rPr lang="en-US" dirty="0">
                <a:solidFill>
                  <a:srgbClr val="002060"/>
                </a:solidFill>
              </a:rPr>
              <a:t>else</a:t>
            </a:r>
            <a:r>
              <a:rPr lang="en-US" dirty="0"/>
              <a:t> it takes another path.</a:t>
            </a:r>
          </a:p>
        </p:txBody>
      </p:sp>
      <p:grpSp>
        <p:nvGrpSpPr>
          <p:cNvPr id="4" name="Group 3"/>
          <p:cNvGrpSpPr/>
          <p:nvPr/>
        </p:nvGrpSpPr>
        <p:grpSpPr>
          <a:xfrm>
            <a:off x="3328030" y="2304970"/>
            <a:ext cx="4522697" cy="2745731"/>
            <a:chOff x="4319335" y="3206839"/>
            <a:chExt cx="4735765" cy="3121747"/>
          </a:xfrm>
        </p:grpSpPr>
        <p:cxnSp>
          <p:nvCxnSpPr>
            <p:cNvPr id="5" name="Straight Arrow Connector 4"/>
            <p:cNvCxnSpPr>
              <a:endCxn id="6" idx="0"/>
            </p:cNvCxnSpPr>
            <p:nvPr/>
          </p:nvCxnSpPr>
          <p:spPr>
            <a:xfrm>
              <a:off x="6719043" y="3206839"/>
              <a:ext cx="4" cy="542613"/>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Flowchart: Decision 5"/>
            <p:cNvSpPr/>
            <p:nvPr/>
          </p:nvSpPr>
          <p:spPr>
            <a:xfrm>
              <a:off x="5257798" y="3749452"/>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condition</a:t>
              </a:r>
            </a:p>
          </p:txBody>
        </p:sp>
        <p:cxnSp>
          <p:nvCxnSpPr>
            <p:cNvPr id="7" name="Elbow Connector 6"/>
            <p:cNvCxnSpPr>
              <a:stCxn id="6" idx="3"/>
              <a:endCxn id="10" idx="0"/>
            </p:cNvCxnSpPr>
            <p:nvPr/>
          </p:nvCxnSpPr>
          <p:spPr>
            <a:xfrm>
              <a:off x="8180295" y="4160932"/>
              <a:ext cx="159402" cy="734838"/>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40647" y="3704030"/>
              <a:ext cx="727553" cy="454903"/>
            </a:xfrm>
            <a:prstGeom prst="rect">
              <a:avLst/>
            </a:prstGeom>
            <a:noFill/>
          </p:spPr>
          <p:txBody>
            <a:bodyPr wrap="none" rtlCol="0">
              <a:spAutoFit/>
            </a:bodyPr>
            <a:lstStyle/>
            <a:p>
              <a:r>
                <a:rPr lang="en-US" sz="2000"/>
                <a:t>True</a:t>
              </a:r>
            </a:p>
          </p:txBody>
        </p:sp>
        <p:sp>
          <p:nvSpPr>
            <p:cNvPr id="9" name="TextBox 8"/>
            <p:cNvSpPr txBox="1"/>
            <p:nvPr/>
          </p:nvSpPr>
          <p:spPr>
            <a:xfrm>
              <a:off x="8206100" y="3712647"/>
              <a:ext cx="827792" cy="454903"/>
            </a:xfrm>
            <a:prstGeom prst="rect">
              <a:avLst/>
            </a:prstGeom>
            <a:noFill/>
          </p:spPr>
          <p:txBody>
            <a:bodyPr wrap="none" rtlCol="0">
              <a:spAutoFit/>
            </a:bodyPr>
            <a:lstStyle/>
            <a:p>
              <a:r>
                <a:rPr lang="en-US" sz="2000"/>
                <a:t>False</a:t>
              </a:r>
            </a:p>
          </p:txBody>
        </p:sp>
        <p:sp>
          <p:nvSpPr>
            <p:cNvPr id="10" name="Flowchart: Process 9"/>
            <p:cNvSpPr/>
            <p:nvPr/>
          </p:nvSpPr>
          <p:spPr>
            <a:xfrm>
              <a:off x="7624293" y="4895770"/>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a:t>
              </a:r>
            </a:p>
          </p:txBody>
        </p:sp>
        <p:cxnSp>
          <p:nvCxnSpPr>
            <p:cNvPr id="11" name="Elbow Connector 10"/>
            <p:cNvCxnSpPr>
              <a:stCxn id="10" idx="2"/>
              <a:endCxn id="15" idx="3"/>
            </p:cNvCxnSpPr>
            <p:nvPr/>
          </p:nvCxnSpPr>
          <p:spPr>
            <a:xfrm rot="5400000">
              <a:off x="7630150" y="5312715"/>
              <a:ext cx="513844" cy="905250"/>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4319335" y="4895769"/>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a:t>
              </a:r>
            </a:p>
          </p:txBody>
        </p:sp>
        <p:cxnSp>
          <p:nvCxnSpPr>
            <p:cNvPr id="13" name="Elbow Connector 12"/>
            <p:cNvCxnSpPr>
              <a:stCxn id="6" idx="1"/>
              <a:endCxn id="12" idx="0"/>
            </p:cNvCxnSpPr>
            <p:nvPr/>
          </p:nvCxnSpPr>
          <p:spPr>
            <a:xfrm rot="10800000" flipV="1">
              <a:off x="5034740" y="4160931"/>
              <a:ext cx="223059" cy="734837"/>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2" idx="2"/>
              <a:endCxn id="15" idx="1"/>
            </p:cNvCxnSpPr>
            <p:nvPr/>
          </p:nvCxnSpPr>
          <p:spPr>
            <a:xfrm rot="16200000" flipH="1">
              <a:off x="5262267" y="5280888"/>
              <a:ext cx="513845" cy="968901"/>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Flowchart: Process 14"/>
            <p:cNvSpPr/>
            <p:nvPr/>
          </p:nvSpPr>
          <p:spPr>
            <a:xfrm>
              <a:off x="6003640" y="5715938"/>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a:t>
              </a:r>
            </a:p>
          </p:txBody>
        </p:sp>
      </p:grpSp>
    </p:spTree>
    <p:extLst>
      <p:ext uri="{BB962C8B-B14F-4D97-AF65-F5344CB8AC3E}">
        <p14:creationId xmlns:p14="http://schemas.microsoft.com/office/powerpoint/2010/main" val="29409903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22" presetClass="entr" presetSubtype="1" dur="50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Exercise:while</a:t>
            </a:r>
            <a:endParaRPr lang="en-IN"/>
          </a:p>
        </p:txBody>
      </p:sp>
      <p:sp>
        <p:nvSpPr>
          <p:cNvPr id="3" name="Content Placeholder 2"/>
          <p:cNvSpPr>
            <a:spLocks noGrp="1"/>
          </p:cNvSpPr>
          <p:nvPr>
            <p:ph idx="1"/>
          </p:nvPr>
        </p:nvSpPr>
        <p:spPr/>
        <p:txBody>
          <a:bodyPr/>
          <a:lstStyle/>
          <a:p>
            <a:pPr marL="457200" indent="-457200">
              <a:buFont typeface="+mj-lt"/>
              <a:buAutoNum type="arabicPeriod"/>
            </a:pPr>
            <a:r>
              <a:rPr lang="en-US"/>
              <a:t>WAP to print multiplication table using while loop</a:t>
            </a:r>
          </a:p>
          <a:p>
            <a:pPr marL="457200" indent="-457200">
              <a:buFont typeface="+mj-lt"/>
              <a:buAutoNum type="arabicPeriod"/>
            </a:pPr>
            <a:r>
              <a:rPr lang="en-US"/>
              <a:t>Write a program that calculates and prints the sum of the even integers from 1 to 10. 	</a:t>
            </a:r>
          </a:p>
          <a:p>
            <a:endParaRPr lang="en-IN"/>
          </a:p>
        </p:txBody>
      </p:sp>
    </p:spTree>
    <p:extLst>
      <p:ext uri="{BB962C8B-B14F-4D97-AF65-F5344CB8AC3E}">
        <p14:creationId xmlns:p14="http://schemas.microsoft.com/office/powerpoint/2010/main" val="262113012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for(;;)</a:t>
            </a:r>
            <a:endParaRPr lang="en-IN"/>
          </a:p>
        </p:txBody>
      </p:sp>
      <p:sp>
        <p:nvSpPr>
          <p:cNvPr id="5" name="Text Placeholder 4"/>
          <p:cNvSpPr>
            <a:spLocks noGrp="1"/>
          </p:cNvSpPr>
          <p:nvPr>
            <p:ph type="body" idx="1"/>
          </p:nvPr>
        </p:nvSpPr>
        <p:spPr/>
        <p:txBody>
          <a:bodyPr/>
          <a:lstStyle/>
          <a:p>
            <a:r>
              <a:rPr lang="en-IN"/>
              <a:t>Entry Controlled Loop</a:t>
            </a:r>
          </a:p>
        </p:txBody>
      </p:sp>
    </p:spTree>
    <p:extLst>
      <p:ext uri="{BB962C8B-B14F-4D97-AF65-F5344CB8AC3E}">
        <p14:creationId xmlns:p14="http://schemas.microsoft.com/office/powerpoint/2010/main" val="245662448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a:t>
            </a:r>
          </a:p>
        </p:txBody>
      </p:sp>
      <p:sp>
        <p:nvSpPr>
          <p:cNvPr id="3" name="Content Placeholder 2"/>
          <p:cNvSpPr>
            <a:spLocks noGrp="1"/>
          </p:cNvSpPr>
          <p:nvPr>
            <p:ph idx="1"/>
          </p:nvPr>
        </p:nvSpPr>
        <p:spPr/>
        <p:txBody>
          <a:bodyPr/>
          <a:lstStyle/>
          <a:p>
            <a:r>
              <a:rPr lang="en-US" b="1">
                <a:solidFill>
                  <a:srgbClr val="002060"/>
                </a:solidFill>
              </a:rPr>
              <a:t>for</a:t>
            </a:r>
            <a:r>
              <a:rPr lang="en-US">
                <a:solidFill>
                  <a:srgbClr val="002060"/>
                </a:solidFill>
              </a:rPr>
              <a:t> </a:t>
            </a:r>
            <a:r>
              <a:rPr lang="en-US"/>
              <a:t>is an entry controlled loop</a:t>
            </a:r>
          </a:p>
          <a:p>
            <a:r>
              <a:rPr lang="en-US"/>
              <a:t>Statements inside the body of </a:t>
            </a:r>
            <a:r>
              <a:rPr lang="en-US" b="1">
                <a:solidFill>
                  <a:srgbClr val="002060"/>
                </a:solidFill>
              </a:rPr>
              <a:t>for</a:t>
            </a:r>
            <a:r>
              <a:rPr lang="en-US">
                <a:solidFill>
                  <a:srgbClr val="002060"/>
                </a:solidFill>
              </a:rPr>
              <a:t> </a:t>
            </a:r>
            <a:r>
              <a:rPr lang="en-US"/>
              <a:t>are repeatedly executed till the condition is true</a:t>
            </a:r>
          </a:p>
          <a:p>
            <a:endParaRPr lang="en-US"/>
          </a:p>
          <a:p>
            <a:endParaRPr lang="en-US"/>
          </a:p>
          <a:p>
            <a:endParaRPr lang="en-US"/>
          </a:p>
          <a:p>
            <a:endParaRPr lang="en-US"/>
          </a:p>
          <a:p>
            <a:r>
              <a:rPr lang="en-US"/>
              <a:t>The </a:t>
            </a:r>
            <a:r>
              <a:rPr lang="en-US" b="1">
                <a:solidFill>
                  <a:srgbClr val="002060"/>
                </a:solidFill>
              </a:rPr>
              <a:t>initialization</a:t>
            </a:r>
            <a:r>
              <a:rPr lang="en-US">
                <a:solidFill>
                  <a:srgbClr val="002060"/>
                </a:solidFill>
              </a:rPr>
              <a:t> </a:t>
            </a:r>
            <a:r>
              <a:rPr lang="en-US"/>
              <a:t>statement is executed only once, at the beginning of the loop.</a:t>
            </a:r>
          </a:p>
          <a:p>
            <a:r>
              <a:rPr lang="en-US"/>
              <a:t>Then, the </a:t>
            </a:r>
            <a:r>
              <a:rPr lang="en-US" b="1">
                <a:solidFill>
                  <a:srgbClr val="002060"/>
                </a:solidFill>
              </a:rPr>
              <a:t>condition</a:t>
            </a:r>
            <a:r>
              <a:rPr lang="en-US">
                <a:solidFill>
                  <a:srgbClr val="002060"/>
                </a:solidFill>
              </a:rPr>
              <a:t> </a:t>
            </a:r>
            <a:r>
              <a:rPr lang="en-US"/>
              <a:t>is evaluated. </a:t>
            </a:r>
          </a:p>
          <a:p>
            <a:pPr lvl="1"/>
            <a:r>
              <a:rPr lang="en-US"/>
              <a:t>If the condition is </a:t>
            </a:r>
            <a:r>
              <a:rPr lang="en-US">
                <a:solidFill>
                  <a:srgbClr val="002060"/>
                </a:solidFill>
              </a:rPr>
              <a:t>true</a:t>
            </a:r>
            <a:r>
              <a:rPr lang="en-US"/>
              <a:t>, statements inside the body of for loop are executed</a:t>
            </a:r>
          </a:p>
          <a:p>
            <a:pPr lvl="1"/>
            <a:r>
              <a:rPr lang="en-US"/>
              <a:t>If the condition is </a:t>
            </a:r>
            <a:r>
              <a:rPr lang="en-US">
                <a:solidFill>
                  <a:srgbClr val="002060"/>
                </a:solidFill>
              </a:rPr>
              <a:t>false</a:t>
            </a:r>
            <a:r>
              <a:rPr lang="en-US"/>
              <a:t>, the for loop is terminated.</a:t>
            </a:r>
          </a:p>
          <a:p>
            <a:r>
              <a:rPr lang="en-US"/>
              <a:t>Then, </a:t>
            </a:r>
            <a:r>
              <a:rPr lang="en-US" b="1">
                <a:solidFill>
                  <a:srgbClr val="002060"/>
                </a:solidFill>
              </a:rPr>
              <a:t>increment / decrement </a:t>
            </a:r>
            <a:r>
              <a:rPr lang="en-US"/>
              <a:t>statement is executed</a:t>
            </a:r>
          </a:p>
          <a:p>
            <a:r>
              <a:rPr lang="en-US"/>
              <a:t>Again the </a:t>
            </a:r>
            <a:r>
              <a:rPr lang="en-US" b="1">
                <a:solidFill>
                  <a:srgbClr val="002060"/>
                </a:solidFill>
              </a:rPr>
              <a:t>condition</a:t>
            </a:r>
            <a:r>
              <a:rPr lang="en-US">
                <a:solidFill>
                  <a:srgbClr val="002060"/>
                </a:solidFill>
              </a:rPr>
              <a:t> </a:t>
            </a:r>
            <a:r>
              <a:rPr lang="en-US"/>
              <a:t>is evaluated and so on so forth till the condition is true.</a:t>
            </a:r>
          </a:p>
          <a:p>
            <a:endParaRPr lang="en-US"/>
          </a:p>
          <a:p>
            <a:endParaRPr lang="en-US"/>
          </a:p>
          <a:p>
            <a:endParaRPr lang="en-US"/>
          </a:p>
        </p:txBody>
      </p:sp>
      <p:sp>
        <p:nvSpPr>
          <p:cNvPr id="4" name="Rectangle 3"/>
          <p:cNvSpPr/>
          <p:nvPr/>
        </p:nvSpPr>
        <p:spPr>
          <a:xfrm>
            <a:off x="503753" y="1740448"/>
            <a:ext cx="5491933" cy="155448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Consolas" panose="020B0609020204030204" pitchFamily="49" charset="0"/>
              </a:rPr>
              <a:t>for (initialization; condition; increment 				  /decrement)</a:t>
            </a:r>
          </a:p>
          <a:p>
            <a:r>
              <a:rPr lang="en-US">
                <a:solidFill>
                  <a:schemeClr val="tx1"/>
                </a:solidFill>
                <a:latin typeface="Consolas" panose="020B0609020204030204" pitchFamily="49" charset="0"/>
              </a:rPr>
              <a:t>{</a:t>
            </a:r>
          </a:p>
          <a:p>
            <a:r>
              <a:rPr lang="en-US">
                <a:solidFill>
                  <a:schemeClr val="tx1"/>
                </a:solidFill>
                <a:latin typeface="Consolas" panose="020B0609020204030204" pitchFamily="49" charset="0"/>
              </a:rPr>
              <a:t>    // statements</a:t>
            </a:r>
          </a:p>
          <a:p>
            <a:r>
              <a:rPr lang="en-US">
                <a:solidFill>
                  <a:schemeClr val="tx1"/>
                </a:solidFill>
                <a:latin typeface="Consolas" panose="020B0609020204030204" pitchFamily="49" charset="0"/>
              </a:rPr>
              <a:t>}</a:t>
            </a:r>
          </a:p>
        </p:txBody>
      </p:sp>
      <p:sp>
        <p:nvSpPr>
          <p:cNvPr id="5" name="Rectangle 4"/>
          <p:cNvSpPr/>
          <p:nvPr/>
        </p:nvSpPr>
        <p:spPr>
          <a:xfrm>
            <a:off x="9180107" y="1741577"/>
            <a:ext cx="2880714" cy="1917149"/>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n-NO">
                <a:solidFill>
                  <a:schemeClr val="tx1"/>
                </a:solidFill>
                <a:latin typeface="Consolas" panose="020B0609020204030204" pitchFamily="49" charset="0"/>
              </a:rPr>
              <a:t>for(i=1; i &lt;= 5; i++) </a:t>
            </a:r>
          </a:p>
          <a:p>
            <a:r>
              <a:rPr lang="nn-NO">
                <a:solidFill>
                  <a:schemeClr val="tx1"/>
                </a:solidFill>
                <a:latin typeface="Consolas" panose="020B0609020204030204" pitchFamily="49" charset="0"/>
              </a:rPr>
              <a:t>{</a:t>
            </a:r>
          </a:p>
          <a:p>
            <a:r>
              <a:rPr lang="nn-NO">
                <a:solidFill>
                  <a:schemeClr val="tx1"/>
                </a:solidFill>
                <a:latin typeface="Consolas" panose="020B0609020204030204" pitchFamily="49" charset="0"/>
              </a:rPr>
              <a:t>   System.out.print("Hello World!");</a:t>
            </a:r>
          </a:p>
          <a:p>
            <a:endParaRPr lang="nn-NO">
              <a:solidFill>
                <a:schemeClr val="tx1"/>
              </a:solidFill>
              <a:latin typeface="Consolas" panose="020B0609020204030204" pitchFamily="49" charset="0"/>
            </a:endParaRPr>
          </a:p>
          <a:p>
            <a:r>
              <a:rPr lang="nn-NO">
                <a:solidFill>
                  <a:schemeClr val="tx1"/>
                </a:solidFill>
                <a:latin typeface="Consolas" panose="020B0609020204030204" pitchFamily="49" charset="0"/>
              </a:rPr>
              <a:t>}</a:t>
            </a:r>
            <a:endParaRPr lang="en-US">
              <a:solidFill>
                <a:schemeClr val="tx1"/>
              </a:solidFill>
              <a:latin typeface="Consolas" panose="020B0609020204030204" pitchFamily="49" charset="0"/>
            </a:endParaRPr>
          </a:p>
        </p:txBody>
      </p:sp>
      <p:sp>
        <p:nvSpPr>
          <p:cNvPr id="7" name="Rectangle 6"/>
          <p:cNvSpPr/>
          <p:nvPr/>
        </p:nvSpPr>
        <p:spPr>
          <a:xfrm>
            <a:off x="6086208" y="1742702"/>
            <a:ext cx="3003376" cy="191602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n-NO">
                <a:solidFill>
                  <a:schemeClr val="tx1"/>
                </a:solidFill>
                <a:latin typeface="Consolas" panose="020B0609020204030204" pitchFamily="49" charset="0"/>
              </a:rPr>
              <a:t>int i = 1;</a:t>
            </a:r>
          </a:p>
          <a:p>
            <a:r>
              <a:rPr lang="nn-NO">
                <a:solidFill>
                  <a:schemeClr val="tx1"/>
                </a:solidFill>
                <a:latin typeface="Consolas" panose="020B0609020204030204" pitchFamily="49" charset="0"/>
              </a:rPr>
              <a:t>while (i &lt;= 5) {</a:t>
            </a:r>
          </a:p>
          <a:p>
            <a:r>
              <a:rPr lang="nn-NO">
                <a:solidFill>
                  <a:schemeClr val="tx1"/>
                </a:solidFill>
                <a:latin typeface="Consolas" panose="020B0609020204030204" pitchFamily="49" charset="0"/>
              </a:rPr>
              <a:t>    System.out.print("Hell   o World!");</a:t>
            </a:r>
          </a:p>
          <a:p>
            <a:r>
              <a:rPr lang="nn-NO">
                <a:solidFill>
                  <a:schemeClr val="tx1"/>
                </a:solidFill>
                <a:latin typeface="Consolas" panose="020B0609020204030204" pitchFamily="49" charset="0"/>
              </a:rPr>
              <a:t>    i++;</a:t>
            </a:r>
          </a:p>
          <a:p>
            <a:r>
              <a:rPr lang="nn-NO">
                <a:solidFill>
                  <a:schemeClr val="tx1"/>
                </a:solidFill>
                <a:latin typeface="Consolas" panose="020B0609020204030204" pitchFamily="49" charset="0"/>
              </a:rPr>
              <a:t>}</a:t>
            </a:r>
            <a:endParaRPr lang="en-US">
              <a:solidFill>
                <a:schemeClr val="tx1"/>
              </a:solidFill>
              <a:latin typeface="Consolas" panose="020B0609020204030204" pitchFamily="49" charset="0"/>
            </a:endParaRPr>
          </a:p>
        </p:txBody>
      </p:sp>
    </p:spTree>
    <p:extLst>
      <p:ext uri="{BB962C8B-B14F-4D97-AF65-F5344CB8AC3E}">
        <p14:creationId xmlns:p14="http://schemas.microsoft.com/office/powerpoint/2010/main" val="25318178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dur="50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dur="50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dur="50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dur="50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nodeType="clickPar">
                      <p:stCondLst>
                        <p:cond delay="indefinite"/>
                      </p:stCondLst>
                      <p:childTnLst>
                        <p:par>
                          <p:cTn id="45" fill="hold">
                            <p:stCondLst>
                              <p:cond delay="0"/>
                            </p:stCondLst>
                            <p:childTnLst>
                              <p:par>
                                <p:cTn id="46" presetID="10" presetClass="entr" presetSubtype="0" dur="50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childTnLst>
                          </p:cTn>
                        </p:par>
                      </p:childTnLst>
                    </p:cTn>
                  </p:par>
                  <p:par>
                    <p:cTn id="49" fill="hold" nodeType="clickPar">
                      <p:stCondLst>
                        <p:cond delay="indefinite"/>
                      </p:stCondLst>
                      <p:childTnLst>
                        <p:par>
                          <p:cTn id="50" fill="hold">
                            <p:stCondLst>
                              <p:cond delay="0"/>
                            </p:stCondLst>
                            <p:childTnLst>
                              <p:par>
                                <p:cTn id="51" presetID="10" presetClass="entr" presetSubtype="0" dur="500" fill="hold" grpId="0"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For Loop</a:t>
            </a:r>
            <a:endParaRPr lang="en-US"/>
          </a:p>
        </p:txBody>
      </p:sp>
      <p:sp>
        <p:nvSpPr>
          <p:cNvPr id="3" name="Content Placeholder 2"/>
          <p:cNvSpPr>
            <a:spLocks noGrp="1"/>
          </p:cNvSpPr>
          <p:nvPr>
            <p:ph idx="1"/>
          </p:nvPr>
        </p:nvSpPr>
        <p:spPr/>
        <p:txBody>
          <a:bodyPr/>
          <a:lstStyle/>
          <a:p>
            <a:r>
              <a:rPr lang="en-US"/>
              <a:t>for loop is used to iterate a part of the program several times. </a:t>
            </a:r>
          </a:p>
          <a:p>
            <a:r>
              <a:rPr lang="en-US"/>
              <a:t>If the number of iteration is fixed, it is recommended to use for loop.</a:t>
            </a:r>
          </a:p>
          <a:p>
            <a:endParaRPr lang="en-US"/>
          </a:p>
        </p:txBody>
      </p:sp>
      <p:sp>
        <p:nvSpPr>
          <p:cNvPr id="4" name="TextBox 3"/>
          <p:cNvSpPr txBox="1"/>
          <p:nvPr/>
        </p:nvSpPr>
        <p:spPr>
          <a:xfrm>
            <a:off x="543098" y="1848224"/>
            <a:ext cx="6043440" cy="2862322"/>
          </a:xfrm>
          <a:prstGeom prst="rect">
            <a:avLst/>
          </a:prstGeom>
          <a:noFill/>
          <a:ln w="19050">
            <a:solidFill>
              <a:schemeClr val="accent1"/>
            </a:solidFill>
            <a:prstDash val="dash"/>
          </a:ln>
        </p:spPr>
        <p:txBody>
          <a:bodyPr wrap="square" rtlCol="0">
            <a:spAutoFit/>
          </a:bodyPr>
          <a:lstStyle/>
          <a:p>
            <a:r>
              <a:rPr lang="en-US">
                <a:solidFill>
                  <a:srgbClr val="3F7F5F"/>
                </a:solidFill>
                <a:latin typeface="Consolas"/>
              </a:rPr>
              <a:t>//code will print 1 to 9</a:t>
            </a:r>
          </a:p>
          <a:p>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class</a:t>
            </a:r>
            <a:r>
              <a:rPr lang="en-US" b="1">
                <a:solidFill>
                  <a:srgbClr val="000000"/>
                </a:solidFill>
                <a:latin typeface="Consolas"/>
              </a:rPr>
              <a:t> ForLoopDemo {</a:t>
            </a:r>
          </a:p>
          <a:p>
            <a:pPr lvl="1"/>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static</a:t>
            </a:r>
            <a:r>
              <a:rPr lang="en-US" b="1">
                <a:solidFill>
                  <a:srgbClr val="000000"/>
                </a:solidFill>
                <a:latin typeface="Consolas"/>
              </a:rPr>
              <a:t> </a:t>
            </a:r>
            <a:r>
              <a:rPr lang="en-US" b="1">
                <a:solidFill>
                  <a:srgbClr val="7F0055"/>
                </a:solidFill>
                <a:latin typeface="Consolas"/>
              </a:rPr>
              <a:t>void</a:t>
            </a:r>
            <a:r>
              <a:rPr lang="en-US" b="1">
                <a:solidFill>
                  <a:srgbClr val="000000"/>
                </a:solidFill>
                <a:latin typeface="Consolas"/>
              </a:rPr>
              <a:t> main(String[] </a:t>
            </a:r>
            <a:r>
              <a:rPr lang="en-US" b="1" err="1">
                <a:solidFill>
                  <a:srgbClr val="6A3E3E"/>
                </a:solidFill>
                <a:latin typeface="Consolas"/>
              </a:rPr>
              <a:t>args</a:t>
            </a:r>
            <a:r>
              <a:rPr lang="en-US" b="1">
                <a:solidFill>
                  <a:srgbClr val="000000"/>
                </a:solidFill>
                <a:latin typeface="Consolas"/>
              </a:rPr>
              <a:t>) </a:t>
            </a:r>
          </a:p>
          <a:p>
            <a:pPr lvl="1"/>
            <a:r>
              <a:rPr lang="en-US" b="1">
                <a:solidFill>
                  <a:srgbClr val="000000"/>
                </a:solidFill>
                <a:latin typeface="Consolas"/>
              </a:rPr>
              <a:t>{</a:t>
            </a:r>
          </a:p>
          <a:p>
            <a:pPr lvl="2"/>
            <a:r>
              <a:rPr lang="en-US" b="1">
                <a:solidFill>
                  <a:srgbClr val="7F0055"/>
                </a:solidFill>
                <a:latin typeface="Consolas"/>
              </a:rPr>
              <a:t>for</a:t>
            </a:r>
            <a:r>
              <a:rPr lang="en-US" b="1">
                <a:solidFill>
                  <a:srgbClr val="000000"/>
                </a:solidFill>
                <a:latin typeface="Consolas"/>
              </a:rPr>
              <a:t>(</a:t>
            </a:r>
            <a:r>
              <a:rPr lang="en-US" b="1" err="1">
                <a:solidFill>
                  <a:srgbClr val="7F0055"/>
                </a:solidFill>
                <a:latin typeface="Consolas"/>
              </a:rPr>
              <a:t>int</a:t>
            </a:r>
            <a:r>
              <a:rPr lang="en-US" b="1">
                <a:solidFill>
                  <a:srgbClr val="000000"/>
                </a:solidFill>
                <a:latin typeface="Consolas"/>
              </a:rPr>
              <a:t> </a:t>
            </a:r>
            <a:r>
              <a:rPr lang="en-US" b="1">
                <a:solidFill>
                  <a:srgbClr val="6A3E3E"/>
                </a:solidFill>
                <a:latin typeface="Consolas"/>
              </a:rPr>
              <a:t>number</a:t>
            </a:r>
            <a:r>
              <a:rPr lang="en-US" b="1">
                <a:solidFill>
                  <a:srgbClr val="000000"/>
                </a:solidFill>
                <a:latin typeface="Consolas"/>
              </a:rPr>
              <a:t>=1;</a:t>
            </a:r>
            <a:r>
              <a:rPr lang="en-US" b="1">
                <a:solidFill>
                  <a:srgbClr val="6A3E3E"/>
                </a:solidFill>
                <a:latin typeface="Consolas"/>
              </a:rPr>
              <a:t>number</a:t>
            </a:r>
            <a:r>
              <a:rPr lang="en-US" b="1">
                <a:solidFill>
                  <a:srgbClr val="000000"/>
                </a:solidFill>
                <a:latin typeface="Consolas"/>
              </a:rPr>
              <a:t>&lt;10;</a:t>
            </a:r>
            <a:r>
              <a:rPr lang="en-US" b="1">
                <a:solidFill>
                  <a:srgbClr val="6A3E3E"/>
                </a:solidFill>
                <a:latin typeface="Consolas"/>
              </a:rPr>
              <a:t>number</a:t>
            </a:r>
            <a:r>
              <a:rPr lang="en-US" b="1">
                <a:solidFill>
                  <a:srgbClr val="000000"/>
                </a:solidFill>
                <a:latin typeface="Consolas"/>
              </a:rPr>
              <a:t>++)</a:t>
            </a:r>
          </a:p>
          <a:p>
            <a:pPr lvl="2"/>
            <a:r>
              <a:rPr lang="en-US">
                <a:solidFill>
                  <a:srgbClr val="000000"/>
                </a:solidFill>
                <a:latin typeface="Consolas"/>
              </a:rPr>
              <a:t>{</a:t>
            </a:r>
          </a:p>
          <a:p>
            <a:pPr lvl="2"/>
            <a:r>
              <a:rPr lang="en-US">
                <a:solidFill>
                  <a:srgbClr val="000000"/>
                </a:solidFill>
                <a:latin typeface="Consolas"/>
              </a:rPr>
              <a:t>	System.</a:t>
            </a:r>
            <a:r>
              <a:rPr lang="en-US" b="1" i="1" err="1">
                <a:solidFill>
                  <a:srgbClr val="0000C0"/>
                </a:solidFill>
                <a:latin typeface="Consolas"/>
              </a:rPr>
              <a:t>out</a:t>
            </a:r>
            <a:r>
              <a:rPr lang="en-US" b="1" i="1" err="1">
                <a:solidFill>
                  <a:srgbClr val="000000"/>
                </a:solidFill>
                <a:latin typeface="Consolas"/>
              </a:rPr>
              <a:t>.println(</a:t>
            </a:r>
            <a:r>
              <a:rPr lang="en-US" b="1" i="1">
                <a:solidFill>
                  <a:srgbClr val="6A3E3E"/>
                </a:solidFill>
                <a:latin typeface="Consolas"/>
              </a:rPr>
              <a:t>number</a:t>
            </a:r>
            <a:r>
              <a:rPr lang="en-US" b="1" i="1">
                <a:solidFill>
                  <a:srgbClr val="000000"/>
                </a:solidFill>
                <a:latin typeface="Consolas"/>
              </a:rPr>
              <a:t>);</a:t>
            </a:r>
          </a:p>
          <a:p>
            <a:pPr lvl="2"/>
            <a:r>
              <a:rPr lang="en-US">
                <a:solidFill>
                  <a:srgbClr val="000000"/>
                </a:solidFill>
                <a:latin typeface="Consolas"/>
              </a:rPr>
              <a:t>}</a:t>
            </a:r>
          </a:p>
          <a:p>
            <a:pPr lvl="1"/>
            <a:r>
              <a:rPr lang="en-US">
                <a:solidFill>
                  <a:srgbClr val="000000"/>
                </a:solidFill>
                <a:latin typeface="Consolas"/>
              </a:rPr>
              <a:t>}</a:t>
            </a:r>
          </a:p>
          <a:p>
            <a:r>
              <a:rPr lang="en-IN">
                <a:solidFill>
                  <a:srgbClr val="000000"/>
                </a:solidFill>
                <a:latin typeface="Consolas"/>
              </a:rPr>
              <a:t>}</a:t>
            </a:r>
            <a:endParaRPr lang="en-US">
              <a:solidFill>
                <a:srgbClr val="000000"/>
              </a:solidFill>
              <a:latin typeface="Consolas"/>
            </a:endParaRPr>
          </a:p>
        </p:txBody>
      </p:sp>
    </p:spTree>
    <p:extLst>
      <p:ext uri="{BB962C8B-B14F-4D97-AF65-F5344CB8AC3E}">
        <p14:creationId xmlns:p14="http://schemas.microsoft.com/office/powerpoint/2010/main" val="214145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dur="1"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dur="1"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dur="1"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WAP to print odd numbers between 1 to n</a:t>
            </a:r>
            <a:endParaRPr lang="en-IN"/>
          </a:p>
        </p:txBody>
      </p:sp>
      <p:sp>
        <p:nvSpPr>
          <p:cNvPr id="3" name="Content Placeholder 2"/>
          <p:cNvSpPr>
            <a:spLocks noGrp="1"/>
          </p:cNvSpPr>
          <p:nvPr>
            <p:ph idx="1"/>
          </p:nvPr>
        </p:nvSpPr>
        <p:spPr>
          <a:xfrm>
            <a:off x="131181" y="863444"/>
            <a:ext cx="6669670" cy="5590565"/>
          </a:xfrm>
        </p:spPr>
        <p:txBody>
          <a:bodyPr/>
          <a:lstStyle/>
          <a:p>
            <a:pPr marL="457200" indent="-457200">
              <a:buFont typeface="+mj-lt"/>
              <a:buAutoNum type="arabicPeriod"/>
            </a:pPr>
            <a:r>
              <a:rPr lang="en-IN" sz="2000" b="1">
                <a:solidFill>
                  <a:srgbClr val="008000"/>
                </a:solidFill>
                <a:latin typeface="Consolas" panose="020B0609020204030204" pitchFamily="49" charset="0"/>
              </a:rPr>
              <a:t>import </a:t>
            </a:r>
            <a:r>
              <a:rPr lang="en-IN" sz="2000" b="1" err="1">
                <a:solidFill>
                  <a:srgbClr val="0000FF"/>
                </a:solidFill>
                <a:latin typeface="Consolas" panose="020B0609020204030204" pitchFamily="49" charset="0"/>
              </a:rPr>
              <a:t>java.util.*</a:t>
            </a:r>
            <a:r>
              <a:rPr lang="en-IN" sz="2000" b="1">
                <a:solidFill>
                  <a:srgbClr val="666666"/>
                </a:solidFill>
                <a:latin typeface="Consolas" panose="020B0609020204030204" pitchFamily="49" charset="0"/>
              </a:rPr>
              <a:t>;</a:t>
            </a:r>
          </a:p>
          <a:p>
            <a:pPr marL="457200" indent="-457200">
              <a:buFont typeface="+mj-lt"/>
              <a:buAutoNum type="arabicPeriod"/>
            </a:pPr>
            <a:r>
              <a:rPr lang="en-IN" sz="2000" b="1">
                <a:solidFill>
                  <a:srgbClr val="008000"/>
                </a:solidFill>
                <a:latin typeface="Consolas" panose="020B0609020204030204" pitchFamily="49" charset="0"/>
              </a:rPr>
              <a:t>class </a:t>
            </a:r>
            <a:r>
              <a:rPr lang="en-IN" sz="2000" b="1" err="1">
                <a:solidFill>
                  <a:srgbClr val="0000FF"/>
                </a:solidFill>
                <a:latin typeface="Consolas" panose="020B0609020204030204" pitchFamily="49" charset="0"/>
              </a:rPr>
              <a:t>MyProgram</a:t>
            </a:r>
            <a:r>
              <a:rPr lang="en-IN" sz="2000" b="1">
                <a:solidFill>
                  <a:srgbClr val="666666"/>
                </a:solidFill>
                <a:latin typeface="Consolas" panose="020B0609020204030204" pitchFamily="49" charset="0"/>
              </a:rPr>
              <a:t>{</a:t>
            </a:r>
          </a:p>
          <a:p>
            <a:pPr marL="457200" indent="-457200">
              <a:buFont typeface="+mj-lt"/>
              <a:buAutoNum type="arabicPeriod"/>
            </a:pPr>
            <a:r>
              <a:rPr lang="en-US" sz="2000" b="1">
                <a:solidFill>
                  <a:srgbClr val="008000"/>
                </a:solidFill>
                <a:latin typeface="Consolas" panose="020B0609020204030204" pitchFamily="49" charset="0"/>
              </a:rPr>
              <a:t>public static </a:t>
            </a:r>
            <a:r>
              <a:rPr lang="en-US" sz="2000" b="1">
                <a:solidFill>
                  <a:srgbClr val="B00040"/>
                </a:solidFill>
                <a:latin typeface="Consolas" panose="020B0609020204030204" pitchFamily="49" charset="0"/>
              </a:rPr>
              <a:t>void </a:t>
            </a:r>
            <a:r>
              <a:rPr lang="en-US" sz="2000" b="1">
                <a:solidFill>
                  <a:srgbClr val="0000FF"/>
                </a:solidFill>
                <a:latin typeface="Consolas" panose="020B0609020204030204" pitchFamily="49" charset="0"/>
              </a:rPr>
              <a:t>main </a:t>
            </a:r>
            <a:r>
              <a:rPr lang="en-US" sz="2000" b="1">
                <a:solidFill>
                  <a:srgbClr val="666666"/>
                </a:solidFill>
                <a:latin typeface="Consolas" panose="020B0609020204030204" pitchFamily="49" charset="0"/>
              </a:rPr>
              <a:t>(String[] args){</a:t>
            </a:r>
          </a:p>
          <a:p>
            <a:pPr marL="457200" indent="-457200">
              <a:buFont typeface="+mj-lt"/>
              <a:buAutoNum type="arabicPeriod"/>
            </a:pPr>
            <a:r>
              <a:rPr lang="en-IN" sz="2000">
                <a:solidFill>
                  <a:srgbClr val="B00040"/>
                </a:solidFill>
                <a:latin typeface="Consolas" panose="020B0609020204030204" pitchFamily="49" charset="0"/>
              </a:rPr>
              <a:t>	int </a:t>
            </a:r>
            <a:r>
              <a:rPr lang="en-IN" sz="2000" err="1">
                <a:solidFill>
                  <a:srgbClr val="B00040"/>
                </a:solidFill>
                <a:latin typeface="Consolas" panose="020B0609020204030204" pitchFamily="49" charset="0"/>
              </a:rPr>
              <a:t>i</a:t>
            </a:r>
            <a:r>
              <a:rPr lang="en-IN" sz="2000">
                <a:solidFill>
                  <a:srgbClr val="666666"/>
                </a:solidFill>
                <a:latin typeface="Consolas" panose="020B0609020204030204" pitchFamily="49" charset="0"/>
              </a:rPr>
              <a:t>=1;</a:t>
            </a:r>
          </a:p>
          <a:p>
            <a:pPr marL="457200" indent="-457200">
              <a:buFont typeface="+mj-lt"/>
              <a:buAutoNum type="arabicPeriod"/>
            </a:pPr>
            <a:r>
              <a:rPr lang="en-IN" sz="2000">
                <a:latin typeface="Consolas" panose="020B0609020204030204" pitchFamily="49" charset="0"/>
              </a:rPr>
              <a:t>	Scanner </a:t>
            </a:r>
            <a:r>
              <a:rPr lang="en-IN" sz="2000" err="1">
                <a:latin typeface="Consolas" panose="020B0609020204030204" pitchFamily="49" charset="0"/>
              </a:rPr>
              <a:t>sc </a:t>
            </a:r>
            <a:r>
              <a:rPr lang="en-IN" sz="2000">
                <a:solidFill>
                  <a:srgbClr val="666666"/>
                </a:solidFill>
                <a:latin typeface="Consolas" panose="020B0609020204030204" pitchFamily="49" charset="0"/>
              </a:rPr>
              <a:t>= </a:t>
            </a:r>
            <a:r>
              <a:rPr lang="en-IN" sz="2000" b="1">
                <a:solidFill>
                  <a:srgbClr val="008000"/>
                </a:solidFill>
                <a:latin typeface="Consolas" panose="020B0609020204030204" pitchFamily="49" charset="0"/>
              </a:rPr>
              <a:t>new Scanner</a:t>
            </a:r>
            <a:r>
              <a:rPr lang="en-IN" sz="2000" b="1">
                <a:solidFill>
                  <a:srgbClr val="666666"/>
                </a:solidFill>
                <a:latin typeface="Consolas" panose="020B0609020204030204" pitchFamily="49" charset="0"/>
              </a:rPr>
              <a:t>(System.</a:t>
            </a:r>
            <a:r>
              <a:rPr lang="en-IN" sz="2000" b="1">
                <a:solidFill>
                  <a:srgbClr val="7D9029"/>
                </a:solidFill>
                <a:latin typeface="Consolas" panose="020B0609020204030204" pitchFamily="49" charset="0"/>
              </a:rPr>
              <a:t>in</a:t>
            </a:r>
            <a:r>
              <a:rPr lang="en-IN" sz="2000" b="1">
                <a:solidFill>
                  <a:srgbClr val="666666"/>
                </a:solidFill>
                <a:latin typeface="Consolas" panose="020B0609020204030204" pitchFamily="49" charset="0"/>
              </a:rPr>
              <a:t>);</a:t>
            </a:r>
          </a:p>
          <a:p>
            <a:pPr marL="457200" indent="-457200">
              <a:buFont typeface="+mj-lt"/>
              <a:buAutoNum type="arabicPeriod"/>
            </a:pPr>
            <a:r>
              <a:rPr lang="en-IN" sz="2000">
                <a:latin typeface="Consolas" panose="020B0609020204030204" pitchFamily="49" charset="0"/>
              </a:rPr>
              <a:t>   n </a:t>
            </a:r>
            <a:r>
              <a:rPr lang="en-IN" sz="2000">
                <a:solidFill>
                  <a:srgbClr val="666666"/>
                </a:solidFill>
                <a:latin typeface="Consolas" panose="020B0609020204030204" pitchFamily="49" charset="0"/>
              </a:rPr>
              <a:t>= sc.</a:t>
            </a:r>
            <a:r>
              <a:rPr lang="en-IN" sz="2000" err="1">
                <a:solidFill>
                  <a:srgbClr val="7D9029"/>
                </a:solidFill>
                <a:latin typeface="Consolas" panose="020B0609020204030204" pitchFamily="49" charset="0"/>
              </a:rPr>
              <a:t>nextInt</a:t>
            </a:r>
            <a:r>
              <a:rPr lang="en-IN" sz="2000">
                <a:solidFill>
                  <a:srgbClr val="666666"/>
                </a:solidFill>
                <a:latin typeface="Consolas" panose="020B0609020204030204" pitchFamily="49" charset="0"/>
              </a:rPr>
              <a:t>();</a:t>
            </a:r>
          </a:p>
          <a:p>
            <a:pPr marL="457200" indent="-457200">
              <a:buFont typeface="+mj-lt"/>
              <a:buAutoNum type="arabicPeriod"/>
            </a:pPr>
            <a:r>
              <a:rPr lang="en-IN" sz="2000" b="1">
                <a:solidFill>
                  <a:srgbClr val="008000"/>
                </a:solidFill>
                <a:latin typeface="Consolas" panose="020B0609020204030204" pitchFamily="49" charset="0"/>
              </a:rPr>
              <a:t>	for</a:t>
            </a:r>
            <a:r>
              <a:rPr lang="en-IN" sz="2000" b="1">
                <a:solidFill>
                  <a:srgbClr val="666666"/>
                </a:solidFill>
                <a:latin typeface="Consolas" panose="020B0609020204030204" pitchFamily="49" charset="0"/>
              </a:rPr>
              <a:t>(i=1; i&lt;=n; i++)</a:t>
            </a:r>
            <a:r>
              <a:rPr lang="en-IN" sz="2000">
                <a:latin typeface="Consolas" panose="020B0609020204030204" pitchFamily="49" charset="0"/>
              </a:rPr>
              <a:t>  </a:t>
            </a:r>
            <a:r>
              <a:rPr lang="en-IN" sz="2000">
                <a:solidFill>
                  <a:srgbClr val="666666"/>
                </a:solidFill>
                <a:latin typeface="Consolas" panose="020B0609020204030204" pitchFamily="49" charset="0"/>
              </a:rPr>
              <a:t>{</a:t>
            </a:r>
          </a:p>
          <a:p>
            <a:pPr marL="457200" indent="-457200">
              <a:buFont typeface="+mj-lt"/>
              <a:buAutoNum type="arabicPeriod"/>
            </a:pPr>
            <a:r>
              <a:rPr lang="en-IN" sz="2000">
                <a:latin typeface="Consolas" panose="020B0609020204030204" pitchFamily="49" charset="0"/>
              </a:rPr>
              <a:t>   		</a:t>
            </a:r>
            <a:r>
              <a:rPr lang="en-IN" sz="2000" b="1">
                <a:solidFill>
                  <a:srgbClr val="008000"/>
                </a:solidFill>
                <a:latin typeface="Consolas" panose="020B0609020204030204" pitchFamily="49" charset="0"/>
              </a:rPr>
              <a:t>if</a:t>
            </a:r>
            <a:r>
              <a:rPr lang="en-IN" sz="2000" b="1">
                <a:solidFill>
                  <a:srgbClr val="666666"/>
                </a:solidFill>
                <a:latin typeface="Consolas" panose="020B0609020204030204" pitchFamily="49" charset="0"/>
              </a:rPr>
              <a:t>(i%2==1)</a:t>
            </a:r>
          </a:p>
          <a:p>
            <a:pPr marL="457200" indent="-457200">
              <a:buFont typeface="+mj-lt"/>
              <a:buAutoNum type="arabicPeriod"/>
            </a:pPr>
            <a:r>
              <a:rPr lang="en-IN" sz="2000">
                <a:latin typeface="Consolas" panose="020B0609020204030204" pitchFamily="49" charset="0"/>
              </a:rPr>
              <a:t>     		System</a:t>
            </a:r>
            <a:r>
              <a:rPr lang="en-IN" sz="2000" err="1">
                <a:solidFill>
                  <a:srgbClr val="666666"/>
                </a:solidFill>
                <a:latin typeface="Consolas" panose="020B0609020204030204" pitchFamily="49" charset="0"/>
              </a:rPr>
              <a:t>.</a:t>
            </a:r>
            <a:r>
              <a:rPr lang="en-IN" sz="2000" err="1">
                <a:solidFill>
                  <a:srgbClr val="7D9029"/>
                </a:solidFill>
                <a:latin typeface="Consolas" panose="020B0609020204030204" pitchFamily="49" charset="0"/>
              </a:rPr>
              <a:t>out</a:t>
            </a:r>
            <a:r>
              <a:rPr lang="en-IN" sz="2000" err="1">
                <a:solidFill>
                  <a:srgbClr val="666666"/>
                </a:solidFill>
                <a:latin typeface="Consolas" panose="020B0609020204030204" pitchFamily="49" charset="0"/>
              </a:rPr>
              <a:t>.</a:t>
            </a:r>
            <a:r>
              <a:rPr lang="en-IN" sz="2000" err="1">
                <a:solidFill>
                  <a:srgbClr val="7D9029"/>
                </a:solidFill>
                <a:latin typeface="Consolas" panose="020B0609020204030204" pitchFamily="49" charset="0"/>
              </a:rPr>
              <a:t>println</a:t>
            </a:r>
            <a:r>
              <a:rPr lang="en-IN" sz="2000">
                <a:solidFill>
                  <a:srgbClr val="666666"/>
                </a:solidFill>
                <a:latin typeface="Consolas" panose="020B0609020204030204" pitchFamily="49" charset="0"/>
              </a:rPr>
              <a:t>(i);</a:t>
            </a:r>
          </a:p>
          <a:p>
            <a:pPr marL="457200" indent="-457200">
              <a:buFont typeface="+mj-lt"/>
              <a:buAutoNum type="arabicPeriod"/>
            </a:pPr>
            <a:r>
              <a:rPr lang="en-IN" sz="2000">
                <a:latin typeface="Consolas" panose="020B0609020204030204" pitchFamily="49" charset="0"/>
              </a:rPr>
              <a:t>  	</a:t>
            </a:r>
            <a:r>
              <a:rPr lang="en-IN" sz="2000">
                <a:solidFill>
                  <a:srgbClr val="666666"/>
                </a:solidFill>
                <a:latin typeface="Consolas" panose="020B0609020204030204" pitchFamily="49" charset="0"/>
              </a:rPr>
              <a:t>}//for</a:t>
            </a:r>
          </a:p>
          <a:p>
            <a:pPr marL="457200" indent="-457200">
              <a:buFont typeface="+mj-lt"/>
              <a:buAutoNum type="arabicPeriod"/>
            </a:pPr>
            <a:r>
              <a:rPr lang="en-IN" sz="2000">
                <a:solidFill>
                  <a:srgbClr val="666666"/>
                </a:solidFill>
                <a:latin typeface="Consolas" panose="020B0609020204030204" pitchFamily="49" charset="0"/>
              </a:rPr>
              <a:t>  }//</a:t>
            </a:r>
          </a:p>
          <a:p>
            <a:pPr marL="457200" indent="-457200">
              <a:buFont typeface="+mj-lt"/>
              <a:buAutoNum type="arabicPeriod"/>
            </a:pPr>
            <a:r>
              <a:rPr lang="en-IN" sz="2000">
                <a:solidFill>
                  <a:srgbClr val="666666"/>
                </a:solidFill>
                <a:latin typeface="Consolas" panose="020B0609020204030204" pitchFamily="49" charset="0"/>
              </a:rPr>
              <a:t>}</a:t>
            </a:r>
          </a:p>
          <a:p>
            <a:pPr marL="457200" indent="-457200">
              <a:buFont typeface="+mj-lt"/>
              <a:buAutoNum type="arabicPeriod"/>
            </a:pPr>
            <a:endParaRPr lang="en-IN" sz="2000">
              <a:latin typeface="Consolas" panose="020B0609020204030204" pitchFamily="49" charset="0"/>
            </a:endParaRPr>
          </a:p>
        </p:txBody>
      </p:sp>
    </p:spTree>
    <p:extLst>
      <p:ext uri="{BB962C8B-B14F-4D97-AF65-F5344CB8AC3E}">
        <p14:creationId xmlns:p14="http://schemas.microsoft.com/office/powerpoint/2010/main" val="16333062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dur="1"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dur="1"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dur="1"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dur="1"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dur="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dur="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dur="1"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dur="1"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dur="1"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WAP to print factors of a given number</a:t>
            </a:r>
            <a:endParaRPr lang="en-IN"/>
          </a:p>
        </p:txBody>
      </p:sp>
      <p:sp>
        <p:nvSpPr>
          <p:cNvPr id="3" name="Content Placeholder 2"/>
          <p:cNvSpPr>
            <a:spLocks noGrp="1"/>
          </p:cNvSpPr>
          <p:nvPr>
            <p:ph idx="1"/>
          </p:nvPr>
        </p:nvSpPr>
        <p:spPr>
          <a:xfrm>
            <a:off x="131180" y="863444"/>
            <a:ext cx="6355345" cy="5590565"/>
          </a:xfrm>
        </p:spPr>
        <p:txBody>
          <a:bodyPr/>
          <a:lstStyle/>
          <a:p>
            <a:pPr marL="457200" indent="-457200">
              <a:buFont typeface="+mj-lt"/>
              <a:buAutoNum type="arabicPeriod"/>
            </a:pPr>
            <a:r>
              <a:rPr lang="en-IN" sz="2000" b="1">
                <a:solidFill>
                  <a:srgbClr val="008000"/>
                </a:solidFill>
                <a:latin typeface="Consolas" panose="020B0609020204030204" pitchFamily="49" charset="0"/>
              </a:rPr>
              <a:t>import </a:t>
            </a:r>
            <a:r>
              <a:rPr lang="en-IN" sz="2000" b="1" err="1">
                <a:solidFill>
                  <a:srgbClr val="0000FF"/>
                </a:solidFill>
                <a:latin typeface="Consolas" panose="020B0609020204030204" pitchFamily="49" charset="0"/>
              </a:rPr>
              <a:t>java.util.*</a:t>
            </a:r>
            <a:r>
              <a:rPr lang="en-IN" sz="2000" b="1">
                <a:solidFill>
                  <a:srgbClr val="666666"/>
                </a:solidFill>
                <a:latin typeface="Consolas" panose="020B0609020204030204" pitchFamily="49" charset="0"/>
              </a:rPr>
              <a:t>;</a:t>
            </a:r>
          </a:p>
          <a:p>
            <a:pPr marL="457200" indent="-457200">
              <a:buFont typeface="+mj-lt"/>
              <a:buAutoNum type="arabicPeriod"/>
            </a:pPr>
            <a:r>
              <a:rPr lang="en-IN" sz="2000" b="1">
                <a:solidFill>
                  <a:srgbClr val="008000"/>
                </a:solidFill>
                <a:latin typeface="Consolas" panose="020B0609020204030204" pitchFamily="49" charset="0"/>
              </a:rPr>
              <a:t>class </a:t>
            </a:r>
            <a:r>
              <a:rPr lang="en-IN" sz="2000" b="1" err="1">
                <a:solidFill>
                  <a:srgbClr val="0000FF"/>
                </a:solidFill>
                <a:latin typeface="Consolas" panose="020B0609020204030204" pitchFamily="49" charset="0"/>
              </a:rPr>
              <a:t>MyProgram</a:t>
            </a:r>
            <a:r>
              <a:rPr lang="en-IN" sz="2000" b="1">
                <a:solidFill>
                  <a:srgbClr val="666666"/>
                </a:solidFill>
                <a:latin typeface="Consolas" panose="020B0609020204030204" pitchFamily="49" charset="0"/>
              </a:rPr>
              <a:t>{  </a:t>
            </a:r>
          </a:p>
          <a:p>
            <a:pPr marL="457200" indent="-457200">
              <a:buFont typeface="+mj-lt"/>
              <a:buAutoNum type="arabicPeriod"/>
            </a:pPr>
            <a:r>
              <a:rPr lang="en-US" sz="2000" b="1">
                <a:solidFill>
                  <a:srgbClr val="008000"/>
                </a:solidFill>
                <a:latin typeface="Consolas" panose="020B0609020204030204" pitchFamily="49" charset="0"/>
              </a:rPr>
              <a:t>public static </a:t>
            </a:r>
            <a:r>
              <a:rPr lang="en-US" sz="2000" b="1">
                <a:solidFill>
                  <a:srgbClr val="B00040"/>
                </a:solidFill>
                <a:latin typeface="Consolas" panose="020B0609020204030204" pitchFamily="49" charset="0"/>
              </a:rPr>
              <a:t>void </a:t>
            </a:r>
            <a:r>
              <a:rPr lang="en-US" sz="2000" b="1">
                <a:solidFill>
                  <a:srgbClr val="0000FF"/>
                </a:solidFill>
                <a:latin typeface="Consolas" panose="020B0609020204030204" pitchFamily="49" charset="0"/>
              </a:rPr>
              <a:t>main </a:t>
            </a:r>
            <a:r>
              <a:rPr lang="en-US" sz="2000" b="1">
                <a:solidFill>
                  <a:srgbClr val="666666"/>
                </a:solidFill>
                <a:latin typeface="Consolas" panose="020B0609020204030204" pitchFamily="49" charset="0"/>
              </a:rPr>
              <a:t>(String[] args){</a:t>
            </a:r>
          </a:p>
          <a:p>
            <a:pPr marL="457200" indent="-457200">
              <a:buFont typeface="+mj-lt"/>
              <a:buAutoNum type="arabicPeriod"/>
            </a:pPr>
            <a:r>
              <a:rPr lang="en-IN" sz="2000">
                <a:solidFill>
                  <a:srgbClr val="B00040"/>
                </a:solidFill>
                <a:latin typeface="Consolas" panose="020B0609020204030204" pitchFamily="49" charset="0"/>
              </a:rPr>
              <a:t>	int </a:t>
            </a:r>
            <a:r>
              <a:rPr lang="en-IN" sz="2000" err="1">
                <a:solidFill>
                  <a:srgbClr val="B00040"/>
                </a:solidFill>
                <a:latin typeface="Consolas" panose="020B0609020204030204" pitchFamily="49" charset="0"/>
              </a:rPr>
              <a:t>i</a:t>
            </a:r>
            <a:r>
              <a:rPr lang="en-IN" sz="2000">
                <a:solidFill>
                  <a:srgbClr val="666666"/>
                </a:solidFill>
                <a:latin typeface="Consolas" panose="020B0609020204030204" pitchFamily="49" charset="0"/>
              </a:rPr>
              <a:t>=1;</a:t>
            </a:r>
          </a:p>
          <a:p>
            <a:pPr marL="457200" indent="-457200">
              <a:buFont typeface="+mj-lt"/>
              <a:buAutoNum type="arabicPeriod"/>
            </a:pPr>
            <a:r>
              <a:rPr lang="en-IN" sz="2000">
                <a:latin typeface="Consolas" panose="020B0609020204030204" pitchFamily="49" charset="0"/>
              </a:rPr>
              <a:t>	Scanner </a:t>
            </a:r>
            <a:r>
              <a:rPr lang="en-IN" sz="2000" err="1">
                <a:latin typeface="Consolas" panose="020B0609020204030204" pitchFamily="49" charset="0"/>
              </a:rPr>
              <a:t>sc </a:t>
            </a:r>
            <a:r>
              <a:rPr lang="en-IN" sz="2000">
                <a:solidFill>
                  <a:srgbClr val="666666"/>
                </a:solidFill>
                <a:latin typeface="Consolas" panose="020B0609020204030204" pitchFamily="49" charset="0"/>
              </a:rPr>
              <a:t>= </a:t>
            </a:r>
            <a:r>
              <a:rPr lang="en-IN" sz="2000" b="1">
                <a:solidFill>
                  <a:srgbClr val="008000"/>
                </a:solidFill>
                <a:latin typeface="Consolas" panose="020B0609020204030204" pitchFamily="49" charset="0"/>
              </a:rPr>
              <a:t>new  Scanner</a:t>
            </a:r>
            <a:r>
              <a:rPr lang="en-IN" sz="2000" b="1">
                <a:solidFill>
                  <a:srgbClr val="666666"/>
                </a:solidFill>
                <a:latin typeface="Consolas" panose="020B0609020204030204" pitchFamily="49" charset="0"/>
              </a:rPr>
              <a:t>(System.</a:t>
            </a:r>
            <a:r>
              <a:rPr lang="en-IN" sz="2000" b="1">
                <a:solidFill>
                  <a:srgbClr val="7D9029"/>
                </a:solidFill>
                <a:latin typeface="Consolas" panose="020B0609020204030204" pitchFamily="49" charset="0"/>
              </a:rPr>
              <a:t>in</a:t>
            </a:r>
            <a:r>
              <a:rPr lang="en-IN" sz="2000" b="1">
                <a:solidFill>
                  <a:srgbClr val="666666"/>
                </a:solidFill>
                <a:latin typeface="Consolas" panose="020B0609020204030204" pitchFamily="49" charset="0"/>
              </a:rPr>
              <a:t>);</a:t>
            </a:r>
          </a:p>
          <a:p>
            <a:pPr marL="457200" indent="-457200">
              <a:buFont typeface="+mj-lt"/>
              <a:buAutoNum type="arabicPeriod"/>
            </a:pPr>
            <a:r>
              <a:rPr lang="en-IN" sz="2000">
                <a:latin typeface="Consolas" panose="020B0609020204030204" pitchFamily="49" charset="0"/>
              </a:rPr>
              <a:t>   n </a:t>
            </a:r>
            <a:r>
              <a:rPr lang="en-IN" sz="2000">
                <a:solidFill>
                  <a:srgbClr val="666666"/>
                </a:solidFill>
                <a:latin typeface="Consolas" panose="020B0609020204030204" pitchFamily="49" charset="0"/>
              </a:rPr>
              <a:t>= sc.</a:t>
            </a:r>
            <a:r>
              <a:rPr lang="en-IN" sz="2000" err="1">
                <a:solidFill>
                  <a:srgbClr val="7D9029"/>
                </a:solidFill>
                <a:latin typeface="Consolas" panose="020B0609020204030204" pitchFamily="49" charset="0"/>
              </a:rPr>
              <a:t>nextInt</a:t>
            </a:r>
            <a:r>
              <a:rPr lang="en-IN" sz="2000">
                <a:solidFill>
                  <a:srgbClr val="666666"/>
                </a:solidFill>
                <a:latin typeface="Consolas" panose="020B0609020204030204" pitchFamily="49" charset="0"/>
              </a:rPr>
              <a:t>();</a:t>
            </a:r>
          </a:p>
          <a:p>
            <a:pPr marL="457200" indent="-457200">
              <a:buFont typeface="+mj-lt"/>
              <a:buAutoNum type="arabicPeriod"/>
            </a:pPr>
            <a:r>
              <a:rPr lang="en-IN" sz="2000" b="1">
                <a:solidFill>
                  <a:srgbClr val="008000"/>
                </a:solidFill>
                <a:latin typeface="Consolas" panose="020B0609020204030204" pitchFamily="49" charset="0"/>
              </a:rPr>
              <a:t>	for</a:t>
            </a:r>
            <a:r>
              <a:rPr lang="en-IN" sz="2000" b="1">
                <a:solidFill>
                  <a:srgbClr val="666666"/>
                </a:solidFill>
                <a:latin typeface="Consolas" panose="020B0609020204030204" pitchFamily="49" charset="0"/>
              </a:rPr>
              <a:t>(i=1; i&lt;=n; i++){</a:t>
            </a:r>
          </a:p>
          <a:p>
            <a:pPr marL="457200" indent="-457200">
              <a:buFont typeface="+mj-lt"/>
              <a:buAutoNum type="arabicPeriod"/>
            </a:pPr>
            <a:r>
              <a:rPr lang="en-IN" sz="2000">
                <a:latin typeface="Consolas" panose="020B0609020204030204" pitchFamily="49" charset="0"/>
              </a:rPr>
              <a:t>      </a:t>
            </a:r>
            <a:r>
              <a:rPr lang="en-IN" sz="2000" b="1">
                <a:solidFill>
                  <a:srgbClr val="008000"/>
                </a:solidFill>
                <a:latin typeface="Consolas" panose="020B0609020204030204" pitchFamily="49" charset="0"/>
              </a:rPr>
              <a:t>if</a:t>
            </a:r>
            <a:r>
              <a:rPr lang="en-IN" sz="2000" b="1">
                <a:solidFill>
                  <a:srgbClr val="666666"/>
                </a:solidFill>
                <a:latin typeface="Consolas" panose="020B0609020204030204" pitchFamily="49" charset="0"/>
              </a:rPr>
              <a:t>(n%i == 0)</a:t>
            </a:r>
          </a:p>
          <a:p>
            <a:pPr marL="457200" indent="-457200">
              <a:buFont typeface="+mj-lt"/>
              <a:buAutoNum type="arabicPeriod"/>
            </a:pPr>
            <a:r>
              <a:rPr lang="en-IN" sz="2000">
                <a:latin typeface="Consolas" panose="020B0609020204030204" pitchFamily="49" charset="0"/>
              </a:rPr>
              <a:t>        System</a:t>
            </a:r>
            <a:r>
              <a:rPr lang="en-IN" sz="2000" err="1">
                <a:solidFill>
                  <a:srgbClr val="666666"/>
                </a:solidFill>
                <a:latin typeface="Consolas" panose="020B0609020204030204" pitchFamily="49" charset="0"/>
              </a:rPr>
              <a:t>.</a:t>
            </a:r>
            <a:r>
              <a:rPr lang="en-IN" sz="2000" err="1">
                <a:solidFill>
                  <a:srgbClr val="7D9029"/>
                </a:solidFill>
                <a:latin typeface="Consolas" panose="020B0609020204030204" pitchFamily="49" charset="0"/>
              </a:rPr>
              <a:t>out</a:t>
            </a:r>
            <a:r>
              <a:rPr lang="en-IN" sz="2000" err="1">
                <a:solidFill>
                  <a:srgbClr val="666666"/>
                </a:solidFill>
                <a:latin typeface="Consolas" panose="020B0609020204030204" pitchFamily="49" charset="0"/>
              </a:rPr>
              <a:t>.</a:t>
            </a:r>
            <a:r>
              <a:rPr lang="en-IN" sz="2000" err="1">
                <a:solidFill>
                  <a:srgbClr val="7D9029"/>
                </a:solidFill>
                <a:latin typeface="Consolas" panose="020B0609020204030204" pitchFamily="49" charset="0"/>
              </a:rPr>
              <a:t>println</a:t>
            </a:r>
            <a:r>
              <a:rPr lang="en-IN" sz="2000">
                <a:solidFill>
                  <a:srgbClr val="666666"/>
                </a:solidFill>
                <a:latin typeface="Consolas" panose="020B0609020204030204" pitchFamily="49" charset="0"/>
              </a:rPr>
              <a:t>(i);</a:t>
            </a:r>
          </a:p>
          <a:p>
            <a:pPr marL="457200" indent="-457200">
              <a:buFont typeface="+mj-lt"/>
              <a:buAutoNum type="arabicPeriod"/>
            </a:pPr>
            <a:r>
              <a:rPr lang="en-IN" sz="2000">
                <a:latin typeface="Consolas" panose="020B0609020204030204" pitchFamily="49" charset="0"/>
              </a:rPr>
              <a:t>  </a:t>
            </a:r>
            <a:r>
              <a:rPr lang="en-IN" sz="2000">
                <a:solidFill>
                  <a:srgbClr val="666666"/>
                </a:solidFill>
                <a:latin typeface="Consolas" panose="020B0609020204030204" pitchFamily="49" charset="0"/>
              </a:rPr>
              <a:t>}</a:t>
            </a:r>
          </a:p>
          <a:p>
            <a:pPr marL="457200" indent="-457200">
              <a:buFont typeface="+mj-lt"/>
              <a:buAutoNum type="arabicPeriod"/>
            </a:pPr>
            <a:r>
              <a:rPr lang="en-IN" sz="2000">
                <a:latin typeface="Consolas" panose="020B0609020204030204" pitchFamily="49" charset="0"/>
              </a:rPr>
              <a:t> </a:t>
            </a:r>
            <a:r>
              <a:rPr lang="en-IN" sz="2000">
                <a:solidFill>
                  <a:srgbClr val="666666"/>
                </a:solidFill>
                <a:latin typeface="Consolas" panose="020B0609020204030204" pitchFamily="49" charset="0"/>
              </a:rPr>
              <a:t>}</a:t>
            </a:r>
          </a:p>
          <a:p>
            <a:pPr marL="457200" indent="-457200">
              <a:buFont typeface="+mj-lt"/>
              <a:buAutoNum type="arabicPeriod"/>
            </a:pPr>
            <a:r>
              <a:rPr lang="en-IN" sz="2000">
                <a:solidFill>
                  <a:srgbClr val="666666"/>
                </a:solidFill>
                <a:latin typeface="Consolas" panose="020B0609020204030204" pitchFamily="49" charset="0"/>
              </a:rPr>
              <a:t>}</a:t>
            </a:r>
          </a:p>
          <a:p>
            <a:pPr marL="457200" indent="-457200">
              <a:buFont typeface="+mj-lt"/>
              <a:buAutoNum type="arabicPeriod"/>
            </a:pPr>
            <a:endParaRPr lang="en-IN" sz="2000">
              <a:latin typeface="Consolas" panose="020B0609020204030204" pitchFamily="49" charset="0"/>
            </a:endParaRPr>
          </a:p>
        </p:txBody>
      </p:sp>
    </p:spTree>
    <p:extLst>
      <p:ext uri="{BB962C8B-B14F-4D97-AF65-F5344CB8AC3E}">
        <p14:creationId xmlns:p14="http://schemas.microsoft.com/office/powerpoint/2010/main" val="24289345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dur="1"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dur="1"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dur="1"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dur="1"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dur="1"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dur="1"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dur="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dur="1"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dur="1"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dur="1"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dur="1"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for</a:t>
            </a:r>
            <a:endParaRPr lang="en-IN"/>
          </a:p>
        </p:txBody>
      </p:sp>
      <p:sp>
        <p:nvSpPr>
          <p:cNvPr id="3" name="Content Placeholder 2"/>
          <p:cNvSpPr>
            <a:spLocks noGrp="1"/>
          </p:cNvSpPr>
          <p:nvPr>
            <p:ph idx="1"/>
          </p:nvPr>
        </p:nvSpPr>
        <p:spPr/>
        <p:txBody>
          <a:bodyPr/>
          <a:lstStyle/>
          <a:p>
            <a:r>
              <a:rPr lang="en-US"/>
              <a:t> Write a program to print average of n numbers. </a:t>
            </a:r>
          </a:p>
          <a:p>
            <a:r>
              <a:rPr lang="en-US"/>
              <a:t>Write a program that calculates and prints the sum of the even integers from 1 to 10. 	</a:t>
            </a:r>
          </a:p>
          <a:p>
            <a:endParaRPr lang="en-IN"/>
          </a:p>
        </p:txBody>
      </p:sp>
    </p:spTree>
    <p:extLst>
      <p:ext uri="{BB962C8B-B14F-4D97-AF65-F5344CB8AC3E}">
        <p14:creationId xmlns:p14="http://schemas.microsoft.com/office/powerpoint/2010/main" val="36135439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do…while</a:t>
            </a:r>
            <a:endParaRPr lang="en-IN"/>
          </a:p>
        </p:txBody>
      </p:sp>
      <p:sp>
        <p:nvSpPr>
          <p:cNvPr id="5" name="Text Placeholder 4"/>
          <p:cNvSpPr>
            <a:spLocks noGrp="1"/>
          </p:cNvSpPr>
          <p:nvPr>
            <p:ph type="body" idx="1"/>
          </p:nvPr>
        </p:nvSpPr>
        <p:spPr/>
        <p:txBody>
          <a:bodyPr/>
          <a:lstStyle/>
          <a:p>
            <a:r>
              <a:rPr lang="en-IN"/>
              <a:t>Exit Controlled Loop</a:t>
            </a:r>
          </a:p>
        </p:txBody>
      </p:sp>
    </p:spTree>
    <p:extLst>
      <p:ext uri="{BB962C8B-B14F-4D97-AF65-F5344CB8AC3E}">
        <p14:creationId xmlns:p14="http://schemas.microsoft.com/office/powerpoint/2010/main" val="422825708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do…while</a:t>
            </a:r>
          </a:p>
        </p:txBody>
      </p:sp>
      <p:sp>
        <p:nvSpPr>
          <p:cNvPr id="3" name="Content Placeholder 2"/>
          <p:cNvSpPr>
            <a:spLocks noGrp="1"/>
          </p:cNvSpPr>
          <p:nvPr>
            <p:ph idx="1"/>
          </p:nvPr>
        </p:nvSpPr>
        <p:spPr>
          <a:xfrm>
            <a:off x="131180" y="863444"/>
            <a:ext cx="11929641" cy="1441949"/>
          </a:xfrm>
        </p:spPr>
        <p:txBody>
          <a:bodyPr/>
          <a:lstStyle/>
          <a:p>
            <a:r>
              <a:rPr lang="en-US" b="1"/>
              <a:t>do…while </a:t>
            </a:r>
            <a:r>
              <a:rPr lang="en-US"/>
              <a:t>is an exit controlled loop.</a:t>
            </a:r>
          </a:p>
          <a:p>
            <a:r>
              <a:rPr lang="en-US"/>
              <a:t>Statements inside the body of </a:t>
            </a:r>
            <a:r>
              <a:rPr lang="en-US" b="1"/>
              <a:t>do…while</a:t>
            </a:r>
            <a:r>
              <a:rPr lang="en-US"/>
              <a:t> are repeatedly executed till the condition is true.</a:t>
            </a:r>
          </a:p>
          <a:p>
            <a:r>
              <a:rPr lang="en-US" b="1"/>
              <a:t>while</a:t>
            </a:r>
            <a:r>
              <a:rPr lang="en-US"/>
              <a:t> loop executes zero or more times, </a:t>
            </a:r>
            <a:r>
              <a:rPr lang="en-US" b="1"/>
              <a:t>do…while</a:t>
            </a:r>
            <a:r>
              <a:rPr lang="en-US"/>
              <a:t> loop executes one or more times.</a:t>
            </a:r>
          </a:p>
          <a:p>
            <a:endParaRPr lang="en-US"/>
          </a:p>
        </p:txBody>
      </p:sp>
      <p:sp>
        <p:nvSpPr>
          <p:cNvPr id="4" name="Rectangle 3"/>
          <p:cNvSpPr/>
          <p:nvPr/>
        </p:nvSpPr>
        <p:spPr>
          <a:xfrm>
            <a:off x="526902" y="2514445"/>
            <a:ext cx="2818182" cy="215445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rPr>
              <a:t>do</a:t>
            </a:r>
          </a:p>
          <a:p>
            <a:r>
              <a:rPr lang="en-US" sz="2400">
                <a:solidFill>
                  <a:schemeClr val="tx1"/>
                </a:solidFill>
              </a:rPr>
              <a:t>{</a:t>
            </a:r>
          </a:p>
          <a:p>
            <a:r>
              <a:rPr lang="en-US" sz="2400">
                <a:solidFill>
                  <a:schemeClr val="tx1"/>
                </a:solidFill>
              </a:rPr>
              <a:t>	// true-block</a:t>
            </a:r>
          </a:p>
          <a:p>
            <a:r>
              <a:rPr lang="en-US" sz="2400">
                <a:solidFill>
                  <a:schemeClr val="tx1"/>
                </a:solidFill>
              </a:rPr>
              <a:t>} </a:t>
            </a:r>
          </a:p>
          <a:p>
            <a:r>
              <a:rPr lang="en-US" sz="2400">
                <a:solidFill>
                  <a:schemeClr val="tx1"/>
                </a:solidFill>
              </a:rPr>
              <a:t>while(condition) ;</a:t>
            </a:r>
          </a:p>
          <a:p>
            <a:endParaRPr lang="en-US" sz="2400">
              <a:solidFill>
                <a:schemeClr val="tx1"/>
              </a:solidFill>
            </a:endParaRPr>
          </a:p>
        </p:txBody>
      </p:sp>
      <p:grpSp>
        <p:nvGrpSpPr>
          <p:cNvPr id="5" name="Group 4"/>
          <p:cNvGrpSpPr/>
          <p:nvPr/>
        </p:nvGrpSpPr>
        <p:grpSpPr>
          <a:xfrm>
            <a:off x="4081341" y="2995995"/>
            <a:ext cx="2922497" cy="1281697"/>
            <a:chOff x="6358792" y="3430126"/>
            <a:chExt cx="2922497" cy="1281697"/>
          </a:xfrm>
        </p:grpSpPr>
        <p:cxnSp>
          <p:nvCxnSpPr>
            <p:cNvPr id="6" name="Straight Arrow Connector 5"/>
            <p:cNvCxnSpPr>
              <a:endCxn id="7" idx="0"/>
            </p:cNvCxnSpPr>
            <p:nvPr/>
          </p:nvCxnSpPr>
          <p:spPr>
            <a:xfrm flipH="1">
              <a:off x="7820041" y="3430126"/>
              <a:ext cx="9539" cy="458737"/>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Flowchart: Decision 6"/>
            <p:cNvSpPr/>
            <p:nvPr/>
          </p:nvSpPr>
          <p:spPr>
            <a:xfrm>
              <a:off x="6358792" y="3888863"/>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condition</a:t>
              </a:r>
            </a:p>
          </p:txBody>
        </p:sp>
      </p:grpSp>
      <p:grpSp>
        <p:nvGrpSpPr>
          <p:cNvPr id="8" name="Group 7"/>
          <p:cNvGrpSpPr/>
          <p:nvPr/>
        </p:nvGrpSpPr>
        <p:grpSpPr>
          <a:xfrm>
            <a:off x="5545530" y="3430803"/>
            <a:ext cx="2241501" cy="2710346"/>
            <a:chOff x="7822981" y="3864934"/>
            <a:chExt cx="2241501" cy="2710346"/>
          </a:xfrm>
        </p:grpSpPr>
        <p:cxnSp>
          <p:nvCxnSpPr>
            <p:cNvPr id="9" name="Elbow Connector 8"/>
            <p:cNvCxnSpPr/>
            <p:nvPr/>
          </p:nvCxnSpPr>
          <p:spPr>
            <a:xfrm flipH="1">
              <a:off x="7822981" y="4295821"/>
              <a:ext cx="1481853" cy="2279459"/>
            </a:xfrm>
            <a:prstGeom prst="bentConnector4">
              <a:avLst>
                <a:gd name="adj1" fmla="val -15427"/>
                <a:gd name="adj2" fmla="val 85487"/>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307095" y="3864934"/>
              <a:ext cx="757387" cy="430887"/>
            </a:xfrm>
            <a:prstGeom prst="rect">
              <a:avLst/>
            </a:prstGeom>
            <a:noFill/>
          </p:spPr>
          <p:txBody>
            <a:bodyPr wrap="none" rtlCol="0">
              <a:spAutoFit/>
            </a:bodyPr>
            <a:lstStyle/>
            <a:p>
              <a:r>
                <a:rPr lang="en-US" sz="2200"/>
                <a:t>False</a:t>
              </a:r>
            </a:p>
          </p:txBody>
        </p:sp>
      </p:grpSp>
      <p:grpSp>
        <p:nvGrpSpPr>
          <p:cNvPr id="11" name="Group 10"/>
          <p:cNvGrpSpPr/>
          <p:nvPr/>
        </p:nvGrpSpPr>
        <p:grpSpPr>
          <a:xfrm>
            <a:off x="4211330" y="4277692"/>
            <a:ext cx="2662517" cy="1195453"/>
            <a:chOff x="6488781" y="4711823"/>
            <a:chExt cx="2662517" cy="1195453"/>
          </a:xfrm>
        </p:grpSpPr>
        <p:cxnSp>
          <p:nvCxnSpPr>
            <p:cNvPr id="12" name="Elbow Connector 11"/>
            <p:cNvCxnSpPr>
              <a:endCxn id="14" idx="0"/>
            </p:cNvCxnSpPr>
            <p:nvPr/>
          </p:nvCxnSpPr>
          <p:spPr>
            <a:xfrm rot="5400000">
              <a:off x="7528641" y="5003223"/>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08093" y="4746305"/>
              <a:ext cx="691343" cy="430887"/>
            </a:xfrm>
            <a:prstGeom prst="rect">
              <a:avLst/>
            </a:prstGeom>
            <a:noFill/>
          </p:spPr>
          <p:txBody>
            <a:bodyPr wrap="none" rtlCol="0">
              <a:spAutoFit/>
            </a:bodyPr>
            <a:lstStyle/>
            <a:p>
              <a:r>
                <a:rPr lang="en-US" sz="2200"/>
                <a:t>True</a:t>
              </a:r>
            </a:p>
          </p:txBody>
        </p:sp>
        <p:sp>
          <p:nvSpPr>
            <p:cNvPr id="14" name="Flowchart: Process 13"/>
            <p:cNvSpPr/>
            <p:nvPr/>
          </p:nvSpPr>
          <p:spPr>
            <a:xfrm>
              <a:off x="6488781" y="5294628"/>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Courier New" panose="02070309020205020404" pitchFamily="49" charset="0"/>
                  <a:cs typeface="Courier New" panose="02070309020205020404" pitchFamily="49" charset="0"/>
                </a:rPr>
                <a:t>true-block</a:t>
              </a:r>
            </a:p>
          </p:txBody>
        </p:sp>
      </p:grpSp>
      <p:cxnSp>
        <p:nvCxnSpPr>
          <p:cNvPr id="15" name="Elbow Connector 14"/>
          <p:cNvCxnSpPr>
            <a:stCxn id="14" idx="1"/>
            <a:endCxn id="7" idx="1"/>
          </p:cNvCxnSpPr>
          <p:nvPr/>
        </p:nvCxnSpPr>
        <p:spPr>
          <a:xfrm rot="10800000">
            <a:off x="4081342" y="3866213"/>
            <a:ext cx="129989" cy="1300609"/>
          </a:xfrm>
          <a:prstGeom prst="bentConnector3">
            <a:avLst>
              <a:gd name="adj1" fmla="val 321298"/>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11335" y="2382087"/>
            <a:ext cx="2694969" cy="461665"/>
          </a:xfrm>
          <a:prstGeom prst="rect">
            <a:avLst/>
          </a:prstGeom>
          <a:noFill/>
        </p:spPr>
        <p:txBody>
          <a:bodyPr wrap="none" rtlCol="0">
            <a:spAutoFit/>
          </a:bodyPr>
          <a:lstStyle/>
          <a:p>
            <a:pPr algn="ctr"/>
            <a:r>
              <a:rPr lang="en-US" sz="2400"/>
              <a:t>Flowchart of </a:t>
            </a:r>
            <a:r>
              <a:rPr lang="en-US" sz="2400" b="1">
                <a:latin typeface="Courier New" panose="02070309020205020404" pitchFamily="49" charset="0"/>
                <a:cs typeface="Courier New" panose="02070309020205020404" pitchFamily="49" charset="0"/>
              </a:rPr>
              <a:t>while</a:t>
            </a:r>
          </a:p>
        </p:txBody>
      </p:sp>
      <p:grpSp>
        <p:nvGrpSpPr>
          <p:cNvPr id="18" name="Group 17"/>
          <p:cNvGrpSpPr/>
          <p:nvPr/>
        </p:nvGrpSpPr>
        <p:grpSpPr>
          <a:xfrm>
            <a:off x="8365268" y="4102212"/>
            <a:ext cx="2922497" cy="1281697"/>
            <a:chOff x="6358792" y="3430126"/>
            <a:chExt cx="2922497" cy="1281697"/>
          </a:xfrm>
        </p:grpSpPr>
        <p:cxnSp>
          <p:nvCxnSpPr>
            <p:cNvPr id="19" name="Straight Arrow Connector 18"/>
            <p:cNvCxnSpPr>
              <a:endCxn id="20" idx="0"/>
            </p:cNvCxnSpPr>
            <p:nvPr/>
          </p:nvCxnSpPr>
          <p:spPr>
            <a:xfrm flipH="1">
              <a:off x="7820041" y="3430126"/>
              <a:ext cx="9539" cy="458737"/>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Flowchart: Decision 19"/>
            <p:cNvSpPr/>
            <p:nvPr/>
          </p:nvSpPr>
          <p:spPr>
            <a:xfrm>
              <a:off x="6358792" y="3888863"/>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condition</a:t>
              </a:r>
            </a:p>
          </p:txBody>
        </p:sp>
      </p:grpSp>
      <p:grpSp>
        <p:nvGrpSpPr>
          <p:cNvPr id="21" name="Group 20"/>
          <p:cNvGrpSpPr/>
          <p:nvPr/>
        </p:nvGrpSpPr>
        <p:grpSpPr>
          <a:xfrm>
            <a:off x="9826516" y="5383910"/>
            <a:ext cx="817408" cy="757242"/>
            <a:chOff x="7865129" y="5818041"/>
            <a:chExt cx="817408" cy="757242"/>
          </a:xfrm>
        </p:grpSpPr>
        <p:cxnSp>
          <p:nvCxnSpPr>
            <p:cNvPr id="22" name="Elbow Connector 21"/>
            <p:cNvCxnSpPr>
              <a:stCxn id="20" idx="2"/>
            </p:cNvCxnSpPr>
            <p:nvPr/>
          </p:nvCxnSpPr>
          <p:spPr>
            <a:xfrm rot="5400000">
              <a:off x="7486509" y="6196661"/>
              <a:ext cx="757242" cy="1"/>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925150" y="5907276"/>
              <a:ext cx="757387" cy="430887"/>
            </a:xfrm>
            <a:prstGeom prst="rect">
              <a:avLst/>
            </a:prstGeom>
            <a:noFill/>
          </p:spPr>
          <p:txBody>
            <a:bodyPr wrap="none" rtlCol="0">
              <a:spAutoFit/>
            </a:bodyPr>
            <a:lstStyle/>
            <a:p>
              <a:r>
                <a:rPr lang="en-US" sz="2200"/>
                <a:t>False</a:t>
              </a:r>
            </a:p>
          </p:txBody>
        </p:sp>
      </p:grpSp>
      <p:grpSp>
        <p:nvGrpSpPr>
          <p:cNvPr id="41" name="Group 40"/>
          <p:cNvGrpSpPr/>
          <p:nvPr/>
        </p:nvGrpSpPr>
        <p:grpSpPr>
          <a:xfrm>
            <a:off x="8555279" y="2909369"/>
            <a:ext cx="2662517" cy="1195453"/>
            <a:chOff x="8555279" y="2909369"/>
            <a:chExt cx="2662517" cy="1195453"/>
          </a:xfrm>
        </p:grpSpPr>
        <p:cxnSp>
          <p:nvCxnSpPr>
            <p:cNvPr id="25" name="Elbow Connector 24"/>
            <p:cNvCxnSpPr>
              <a:endCxn id="27" idx="0"/>
            </p:cNvCxnSpPr>
            <p:nvPr/>
          </p:nvCxnSpPr>
          <p:spPr>
            <a:xfrm rot="5400000">
              <a:off x="9595139" y="3200769"/>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Flowchart: Process 26"/>
            <p:cNvSpPr/>
            <p:nvPr/>
          </p:nvSpPr>
          <p:spPr>
            <a:xfrm>
              <a:off x="8555279" y="3492174"/>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Courier New" panose="02070309020205020404" pitchFamily="49" charset="0"/>
                  <a:cs typeface="Courier New" panose="02070309020205020404" pitchFamily="49" charset="0"/>
                </a:rPr>
                <a:t>true-block</a:t>
              </a:r>
            </a:p>
          </p:txBody>
        </p:sp>
      </p:grpSp>
      <p:grpSp>
        <p:nvGrpSpPr>
          <p:cNvPr id="42" name="Group 41"/>
          <p:cNvGrpSpPr/>
          <p:nvPr/>
        </p:nvGrpSpPr>
        <p:grpSpPr>
          <a:xfrm>
            <a:off x="7730478" y="3798499"/>
            <a:ext cx="824800" cy="1590430"/>
            <a:chOff x="7730478" y="3798499"/>
            <a:chExt cx="824800" cy="1590430"/>
          </a:xfrm>
        </p:grpSpPr>
        <p:sp>
          <p:nvSpPr>
            <p:cNvPr id="26" name="TextBox 25"/>
            <p:cNvSpPr txBox="1"/>
            <p:nvPr/>
          </p:nvSpPr>
          <p:spPr>
            <a:xfrm>
              <a:off x="7730478" y="4958042"/>
              <a:ext cx="691343" cy="430887"/>
            </a:xfrm>
            <a:prstGeom prst="rect">
              <a:avLst/>
            </a:prstGeom>
            <a:noFill/>
          </p:spPr>
          <p:txBody>
            <a:bodyPr wrap="none" rtlCol="0">
              <a:spAutoFit/>
            </a:bodyPr>
            <a:lstStyle/>
            <a:p>
              <a:r>
                <a:rPr lang="en-US" sz="2200"/>
                <a:t>True</a:t>
              </a:r>
            </a:p>
          </p:txBody>
        </p:sp>
        <p:cxnSp>
          <p:nvCxnSpPr>
            <p:cNvPr id="28" name="Elbow Connector 27"/>
            <p:cNvCxnSpPr>
              <a:stCxn id="20" idx="1"/>
              <a:endCxn id="27" idx="1"/>
            </p:cNvCxnSpPr>
            <p:nvPr/>
          </p:nvCxnSpPr>
          <p:spPr>
            <a:xfrm rot="10800000" flipH="1">
              <a:off x="8365267" y="3798499"/>
              <a:ext cx="190011" cy="1173931"/>
            </a:xfrm>
            <a:prstGeom prst="bentConnector3">
              <a:avLst>
                <a:gd name="adj1" fmla="val -120309"/>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8174453" y="2382087"/>
            <a:ext cx="3246402" cy="461665"/>
          </a:xfrm>
          <a:prstGeom prst="rect">
            <a:avLst/>
          </a:prstGeom>
          <a:noFill/>
        </p:spPr>
        <p:txBody>
          <a:bodyPr wrap="none" rtlCol="0">
            <a:spAutoFit/>
          </a:bodyPr>
          <a:lstStyle/>
          <a:p>
            <a:pPr algn="ctr"/>
            <a:r>
              <a:rPr lang="en-US" sz="2400"/>
              <a:t>Flowchart of </a:t>
            </a:r>
            <a:r>
              <a:rPr lang="en-US" sz="2400" b="1">
                <a:latin typeface="Courier New" panose="02070309020205020404" pitchFamily="49" charset="0"/>
                <a:cs typeface="Courier New" panose="02070309020205020404" pitchFamily="49" charset="0"/>
              </a:rPr>
              <a:t>do…while</a:t>
            </a:r>
          </a:p>
        </p:txBody>
      </p:sp>
    </p:spTree>
    <p:extLst>
      <p:ext uri="{BB962C8B-B14F-4D97-AF65-F5344CB8AC3E}">
        <p14:creationId xmlns:p14="http://schemas.microsoft.com/office/powerpoint/2010/main" val="9565826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1" dur="50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1" dur="50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22" presetClass="entr" presetSubtype="4" dur="50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22" presetClass="entr" presetSubtype="1" dur="50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up)">
                                      <p:cBhvr>
                                        <p:cTn id="47" dur="500"/>
                                        <p:tgtEl>
                                          <p:spTgt spid="8"/>
                                        </p:tgtEl>
                                      </p:cBhvr>
                                    </p:animEffect>
                                  </p:childTnLst>
                                </p:cTn>
                              </p:par>
                            </p:childTnLst>
                          </p:cTn>
                        </p:par>
                      </p:childTnLst>
                    </p:cTn>
                  </p:par>
                  <p:par>
                    <p:cTn id="48" fill="hold" nodeType="clickPar">
                      <p:stCondLst>
                        <p:cond delay="indefinite"/>
                      </p:stCondLst>
                      <p:childTnLst>
                        <p:par>
                          <p:cTn id="49" fill="hold">
                            <p:stCondLst>
                              <p:cond delay="0"/>
                            </p:stCondLst>
                            <p:childTnLst>
                              <p:par>
                                <p:cTn id="50" presetID="10" presetClass="entr" presetSubtype="0" dur="50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childTnLst>
                    </p:cTn>
                  </p:par>
                  <p:par>
                    <p:cTn id="53" fill="hold" nodeType="clickPar">
                      <p:stCondLst>
                        <p:cond delay="indefinite"/>
                      </p:stCondLst>
                      <p:childTnLst>
                        <p:par>
                          <p:cTn id="54" fill="hold">
                            <p:stCondLst>
                              <p:cond delay="0"/>
                            </p:stCondLst>
                            <p:childTnLst>
                              <p:par>
                                <p:cTn id="55" presetID="22" presetClass="entr" presetSubtype="1" dur="500"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up)">
                                      <p:cBhvr>
                                        <p:cTn id="57" dur="500"/>
                                        <p:tgtEl>
                                          <p:spTgt spid="41"/>
                                        </p:tgtEl>
                                      </p:cBhvr>
                                    </p:animEffect>
                                  </p:childTnLst>
                                </p:cTn>
                              </p:par>
                            </p:childTnLst>
                          </p:cTn>
                        </p:par>
                      </p:childTnLst>
                    </p:cTn>
                  </p:par>
                  <p:par>
                    <p:cTn id="58" fill="hold" nodeType="clickPar">
                      <p:stCondLst>
                        <p:cond delay="indefinite"/>
                      </p:stCondLst>
                      <p:childTnLst>
                        <p:par>
                          <p:cTn id="59" fill="hold">
                            <p:stCondLst>
                              <p:cond delay="0"/>
                            </p:stCondLst>
                            <p:childTnLst>
                              <p:par>
                                <p:cTn id="60" presetID="22" presetClass="entr" presetSubtype="1" dur="500"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up)">
                                      <p:cBhvr>
                                        <p:cTn id="62" dur="500"/>
                                        <p:tgtEl>
                                          <p:spTgt spid="18"/>
                                        </p:tgtEl>
                                      </p:cBhvr>
                                    </p:animEffect>
                                  </p:childTnLst>
                                </p:cTn>
                              </p:par>
                            </p:childTnLst>
                          </p:cTn>
                        </p:par>
                      </p:childTnLst>
                    </p:cTn>
                  </p:par>
                  <p:par>
                    <p:cTn id="63" fill="hold" nodeType="clickPar">
                      <p:stCondLst>
                        <p:cond delay="indefinite"/>
                      </p:stCondLst>
                      <p:childTnLst>
                        <p:par>
                          <p:cTn id="64" fill="hold">
                            <p:stCondLst>
                              <p:cond delay="0"/>
                            </p:stCondLst>
                            <p:childTnLst>
                              <p:par>
                                <p:cTn id="65" presetID="22" presetClass="entr" presetSubtype="4" dur="50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down)">
                                      <p:cBhvr>
                                        <p:cTn id="67" dur="500"/>
                                        <p:tgtEl>
                                          <p:spTgt spid="42"/>
                                        </p:tgtEl>
                                      </p:cBhvr>
                                    </p:animEffect>
                                  </p:childTnLst>
                                </p:cTn>
                              </p:par>
                            </p:childTnLst>
                          </p:cTn>
                        </p:par>
                      </p:childTnLst>
                    </p:cTn>
                  </p:par>
                  <p:par>
                    <p:cTn id="68" fill="hold" nodeType="clickPar">
                      <p:stCondLst>
                        <p:cond delay="indefinite"/>
                      </p:stCondLst>
                      <p:childTnLst>
                        <p:par>
                          <p:cTn id="69" fill="hold">
                            <p:stCondLst>
                              <p:cond delay="0"/>
                            </p:stCondLst>
                            <p:childTnLst>
                              <p:par>
                                <p:cTn id="70" presetID="22" presetClass="entr" presetSubtype="1" dur="500" fill="hold"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up)">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6" grpId="0"/>
      <p:bldP spid="2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WAP to print 1 to 10 using do-while loop</a:t>
            </a:r>
            <a:endParaRPr lang="en-IN"/>
          </a:p>
        </p:txBody>
      </p:sp>
      <p:sp>
        <p:nvSpPr>
          <p:cNvPr id="3" name="Content Placeholder 2"/>
          <p:cNvSpPr>
            <a:spLocks noGrp="1"/>
          </p:cNvSpPr>
          <p:nvPr>
            <p:ph idx="1"/>
          </p:nvPr>
        </p:nvSpPr>
        <p:spPr>
          <a:xfrm>
            <a:off x="131180" y="863445"/>
            <a:ext cx="6469645" cy="4222906"/>
          </a:xfrm>
        </p:spPr>
        <p:txBody>
          <a:bodyPr/>
          <a:lstStyle/>
          <a:p>
            <a:pPr marL="457200" indent="-457200">
              <a:buFont typeface="+mj-lt"/>
              <a:buAutoNum type="arabicPeriod"/>
            </a:pPr>
            <a:r>
              <a:rPr lang="en-IN" sz="2000">
                <a:solidFill>
                  <a:srgbClr val="008000"/>
                </a:solidFill>
                <a:latin typeface="Consolas" panose="020B0609020204030204" pitchFamily="49" charset="0"/>
              </a:rPr>
              <a:t>import </a:t>
            </a:r>
            <a:r>
              <a:rPr lang="en-IN" sz="2000" err="1">
                <a:solidFill>
                  <a:srgbClr val="0000FF"/>
                </a:solidFill>
                <a:latin typeface="Consolas" panose="020B0609020204030204" pitchFamily="49" charset="0"/>
              </a:rPr>
              <a:t>java.util.*</a:t>
            </a:r>
            <a:r>
              <a:rPr lang="en-IN" sz="2000">
                <a:solidFill>
                  <a:srgbClr val="666666"/>
                </a:solidFill>
                <a:latin typeface="Consolas" panose="020B0609020204030204" pitchFamily="49" charset="0"/>
              </a:rPr>
              <a:t>;</a:t>
            </a:r>
          </a:p>
          <a:p>
            <a:pPr marL="457200" indent="-457200">
              <a:buFont typeface="+mj-lt"/>
              <a:buAutoNum type="arabicPeriod"/>
            </a:pPr>
            <a:r>
              <a:rPr lang="en-IN" sz="2000">
                <a:solidFill>
                  <a:srgbClr val="008000"/>
                </a:solidFill>
                <a:latin typeface="Consolas" panose="020B0609020204030204" pitchFamily="49" charset="0"/>
              </a:rPr>
              <a:t>class </a:t>
            </a:r>
            <a:r>
              <a:rPr lang="en-IN" sz="2000" err="1">
                <a:solidFill>
                  <a:srgbClr val="0000FF"/>
                </a:solidFill>
                <a:latin typeface="Consolas" panose="020B0609020204030204" pitchFamily="49" charset="0"/>
              </a:rPr>
              <a:t>MyProgram</a:t>
            </a:r>
            <a:r>
              <a:rPr lang="en-IN" sz="2000">
                <a:solidFill>
                  <a:srgbClr val="666666"/>
                </a:solidFill>
                <a:latin typeface="Consolas" panose="020B0609020204030204" pitchFamily="49" charset="0"/>
              </a:rPr>
              <a:t>{  </a:t>
            </a:r>
          </a:p>
          <a:p>
            <a:pPr marL="457200" indent="-457200">
              <a:buFont typeface="+mj-lt"/>
              <a:buAutoNum type="arabicPeriod"/>
            </a:pPr>
            <a:r>
              <a:rPr lang="en-US" sz="2000">
                <a:solidFill>
                  <a:srgbClr val="008000"/>
                </a:solidFill>
                <a:latin typeface="Consolas" panose="020B0609020204030204" pitchFamily="49" charset="0"/>
              </a:rPr>
              <a:t>public static </a:t>
            </a:r>
            <a:r>
              <a:rPr lang="en-US" sz="2000">
                <a:solidFill>
                  <a:srgbClr val="B00040"/>
                </a:solidFill>
                <a:latin typeface="Consolas" panose="020B0609020204030204" pitchFamily="49" charset="0"/>
              </a:rPr>
              <a:t>void </a:t>
            </a:r>
            <a:r>
              <a:rPr lang="en-US" sz="2000">
                <a:solidFill>
                  <a:srgbClr val="0000FF"/>
                </a:solidFill>
                <a:latin typeface="Consolas" panose="020B0609020204030204" pitchFamily="49" charset="0"/>
              </a:rPr>
              <a:t>main </a:t>
            </a:r>
            <a:r>
              <a:rPr lang="en-US" sz="2000">
                <a:solidFill>
                  <a:srgbClr val="666666"/>
                </a:solidFill>
                <a:latin typeface="Consolas" panose="020B0609020204030204" pitchFamily="49" charset="0"/>
              </a:rPr>
              <a:t>(String[] args){</a:t>
            </a:r>
          </a:p>
          <a:p>
            <a:pPr marL="457200" indent="-457200">
              <a:buFont typeface="+mj-lt"/>
              <a:buAutoNum type="arabicPeriod"/>
            </a:pPr>
            <a:r>
              <a:rPr lang="en-IN" sz="2000" err="1">
                <a:solidFill>
                  <a:srgbClr val="B00040"/>
                </a:solidFill>
                <a:latin typeface="Consolas" panose="020B0609020204030204" pitchFamily="49" charset="0"/>
              </a:rPr>
              <a:t>int i</a:t>
            </a:r>
            <a:r>
              <a:rPr lang="en-IN" sz="2000">
                <a:solidFill>
                  <a:srgbClr val="666666"/>
                </a:solidFill>
                <a:latin typeface="Consolas" panose="020B0609020204030204" pitchFamily="49" charset="0"/>
              </a:rPr>
              <a:t>=1;        </a:t>
            </a:r>
          </a:p>
          <a:p>
            <a:pPr marL="457200" indent="-457200">
              <a:buFont typeface="+mj-lt"/>
              <a:buAutoNum type="arabicPeriod"/>
            </a:pPr>
            <a:r>
              <a:rPr lang="en-IN" sz="2000">
                <a:latin typeface="Consolas" panose="020B0609020204030204" pitchFamily="49" charset="0"/>
              </a:rPr>
              <a:t>  </a:t>
            </a:r>
            <a:r>
              <a:rPr lang="en-IN" sz="2000" b="1">
                <a:solidFill>
                  <a:srgbClr val="008000"/>
                </a:solidFill>
                <a:latin typeface="Consolas" panose="020B0609020204030204" pitchFamily="49" charset="0"/>
              </a:rPr>
              <a:t>do</a:t>
            </a:r>
            <a:r>
              <a:rPr lang="en-IN" sz="2000">
                <a:solidFill>
                  <a:srgbClr val="666666"/>
                </a:solidFill>
                <a:latin typeface="Consolas" panose="020B0609020204030204" pitchFamily="49" charset="0"/>
              </a:rPr>
              <a:t>{</a:t>
            </a:r>
          </a:p>
          <a:p>
            <a:pPr marL="457200" indent="-457200">
              <a:buFont typeface="+mj-lt"/>
              <a:buAutoNum type="arabicPeriod"/>
            </a:pPr>
            <a:r>
              <a:rPr lang="en-IN" sz="2000">
                <a:latin typeface="Consolas" panose="020B0609020204030204" pitchFamily="49" charset="0"/>
              </a:rPr>
              <a:t>      System</a:t>
            </a:r>
            <a:r>
              <a:rPr lang="en-IN" sz="2000" err="1">
                <a:solidFill>
                  <a:srgbClr val="666666"/>
                </a:solidFill>
                <a:latin typeface="Consolas" panose="020B0609020204030204" pitchFamily="49" charset="0"/>
              </a:rPr>
              <a:t>.</a:t>
            </a:r>
            <a:r>
              <a:rPr lang="en-IN" sz="2000" err="1">
                <a:solidFill>
                  <a:srgbClr val="7D9029"/>
                </a:solidFill>
                <a:latin typeface="Consolas" panose="020B0609020204030204" pitchFamily="49" charset="0"/>
              </a:rPr>
              <a:t>out</a:t>
            </a:r>
            <a:r>
              <a:rPr lang="en-IN" sz="2000" err="1">
                <a:solidFill>
                  <a:srgbClr val="666666"/>
                </a:solidFill>
                <a:latin typeface="Consolas" panose="020B0609020204030204" pitchFamily="49" charset="0"/>
              </a:rPr>
              <a:t>.</a:t>
            </a:r>
            <a:r>
              <a:rPr lang="en-IN" sz="2000" err="1">
                <a:solidFill>
                  <a:srgbClr val="7D9029"/>
                </a:solidFill>
                <a:latin typeface="Consolas" panose="020B0609020204030204" pitchFamily="49" charset="0"/>
              </a:rPr>
              <a:t>println</a:t>
            </a:r>
            <a:r>
              <a:rPr lang="en-IN" sz="2000">
                <a:solidFill>
                  <a:srgbClr val="666666"/>
                </a:solidFill>
                <a:latin typeface="Consolas" panose="020B0609020204030204" pitchFamily="49" charset="0"/>
              </a:rPr>
              <a:t>(i);</a:t>
            </a:r>
          </a:p>
          <a:p>
            <a:pPr marL="457200" indent="-457200">
              <a:buFont typeface="+mj-lt"/>
              <a:buAutoNum type="arabicPeriod"/>
            </a:pPr>
            <a:r>
              <a:rPr lang="en-IN" sz="2000">
                <a:latin typeface="Consolas" panose="020B0609020204030204" pitchFamily="49" charset="0"/>
              </a:rPr>
              <a:t>      i</a:t>
            </a:r>
            <a:r>
              <a:rPr lang="en-IN" sz="2000">
                <a:solidFill>
                  <a:srgbClr val="666666"/>
                </a:solidFill>
                <a:latin typeface="Consolas" panose="020B0609020204030204" pitchFamily="49" charset="0"/>
              </a:rPr>
              <a:t>++;           </a:t>
            </a:r>
          </a:p>
          <a:p>
            <a:pPr marL="457200" indent="-457200">
              <a:buFont typeface="+mj-lt"/>
              <a:buAutoNum type="arabicPeriod"/>
            </a:pPr>
            <a:r>
              <a:rPr lang="en-IN" sz="2000">
                <a:latin typeface="Consolas" panose="020B0609020204030204" pitchFamily="49" charset="0"/>
              </a:rPr>
              <a:t>    </a:t>
            </a:r>
            <a:r>
              <a:rPr lang="en-IN" sz="2000">
                <a:solidFill>
                  <a:srgbClr val="666666"/>
                </a:solidFill>
                <a:latin typeface="Consolas" panose="020B0609020204030204" pitchFamily="49" charset="0"/>
              </a:rPr>
              <a:t>}</a:t>
            </a:r>
            <a:r>
              <a:rPr lang="en-IN" sz="2000" b="1">
                <a:solidFill>
                  <a:srgbClr val="008000"/>
                </a:solidFill>
                <a:latin typeface="Consolas" panose="020B0609020204030204" pitchFamily="49" charset="0"/>
              </a:rPr>
              <a:t>while</a:t>
            </a:r>
            <a:r>
              <a:rPr lang="en-IN" sz="2000" b="1">
                <a:solidFill>
                  <a:srgbClr val="666666"/>
                </a:solidFill>
                <a:latin typeface="Consolas" panose="020B0609020204030204" pitchFamily="49" charset="0"/>
              </a:rPr>
              <a:t>(i</a:t>
            </a:r>
            <a:r>
              <a:rPr lang="en-IN" sz="2000">
                <a:solidFill>
                  <a:srgbClr val="666666"/>
                </a:solidFill>
                <a:latin typeface="Consolas" panose="020B0609020204030204" pitchFamily="49" charset="0"/>
              </a:rPr>
              <a:t> &lt;= 10);</a:t>
            </a:r>
          </a:p>
          <a:p>
            <a:pPr marL="457200" indent="-457200">
              <a:buFont typeface="+mj-lt"/>
              <a:buAutoNum type="arabicPeriod"/>
            </a:pPr>
            <a:r>
              <a:rPr lang="en-IN" sz="2000">
                <a:latin typeface="Consolas" panose="020B0609020204030204" pitchFamily="49" charset="0"/>
              </a:rPr>
              <a:t> </a:t>
            </a:r>
            <a:r>
              <a:rPr lang="en-IN" sz="2000">
                <a:solidFill>
                  <a:srgbClr val="666666"/>
                </a:solidFill>
                <a:latin typeface="Consolas" panose="020B0609020204030204" pitchFamily="49" charset="0"/>
              </a:rPr>
              <a:t>}</a:t>
            </a:r>
          </a:p>
          <a:p>
            <a:pPr marL="457200" indent="-457200">
              <a:buFont typeface="+mj-lt"/>
              <a:buAutoNum type="arabicPeriod"/>
            </a:pPr>
            <a:r>
              <a:rPr lang="en-IN" sz="2000">
                <a:solidFill>
                  <a:srgbClr val="666666"/>
                </a:solidFill>
                <a:latin typeface="Consolas" panose="020B0609020204030204" pitchFamily="49" charset="0"/>
              </a:rPr>
              <a:t>}</a:t>
            </a:r>
          </a:p>
          <a:p>
            <a:pPr marL="457200" indent="-457200">
              <a:buFont typeface="+mj-lt"/>
              <a:buAutoNum type="arabicPeriod"/>
            </a:pPr>
            <a:endParaRPr lang="en-IN" sz="2000">
              <a:latin typeface="Consolas" panose="020B0609020204030204" pitchFamily="49" charset="0"/>
            </a:endParaRPr>
          </a:p>
        </p:txBody>
      </p:sp>
    </p:spTree>
    <p:extLst>
      <p:ext uri="{BB962C8B-B14F-4D97-AF65-F5344CB8AC3E}">
        <p14:creationId xmlns:p14="http://schemas.microsoft.com/office/powerpoint/2010/main" val="183890557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Making Statements</a:t>
            </a:r>
          </a:p>
        </p:txBody>
      </p:sp>
      <p:sp>
        <p:nvSpPr>
          <p:cNvPr id="3" name="Content Placeholder 2"/>
          <p:cNvSpPr>
            <a:spLocks noGrp="1"/>
          </p:cNvSpPr>
          <p:nvPr>
            <p:ph idx="1"/>
          </p:nvPr>
        </p:nvSpPr>
        <p:spPr/>
        <p:txBody>
          <a:bodyPr/>
          <a:lstStyle/>
          <a:p>
            <a:r>
              <a:rPr lang="en-US"/>
              <a:t>Commonly used decision making statements are</a:t>
            </a:r>
          </a:p>
          <a:p>
            <a:pPr lvl="1"/>
            <a:r>
              <a:rPr lang="en-US"/>
              <a:t>One way Decision: </a:t>
            </a:r>
            <a:r>
              <a:rPr lang="en-US" b="1">
                <a:latin typeface="Courier New" panose="02070309020205020404" pitchFamily="49" charset="0"/>
                <a:cs typeface="Courier New" panose="02070309020205020404" pitchFamily="49" charset="0"/>
              </a:rPr>
              <a:t>	if 		</a:t>
            </a:r>
            <a:r>
              <a:rPr lang="en-US">
                <a:solidFill>
                  <a:schemeClr val="tx1">
                    <a:lumMod val="65000"/>
                    <a:lumOff val="35000"/>
                  </a:schemeClr>
                </a:solidFill>
              </a:rPr>
              <a:t>(Also known as simple if)</a:t>
            </a:r>
          </a:p>
          <a:p>
            <a:pPr lvl="1"/>
            <a:r>
              <a:rPr lang="en-US"/>
              <a:t>Two way Decision:</a:t>
            </a:r>
            <a:r>
              <a:rPr lang="en-US" b="1">
                <a:latin typeface="Courier New" panose="02070309020205020404" pitchFamily="49" charset="0"/>
                <a:cs typeface="Courier New" panose="02070309020205020404" pitchFamily="49" charset="0"/>
              </a:rPr>
              <a:t>	if…else</a:t>
            </a:r>
          </a:p>
          <a:p>
            <a:pPr lvl="1"/>
            <a:r>
              <a:rPr lang="en-US"/>
              <a:t>Multi way Decision:</a:t>
            </a:r>
            <a:r>
              <a:rPr lang="en-US" b="1">
                <a:latin typeface="Courier New" panose="02070309020205020404" pitchFamily="49" charset="0"/>
                <a:cs typeface="Courier New" panose="02070309020205020404" pitchFamily="49" charset="0"/>
              </a:rPr>
              <a:t>	if…else</a:t>
            </a:r>
            <a:r>
              <a:rPr lang="en-US"/>
              <a:t> </a:t>
            </a:r>
            <a:r>
              <a:rPr lang="en-US" b="1">
                <a:latin typeface="Courier New" panose="02070309020205020404" pitchFamily="49" charset="0"/>
                <a:cs typeface="Courier New" panose="02070309020205020404" pitchFamily="49" charset="0"/>
              </a:rPr>
              <a:t>if…else</a:t>
            </a:r>
            <a:r>
              <a:rPr lang="en-US"/>
              <a:t> </a:t>
            </a:r>
            <a:r>
              <a:rPr lang="en-US" b="1">
                <a:latin typeface="Courier New" panose="02070309020205020404" pitchFamily="49" charset="0"/>
                <a:cs typeface="Courier New" panose="02070309020205020404" pitchFamily="49" charset="0"/>
              </a:rPr>
              <a:t>if…else</a:t>
            </a:r>
          </a:p>
          <a:p>
            <a:pPr lvl="1"/>
            <a:r>
              <a:rPr lang="en-US"/>
              <a:t>Decision within Decision:	</a:t>
            </a:r>
            <a:r>
              <a:rPr lang="en-US" b="1">
                <a:latin typeface="Courier New" panose="02070309020205020404" pitchFamily="49" charset="0"/>
                <a:cs typeface="Courier New" panose="02070309020205020404" pitchFamily="49" charset="0"/>
              </a:rPr>
              <a:t>nested if</a:t>
            </a:r>
          </a:p>
          <a:p>
            <a:pPr lvl="1"/>
            <a:r>
              <a:rPr lang="en-US"/>
              <a:t>Two way Decision:</a:t>
            </a:r>
            <a:r>
              <a:rPr lang="en-US" b="1">
                <a:latin typeface="Courier New" panose="02070309020205020404" pitchFamily="49" charset="0"/>
                <a:cs typeface="Courier New" panose="02070309020205020404" pitchFamily="49" charset="0"/>
              </a:rPr>
              <a:t>	?: (Conditional Operator)</a:t>
            </a:r>
          </a:p>
          <a:p>
            <a:pPr lvl="1"/>
            <a:r>
              <a:rPr lang="en-US"/>
              <a:t>n-way Decision:</a:t>
            </a:r>
            <a:r>
              <a:rPr lang="en-US" b="1">
                <a:latin typeface="Courier New" panose="02070309020205020404" pitchFamily="49" charset="0"/>
                <a:cs typeface="Courier New" panose="02070309020205020404" pitchFamily="49" charset="0"/>
              </a:rPr>
              <a:t>		switch…case</a:t>
            </a:r>
          </a:p>
          <a:p>
            <a:endParaRPr lang="en-US"/>
          </a:p>
          <a:p>
            <a:endParaRPr lang="en-US"/>
          </a:p>
          <a:p>
            <a:endParaRPr lang="en-US"/>
          </a:p>
        </p:txBody>
      </p:sp>
    </p:spTree>
    <p:extLst>
      <p:ext uri="{BB962C8B-B14F-4D97-AF65-F5344CB8AC3E}">
        <p14:creationId xmlns:p14="http://schemas.microsoft.com/office/powerpoint/2010/main" val="2892192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 presetClass="entr" presetSubtype="0" dur="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p:stCondLst>
                              <p:cond delay="0"/>
                            </p:stCondLst>
                            <p:childTnLst>
                              <p:par>
                                <p:cTn id="14" presetID="1" presetClass="entr" presetSubtype="0" dur="1"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p:stCondLst>
                              <p:cond delay="0"/>
                            </p:stCondLst>
                            <p:childTnLst>
                              <p:par>
                                <p:cTn id="18" presetID="1" presetClass="entr" presetSubtype="0" dur="1"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p:stCondLst>
                              <p:cond delay="0"/>
                            </p:stCondLst>
                            <p:childTnLst>
                              <p:par>
                                <p:cTn id="22" presetID="1" presetClass="entr" presetSubtype="0" dur="1"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p:stCondLst>
                              <p:cond delay="0"/>
                            </p:stCondLst>
                            <p:childTnLst>
                              <p:par>
                                <p:cTn id="26" presetID="1" presetClass="entr" presetSubtype="0" dur="1"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p:stCondLst>
                              <p:cond delay="0"/>
                            </p:stCondLst>
                            <p:childTnLst>
                              <p:par>
                                <p:cTn id="30" presetID="1" presetClass="entr" presetSubtype="0" dur="1"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continue</a:t>
            </a:r>
            <a:endParaRPr lang="en-IN"/>
          </a:p>
        </p:txBody>
      </p:sp>
      <p:sp>
        <p:nvSpPr>
          <p:cNvPr id="5" name="Text Placeholder 4"/>
          <p:cNvSpPr>
            <a:spLocks noGrp="1"/>
          </p:cNvSpPr>
          <p:nvPr>
            <p:ph type="body" idx="1"/>
          </p:nvPr>
        </p:nvSpPr>
        <p:spPr/>
        <p:txBody>
          <a:bodyPr/>
          <a:lstStyle/>
          <a:p>
            <a:r>
              <a:rPr lang="en-IN"/>
              <a:t>Skip the statement in the iteration</a:t>
            </a:r>
          </a:p>
        </p:txBody>
      </p:sp>
    </p:spTree>
    <p:extLst>
      <p:ext uri="{BB962C8B-B14F-4D97-AF65-F5344CB8AC3E}">
        <p14:creationId xmlns:p14="http://schemas.microsoft.com/office/powerpoint/2010/main" val="115162543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a:t>
            </a:r>
          </a:p>
        </p:txBody>
      </p:sp>
      <p:sp>
        <p:nvSpPr>
          <p:cNvPr id="3" name="Content Placeholder 2"/>
          <p:cNvSpPr>
            <a:spLocks noGrp="1"/>
          </p:cNvSpPr>
          <p:nvPr>
            <p:ph idx="1"/>
          </p:nvPr>
        </p:nvSpPr>
        <p:spPr/>
        <p:txBody>
          <a:bodyPr/>
          <a:lstStyle/>
          <a:p>
            <a:r>
              <a:rPr lang="en-US"/>
              <a:t>Sometimes, it is required to skip the remaining statements in the loop and continue with the next iteration.</a:t>
            </a:r>
          </a:p>
          <a:p>
            <a:r>
              <a:rPr lang="en-US" b="1">
                <a:latin typeface="Courier New" panose="02070309020205020404" pitchFamily="49" charset="0"/>
                <a:cs typeface="Courier New" panose="02070309020205020404" pitchFamily="49" charset="0"/>
              </a:rPr>
              <a:t>continue</a:t>
            </a:r>
            <a:r>
              <a:rPr lang="en-US"/>
              <a:t> statement is used to skip remaining statements in the loop.</a:t>
            </a:r>
          </a:p>
          <a:p>
            <a:r>
              <a:rPr lang="en-US" b="1">
                <a:latin typeface="Courier New" panose="02070309020205020404" pitchFamily="49" charset="0"/>
                <a:cs typeface="Courier New" panose="02070309020205020404" pitchFamily="49" charset="0"/>
              </a:rPr>
              <a:t>continue</a:t>
            </a:r>
            <a:r>
              <a:rPr lang="en-US"/>
              <a:t> is keyword.</a:t>
            </a:r>
          </a:p>
          <a:p>
            <a:endParaRPr lang="en-US"/>
          </a:p>
        </p:txBody>
      </p:sp>
    </p:spTree>
    <p:extLst>
      <p:ext uri="{BB962C8B-B14F-4D97-AF65-F5344CB8AC3E}">
        <p14:creationId xmlns:p14="http://schemas.microsoft.com/office/powerpoint/2010/main" val="11359476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a:t>WAP to calculate the sum of positive numbers.</a:t>
            </a:r>
          </a:p>
        </p:txBody>
      </p:sp>
      <p:sp>
        <p:nvSpPr>
          <p:cNvPr id="4" name="Content Placeholder 2"/>
          <p:cNvSpPr>
            <a:spLocks noGrp="1"/>
          </p:cNvSpPr>
          <p:nvPr>
            <p:ph idx="1"/>
          </p:nvPr>
        </p:nvSpPr>
        <p:spPr>
          <a:xfrm>
            <a:off x="131180" y="720564"/>
            <a:ext cx="9870070" cy="5590565"/>
          </a:xfrm>
        </p:spPr>
        <p:txBody>
          <a:bodyPr/>
          <a:lstStyle/>
          <a:p>
            <a:pPr marL="0" indent="-457200">
              <a:spcBef>
                <a:spcPct val="0"/>
              </a:spcBef>
              <a:buFont typeface="+mj-lt"/>
              <a:buAutoNum type="arabicPeriod"/>
            </a:pPr>
            <a:r>
              <a:rPr lang="en-IN" sz="2000" b="1">
                <a:solidFill>
                  <a:srgbClr val="008000"/>
                </a:solidFill>
                <a:latin typeface="Consolas" panose="020B0609020204030204" pitchFamily="49" charset="0"/>
              </a:rPr>
              <a:t>import </a:t>
            </a:r>
            <a:r>
              <a:rPr lang="en-IN" sz="2000" b="1" err="1">
                <a:solidFill>
                  <a:srgbClr val="0000FF"/>
                </a:solidFill>
                <a:latin typeface="Consolas" panose="020B0609020204030204" pitchFamily="49" charset="0"/>
              </a:rPr>
              <a:t>java.util.*</a:t>
            </a:r>
            <a:r>
              <a:rPr lang="en-IN" sz="2000" b="1">
                <a:solidFill>
                  <a:srgbClr val="666666"/>
                </a:solidFill>
                <a:latin typeface="Consolas" panose="020B0609020204030204" pitchFamily="49" charset="0"/>
              </a:rPr>
              <a:t>;</a:t>
            </a:r>
          </a:p>
          <a:p>
            <a:pPr marL="0" indent="-457200">
              <a:spcBef>
                <a:spcPct val="0"/>
              </a:spcBef>
              <a:buFont typeface="+mj-lt"/>
              <a:buAutoNum type="arabicPeriod"/>
            </a:pPr>
            <a:r>
              <a:rPr lang="en-IN" sz="2000" b="1">
                <a:solidFill>
                  <a:srgbClr val="008000"/>
                </a:solidFill>
                <a:latin typeface="Consolas" panose="020B0609020204030204" pitchFamily="49" charset="0"/>
              </a:rPr>
              <a:t>class </a:t>
            </a:r>
            <a:r>
              <a:rPr lang="en-IN" sz="2000" b="1" err="1">
                <a:solidFill>
                  <a:srgbClr val="0000FF"/>
                </a:solidFill>
                <a:latin typeface="Consolas" panose="020B0609020204030204" pitchFamily="49" charset="0"/>
              </a:rPr>
              <a:t>ContinueDemo</a:t>
            </a:r>
            <a:r>
              <a:rPr lang="en-IN" sz="2000" b="1">
                <a:solidFill>
                  <a:srgbClr val="666666"/>
                </a:solidFill>
                <a:latin typeface="Consolas" panose="020B0609020204030204" pitchFamily="49" charset="0"/>
              </a:rPr>
              <a:t>{</a:t>
            </a:r>
          </a:p>
          <a:p>
            <a:pPr marL="0" indent="-457200">
              <a:spcBef>
                <a:spcPct val="0"/>
              </a:spcBef>
              <a:buFont typeface="+mj-lt"/>
              <a:buAutoNum type="arabicPeriod"/>
            </a:pPr>
            <a:r>
              <a:rPr lang="en-US" sz="2000" b="1">
                <a:solidFill>
                  <a:srgbClr val="008000"/>
                </a:solidFill>
                <a:latin typeface="Consolas" panose="020B0609020204030204" pitchFamily="49" charset="0"/>
              </a:rPr>
              <a:t>public static </a:t>
            </a:r>
            <a:r>
              <a:rPr lang="en-US" sz="2000" b="1">
                <a:solidFill>
                  <a:srgbClr val="B00040"/>
                </a:solidFill>
                <a:latin typeface="Consolas" panose="020B0609020204030204" pitchFamily="49" charset="0"/>
              </a:rPr>
              <a:t>void </a:t>
            </a:r>
            <a:r>
              <a:rPr lang="en-US" sz="2000" b="1">
                <a:solidFill>
                  <a:srgbClr val="0000FF"/>
                </a:solidFill>
                <a:latin typeface="Consolas" panose="020B0609020204030204" pitchFamily="49" charset="0"/>
              </a:rPr>
              <a:t>main</a:t>
            </a:r>
            <a:r>
              <a:rPr lang="en-US" sz="2000" b="1">
                <a:solidFill>
                  <a:srgbClr val="666666"/>
                </a:solidFill>
                <a:latin typeface="Consolas" panose="020B0609020204030204" pitchFamily="49" charset="0"/>
              </a:rPr>
              <a:t>(String[] args) {</a:t>
            </a:r>
          </a:p>
          <a:p>
            <a:pPr marL="0" indent="-457200">
              <a:spcBef>
                <a:spcPct val="0"/>
              </a:spcBef>
              <a:buFont typeface="+mj-lt"/>
              <a:buAutoNum type="arabicPeriod"/>
            </a:pPr>
            <a:r>
              <a:rPr lang="en-IN" sz="2000" err="1">
                <a:solidFill>
                  <a:srgbClr val="B00040"/>
                </a:solidFill>
                <a:latin typeface="Consolas" panose="020B0609020204030204" pitchFamily="49" charset="0"/>
              </a:rPr>
              <a:t>int a</a:t>
            </a:r>
            <a:r>
              <a:rPr lang="en-IN" sz="2000" err="1">
                <a:solidFill>
                  <a:srgbClr val="666666"/>
                </a:solidFill>
                <a:latin typeface="Consolas" panose="020B0609020204030204" pitchFamily="49" charset="0"/>
              </a:rPr>
              <a:t>,n,sum=0;    </a:t>
            </a:r>
          </a:p>
          <a:p>
            <a:pPr marL="0" indent="-457200">
              <a:spcBef>
                <a:spcPct val="0"/>
              </a:spcBef>
              <a:buFont typeface="+mj-lt"/>
              <a:buAutoNum type="arabicPeriod"/>
            </a:pPr>
            <a:r>
              <a:rPr lang="en-IN" sz="2000">
                <a:latin typeface="Consolas" panose="020B0609020204030204" pitchFamily="49" charset="0"/>
              </a:rPr>
              <a:t>Scanner sc </a:t>
            </a:r>
            <a:r>
              <a:rPr lang="en-IN" sz="2000">
                <a:solidFill>
                  <a:srgbClr val="666666"/>
                </a:solidFill>
                <a:latin typeface="Consolas" panose="020B0609020204030204" pitchFamily="49" charset="0"/>
              </a:rPr>
              <a:t>= </a:t>
            </a:r>
            <a:r>
              <a:rPr lang="en-IN" sz="2000" b="1">
                <a:solidFill>
                  <a:srgbClr val="008000"/>
                </a:solidFill>
                <a:latin typeface="Consolas" panose="020B0609020204030204" pitchFamily="49" charset="0"/>
              </a:rPr>
              <a:t>new Scanner</a:t>
            </a:r>
            <a:r>
              <a:rPr lang="en-IN" sz="2000" b="1">
                <a:solidFill>
                  <a:srgbClr val="666666"/>
                </a:solidFill>
                <a:latin typeface="Consolas" panose="020B0609020204030204" pitchFamily="49" charset="0"/>
              </a:rPr>
              <a:t>(System.</a:t>
            </a:r>
            <a:r>
              <a:rPr lang="en-IN" sz="2000" b="1">
                <a:solidFill>
                  <a:srgbClr val="7D9029"/>
                </a:solidFill>
                <a:latin typeface="Consolas" panose="020B0609020204030204" pitchFamily="49" charset="0"/>
              </a:rPr>
              <a:t>in</a:t>
            </a:r>
            <a:r>
              <a:rPr lang="en-IN" sz="2000" b="1">
                <a:solidFill>
                  <a:srgbClr val="666666"/>
                </a:solidFill>
                <a:latin typeface="Consolas" panose="020B0609020204030204" pitchFamily="49" charset="0"/>
              </a:rPr>
              <a:t>);         </a:t>
            </a:r>
          </a:p>
          <a:p>
            <a:pPr marL="0" indent="-457200">
              <a:spcBef>
                <a:spcPct val="0"/>
              </a:spcBef>
              <a:buFont typeface="+mj-lt"/>
              <a:buAutoNum type="arabicPeriod"/>
            </a:pPr>
            <a:r>
              <a:rPr lang="en-IN" sz="2000">
                <a:latin typeface="Consolas" panose="020B0609020204030204" pitchFamily="49" charset="0"/>
              </a:rPr>
              <a:t>n </a:t>
            </a:r>
            <a:r>
              <a:rPr lang="en-IN" sz="2000">
                <a:solidFill>
                  <a:srgbClr val="666666"/>
                </a:solidFill>
                <a:latin typeface="Consolas" panose="020B0609020204030204" pitchFamily="49" charset="0"/>
              </a:rPr>
              <a:t>= sc.</a:t>
            </a:r>
            <a:r>
              <a:rPr lang="en-IN" sz="2000" err="1">
                <a:solidFill>
                  <a:srgbClr val="7D9029"/>
                </a:solidFill>
                <a:latin typeface="Consolas" panose="020B0609020204030204" pitchFamily="49" charset="0"/>
              </a:rPr>
              <a:t>nextInt</a:t>
            </a:r>
            <a:r>
              <a:rPr lang="en-IN" sz="2000">
                <a:solidFill>
                  <a:srgbClr val="666666"/>
                </a:solidFill>
                <a:latin typeface="Consolas" panose="020B0609020204030204" pitchFamily="49" charset="0"/>
              </a:rPr>
              <a:t>();    </a:t>
            </a:r>
          </a:p>
          <a:p>
            <a:pPr marL="0" indent="-457200">
              <a:spcBef>
                <a:spcPct val="0"/>
              </a:spcBef>
              <a:buFont typeface="+mj-lt"/>
              <a:buAutoNum type="arabicPeriod"/>
            </a:pPr>
            <a:r>
              <a:rPr lang="en-IN" sz="2000" b="1">
                <a:solidFill>
                  <a:srgbClr val="008000"/>
                </a:solidFill>
                <a:latin typeface="Consolas" panose="020B0609020204030204" pitchFamily="49" charset="0"/>
              </a:rPr>
              <a:t>for</a:t>
            </a:r>
            <a:r>
              <a:rPr lang="en-IN" sz="2000" b="1">
                <a:solidFill>
                  <a:srgbClr val="666666"/>
                </a:solidFill>
                <a:latin typeface="Consolas" panose="020B0609020204030204" pitchFamily="49" charset="0"/>
              </a:rPr>
              <a:t>(</a:t>
            </a:r>
            <a:r>
              <a:rPr lang="en-IN" sz="2000" b="1" err="1">
                <a:solidFill>
                  <a:srgbClr val="B00040"/>
                </a:solidFill>
                <a:latin typeface="Consolas" panose="020B0609020204030204" pitchFamily="49" charset="0"/>
              </a:rPr>
              <a:t>int i</a:t>
            </a:r>
            <a:r>
              <a:rPr lang="en-IN" sz="2000" b="1">
                <a:solidFill>
                  <a:srgbClr val="666666"/>
                </a:solidFill>
                <a:latin typeface="Consolas" panose="020B0609020204030204" pitchFamily="49" charset="0"/>
              </a:rPr>
              <a:t>=0;i&lt;n;i++){        </a:t>
            </a:r>
          </a:p>
          <a:p>
            <a:pPr marL="0" indent="-457200">
              <a:spcBef>
                <a:spcPct val="0"/>
              </a:spcBef>
              <a:buFont typeface="+mj-lt"/>
              <a:buAutoNum type="arabicPeriod"/>
            </a:pPr>
            <a:r>
              <a:rPr lang="en-IN" sz="2000">
                <a:latin typeface="Consolas" panose="020B0609020204030204" pitchFamily="49" charset="0"/>
              </a:rPr>
              <a:t>  a </a:t>
            </a:r>
            <a:r>
              <a:rPr lang="en-IN" sz="2000">
                <a:solidFill>
                  <a:srgbClr val="666666"/>
                </a:solidFill>
                <a:latin typeface="Consolas" panose="020B0609020204030204" pitchFamily="49" charset="0"/>
              </a:rPr>
              <a:t>= sc.</a:t>
            </a:r>
            <a:r>
              <a:rPr lang="en-IN" sz="2000" err="1">
                <a:solidFill>
                  <a:srgbClr val="7D9029"/>
                </a:solidFill>
                <a:latin typeface="Consolas" panose="020B0609020204030204" pitchFamily="49" charset="0"/>
              </a:rPr>
              <a:t>nextInt</a:t>
            </a:r>
            <a:r>
              <a:rPr lang="en-IN" sz="2000">
                <a:solidFill>
                  <a:srgbClr val="666666"/>
                </a:solidFill>
                <a:latin typeface="Consolas" panose="020B0609020204030204" pitchFamily="49" charset="0"/>
              </a:rPr>
              <a:t>();        </a:t>
            </a:r>
          </a:p>
          <a:p>
            <a:pPr marL="0" indent="-457200">
              <a:spcBef>
                <a:spcPct val="0"/>
              </a:spcBef>
              <a:buFont typeface="+mj-lt"/>
              <a:buAutoNum type="arabicPeriod"/>
            </a:pPr>
            <a:r>
              <a:rPr lang="en-IN" sz="2000">
                <a:latin typeface="Consolas" panose="020B0609020204030204" pitchFamily="49" charset="0"/>
              </a:rPr>
              <a:t>  </a:t>
            </a:r>
            <a:r>
              <a:rPr lang="en-IN" sz="2000" b="1">
                <a:solidFill>
                  <a:srgbClr val="008000"/>
                </a:solidFill>
                <a:latin typeface="Consolas" panose="020B0609020204030204" pitchFamily="49" charset="0"/>
              </a:rPr>
              <a:t>if</a:t>
            </a:r>
            <a:r>
              <a:rPr lang="en-IN" sz="2000" b="1">
                <a:solidFill>
                  <a:srgbClr val="666666"/>
                </a:solidFill>
                <a:latin typeface="Consolas" panose="020B0609020204030204" pitchFamily="49" charset="0"/>
              </a:rPr>
              <a:t>(a&lt;0){</a:t>
            </a:r>
          </a:p>
          <a:p>
            <a:pPr marL="0" indent="-457200">
              <a:spcBef>
                <a:spcPct val="0"/>
              </a:spcBef>
              <a:buFont typeface="+mj-lt"/>
              <a:buAutoNum type="arabicPeriod"/>
            </a:pPr>
            <a:r>
              <a:rPr lang="en-IN" sz="2000">
                <a:latin typeface="Consolas" panose="020B0609020204030204" pitchFamily="49" charset="0"/>
              </a:rPr>
              <a:t>  		</a:t>
            </a:r>
            <a:r>
              <a:rPr lang="en-IN" sz="2000" b="1">
                <a:solidFill>
                  <a:srgbClr val="008000"/>
                </a:solidFill>
                <a:latin typeface="Consolas" panose="020B0609020204030204" pitchFamily="49" charset="0"/>
              </a:rPr>
              <a:t>continue</a:t>
            </a:r>
            <a:r>
              <a:rPr lang="en-IN" sz="2000" b="1">
                <a:solidFill>
                  <a:srgbClr val="666666"/>
                </a:solidFill>
                <a:latin typeface="Consolas" panose="020B0609020204030204" pitchFamily="49" charset="0"/>
              </a:rPr>
              <a:t>;</a:t>
            </a:r>
          </a:p>
          <a:p>
            <a:pPr marL="0" indent="-457200">
              <a:spcBef>
                <a:spcPct val="0"/>
              </a:spcBef>
              <a:buFont typeface="+mj-lt"/>
              <a:buAutoNum type="arabicPeriod"/>
            </a:pPr>
            <a:r>
              <a:rPr lang="en-US" sz="2000">
                <a:latin typeface="Consolas" panose="020B0609020204030204" pitchFamily="49" charset="0"/>
              </a:rPr>
              <a:t>  		</a:t>
            </a:r>
            <a:r>
              <a:rPr lang="en-US" sz="2000" b="1" i="1" err="1">
                <a:solidFill>
                  <a:srgbClr val="FF0000"/>
                </a:solidFill>
                <a:latin typeface="Consolas" panose="020B0609020204030204" pitchFamily="49" charset="0"/>
              </a:rPr>
              <a:t>System.out.println</a:t>
            </a:r>
            <a:r>
              <a:rPr lang="en-US" sz="2000" b="1" i="1">
                <a:solidFill>
                  <a:srgbClr val="FF0000"/>
                </a:solidFill>
                <a:latin typeface="Consolas" panose="020B0609020204030204" pitchFamily="49" charset="0"/>
              </a:rPr>
              <a:t>("a="+a);//</a:t>
            </a:r>
            <a:r>
              <a:rPr lang="en-US" sz="2000" b="1" i="1" err="1">
                <a:solidFill>
                  <a:srgbClr val="FF0000"/>
                </a:solidFill>
                <a:latin typeface="Consolas" panose="020B0609020204030204" pitchFamily="49" charset="0"/>
              </a:rPr>
              <a:t>error:unreachable </a:t>
            </a:r>
            <a:r>
              <a:rPr lang="en-US" sz="2000" b="1" i="1">
                <a:solidFill>
                  <a:srgbClr val="FF0000"/>
                </a:solidFill>
                <a:latin typeface="Consolas" panose="020B0609020204030204" pitchFamily="49" charset="0"/>
              </a:rPr>
              <a:t>statement</a:t>
            </a:r>
          </a:p>
          <a:p>
            <a:pPr marL="0" indent="-457200">
              <a:spcBef>
                <a:spcPct val="0"/>
              </a:spcBef>
              <a:buFont typeface="+mj-lt"/>
              <a:buAutoNum type="arabicPeriod"/>
            </a:pPr>
            <a:r>
              <a:rPr lang="en-IN" sz="2000">
                <a:latin typeface="Consolas" panose="020B0609020204030204" pitchFamily="49" charset="0"/>
              </a:rPr>
              <a:t>  </a:t>
            </a:r>
            <a:r>
              <a:rPr lang="en-IN" sz="2000">
                <a:solidFill>
                  <a:srgbClr val="666666"/>
                </a:solidFill>
                <a:latin typeface="Consolas" panose="020B0609020204030204" pitchFamily="49" charset="0"/>
              </a:rPr>
              <a:t>}</a:t>
            </a:r>
            <a:r>
              <a:rPr lang="en-IN" sz="2000" i="1">
                <a:solidFill>
                  <a:srgbClr val="408080"/>
                </a:solidFill>
                <a:latin typeface="Consolas" panose="020B0609020204030204" pitchFamily="49" charset="0"/>
              </a:rPr>
              <a:t>//if     </a:t>
            </a:r>
          </a:p>
          <a:p>
            <a:pPr marL="0" indent="-457200">
              <a:spcBef>
                <a:spcPct val="0"/>
              </a:spcBef>
              <a:buFont typeface="+mj-lt"/>
              <a:buAutoNum type="arabicPeriod"/>
            </a:pPr>
            <a:r>
              <a:rPr lang="en-IN" sz="2000">
                <a:latin typeface="Consolas" panose="020B0609020204030204" pitchFamily="49" charset="0"/>
              </a:rPr>
              <a:t>  sum</a:t>
            </a:r>
            <a:r>
              <a:rPr lang="en-IN" sz="2000">
                <a:solidFill>
                  <a:srgbClr val="666666"/>
                </a:solidFill>
                <a:latin typeface="Consolas" panose="020B0609020204030204" pitchFamily="49" charset="0"/>
              </a:rPr>
              <a:t>=sum+a;     </a:t>
            </a:r>
          </a:p>
          <a:p>
            <a:pPr marL="0" indent="-457200">
              <a:spcBef>
                <a:spcPct val="0"/>
              </a:spcBef>
              <a:buFont typeface="+mj-lt"/>
              <a:buAutoNum type="arabicPeriod"/>
            </a:pPr>
            <a:r>
              <a:rPr lang="en-IN" sz="2000">
                <a:solidFill>
                  <a:srgbClr val="666666"/>
                </a:solidFill>
                <a:latin typeface="Consolas" panose="020B0609020204030204" pitchFamily="49" charset="0"/>
              </a:rPr>
              <a:t>}</a:t>
            </a:r>
            <a:r>
              <a:rPr lang="en-IN" sz="2000" i="1">
                <a:solidFill>
                  <a:srgbClr val="408080"/>
                </a:solidFill>
                <a:latin typeface="Consolas" panose="020B0609020204030204" pitchFamily="49" charset="0"/>
              </a:rPr>
              <a:t>//for    </a:t>
            </a:r>
          </a:p>
          <a:p>
            <a:pPr marL="0" indent="-457200">
              <a:spcBef>
                <a:spcPct val="0"/>
              </a:spcBef>
              <a:buFont typeface="+mj-lt"/>
              <a:buAutoNum type="arabicPeriod"/>
            </a:pPr>
            <a:r>
              <a:rPr lang="en-IN" sz="2000">
                <a:latin typeface="Consolas" panose="020B0609020204030204" pitchFamily="49" charset="0"/>
              </a:rPr>
              <a:t> System</a:t>
            </a:r>
            <a:r>
              <a:rPr lang="en-IN" sz="2000" err="1">
                <a:solidFill>
                  <a:srgbClr val="666666"/>
                </a:solidFill>
                <a:latin typeface="Consolas" panose="020B0609020204030204" pitchFamily="49" charset="0"/>
              </a:rPr>
              <a:t>.</a:t>
            </a:r>
            <a:r>
              <a:rPr lang="en-IN" sz="2000" err="1">
                <a:solidFill>
                  <a:srgbClr val="7D9029"/>
                </a:solidFill>
                <a:latin typeface="Consolas" panose="020B0609020204030204" pitchFamily="49" charset="0"/>
              </a:rPr>
              <a:t>out</a:t>
            </a:r>
            <a:r>
              <a:rPr lang="en-IN" sz="2000" err="1">
                <a:solidFill>
                  <a:srgbClr val="666666"/>
                </a:solidFill>
                <a:latin typeface="Consolas" panose="020B0609020204030204" pitchFamily="49" charset="0"/>
              </a:rPr>
              <a:t>.</a:t>
            </a:r>
            <a:r>
              <a:rPr lang="en-IN" sz="2000" err="1">
                <a:solidFill>
                  <a:srgbClr val="7D9029"/>
                </a:solidFill>
                <a:latin typeface="Consolas" panose="020B0609020204030204" pitchFamily="49" charset="0"/>
              </a:rPr>
              <a:t>println</a:t>
            </a:r>
            <a:r>
              <a:rPr lang="en-IN" sz="2000">
                <a:solidFill>
                  <a:srgbClr val="666666"/>
                </a:solidFill>
                <a:latin typeface="Consolas" panose="020B0609020204030204" pitchFamily="49" charset="0"/>
              </a:rPr>
              <a:t>(</a:t>
            </a:r>
            <a:r>
              <a:rPr lang="en-IN" sz="2000">
                <a:solidFill>
                  <a:srgbClr val="BA2121"/>
                </a:solidFill>
                <a:latin typeface="Consolas" panose="020B0609020204030204" pitchFamily="49" charset="0"/>
              </a:rPr>
              <a:t>"sum="</a:t>
            </a:r>
            <a:r>
              <a:rPr lang="en-IN" sz="2000">
                <a:solidFill>
                  <a:srgbClr val="666666"/>
                </a:solidFill>
                <a:latin typeface="Consolas" panose="020B0609020204030204" pitchFamily="49" charset="0"/>
              </a:rPr>
              <a:t>+sum);</a:t>
            </a:r>
          </a:p>
          <a:p>
            <a:pPr marL="0" indent="-457200">
              <a:spcBef>
                <a:spcPct val="0"/>
              </a:spcBef>
              <a:buFont typeface="+mj-lt"/>
              <a:buAutoNum type="arabicPeriod"/>
            </a:pPr>
            <a:r>
              <a:rPr lang="en-IN" sz="2000">
                <a:latin typeface="Consolas" panose="020B0609020204030204" pitchFamily="49" charset="0"/>
              </a:rPr>
              <a:t> </a:t>
            </a:r>
            <a:r>
              <a:rPr lang="en-IN" sz="2000">
                <a:solidFill>
                  <a:srgbClr val="666666"/>
                </a:solidFill>
                <a:latin typeface="Consolas" panose="020B0609020204030204" pitchFamily="49" charset="0"/>
              </a:rPr>
              <a:t>}</a:t>
            </a:r>
          </a:p>
          <a:p>
            <a:pPr marL="0" indent="-457200">
              <a:spcBef>
                <a:spcPct val="0"/>
              </a:spcBef>
              <a:buFont typeface="+mj-lt"/>
              <a:buAutoNum type="arabicPeriod"/>
            </a:pPr>
            <a:r>
              <a:rPr lang="en-IN" sz="2000">
                <a:solidFill>
                  <a:srgbClr val="666666"/>
                </a:solidFill>
                <a:latin typeface="Consolas" panose="020B0609020204030204" pitchFamily="49" charset="0"/>
              </a:rPr>
              <a:t>}</a:t>
            </a:r>
          </a:p>
        </p:txBody>
      </p:sp>
      <p:cxnSp>
        <p:nvCxnSpPr>
          <p:cNvPr id="6" name="Elbow Connector 5"/>
          <p:cNvCxnSpPr/>
          <p:nvPr/>
        </p:nvCxnSpPr>
        <p:spPr>
          <a:xfrm rot="16200000" flipV="1">
            <a:off x="2893219" y="2907506"/>
            <a:ext cx="742952" cy="185740"/>
          </a:xfrm>
          <a:prstGeom prst="bentConnector3">
            <a:avLst>
              <a:gd name="adj1" fmla="val 26923"/>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1426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dur="1"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dur="1"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dur="1"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dur="1"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dur="1"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p:stCondLst>
                              <p:cond delay="0"/>
                            </p:stCondLst>
                            <p:childTnLst>
                              <p:par>
                                <p:cTn id="57" presetID="1" presetClass="entr" presetSubtype="0" dur="1"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p:stCondLst>
                              <p:cond delay="0"/>
                            </p:stCondLst>
                            <p:childTnLst>
                              <p:par>
                                <p:cTn id="61" presetID="1" presetClass="entr" presetSubtype="0" dur="1"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p:stCondLst>
                              <p:cond delay="0"/>
                            </p:stCondLst>
                            <p:childTnLst>
                              <p:par>
                                <p:cTn id="65" presetID="1" presetClass="entr" presetSubtype="0" dur="1" fill="hold" grpId="0"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p:stCondLst>
                              <p:cond delay="0"/>
                            </p:stCondLst>
                            <p:childTnLst>
                              <p:par>
                                <p:cTn id="69" presetID="1" presetClass="entr" presetSubtype="0" dur="1" fill="hold" grpId="0" nodeType="click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p:stCondLst>
                              <p:cond delay="0"/>
                            </p:stCondLst>
                            <p:childTnLst>
                              <p:par>
                                <p:cTn id="73" presetID="22" presetClass="entr" presetSubtype="4" dur="500"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down)">
                                      <p:cBhvr>
                                        <p:cTn id="7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break</a:t>
            </a:r>
            <a:endParaRPr lang="en-IN"/>
          </a:p>
        </p:txBody>
      </p:sp>
      <p:sp>
        <p:nvSpPr>
          <p:cNvPr id="5" name="Text Placeholder 4"/>
          <p:cNvSpPr>
            <a:spLocks noGrp="1"/>
          </p:cNvSpPr>
          <p:nvPr>
            <p:ph type="body" idx="1"/>
          </p:nvPr>
        </p:nvSpPr>
        <p:spPr/>
        <p:txBody>
          <a:bodyPr/>
          <a:lstStyle/>
          <a:p>
            <a:r>
              <a:rPr lang="en-IN"/>
              <a:t> Early exit from the loop</a:t>
            </a:r>
          </a:p>
        </p:txBody>
      </p:sp>
    </p:spTree>
    <p:extLst>
      <p:ext uri="{BB962C8B-B14F-4D97-AF65-F5344CB8AC3E}">
        <p14:creationId xmlns:p14="http://schemas.microsoft.com/office/powerpoint/2010/main" val="146146142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break</a:t>
            </a:r>
          </a:p>
        </p:txBody>
      </p:sp>
      <p:sp>
        <p:nvSpPr>
          <p:cNvPr id="3" name="Content Placeholder 2"/>
          <p:cNvSpPr>
            <a:spLocks noGrp="1"/>
          </p:cNvSpPr>
          <p:nvPr>
            <p:ph idx="1"/>
          </p:nvPr>
        </p:nvSpPr>
        <p:spPr/>
        <p:txBody>
          <a:bodyPr/>
          <a:lstStyle/>
          <a:p>
            <a:r>
              <a:rPr lang="en-US"/>
              <a:t>Sometimes, it is required to early exit the loop as soon as some situation occurs.</a:t>
            </a:r>
          </a:p>
          <a:p>
            <a:r>
              <a:rPr lang="en-US"/>
              <a:t>E.g. searching a particular number in a set of 100 numbers. As soon as the number is found it is desirable to terminate the loop.</a:t>
            </a:r>
          </a:p>
          <a:p>
            <a:r>
              <a:rPr lang="en-US" b="1">
                <a:latin typeface="Courier New" panose="02070309020205020404" pitchFamily="49" charset="0"/>
                <a:cs typeface="Courier New" panose="02070309020205020404" pitchFamily="49" charset="0"/>
              </a:rPr>
              <a:t>break</a:t>
            </a:r>
            <a:r>
              <a:rPr lang="en-US"/>
              <a:t> statement is used to jump out of a loop.</a:t>
            </a:r>
          </a:p>
          <a:p>
            <a:r>
              <a:rPr lang="en-US" b="1">
                <a:latin typeface="Courier New" panose="02070309020205020404" pitchFamily="49" charset="0"/>
                <a:cs typeface="Courier New" panose="02070309020205020404" pitchFamily="49" charset="0"/>
              </a:rPr>
              <a:t>break</a:t>
            </a:r>
            <a:r>
              <a:rPr lang="en-US"/>
              <a:t> statement provides an early exit from </a:t>
            </a:r>
            <a:r>
              <a:rPr lang="en-US" b="1"/>
              <a:t>for</a:t>
            </a:r>
            <a:r>
              <a:rPr lang="en-US"/>
              <a:t>, </a:t>
            </a:r>
            <a:r>
              <a:rPr lang="en-US" b="1"/>
              <a:t>while</a:t>
            </a:r>
            <a:r>
              <a:rPr lang="en-US"/>
              <a:t>, </a:t>
            </a:r>
            <a:r>
              <a:rPr lang="en-US" b="1"/>
              <a:t>do…while</a:t>
            </a:r>
            <a:r>
              <a:rPr lang="en-US"/>
              <a:t> and </a:t>
            </a:r>
            <a:r>
              <a:rPr lang="en-US" b="1"/>
              <a:t>switch</a:t>
            </a:r>
            <a:r>
              <a:rPr lang="en-US"/>
              <a:t> constructs.</a:t>
            </a:r>
          </a:p>
          <a:p>
            <a:r>
              <a:rPr lang="en-US" b="1">
                <a:latin typeface="Courier New" panose="02070309020205020404" pitchFamily="49" charset="0"/>
                <a:cs typeface="Courier New" panose="02070309020205020404" pitchFamily="49" charset="0"/>
              </a:rPr>
              <a:t>break</a:t>
            </a:r>
            <a:r>
              <a:rPr lang="en-US"/>
              <a:t> causes exit from the innermost loop or switch.</a:t>
            </a:r>
          </a:p>
          <a:p>
            <a:r>
              <a:rPr lang="en-US" b="1">
                <a:latin typeface="Courier New" panose="02070309020205020404" pitchFamily="49" charset="0"/>
                <a:cs typeface="Courier New" panose="02070309020205020404" pitchFamily="49" charset="0"/>
              </a:rPr>
              <a:t>break</a:t>
            </a:r>
            <a:r>
              <a:rPr lang="en-US"/>
              <a:t> is keyword.</a:t>
            </a:r>
          </a:p>
          <a:p>
            <a:endParaRPr lang="en-US"/>
          </a:p>
        </p:txBody>
      </p:sp>
    </p:spTree>
    <p:extLst>
      <p:ext uri="{BB962C8B-B14F-4D97-AF65-F5344CB8AC3E}">
        <p14:creationId xmlns:p14="http://schemas.microsoft.com/office/powerpoint/2010/main" val="40601826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dur="50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a:t>WAP to calculate the sum of given numbers. User will enter -1 to terminate.</a:t>
            </a:r>
          </a:p>
        </p:txBody>
      </p:sp>
      <p:sp>
        <p:nvSpPr>
          <p:cNvPr id="4" name="Content Placeholder 2"/>
          <p:cNvSpPr>
            <a:spLocks noGrp="1"/>
          </p:cNvSpPr>
          <p:nvPr>
            <p:ph idx="1"/>
          </p:nvPr>
        </p:nvSpPr>
        <p:spPr>
          <a:xfrm>
            <a:off x="131180" y="863444"/>
            <a:ext cx="11929641" cy="5590565"/>
          </a:xfrm>
        </p:spPr>
        <p:txBody>
          <a:bodyPr/>
          <a:lstStyle/>
          <a:p>
            <a:pPr marL="0" indent="-342900">
              <a:spcBef>
                <a:spcPct val="0"/>
              </a:spcBef>
              <a:buFont typeface="+mj-lt"/>
              <a:buAutoNum type="arabicPeriod"/>
            </a:pPr>
            <a:r>
              <a:rPr lang="en-IN" b="1">
                <a:solidFill>
                  <a:srgbClr val="008000"/>
                </a:solidFill>
                <a:latin typeface="Consolas" panose="020B0609020204030204" pitchFamily="49" charset="0"/>
              </a:rPr>
              <a:t>import </a:t>
            </a:r>
            <a:r>
              <a:rPr lang="en-IN" b="1" err="1">
                <a:solidFill>
                  <a:srgbClr val="0000FF"/>
                </a:solidFill>
                <a:latin typeface="Consolas" panose="020B0609020204030204" pitchFamily="49" charset="0"/>
              </a:rPr>
              <a:t>java.util.*</a:t>
            </a:r>
            <a:r>
              <a:rPr lang="en-IN" b="1">
                <a:solidFill>
                  <a:srgbClr val="666666"/>
                </a:solidFill>
                <a:latin typeface="Consolas" panose="020B0609020204030204" pitchFamily="49" charset="0"/>
              </a:rPr>
              <a:t>;</a:t>
            </a:r>
          </a:p>
          <a:p>
            <a:pPr marL="0" indent="-342900">
              <a:spcBef>
                <a:spcPct val="0"/>
              </a:spcBef>
              <a:buFont typeface="+mj-lt"/>
              <a:buAutoNum type="arabicPeriod"/>
            </a:pPr>
            <a:r>
              <a:rPr lang="en-IN" b="1">
                <a:solidFill>
                  <a:srgbClr val="008000"/>
                </a:solidFill>
                <a:latin typeface="Consolas" panose="020B0609020204030204" pitchFamily="49" charset="0"/>
              </a:rPr>
              <a:t>class </a:t>
            </a:r>
            <a:r>
              <a:rPr lang="en-IN" b="1" err="1">
                <a:solidFill>
                  <a:srgbClr val="0000FF"/>
                </a:solidFill>
                <a:latin typeface="Consolas" panose="020B0609020204030204" pitchFamily="49" charset="0"/>
              </a:rPr>
              <a:t>BreakDemo</a:t>
            </a:r>
            <a:r>
              <a:rPr lang="en-IN" b="1">
                <a:solidFill>
                  <a:srgbClr val="666666"/>
                </a:solidFill>
                <a:latin typeface="Consolas" panose="020B0609020204030204" pitchFamily="49" charset="0"/>
              </a:rPr>
              <a:t>{</a:t>
            </a:r>
          </a:p>
          <a:p>
            <a:pPr marL="0" indent="-342900">
              <a:spcBef>
                <a:spcPct val="0"/>
              </a:spcBef>
              <a:buFont typeface="+mj-lt"/>
              <a:buAutoNum type="arabicPeriod"/>
            </a:pPr>
            <a:r>
              <a:rPr lang="en-US" b="1">
                <a:solidFill>
                  <a:srgbClr val="008000"/>
                </a:solidFill>
                <a:latin typeface="Consolas" panose="020B0609020204030204" pitchFamily="49" charset="0"/>
              </a:rPr>
              <a:t>public static </a:t>
            </a:r>
            <a:r>
              <a:rPr lang="en-US" b="1">
                <a:solidFill>
                  <a:srgbClr val="B00040"/>
                </a:solidFill>
                <a:latin typeface="Consolas" panose="020B0609020204030204" pitchFamily="49" charset="0"/>
              </a:rPr>
              <a:t>void </a:t>
            </a:r>
            <a:r>
              <a:rPr lang="en-US" b="1">
                <a:solidFill>
                  <a:srgbClr val="0000FF"/>
                </a:solidFill>
                <a:latin typeface="Consolas" panose="020B0609020204030204" pitchFamily="49" charset="0"/>
              </a:rPr>
              <a:t>main </a:t>
            </a:r>
            <a:r>
              <a:rPr lang="en-US" b="1">
                <a:solidFill>
                  <a:srgbClr val="666666"/>
                </a:solidFill>
                <a:latin typeface="Consolas" panose="020B0609020204030204" pitchFamily="49" charset="0"/>
              </a:rPr>
              <a:t>(String[] args){ </a:t>
            </a:r>
          </a:p>
          <a:p>
            <a:pPr marL="0" indent="-342900">
              <a:spcBef>
                <a:spcPct val="0"/>
              </a:spcBef>
              <a:buFont typeface="+mj-lt"/>
              <a:buAutoNum type="arabicPeriod"/>
            </a:pPr>
            <a:r>
              <a:rPr lang="en-IN">
                <a:latin typeface="Consolas" panose="020B0609020204030204" pitchFamily="49" charset="0"/>
              </a:rPr>
              <a:t>    </a:t>
            </a:r>
            <a:r>
              <a:rPr lang="en-IN" err="1">
                <a:solidFill>
                  <a:srgbClr val="B00040"/>
                </a:solidFill>
                <a:latin typeface="Consolas" panose="020B0609020204030204" pitchFamily="49" charset="0"/>
              </a:rPr>
              <a:t>int a</a:t>
            </a:r>
            <a:r>
              <a:rPr lang="en-IN" err="1">
                <a:solidFill>
                  <a:srgbClr val="666666"/>
                </a:solidFill>
                <a:latin typeface="Consolas" panose="020B0609020204030204" pitchFamily="49" charset="0"/>
              </a:rPr>
              <a:t>,sum=0;</a:t>
            </a:r>
          </a:p>
          <a:p>
            <a:pPr marL="0" indent="-342900">
              <a:spcBef>
                <a:spcPct val="0"/>
              </a:spcBef>
              <a:buFont typeface="+mj-lt"/>
              <a:buAutoNum type="arabicPeriod"/>
            </a:pPr>
            <a:r>
              <a:rPr lang="en-US">
                <a:latin typeface="Consolas" panose="020B0609020204030204" pitchFamily="49" charset="0"/>
              </a:rPr>
              <a:t>    System</a:t>
            </a:r>
            <a:r>
              <a:rPr lang="en-US" err="1">
                <a:solidFill>
                  <a:srgbClr val="666666"/>
                </a:solidFill>
                <a:latin typeface="Consolas" panose="020B0609020204030204" pitchFamily="49" charset="0"/>
              </a:rPr>
              <a:t>.</a:t>
            </a:r>
            <a:r>
              <a:rPr lang="en-US" err="1">
                <a:solidFill>
                  <a:srgbClr val="7D9029"/>
                </a:solidFill>
                <a:latin typeface="Consolas" panose="020B0609020204030204" pitchFamily="49" charset="0"/>
              </a:rPr>
              <a:t>out</a:t>
            </a:r>
            <a:r>
              <a:rPr lang="en-US" err="1">
                <a:solidFill>
                  <a:srgbClr val="666666"/>
                </a:solidFill>
                <a:latin typeface="Consolas" panose="020B0609020204030204" pitchFamily="49" charset="0"/>
              </a:rPr>
              <a:t>.</a:t>
            </a:r>
            <a:r>
              <a:rPr lang="en-US" err="1">
                <a:solidFill>
                  <a:srgbClr val="7D9029"/>
                </a:solidFill>
                <a:latin typeface="Consolas" panose="020B0609020204030204" pitchFamily="49" charset="0"/>
              </a:rPr>
              <a:t>println</a:t>
            </a:r>
            <a:r>
              <a:rPr lang="en-US">
                <a:solidFill>
                  <a:srgbClr val="666666"/>
                </a:solidFill>
                <a:latin typeface="Consolas" panose="020B0609020204030204" pitchFamily="49" charset="0"/>
              </a:rPr>
              <a:t>(</a:t>
            </a:r>
            <a:r>
              <a:rPr lang="en-US">
                <a:solidFill>
                  <a:srgbClr val="BA2121"/>
                </a:solidFill>
                <a:latin typeface="Consolas" panose="020B0609020204030204" pitchFamily="49" charset="0"/>
              </a:rPr>
              <a:t>"enter numbers_ enter -1 to break"</a:t>
            </a:r>
            <a:r>
              <a:rPr lang="en-US">
                <a:solidFill>
                  <a:srgbClr val="666666"/>
                </a:solidFill>
                <a:latin typeface="Consolas" panose="020B0609020204030204" pitchFamily="49" charset="0"/>
              </a:rPr>
              <a:t>);</a:t>
            </a:r>
          </a:p>
          <a:p>
            <a:pPr marL="0" indent="-342900">
              <a:spcBef>
                <a:spcPct val="0"/>
              </a:spcBef>
              <a:buFont typeface="+mj-lt"/>
              <a:buAutoNum type="arabicPeriod"/>
            </a:pPr>
            <a:r>
              <a:rPr lang="en-IN">
                <a:latin typeface="Consolas" panose="020B0609020204030204" pitchFamily="49" charset="0"/>
              </a:rPr>
              <a:t>    Scanner sc </a:t>
            </a:r>
            <a:r>
              <a:rPr lang="en-IN">
                <a:solidFill>
                  <a:srgbClr val="666666"/>
                </a:solidFill>
                <a:latin typeface="Consolas" panose="020B0609020204030204" pitchFamily="49" charset="0"/>
              </a:rPr>
              <a:t>= </a:t>
            </a:r>
            <a:r>
              <a:rPr lang="en-IN" b="1">
                <a:solidFill>
                  <a:srgbClr val="008000"/>
                </a:solidFill>
                <a:latin typeface="Consolas" panose="020B0609020204030204" pitchFamily="49" charset="0"/>
              </a:rPr>
              <a:t>new Scanner</a:t>
            </a:r>
            <a:r>
              <a:rPr lang="en-IN" b="1">
                <a:solidFill>
                  <a:srgbClr val="666666"/>
                </a:solidFill>
                <a:latin typeface="Consolas" panose="020B0609020204030204" pitchFamily="49" charset="0"/>
              </a:rPr>
              <a:t>(System.</a:t>
            </a:r>
            <a:r>
              <a:rPr lang="en-IN" b="1">
                <a:solidFill>
                  <a:srgbClr val="7D9029"/>
                </a:solidFill>
                <a:latin typeface="Consolas" panose="020B0609020204030204" pitchFamily="49" charset="0"/>
              </a:rPr>
              <a:t>in</a:t>
            </a:r>
            <a:r>
              <a:rPr lang="en-IN" b="1">
                <a:solidFill>
                  <a:srgbClr val="666666"/>
                </a:solidFill>
                <a:latin typeface="Consolas" panose="020B0609020204030204" pitchFamily="49" charset="0"/>
              </a:rPr>
              <a:t>);</a:t>
            </a:r>
          </a:p>
          <a:p>
            <a:pPr marL="0" indent="-342900">
              <a:spcBef>
                <a:spcPct val="0"/>
              </a:spcBef>
              <a:buFont typeface="+mj-lt"/>
              <a:buAutoNum type="arabicPeriod"/>
            </a:pPr>
            <a:r>
              <a:rPr lang="en-IN">
                <a:latin typeface="Consolas" panose="020B0609020204030204" pitchFamily="49" charset="0"/>
              </a:rPr>
              <a:t>    </a:t>
            </a:r>
            <a:r>
              <a:rPr lang="en-IN" b="1">
                <a:solidFill>
                  <a:srgbClr val="008000"/>
                </a:solidFill>
                <a:latin typeface="Consolas" panose="020B0609020204030204" pitchFamily="49" charset="0"/>
              </a:rPr>
              <a:t>while</a:t>
            </a:r>
            <a:r>
              <a:rPr lang="en-IN" b="1">
                <a:solidFill>
                  <a:srgbClr val="666666"/>
                </a:solidFill>
                <a:latin typeface="Consolas" panose="020B0609020204030204" pitchFamily="49" charset="0"/>
              </a:rPr>
              <a:t>(</a:t>
            </a:r>
            <a:r>
              <a:rPr lang="en-IN" b="1">
                <a:solidFill>
                  <a:srgbClr val="008000"/>
                </a:solidFill>
                <a:latin typeface="Consolas" panose="020B0609020204030204" pitchFamily="49" charset="0"/>
              </a:rPr>
              <a:t>true</a:t>
            </a:r>
            <a:r>
              <a:rPr lang="en-IN" b="1">
                <a:solidFill>
                  <a:srgbClr val="666666"/>
                </a:solidFill>
                <a:latin typeface="Consolas" panose="020B0609020204030204" pitchFamily="49" charset="0"/>
              </a:rPr>
              <a:t>){</a:t>
            </a:r>
          </a:p>
          <a:p>
            <a:pPr marL="0" indent="-342900">
              <a:spcBef>
                <a:spcPct val="0"/>
              </a:spcBef>
              <a:buFont typeface="+mj-lt"/>
              <a:buAutoNum type="arabicPeriod"/>
            </a:pPr>
            <a:r>
              <a:rPr lang="en-IN">
                <a:latin typeface="Consolas" panose="020B0609020204030204" pitchFamily="49" charset="0"/>
              </a:rPr>
              <a:t>        a </a:t>
            </a:r>
            <a:r>
              <a:rPr lang="en-IN">
                <a:solidFill>
                  <a:srgbClr val="666666"/>
                </a:solidFill>
                <a:latin typeface="Consolas" panose="020B0609020204030204" pitchFamily="49" charset="0"/>
              </a:rPr>
              <a:t>= sc.</a:t>
            </a:r>
            <a:r>
              <a:rPr lang="en-IN" err="1">
                <a:solidFill>
                  <a:srgbClr val="7D9029"/>
                </a:solidFill>
                <a:latin typeface="Consolas" panose="020B0609020204030204" pitchFamily="49" charset="0"/>
              </a:rPr>
              <a:t>nextInt</a:t>
            </a:r>
            <a:r>
              <a:rPr lang="en-IN">
                <a:solidFill>
                  <a:srgbClr val="666666"/>
                </a:solidFill>
                <a:latin typeface="Consolas" panose="020B0609020204030204" pitchFamily="49" charset="0"/>
              </a:rPr>
              <a:t>();</a:t>
            </a:r>
          </a:p>
          <a:p>
            <a:pPr marL="0" indent="-342900">
              <a:spcBef>
                <a:spcPct val="0"/>
              </a:spcBef>
              <a:buFont typeface="+mj-lt"/>
              <a:buAutoNum type="arabicPeriod"/>
            </a:pPr>
            <a:r>
              <a:rPr lang="en-IN">
                <a:latin typeface="Consolas" panose="020B0609020204030204" pitchFamily="49" charset="0"/>
              </a:rPr>
              <a:t>        </a:t>
            </a:r>
            <a:r>
              <a:rPr lang="en-IN" b="1">
                <a:solidFill>
                  <a:srgbClr val="008000"/>
                </a:solidFill>
                <a:latin typeface="Consolas" panose="020B0609020204030204" pitchFamily="49" charset="0"/>
              </a:rPr>
              <a:t>if</a:t>
            </a:r>
            <a:r>
              <a:rPr lang="en-IN" b="1">
                <a:solidFill>
                  <a:srgbClr val="666666"/>
                </a:solidFill>
                <a:latin typeface="Consolas" panose="020B0609020204030204" pitchFamily="49" charset="0"/>
              </a:rPr>
              <a:t>(a==-1)</a:t>
            </a:r>
          </a:p>
          <a:p>
            <a:pPr marL="0" indent="-342900">
              <a:spcBef>
                <a:spcPct val="0"/>
              </a:spcBef>
              <a:buFont typeface="+mj-lt"/>
              <a:buAutoNum type="arabicPeriod"/>
            </a:pPr>
            <a:r>
              <a:rPr lang="en-IN">
                <a:latin typeface="Consolas" panose="020B0609020204030204" pitchFamily="49" charset="0"/>
              </a:rPr>
              <a:t>            </a:t>
            </a:r>
            <a:r>
              <a:rPr lang="en-IN" b="1">
                <a:solidFill>
                  <a:srgbClr val="008000"/>
                </a:solidFill>
                <a:latin typeface="Consolas" panose="020B0609020204030204" pitchFamily="49" charset="0"/>
              </a:rPr>
              <a:t>break</a:t>
            </a:r>
            <a:r>
              <a:rPr lang="en-IN" b="1">
                <a:solidFill>
                  <a:srgbClr val="666666"/>
                </a:solidFill>
                <a:latin typeface="Consolas" panose="020B0609020204030204" pitchFamily="49" charset="0"/>
              </a:rPr>
              <a:t>;</a:t>
            </a:r>
          </a:p>
          <a:p>
            <a:pPr marL="0" indent="-342900">
              <a:spcBef>
                <a:spcPct val="0"/>
              </a:spcBef>
              <a:buFont typeface="+mj-lt"/>
              <a:buAutoNum type="arabicPeriod"/>
            </a:pPr>
            <a:r>
              <a:rPr lang="en-IN">
                <a:latin typeface="Consolas" panose="020B0609020204030204" pitchFamily="49" charset="0"/>
              </a:rPr>
              <a:t>        sum</a:t>
            </a:r>
            <a:r>
              <a:rPr lang="en-IN">
                <a:solidFill>
                  <a:srgbClr val="666666"/>
                </a:solidFill>
                <a:latin typeface="Consolas" panose="020B0609020204030204" pitchFamily="49" charset="0"/>
              </a:rPr>
              <a:t>=sum+a;</a:t>
            </a:r>
          </a:p>
          <a:p>
            <a:pPr marL="0" indent="-342900">
              <a:spcBef>
                <a:spcPct val="0"/>
              </a:spcBef>
              <a:buFont typeface="+mj-lt"/>
              <a:buAutoNum type="arabicPeriod"/>
            </a:pPr>
            <a:r>
              <a:rPr lang="en-IN">
                <a:latin typeface="Consolas" panose="020B0609020204030204" pitchFamily="49" charset="0"/>
              </a:rPr>
              <a:t>    </a:t>
            </a:r>
            <a:r>
              <a:rPr lang="en-IN">
                <a:solidFill>
                  <a:srgbClr val="666666"/>
                </a:solidFill>
                <a:latin typeface="Consolas" panose="020B0609020204030204" pitchFamily="49" charset="0"/>
              </a:rPr>
              <a:t>}</a:t>
            </a:r>
            <a:r>
              <a:rPr lang="en-IN" i="1">
                <a:solidFill>
                  <a:srgbClr val="408080"/>
                </a:solidFill>
                <a:latin typeface="Consolas" panose="020B0609020204030204" pitchFamily="49" charset="0"/>
              </a:rPr>
              <a:t>//while   </a:t>
            </a:r>
          </a:p>
          <a:p>
            <a:pPr marL="0" indent="-342900">
              <a:spcBef>
                <a:spcPct val="0"/>
              </a:spcBef>
              <a:buFont typeface="+mj-lt"/>
              <a:buAutoNum type="arabicPeriod"/>
            </a:pPr>
            <a:r>
              <a:rPr lang="en-IN">
                <a:latin typeface="Consolas" panose="020B0609020204030204" pitchFamily="49" charset="0"/>
              </a:rPr>
              <a:t>    System</a:t>
            </a:r>
            <a:r>
              <a:rPr lang="en-IN" err="1">
                <a:solidFill>
                  <a:srgbClr val="666666"/>
                </a:solidFill>
                <a:latin typeface="Consolas" panose="020B0609020204030204" pitchFamily="49" charset="0"/>
              </a:rPr>
              <a:t>.</a:t>
            </a:r>
            <a:r>
              <a:rPr lang="en-IN" err="1">
                <a:solidFill>
                  <a:srgbClr val="7D9029"/>
                </a:solidFill>
                <a:latin typeface="Consolas" panose="020B0609020204030204" pitchFamily="49" charset="0"/>
              </a:rPr>
              <a:t>out</a:t>
            </a:r>
            <a:r>
              <a:rPr lang="en-IN" err="1">
                <a:solidFill>
                  <a:srgbClr val="666666"/>
                </a:solidFill>
                <a:latin typeface="Consolas" panose="020B0609020204030204" pitchFamily="49" charset="0"/>
              </a:rPr>
              <a:t>.</a:t>
            </a:r>
            <a:r>
              <a:rPr lang="en-IN" err="1">
                <a:solidFill>
                  <a:srgbClr val="7D9029"/>
                </a:solidFill>
                <a:latin typeface="Consolas" panose="020B0609020204030204" pitchFamily="49" charset="0"/>
              </a:rPr>
              <a:t>println</a:t>
            </a:r>
            <a:r>
              <a:rPr lang="en-IN">
                <a:solidFill>
                  <a:srgbClr val="666666"/>
                </a:solidFill>
                <a:latin typeface="Consolas" panose="020B0609020204030204" pitchFamily="49" charset="0"/>
              </a:rPr>
              <a:t>(</a:t>
            </a:r>
            <a:r>
              <a:rPr lang="en-IN">
                <a:solidFill>
                  <a:srgbClr val="BA2121"/>
                </a:solidFill>
                <a:latin typeface="Consolas" panose="020B0609020204030204" pitchFamily="49" charset="0"/>
              </a:rPr>
              <a:t>"sum="</a:t>
            </a:r>
            <a:r>
              <a:rPr lang="en-IN">
                <a:solidFill>
                  <a:srgbClr val="666666"/>
                </a:solidFill>
                <a:latin typeface="Consolas" panose="020B0609020204030204" pitchFamily="49" charset="0"/>
              </a:rPr>
              <a:t>+sum);</a:t>
            </a:r>
          </a:p>
          <a:p>
            <a:pPr marL="0" indent="-342900">
              <a:spcBef>
                <a:spcPct val="0"/>
              </a:spcBef>
              <a:buFont typeface="+mj-lt"/>
              <a:buAutoNum type="arabicPeriod"/>
            </a:pPr>
            <a:r>
              <a:rPr lang="en-IN">
                <a:latin typeface="Consolas" panose="020B0609020204030204" pitchFamily="49" charset="0"/>
              </a:rPr>
              <a:t> </a:t>
            </a:r>
            <a:r>
              <a:rPr lang="en-IN">
                <a:solidFill>
                  <a:srgbClr val="666666"/>
                </a:solidFill>
                <a:latin typeface="Consolas" panose="020B0609020204030204" pitchFamily="49" charset="0"/>
              </a:rPr>
              <a:t>}</a:t>
            </a:r>
          </a:p>
          <a:p>
            <a:pPr marL="0" indent="-342900">
              <a:spcBef>
                <a:spcPct val="0"/>
              </a:spcBef>
              <a:buFont typeface="+mj-lt"/>
              <a:buAutoNum type="arabicPeriod"/>
            </a:pPr>
            <a:r>
              <a:rPr lang="en-IN">
                <a:solidFill>
                  <a:srgbClr val="666666"/>
                </a:solidFill>
                <a:latin typeface="Consolas" panose="020B0609020204030204" pitchFamily="49" charset="0"/>
              </a:rPr>
              <a:t>}</a:t>
            </a:r>
          </a:p>
          <a:p>
            <a:pPr marL="0" indent="-342900" algn="l">
              <a:spcBef>
                <a:spcPct val="0"/>
              </a:spcBef>
              <a:spcAft>
                <a:spcPts val="300"/>
              </a:spcAft>
              <a:buFont typeface="+mj-lt"/>
              <a:buAutoNum type="arabicPeriod"/>
            </a:pPr>
            <a:endParaRPr lang="en-IN">
              <a:latin typeface="Consolas" panose="020B0609020204030204" pitchFamily="49" charset="0"/>
            </a:endParaRPr>
          </a:p>
        </p:txBody>
      </p:sp>
      <p:cxnSp>
        <p:nvCxnSpPr>
          <p:cNvPr id="6" name="Elbow Connector 5"/>
          <p:cNvCxnSpPr/>
          <p:nvPr/>
        </p:nvCxnSpPr>
        <p:spPr>
          <a:xfrm>
            <a:off x="3780945" y="4000862"/>
            <a:ext cx="2877030" cy="1042626"/>
          </a:xfrm>
          <a:prstGeom prst="bentConnector3">
            <a:avLst>
              <a:gd name="adj1" fmla="val 124988"/>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3816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dur="1"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dur="1"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dur="1"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dur="1"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dur="1"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dur="1"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p:stCondLst>
                              <p:cond delay="0"/>
                            </p:stCondLst>
                            <p:childTnLst>
                              <p:par>
                                <p:cTn id="57" presetID="1" presetClass="entr" presetSubtype="0" dur="1"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p:stCondLst>
                              <p:cond delay="0"/>
                            </p:stCondLst>
                            <p:childTnLst>
                              <p:par>
                                <p:cTn id="61" presetID="1" presetClass="entr" presetSubtype="0" dur="1"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p:stCondLst>
                              <p:cond delay="0"/>
                            </p:stCondLst>
                            <p:childTnLst>
                              <p:par>
                                <p:cTn id="65" presetID="22" presetClass="entr" presetSubtype="1" dur="50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up)">
                                      <p:cBhvr>
                                        <p:cTn id="6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A344-0BD9-47B9-B571-6BFABF3E3E61}"/>
              </a:ext>
            </a:extLst>
          </p:cNvPr>
          <p:cNvSpPr>
            <a:spLocks noGrp="1"/>
          </p:cNvSpPr>
          <p:nvPr>
            <p:ph type="title"/>
          </p:nvPr>
        </p:nvSpPr>
        <p:spPr/>
        <p:txBody>
          <a:bodyPr>
            <a:noAutofit/>
          </a:bodyPr>
          <a:lstStyle/>
          <a:p>
            <a:r>
              <a:rPr lang="en-US" sz="3600"/>
              <a:t>Types of loops</a:t>
            </a:r>
          </a:p>
        </p:txBody>
      </p:sp>
      <p:sp>
        <p:nvSpPr>
          <p:cNvPr id="8" name="Rectangle 7">
            <a:extLst>
              <a:ext uri="{FF2B5EF4-FFF2-40B4-BE49-F238E27FC236}">
                <a16:creationId xmlns:a16="http://schemas.microsoft.com/office/drawing/2014/main" id="{CE9CF278-0CFC-4F81-B2D4-28505379D37C}"/>
              </a:ext>
            </a:extLst>
          </p:cNvPr>
          <p:cNvSpPr/>
          <p:nvPr/>
        </p:nvSpPr>
        <p:spPr>
          <a:xfrm>
            <a:off x="195081" y="1409358"/>
            <a:ext cx="2468880" cy="1754326"/>
          </a:xfrm>
          <a:prstGeom prst="rect">
            <a:avLst/>
          </a:prstGeom>
          <a:solidFill>
            <a:schemeClr val="bg1">
              <a:lumMod val="95000"/>
            </a:schemeClr>
          </a:solidFill>
          <a:ln>
            <a:noFill/>
          </a:ln>
        </p:spPr>
        <p:txBody>
          <a:bodyPr wrap="square">
            <a:spAutoFit/>
          </a:bodyPr>
          <a:lstStyle/>
          <a:p>
            <a:r>
              <a:rPr lang="nn-NO" b="1">
                <a:latin typeface="Consolas" panose="020B0609020204030204" pitchFamily="49" charset="0"/>
              </a:rPr>
              <a:t>int i=1;</a:t>
            </a:r>
          </a:p>
          <a:p>
            <a:r>
              <a:rPr lang="nn-NO" b="1">
                <a:latin typeface="Consolas" panose="020B0609020204030204" pitchFamily="49" charset="0"/>
              </a:rPr>
              <a:t>while(i&lt;=10)</a:t>
            </a:r>
          </a:p>
          <a:p>
            <a:r>
              <a:rPr lang="nn-NO" b="1">
                <a:latin typeface="Consolas" panose="020B0609020204030204" pitchFamily="49" charset="0"/>
              </a:rPr>
              <a:t>{</a:t>
            </a:r>
          </a:p>
          <a:p>
            <a:r>
              <a:rPr lang="nn-NO" b="1">
                <a:latin typeface="Consolas" panose="020B0609020204030204" pitchFamily="49" charset="0"/>
              </a:rPr>
              <a:t>    i++;</a:t>
            </a:r>
          </a:p>
          <a:p>
            <a:r>
              <a:rPr lang="nn-NO" b="1">
                <a:latin typeface="Consolas" panose="020B0609020204030204" pitchFamily="49" charset="0"/>
              </a:rPr>
              <a:t>}</a:t>
            </a:r>
          </a:p>
          <a:p>
            <a:endParaRPr lang="nn-NO" b="1">
              <a:effectLst/>
              <a:latin typeface="Consolas" panose="020B0609020204030204" pitchFamily="49" charset="0"/>
            </a:endParaRPr>
          </a:p>
        </p:txBody>
      </p:sp>
      <p:cxnSp>
        <p:nvCxnSpPr>
          <p:cNvPr id="9" name="Straight Connector 8">
            <a:extLst>
              <a:ext uri="{FF2B5EF4-FFF2-40B4-BE49-F238E27FC236}">
                <a16:creationId xmlns:a16="http://schemas.microsoft.com/office/drawing/2014/main" id="{9C8B69F7-142A-45A5-8795-C8D78A28F496}"/>
              </a:ext>
            </a:extLst>
          </p:cNvPr>
          <p:cNvCxnSpPr/>
          <p:nvPr/>
        </p:nvCxnSpPr>
        <p:spPr>
          <a:xfrm flipH="1">
            <a:off x="8843001" y="1467885"/>
            <a:ext cx="0" cy="46800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E9CF278-0CFC-4F81-B2D4-28505379D37C}"/>
              </a:ext>
            </a:extLst>
          </p:cNvPr>
          <p:cNvSpPr/>
          <p:nvPr/>
        </p:nvSpPr>
        <p:spPr>
          <a:xfrm>
            <a:off x="2857514" y="1409358"/>
            <a:ext cx="2468880" cy="1754326"/>
          </a:xfrm>
          <a:prstGeom prst="rect">
            <a:avLst/>
          </a:prstGeom>
          <a:solidFill>
            <a:schemeClr val="bg1">
              <a:lumMod val="95000"/>
            </a:schemeClr>
          </a:solidFill>
          <a:ln>
            <a:noFill/>
          </a:ln>
        </p:spPr>
        <p:txBody>
          <a:bodyPr wrap="square">
            <a:spAutoFit/>
          </a:bodyPr>
          <a:lstStyle/>
          <a:p>
            <a:r>
              <a:rPr lang="nn-NO" b="1">
                <a:latin typeface="Consolas" panose="020B0609020204030204" pitchFamily="49" charset="0"/>
              </a:rPr>
              <a:t>int i;</a:t>
            </a:r>
          </a:p>
          <a:p>
            <a:r>
              <a:rPr lang="nn-NO" b="1">
                <a:latin typeface="Consolas" panose="020B0609020204030204" pitchFamily="49" charset="0"/>
              </a:rPr>
              <a:t>for(i=1;i&lt;=10;i++)</a:t>
            </a:r>
          </a:p>
          <a:p>
            <a:r>
              <a:rPr lang="nn-NO" b="1">
                <a:latin typeface="Consolas" panose="020B0609020204030204" pitchFamily="49" charset="0"/>
              </a:rPr>
              <a:t>{</a:t>
            </a:r>
          </a:p>
          <a:p>
            <a:r>
              <a:rPr lang="nn-NO" b="1">
                <a:latin typeface="Consolas" panose="020B0609020204030204" pitchFamily="49" charset="0"/>
              </a:rPr>
              <a:t>    i++;</a:t>
            </a:r>
          </a:p>
          <a:p>
            <a:r>
              <a:rPr lang="nn-NO" b="1">
                <a:latin typeface="Consolas" panose="020B0609020204030204" pitchFamily="49" charset="0"/>
              </a:rPr>
              <a:t>}</a:t>
            </a:r>
          </a:p>
          <a:p>
            <a:endParaRPr lang="nn-NO" b="1">
              <a:effectLst/>
              <a:latin typeface="Consolas" panose="020B0609020204030204" pitchFamily="49" charset="0"/>
            </a:endParaRPr>
          </a:p>
        </p:txBody>
      </p:sp>
      <p:cxnSp>
        <p:nvCxnSpPr>
          <p:cNvPr id="12" name="Straight Connector 11">
            <a:extLst>
              <a:ext uri="{FF2B5EF4-FFF2-40B4-BE49-F238E27FC236}">
                <a16:creationId xmlns:a16="http://schemas.microsoft.com/office/drawing/2014/main" id="{9C8B69F7-142A-45A5-8795-C8D78A28F496}"/>
              </a:ext>
            </a:extLst>
          </p:cNvPr>
          <p:cNvCxnSpPr/>
          <p:nvPr/>
        </p:nvCxnSpPr>
        <p:spPr>
          <a:xfrm flipH="1">
            <a:off x="5454490" y="1441334"/>
            <a:ext cx="0" cy="46800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E9CF278-0CFC-4F81-B2D4-28505379D37C}"/>
              </a:ext>
            </a:extLst>
          </p:cNvPr>
          <p:cNvSpPr/>
          <p:nvPr/>
        </p:nvSpPr>
        <p:spPr>
          <a:xfrm>
            <a:off x="5870113" y="1409358"/>
            <a:ext cx="2468880" cy="1754326"/>
          </a:xfrm>
          <a:prstGeom prst="rect">
            <a:avLst/>
          </a:prstGeom>
          <a:solidFill>
            <a:schemeClr val="bg1">
              <a:lumMod val="95000"/>
            </a:schemeClr>
          </a:solidFill>
          <a:ln>
            <a:noFill/>
          </a:ln>
        </p:spPr>
        <p:txBody>
          <a:bodyPr wrap="square">
            <a:spAutoFit/>
          </a:bodyPr>
          <a:lstStyle/>
          <a:p>
            <a:r>
              <a:rPr lang="en-US" b="1" err="1">
                <a:latin typeface="Consolas" panose="020B0609020204030204" pitchFamily="49" charset="0"/>
              </a:rPr>
              <a:t>int i=1;</a:t>
            </a:r>
          </a:p>
          <a:p>
            <a:r>
              <a:rPr lang="en-US" b="1">
                <a:latin typeface="Consolas" panose="020B0609020204030204" pitchFamily="49" charset="0"/>
              </a:rPr>
              <a:t>do</a:t>
            </a:r>
          </a:p>
          <a:p>
            <a:r>
              <a:rPr lang="en-US" b="1">
                <a:latin typeface="Consolas" panose="020B0609020204030204" pitchFamily="49" charset="0"/>
              </a:rPr>
              <a:t>{</a:t>
            </a:r>
          </a:p>
          <a:p>
            <a:r>
              <a:rPr lang="en-US" b="1">
                <a:latin typeface="Consolas" panose="020B0609020204030204" pitchFamily="49" charset="0"/>
              </a:rPr>
              <a:t>   </a:t>
            </a:r>
            <a:r>
              <a:rPr lang="nn-NO" b="1">
                <a:latin typeface="Consolas" panose="020B0609020204030204" pitchFamily="49" charset="0"/>
              </a:rPr>
              <a:t>    i++;</a:t>
            </a:r>
          </a:p>
          <a:p>
            <a:r>
              <a:rPr lang="en-US" b="1">
                <a:latin typeface="Consolas" panose="020B0609020204030204" pitchFamily="49" charset="0"/>
              </a:rPr>
              <a:t>}</a:t>
            </a:r>
          </a:p>
          <a:p>
            <a:r>
              <a:rPr lang="en-US" b="1">
                <a:latin typeface="Consolas" panose="020B0609020204030204" pitchFamily="49" charset="0"/>
              </a:rPr>
              <a:t>while(i&lt;=10);</a:t>
            </a:r>
          </a:p>
        </p:txBody>
      </p:sp>
      <p:sp>
        <p:nvSpPr>
          <p:cNvPr id="14" name="Rectangle: Top Corners Rounded 6">
            <a:extLst>
              <a:ext uri="{FF2B5EF4-FFF2-40B4-BE49-F238E27FC236}">
                <a16:creationId xmlns:a16="http://schemas.microsoft.com/office/drawing/2014/main" id="{7DE2E865-9E82-412F-B6BA-A643E4B60DC8}"/>
              </a:ext>
            </a:extLst>
          </p:cNvPr>
          <p:cNvSpPr/>
          <p:nvPr/>
        </p:nvSpPr>
        <p:spPr>
          <a:xfrm>
            <a:off x="195081" y="1080174"/>
            <a:ext cx="1955689" cy="329184"/>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solidFill>
                  <a:schemeClr val="tx1"/>
                </a:solidFill>
              </a:rPr>
              <a:t>Entry Control Loop</a:t>
            </a:r>
          </a:p>
        </p:txBody>
      </p:sp>
      <p:sp>
        <p:nvSpPr>
          <p:cNvPr id="15" name="Rectangle: Top Corners Rounded 6">
            <a:extLst>
              <a:ext uri="{FF2B5EF4-FFF2-40B4-BE49-F238E27FC236}">
                <a16:creationId xmlns:a16="http://schemas.microsoft.com/office/drawing/2014/main" id="{7DE2E865-9E82-412F-B6BA-A643E4B60DC8}"/>
              </a:ext>
            </a:extLst>
          </p:cNvPr>
          <p:cNvSpPr/>
          <p:nvPr/>
        </p:nvSpPr>
        <p:spPr>
          <a:xfrm>
            <a:off x="2857514" y="1080174"/>
            <a:ext cx="1955689" cy="329184"/>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solidFill>
                  <a:schemeClr val="tx1"/>
                </a:solidFill>
              </a:rPr>
              <a:t>Entry Control Loop</a:t>
            </a:r>
          </a:p>
        </p:txBody>
      </p:sp>
      <p:sp>
        <p:nvSpPr>
          <p:cNvPr id="16" name="Rectangle: Top Corners Rounded 6">
            <a:extLst>
              <a:ext uri="{FF2B5EF4-FFF2-40B4-BE49-F238E27FC236}">
                <a16:creationId xmlns:a16="http://schemas.microsoft.com/office/drawing/2014/main" id="{7DE2E865-9E82-412F-B6BA-A643E4B60DC8}"/>
              </a:ext>
            </a:extLst>
          </p:cNvPr>
          <p:cNvSpPr/>
          <p:nvPr/>
        </p:nvSpPr>
        <p:spPr>
          <a:xfrm>
            <a:off x="5870113" y="1080174"/>
            <a:ext cx="1955689" cy="329184"/>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solidFill>
                  <a:schemeClr val="tx1"/>
                </a:solidFill>
              </a:rPr>
              <a:t>Exit Control Loop</a:t>
            </a:r>
          </a:p>
        </p:txBody>
      </p:sp>
      <p:sp>
        <p:nvSpPr>
          <p:cNvPr id="17" name="Rectangle 16">
            <a:extLst>
              <a:ext uri="{FF2B5EF4-FFF2-40B4-BE49-F238E27FC236}">
                <a16:creationId xmlns:a16="http://schemas.microsoft.com/office/drawing/2014/main" id="{CE9CF278-0CFC-4F81-B2D4-28505379D37C}"/>
              </a:ext>
            </a:extLst>
          </p:cNvPr>
          <p:cNvSpPr/>
          <p:nvPr/>
        </p:nvSpPr>
        <p:spPr>
          <a:xfrm>
            <a:off x="9241449" y="1409358"/>
            <a:ext cx="2468880" cy="1477328"/>
          </a:xfrm>
          <a:prstGeom prst="rect">
            <a:avLst/>
          </a:prstGeom>
          <a:solidFill>
            <a:schemeClr val="bg1">
              <a:lumMod val="95000"/>
            </a:schemeClr>
          </a:solidFill>
          <a:ln>
            <a:noFill/>
          </a:ln>
        </p:spPr>
        <p:txBody>
          <a:bodyPr wrap="square">
            <a:spAutoFit/>
          </a:bodyPr>
          <a:lstStyle/>
          <a:p>
            <a:r>
              <a:rPr lang="en-US" b="1">
                <a:latin typeface="Consolas" panose="020B0609020204030204" pitchFamily="49" charset="0"/>
              </a:rPr>
              <a:t>   int i=1;</a:t>
            </a:r>
          </a:p>
          <a:p>
            <a:r>
              <a:rPr lang="en-US" b="1">
                <a:latin typeface="Consolas" panose="020B0609020204030204" pitchFamily="49" charset="0"/>
              </a:rPr>
              <a:t>p:</a:t>
            </a:r>
            <a:r>
              <a:rPr lang="nn-NO" b="1">
                <a:latin typeface="Consolas" panose="020B0609020204030204" pitchFamily="49" charset="0"/>
              </a:rPr>
              <a:t> i++;</a:t>
            </a:r>
          </a:p>
          <a:p>
            <a:r>
              <a:rPr lang="en-US" b="1">
                <a:latin typeface="Consolas" panose="020B0609020204030204" pitchFamily="49" charset="0"/>
              </a:rPr>
              <a:t>   if(i&lt;=10)</a:t>
            </a:r>
          </a:p>
          <a:p>
            <a:r>
              <a:rPr lang="en-US" b="1">
                <a:latin typeface="Consolas" panose="020B0609020204030204" pitchFamily="49" charset="0"/>
              </a:rPr>
              <a:t>     	goto p;</a:t>
            </a:r>
          </a:p>
          <a:p>
            <a:endParaRPr lang="en-US" b="1">
              <a:effectLst/>
              <a:latin typeface="Consolas" panose="020B0609020204030204" pitchFamily="49" charset="0"/>
            </a:endParaRPr>
          </a:p>
        </p:txBody>
      </p:sp>
      <p:sp>
        <p:nvSpPr>
          <p:cNvPr id="18" name="Rectangle: Top Corners Rounded 6">
            <a:extLst>
              <a:ext uri="{FF2B5EF4-FFF2-40B4-BE49-F238E27FC236}">
                <a16:creationId xmlns:a16="http://schemas.microsoft.com/office/drawing/2014/main" id="{7DE2E865-9E82-412F-B6BA-A643E4B60DC8}"/>
              </a:ext>
            </a:extLst>
          </p:cNvPr>
          <p:cNvSpPr/>
          <p:nvPr/>
        </p:nvSpPr>
        <p:spPr>
          <a:xfrm>
            <a:off x="9241450" y="1080174"/>
            <a:ext cx="1396500" cy="329184"/>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solidFill>
                  <a:schemeClr val="tx1"/>
                </a:solidFill>
              </a:rPr>
              <a:t>Virtual Loop</a:t>
            </a:r>
          </a:p>
        </p:txBody>
      </p:sp>
      <p:grpSp>
        <p:nvGrpSpPr>
          <p:cNvPr id="53" name="Group 52"/>
          <p:cNvGrpSpPr/>
          <p:nvPr/>
        </p:nvGrpSpPr>
        <p:grpSpPr>
          <a:xfrm>
            <a:off x="1470896" y="3396179"/>
            <a:ext cx="3551257" cy="3068364"/>
            <a:chOff x="1635670" y="3430903"/>
            <a:chExt cx="3551257" cy="3068364"/>
          </a:xfrm>
        </p:grpSpPr>
        <p:cxnSp>
          <p:nvCxnSpPr>
            <p:cNvPr id="19" name="Straight Arrow Connector 18">
              <a:extLst>
                <a:ext uri="{FF2B5EF4-FFF2-40B4-BE49-F238E27FC236}">
                  <a16:creationId xmlns:a16="http://schemas.microsoft.com/office/drawing/2014/main" id="{410FE9DF-0E2C-4EC9-8B2D-3D10F318B8ED}"/>
                </a:ext>
              </a:extLst>
            </p:cNvPr>
            <p:cNvCxnSpPr>
              <a:endCxn id="27" idx="0"/>
            </p:cNvCxnSpPr>
            <p:nvPr/>
          </p:nvCxnSpPr>
          <p:spPr>
            <a:xfrm>
              <a:off x="2997435" y="3430903"/>
              <a:ext cx="9835" cy="411706"/>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Flowchart: Decision 26">
              <a:extLst>
                <a:ext uri="{FF2B5EF4-FFF2-40B4-BE49-F238E27FC236}">
                  <a16:creationId xmlns:a16="http://schemas.microsoft.com/office/drawing/2014/main" id="{C22ED188-DA07-4BB6-9865-1F9706823EF6}"/>
                </a:ext>
              </a:extLst>
            </p:cNvPr>
            <p:cNvSpPr/>
            <p:nvPr/>
          </p:nvSpPr>
          <p:spPr>
            <a:xfrm>
              <a:off x="1635670" y="3842609"/>
              <a:ext cx="2743200" cy="82473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condition</a:t>
              </a:r>
              <a:endParaRPr lang="en-US" sz="2000">
                <a:solidFill>
                  <a:schemeClr val="tx1"/>
                </a:solidFill>
              </a:endParaRPr>
            </a:p>
          </p:txBody>
        </p:sp>
        <p:cxnSp>
          <p:nvCxnSpPr>
            <p:cNvPr id="28" name="Straight Arrow Connector 27">
              <a:extLst>
                <a:ext uri="{FF2B5EF4-FFF2-40B4-BE49-F238E27FC236}">
                  <a16:creationId xmlns:a16="http://schemas.microsoft.com/office/drawing/2014/main" id="{410FE9DF-0E2C-4EC9-8B2D-3D10F318B8ED}"/>
                </a:ext>
              </a:extLst>
            </p:cNvPr>
            <p:cNvCxnSpPr>
              <a:stCxn id="27" idx="2"/>
              <a:endCxn id="29" idx="0"/>
            </p:cNvCxnSpPr>
            <p:nvPr/>
          </p:nvCxnSpPr>
          <p:spPr>
            <a:xfrm flipH="1">
              <a:off x="3007270" y="4667347"/>
              <a:ext cx="0" cy="520107"/>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Flowchart: Process 28">
              <a:extLst>
                <a:ext uri="{FF2B5EF4-FFF2-40B4-BE49-F238E27FC236}">
                  <a16:creationId xmlns:a16="http://schemas.microsoft.com/office/drawing/2014/main" id="{E96D584B-953E-4C48-A881-B5C5FE71E9BA}"/>
                </a:ext>
              </a:extLst>
            </p:cNvPr>
            <p:cNvSpPr/>
            <p:nvPr/>
          </p:nvSpPr>
          <p:spPr>
            <a:xfrm>
              <a:off x="2092870" y="5187454"/>
              <a:ext cx="1828800" cy="548640"/>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Loop Body</a:t>
              </a:r>
            </a:p>
          </p:txBody>
        </p:sp>
        <p:sp>
          <p:nvSpPr>
            <p:cNvPr id="30" name="TextBox 29">
              <a:extLst>
                <a:ext uri="{FF2B5EF4-FFF2-40B4-BE49-F238E27FC236}">
                  <a16:creationId xmlns:a16="http://schemas.microsoft.com/office/drawing/2014/main" id="{3E6E08FC-9D51-492D-8734-D750C0385B65}"/>
                </a:ext>
              </a:extLst>
            </p:cNvPr>
            <p:cNvSpPr txBox="1"/>
            <p:nvPr/>
          </p:nvSpPr>
          <p:spPr>
            <a:xfrm>
              <a:off x="2330588" y="4651402"/>
              <a:ext cx="639919" cy="400110"/>
            </a:xfrm>
            <a:prstGeom prst="rect">
              <a:avLst/>
            </a:prstGeom>
            <a:noFill/>
          </p:spPr>
          <p:txBody>
            <a:bodyPr wrap="none" rtlCol="0">
              <a:spAutoFit/>
            </a:bodyPr>
            <a:lstStyle/>
            <a:p>
              <a:r>
                <a:rPr lang="en-US" sz="2000"/>
                <a:t>True</a:t>
              </a:r>
            </a:p>
          </p:txBody>
        </p:sp>
        <p:cxnSp>
          <p:nvCxnSpPr>
            <p:cNvPr id="5" name="Elbow Connector 4"/>
            <p:cNvCxnSpPr>
              <a:stCxn id="29" idx="1"/>
              <a:endCxn id="27" idx="1"/>
            </p:cNvCxnSpPr>
            <p:nvPr/>
          </p:nvCxnSpPr>
          <p:spPr>
            <a:xfrm rot="10800000">
              <a:off x="1635670" y="4254978"/>
              <a:ext cx="457200" cy="1206796"/>
            </a:xfrm>
            <a:prstGeom prst="bentConnector3">
              <a:avLst>
                <a:gd name="adj1" fmla="val 22619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27" idx="3"/>
            </p:cNvCxnSpPr>
            <p:nvPr/>
          </p:nvCxnSpPr>
          <p:spPr>
            <a:xfrm flipH="1">
              <a:off x="3077404" y="4254978"/>
              <a:ext cx="1301466" cy="2244289"/>
            </a:xfrm>
            <a:prstGeom prst="bentConnector4">
              <a:avLst>
                <a:gd name="adj1" fmla="val -35409"/>
                <a:gd name="adj2" fmla="val 78589"/>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1EDC37D-B6D9-44BE-951B-44220334B88E}"/>
                </a:ext>
              </a:extLst>
            </p:cNvPr>
            <p:cNvSpPr txBox="1"/>
            <p:nvPr/>
          </p:nvSpPr>
          <p:spPr>
            <a:xfrm>
              <a:off x="4450700" y="3800749"/>
              <a:ext cx="736227" cy="400110"/>
            </a:xfrm>
            <a:prstGeom prst="rect">
              <a:avLst/>
            </a:prstGeom>
            <a:noFill/>
          </p:spPr>
          <p:txBody>
            <a:bodyPr wrap="none" rtlCol="0">
              <a:spAutoFit/>
            </a:bodyPr>
            <a:lstStyle/>
            <a:p>
              <a:r>
                <a:rPr lang="en-US" sz="2000"/>
                <a:t>False</a:t>
              </a:r>
            </a:p>
          </p:txBody>
        </p:sp>
      </p:grpSp>
      <p:grpSp>
        <p:nvGrpSpPr>
          <p:cNvPr id="74" name="Group 73"/>
          <p:cNvGrpSpPr/>
          <p:nvPr/>
        </p:nvGrpSpPr>
        <p:grpSpPr>
          <a:xfrm>
            <a:off x="5628845" y="3635044"/>
            <a:ext cx="3075908" cy="2807874"/>
            <a:chOff x="5628845" y="3635044"/>
            <a:chExt cx="3075908" cy="2807874"/>
          </a:xfrm>
        </p:grpSpPr>
        <p:cxnSp>
          <p:nvCxnSpPr>
            <p:cNvPr id="40" name="Straight Arrow Connector 39">
              <a:extLst>
                <a:ext uri="{FF2B5EF4-FFF2-40B4-BE49-F238E27FC236}">
                  <a16:creationId xmlns:a16="http://schemas.microsoft.com/office/drawing/2014/main" id="{410FE9DF-0E2C-4EC9-8B2D-3D10F318B8ED}"/>
                </a:ext>
              </a:extLst>
            </p:cNvPr>
            <p:cNvCxnSpPr>
              <a:endCxn id="43" idx="0"/>
            </p:cNvCxnSpPr>
            <p:nvPr/>
          </p:nvCxnSpPr>
          <p:spPr>
            <a:xfrm flipH="1">
              <a:off x="7378872" y="3635044"/>
              <a:ext cx="0" cy="406129"/>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Decision 40">
              <a:extLst>
                <a:ext uri="{FF2B5EF4-FFF2-40B4-BE49-F238E27FC236}">
                  <a16:creationId xmlns:a16="http://schemas.microsoft.com/office/drawing/2014/main" id="{C22ED188-DA07-4BB6-9865-1F9706823EF6}"/>
                </a:ext>
              </a:extLst>
            </p:cNvPr>
            <p:cNvSpPr/>
            <p:nvPr/>
          </p:nvSpPr>
          <p:spPr>
            <a:xfrm>
              <a:off x="6052993" y="5016788"/>
              <a:ext cx="2651760"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condition</a:t>
              </a:r>
              <a:endParaRPr lang="en-US" sz="2000">
                <a:solidFill>
                  <a:schemeClr val="tx1"/>
                </a:solidFill>
              </a:endParaRPr>
            </a:p>
          </p:txBody>
        </p:sp>
        <p:cxnSp>
          <p:nvCxnSpPr>
            <p:cNvPr id="42" name="Straight Arrow Connector 41">
              <a:extLst>
                <a:ext uri="{FF2B5EF4-FFF2-40B4-BE49-F238E27FC236}">
                  <a16:creationId xmlns:a16="http://schemas.microsoft.com/office/drawing/2014/main" id="{410FE9DF-0E2C-4EC9-8B2D-3D10F318B8ED}"/>
                </a:ext>
              </a:extLst>
            </p:cNvPr>
            <p:cNvCxnSpPr>
              <a:stCxn id="43" idx="2"/>
              <a:endCxn id="41" idx="0"/>
            </p:cNvCxnSpPr>
            <p:nvPr/>
          </p:nvCxnSpPr>
          <p:spPr>
            <a:xfrm>
              <a:off x="7378872" y="4589813"/>
              <a:ext cx="1" cy="426975"/>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Flowchart: Process 42">
              <a:extLst>
                <a:ext uri="{FF2B5EF4-FFF2-40B4-BE49-F238E27FC236}">
                  <a16:creationId xmlns:a16="http://schemas.microsoft.com/office/drawing/2014/main" id="{E96D584B-953E-4C48-A881-B5C5FE71E9BA}"/>
                </a:ext>
              </a:extLst>
            </p:cNvPr>
            <p:cNvSpPr/>
            <p:nvPr/>
          </p:nvSpPr>
          <p:spPr>
            <a:xfrm>
              <a:off x="6464472" y="4041173"/>
              <a:ext cx="1828800" cy="548640"/>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Loop Body</a:t>
              </a:r>
            </a:p>
          </p:txBody>
        </p:sp>
        <p:sp>
          <p:nvSpPr>
            <p:cNvPr id="44" name="TextBox 43">
              <a:extLst>
                <a:ext uri="{FF2B5EF4-FFF2-40B4-BE49-F238E27FC236}">
                  <a16:creationId xmlns:a16="http://schemas.microsoft.com/office/drawing/2014/main" id="{3E6E08FC-9D51-492D-8734-D750C0385B65}"/>
                </a:ext>
              </a:extLst>
            </p:cNvPr>
            <p:cNvSpPr txBox="1"/>
            <p:nvPr/>
          </p:nvSpPr>
          <p:spPr>
            <a:xfrm>
              <a:off x="5628845" y="4956199"/>
              <a:ext cx="639919" cy="400110"/>
            </a:xfrm>
            <a:prstGeom prst="rect">
              <a:avLst/>
            </a:prstGeom>
            <a:noFill/>
          </p:spPr>
          <p:txBody>
            <a:bodyPr wrap="none" rtlCol="0">
              <a:spAutoFit/>
            </a:bodyPr>
            <a:lstStyle/>
            <a:p>
              <a:r>
                <a:rPr lang="en-US" sz="2000"/>
                <a:t>True</a:t>
              </a:r>
            </a:p>
          </p:txBody>
        </p:sp>
        <p:sp>
          <p:nvSpPr>
            <p:cNvPr id="47" name="TextBox 46">
              <a:extLst>
                <a:ext uri="{FF2B5EF4-FFF2-40B4-BE49-F238E27FC236}">
                  <a16:creationId xmlns:a16="http://schemas.microsoft.com/office/drawing/2014/main" id="{81EDC37D-B6D9-44BE-951B-44220334B88E}"/>
                </a:ext>
              </a:extLst>
            </p:cNvPr>
            <p:cNvSpPr txBox="1"/>
            <p:nvPr/>
          </p:nvSpPr>
          <p:spPr>
            <a:xfrm>
              <a:off x="7457688" y="5866613"/>
              <a:ext cx="736227" cy="400110"/>
            </a:xfrm>
            <a:prstGeom prst="rect">
              <a:avLst/>
            </a:prstGeom>
            <a:noFill/>
          </p:spPr>
          <p:txBody>
            <a:bodyPr wrap="none" rtlCol="0">
              <a:spAutoFit/>
            </a:bodyPr>
            <a:lstStyle/>
            <a:p>
              <a:r>
                <a:rPr lang="en-US" sz="2000"/>
                <a:t>False</a:t>
              </a:r>
            </a:p>
          </p:txBody>
        </p:sp>
        <p:cxnSp>
          <p:nvCxnSpPr>
            <p:cNvPr id="51" name="Elbow Connector 50"/>
            <p:cNvCxnSpPr>
              <a:stCxn id="41" idx="1"/>
              <a:endCxn id="43" idx="1"/>
            </p:cNvCxnSpPr>
            <p:nvPr/>
          </p:nvCxnSpPr>
          <p:spPr>
            <a:xfrm rot="10800000" flipH="1">
              <a:off x="6052992" y="4315494"/>
              <a:ext cx="411479" cy="1112775"/>
            </a:xfrm>
            <a:prstGeom prst="bentConnector3">
              <a:avLst>
                <a:gd name="adj1" fmla="val -92124"/>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41" idx="2"/>
            </p:cNvCxnSpPr>
            <p:nvPr/>
          </p:nvCxnSpPr>
          <p:spPr>
            <a:xfrm rot="16200000" flipH="1">
              <a:off x="7077288" y="6141332"/>
              <a:ext cx="603171" cy="1"/>
            </a:xfrm>
            <a:prstGeom prst="bentConnector3">
              <a:avLst>
                <a:gd name="adj1" fmla="val 5000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9072771" y="3438926"/>
            <a:ext cx="3091680" cy="2806379"/>
            <a:chOff x="9072771" y="3438926"/>
            <a:chExt cx="3091680" cy="2806379"/>
          </a:xfrm>
        </p:grpSpPr>
        <p:cxnSp>
          <p:nvCxnSpPr>
            <p:cNvPr id="64" name="Straight Arrow Connector 63">
              <a:extLst>
                <a:ext uri="{FF2B5EF4-FFF2-40B4-BE49-F238E27FC236}">
                  <a16:creationId xmlns:a16="http://schemas.microsoft.com/office/drawing/2014/main" id="{410FE9DF-0E2C-4EC9-8B2D-3D10F318B8ED}"/>
                </a:ext>
              </a:extLst>
            </p:cNvPr>
            <p:cNvCxnSpPr>
              <a:endCxn id="67" idx="0"/>
            </p:cNvCxnSpPr>
            <p:nvPr/>
          </p:nvCxnSpPr>
          <p:spPr>
            <a:xfrm flipH="1">
              <a:off x="10975731" y="3438926"/>
              <a:ext cx="0" cy="417296"/>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5" name="Flowchart: Decision 64">
              <a:extLst>
                <a:ext uri="{FF2B5EF4-FFF2-40B4-BE49-F238E27FC236}">
                  <a16:creationId xmlns:a16="http://schemas.microsoft.com/office/drawing/2014/main" id="{C22ED188-DA07-4BB6-9865-1F9706823EF6}"/>
                </a:ext>
              </a:extLst>
            </p:cNvPr>
            <p:cNvSpPr/>
            <p:nvPr/>
          </p:nvSpPr>
          <p:spPr>
            <a:xfrm>
              <a:off x="9787011" y="4803300"/>
              <a:ext cx="2377440" cy="64008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condition</a:t>
              </a:r>
            </a:p>
          </p:txBody>
        </p:sp>
        <p:cxnSp>
          <p:nvCxnSpPr>
            <p:cNvPr id="66" name="Straight Arrow Connector 65">
              <a:extLst>
                <a:ext uri="{FF2B5EF4-FFF2-40B4-BE49-F238E27FC236}">
                  <a16:creationId xmlns:a16="http://schemas.microsoft.com/office/drawing/2014/main" id="{410FE9DF-0E2C-4EC9-8B2D-3D10F318B8ED}"/>
                </a:ext>
              </a:extLst>
            </p:cNvPr>
            <p:cNvCxnSpPr>
              <a:stCxn id="67" idx="2"/>
              <a:endCxn id="65" idx="0"/>
            </p:cNvCxnSpPr>
            <p:nvPr/>
          </p:nvCxnSpPr>
          <p:spPr>
            <a:xfrm flipH="1">
              <a:off x="10975731" y="4404862"/>
              <a:ext cx="0" cy="398438"/>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Flowchart: Process 66">
              <a:extLst>
                <a:ext uri="{FF2B5EF4-FFF2-40B4-BE49-F238E27FC236}">
                  <a16:creationId xmlns:a16="http://schemas.microsoft.com/office/drawing/2014/main" id="{E96D584B-953E-4C48-A881-B5C5FE71E9BA}"/>
                </a:ext>
              </a:extLst>
            </p:cNvPr>
            <p:cNvSpPr/>
            <p:nvPr/>
          </p:nvSpPr>
          <p:spPr>
            <a:xfrm>
              <a:off x="10061331" y="3856222"/>
              <a:ext cx="1828800" cy="548640"/>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Statement</a:t>
              </a:r>
            </a:p>
          </p:txBody>
        </p:sp>
        <p:sp>
          <p:nvSpPr>
            <p:cNvPr id="68" name="TextBox 67">
              <a:extLst>
                <a:ext uri="{FF2B5EF4-FFF2-40B4-BE49-F238E27FC236}">
                  <a16:creationId xmlns:a16="http://schemas.microsoft.com/office/drawing/2014/main" id="{3E6E08FC-9D51-492D-8734-D750C0385B65}"/>
                </a:ext>
              </a:extLst>
            </p:cNvPr>
            <p:cNvSpPr txBox="1"/>
            <p:nvPr/>
          </p:nvSpPr>
          <p:spPr>
            <a:xfrm>
              <a:off x="9072771" y="4692621"/>
              <a:ext cx="639919" cy="400110"/>
            </a:xfrm>
            <a:prstGeom prst="rect">
              <a:avLst/>
            </a:prstGeom>
            <a:noFill/>
          </p:spPr>
          <p:txBody>
            <a:bodyPr wrap="none" rtlCol="0">
              <a:spAutoFit/>
            </a:bodyPr>
            <a:lstStyle/>
            <a:p>
              <a:r>
                <a:rPr lang="en-US" sz="2000"/>
                <a:t>True</a:t>
              </a:r>
            </a:p>
          </p:txBody>
        </p:sp>
        <p:sp>
          <p:nvSpPr>
            <p:cNvPr id="69" name="TextBox 68">
              <a:extLst>
                <a:ext uri="{FF2B5EF4-FFF2-40B4-BE49-F238E27FC236}">
                  <a16:creationId xmlns:a16="http://schemas.microsoft.com/office/drawing/2014/main" id="{81EDC37D-B6D9-44BE-951B-44220334B88E}"/>
                </a:ext>
              </a:extLst>
            </p:cNvPr>
            <p:cNvSpPr txBox="1"/>
            <p:nvPr/>
          </p:nvSpPr>
          <p:spPr>
            <a:xfrm>
              <a:off x="10975731" y="5427050"/>
              <a:ext cx="736227" cy="400110"/>
            </a:xfrm>
            <a:prstGeom prst="rect">
              <a:avLst/>
            </a:prstGeom>
            <a:noFill/>
          </p:spPr>
          <p:txBody>
            <a:bodyPr wrap="none" rtlCol="0">
              <a:spAutoFit/>
            </a:bodyPr>
            <a:lstStyle/>
            <a:p>
              <a:r>
                <a:rPr lang="en-US" sz="2000"/>
                <a:t>False</a:t>
              </a:r>
            </a:p>
          </p:txBody>
        </p:sp>
        <p:cxnSp>
          <p:nvCxnSpPr>
            <p:cNvPr id="71" name="Elbow Connector 70"/>
            <p:cNvCxnSpPr/>
            <p:nvPr/>
          </p:nvCxnSpPr>
          <p:spPr>
            <a:xfrm rot="16200000" flipH="1">
              <a:off x="10697220" y="5705561"/>
              <a:ext cx="561694" cy="4672"/>
            </a:xfrm>
            <a:prstGeom prst="bentConnector3">
              <a:avLst>
                <a:gd name="adj1" fmla="val 5000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3E6E08FC-9D51-492D-8734-D750C0385B65}"/>
                </a:ext>
              </a:extLst>
            </p:cNvPr>
            <p:cNvSpPr txBox="1"/>
            <p:nvPr/>
          </p:nvSpPr>
          <p:spPr>
            <a:xfrm>
              <a:off x="9303253" y="3715129"/>
              <a:ext cx="736099" cy="400110"/>
            </a:xfrm>
            <a:prstGeom prst="rect">
              <a:avLst/>
            </a:prstGeom>
            <a:noFill/>
          </p:spPr>
          <p:txBody>
            <a:bodyPr wrap="none" rtlCol="0">
              <a:spAutoFit/>
            </a:bodyPr>
            <a:lstStyle/>
            <a:p>
              <a:r>
                <a:rPr lang="en-US" sz="2000"/>
                <a:t>Label</a:t>
              </a:r>
            </a:p>
          </p:txBody>
        </p:sp>
        <p:sp>
          <p:nvSpPr>
            <p:cNvPr id="75" name="Flowchart: Process 74">
              <a:extLst>
                <a:ext uri="{FF2B5EF4-FFF2-40B4-BE49-F238E27FC236}">
                  <a16:creationId xmlns:a16="http://schemas.microsoft.com/office/drawing/2014/main" id="{E96D584B-953E-4C48-A881-B5C5FE71E9BA}"/>
                </a:ext>
              </a:extLst>
            </p:cNvPr>
            <p:cNvSpPr/>
            <p:nvPr/>
          </p:nvSpPr>
          <p:spPr>
            <a:xfrm>
              <a:off x="9162459" y="5605225"/>
              <a:ext cx="731520" cy="640080"/>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err="1">
                  <a:solidFill>
                    <a:schemeClr val="tx1"/>
                  </a:solidFill>
                </a:rPr>
                <a:t>goto</a:t>
              </a:r>
              <a:endParaRPr lang="en-US" sz="2000">
                <a:solidFill>
                  <a:schemeClr val="tx1"/>
                </a:solidFill>
              </a:endParaRPr>
            </a:p>
            <a:p>
              <a:pPr algn="ctr"/>
              <a:r>
                <a:rPr lang="en-US" sz="2000">
                  <a:solidFill>
                    <a:schemeClr val="tx1"/>
                  </a:solidFill>
                </a:rPr>
                <a:t>label</a:t>
              </a:r>
            </a:p>
          </p:txBody>
        </p:sp>
        <p:cxnSp>
          <p:nvCxnSpPr>
            <p:cNvPr id="77" name="Elbow Connector 76"/>
            <p:cNvCxnSpPr>
              <a:stCxn id="65" idx="1"/>
              <a:endCxn id="75" idx="0"/>
            </p:cNvCxnSpPr>
            <p:nvPr/>
          </p:nvCxnSpPr>
          <p:spPr>
            <a:xfrm rot="10800000" flipV="1">
              <a:off x="9528219" y="5123339"/>
              <a:ext cx="258792" cy="481885"/>
            </a:xfrm>
            <a:prstGeom prst="bentConnector2">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75" idx="1"/>
              <a:endCxn id="67" idx="1"/>
            </p:cNvCxnSpPr>
            <p:nvPr/>
          </p:nvCxnSpPr>
          <p:spPr>
            <a:xfrm rot="10800000" flipH="1">
              <a:off x="9162459" y="4130543"/>
              <a:ext cx="898872" cy="1794723"/>
            </a:xfrm>
            <a:prstGeom prst="bentConnector3">
              <a:avLst>
                <a:gd name="adj1" fmla="val -25432"/>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58245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dur="50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nodeType="clickPar">
                      <p:stCondLst>
                        <p:cond delay="indefinite"/>
                      </p:stCondLst>
                      <p:childTnLst>
                        <p:par>
                          <p:cTn id="12" fill="hold">
                            <p:stCondLst>
                              <p:cond delay="0"/>
                            </p:stCondLst>
                            <p:childTnLst>
                              <p:par>
                                <p:cTn id="13" presetID="10" presetClass="entr" presetSubtype="0" dur="50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dur="50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nodeType="clickPar">
                      <p:stCondLst>
                        <p:cond delay="indefinite"/>
                      </p:stCondLst>
                      <p:childTnLst>
                        <p:par>
                          <p:cTn id="20" fill="hold">
                            <p:stCondLst>
                              <p:cond delay="0"/>
                            </p:stCondLst>
                            <p:childTnLst>
                              <p:par>
                                <p:cTn id="21" presetID="10" presetClass="entr" presetSubtype="0" dur="50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nodeType="clickPar">
                      <p:stCondLst>
                        <p:cond delay="indefinite"/>
                      </p:stCondLst>
                      <p:childTnLst>
                        <p:par>
                          <p:cTn id="25" fill="hold">
                            <p:stCondLst>
                              <p:cond delay="0"/>
                            </p:stCondLst>
                            <p:childTnLst>
                              <p:par>
                                <p:cTn id="26" presetID="10" presetClass="entr" presetSubtype="0" dur="50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dur="50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dur="50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nodeType="clickPar">
                      <p:stCondLst>
                        <p:cond delay="indefinite"/>
                      </p:stCondLst>
                      <p:childTnLst>
                        <p:par>
                          <p:cTn id="36" fill="hold">
                            <p:stCondLst>
                              <p:cond delay="0"/>
                            </p:stCondLst>
                            <p:childTnLst>
                              <p:par>
                                <p:cTn id="37" presetID="10" presetClass="entr" presetSubtype="0" dur="500" fill="hold" nodeType="click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childTnLst>
                          </p:cTn>
                        </p:par>
                      </p:childTnLst>
                    </p:cTn>
                  </p:par>
                  <p:par>
                    <p:cTn id="40" fill="hold" nodeType="clickPar">
                      <p:stCondLst>
                        <p:cond delay="indefinite"/>
                      </p:stCondLst>
                      <p:childTnLst>
                        <p:par>
                          <p:cTn id="41" fill="hold">
                            <p:stCondLst>
                              <p:cond delay="0"/>
                            </p:stCondLst>
                            <p:childTnLst>
                              <p:par>
                                <p:cTn id="42" presetID="10" presetClass="entr" presetSubtype="0" dur="50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par>
                                <p:cTn id="45" presetID="10" presetClass="entr" presetSubtype="0" dur="50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dur="50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nodeType="clickPar">
                      <p:stCondLst>
                        <p:cond delay="indefinite"/>
                      </p:stCondLst>
                      <p:childTnLst>
                        <p:par>
                          <p:cTn id="52" fill="hold">
                            <p:stCondLst>
                              <p:cond delay="0"/>
                            </p:stCondLst>
                            <p:childTnLst>
                              <p:par>
                                <p:cTn id="53" presetID="10" presetClass="entr" presetSubtype="0" dur="500" fill="hold" nodeType="clickEffect">
                                  <p:stCondLst>
                                    <p:cond delay="0"/>
                                  </p:stCondLst>
                                  <p:childTnLst>
                                    <p:set>
                                      <p:cBhvr>
                                        <p:cTn id="54" dur="1" fill="hold">
                                          <p:stCondLst>
                                            <p:cond delay="0"/>
                                          </p:stCondLst>
                                        </p:cTn>
                                        <p:tgtEl>
                                          <p:spTgt spid="99"/>
                                        </p:tgtEl>
                                        <p:attrNameLst>
                                          <p:attrName>style.visibility</p:attrName>
                                        </p:attrNameLst>
                                      </p:cBhvr>
                                      <p:to>
                                        <p:strVal val="visible"/>
                                      </p:to>
                                    </p:set>
                                    <p:animEffect transition="in" filter="fade">
                                      <p:cBhvr>
                                        <p:cTn id="55"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4" grpId="0" animBg="1"/>
      <p:bldP spid="15" grpId="0" animBg="1"/>
      <p:bldP spid="16" grpId="0" animBg="1"/>
      <p:bldP spid="17" grpId="0" animBg="1"/>
      <p:bldP spid="1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nested loop</a:t>
            </a:r>
          </a:p>
        </p:txBody>
      </p:sp>
      <p:sp>
        <p:nvSpPr>
          <p:cNvPr id="5" name="Text Placeholder 4"/>
          <p:cNvSpPr>
            <a:spLocks noGrp="1"/>
          </p:cNvSpPr>
          <p:nvPr>
            <p:ph type="body" idx="1"/>
          </p:nvPr>
        </p:nvSpPr>
        <p:spPr/>
        <p:txBody>
          <a:bodyPr/>
          <a:lstStyle/>
          <a:p>
            <a:r>
              <a:rPr lang="en-IN"/>
              <a:t>loop within a loop</a:t>
            </a:r>
          </a:p>
        </p:txBody>
      </p:sp>
    </p:spTree>
    <p:extLst>
      <p:ext uri="{BB962C8B-B14F-4D97-AF65-F5344CB8AC3E}">
        <p14:creationId xmlns:p14="http://schemas.microsoft.com/office/powerpoint/2010/main" val="196202416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WAP to print given pattern (nested loop)</a:t>
            </a:r>
          </a:p>
        </p:txBody>
      </p:sp>
      <p:sp>
        <p:nvSpPr>
          <p:cNvPr id="4" name="Content Placeholder 2"/>
          <p:cNvSpPr>
            <a:spLocks noGrp="1"/>
          </p:cNvSpPr>
          <p:nvPr>
            <p:ph idx="1"/>
          </p:nvPr>
        </p:nvSpPr>
        <p:spPr>
          <a:xfrm>
            <a:off x="2766349" y="863444"/>
            <a:ext cx="9294472" cy="5590565"/>
          </a:xfrm>
        </p:spPr>
        <p:txBody>
          <a:bodyPr/>
          <a:lstStyle/>
          <a:p>
            <a:pPr marL="342900" indent="-342900">
              <a:buFont typeface="+mj-lt"/>
              <a:buAutoNum type="arabicPeriod"/>
            </a:pPr>
            <a:r>
              <a:rPr lang="en-IN">
                <a:solidFill>
                  <a:srgbClr val="008000"/>
                </a:solidFill>
                <a:latin typeface="Consolas" panose="020B0609020204030204" pitchFamily="49" charset="0"/>
              </a:rPr>
              <a:t>class </a:t>
            </a:r>
            <a:r>
              <a:rPr lang="en-IN" b="1" err="1">
                <a:solidFill>
                  <a:srgbClr val="0000FF"/>
                </a:solidFill>
                <a:latin typeface="Consolas" panose="020B0609020204030204" pitchFamily="49" charset="0"/>
              </a:rPr>
              <a:t>PatternDemo</a:t>
            </a:r>
            <a:r>
              <a:rPr lang="en-IN">
                <a:solidFill>
                  <a:srgbClr val="666666"/>
                </a:solidFill>
                <a:latin typeface="Consolas" panose="020B0609020204030204" pitchFamily="49" charset="0"/>
              </a:rPr>
              <a:t>{</a:t>
            </a:r>
          </a:p>
          <a:p>
            <a:pPr marL="342900" indent="-342900">
              <a:buFont typeface="+mj-lt"/>
              <a:buAutoNum type="arabicPeriod"/>
            </a:pPr>
            <a:r>
              <a:rPr lang="en-US">
                <a:solidFill>
                  <a:srgbClr val="008000"/>
                </a:solidFill>
                <a:latin typeface="Consolas" panose="020B0609020204030204" pitchFamily="49" charset="0"/>
              </a:rPr>
              <a:t>public static </a:t>
            </a:r>
            <a:r>
              <a:rPr lang="en-US">
                <a:solidFill>
                  <a:srgbClr val="B00040"/>
                </a:solidFill>
                <a:latin typeface="Consolas" panose="020B0609020204030204" pitchFamily="49" charset="0"/>
              </a:rPr>
              <a:t>void </a:t>
            </a:r>
            <a:r>
              <a:rPr lang="en-US">
                <a:solidFill>
                  <a:srgbClr val="0000FF"/>
                </a:solidFill>
                <a:latin typeface="Consolas" panose="020B0609020204030204" pitchFamily="49" charset="0"/>
              </a:rPr>
              <a:t>main</a:t>
            </a:r>
            <a:r>
              <a:rPr lang="en-US">
                <a:solidFill>
                  <a:srgbClr val="666666"/>
                </a:solidFill>
                <a:latin typeface="Consolas" panose="020B0609020204030204" pitchFamily="49" charset="0"/>
              </a:rPr>
              <a:t>(String[] args) {</a:t>
            </a:r>
          </a:p>
          <a:p>
            <a:pPr marL="714375" indent="-714375">
              <a:buFont typeface="+mj-lt"/>
              <a:buAutoNum type="arabicPeriod"/>
            </a:pPr>
            <a:r>
              <a:rPr lang="en-IN" err="1">
                <a:solidFill>
                  <a:srgbClr val="B00040"/>
                </a:solidFill>
                <a:latin typeface="Consolas" panose="020B0609020204030204" pitchFamily="49" charset="0"/>
              </a:rPr>
              <a:t>int n</a:t>
            </a:r>
            <a:r>
              <a:rPr lang="en-IN">
                <a:solidFill>
                  <a:srgbClr val="666666"/>
                </a:solidFill>
                <a:latin typeface="Consolas" panose="020B0609020204030204" pitchFamily="49" charset="0"/>
              </a:rPr>
              <a:t>=5;</a:t>
            </a:r>
          </a:p>
          <a:p>
            <a:pPr marL="714375" indent="-714375">
              <a:buFont typeface="+mj-lt"/>
              <a:buAutoNum type="arabicPeriod"/>
            </a:pPr>
            <a:r>
              <a:rPr lang="en-IN">
                <a:solidFill>
                  <a:srgbClr val="008000"/>
                </a:solidFill>
                <a:latin typeface="Consolas" panose="020B0609020204030204" pitchFamily="49" charset="0"/>
              </a:rPr>
              <a:t>for</a:t>
            </a:r>
            <a:r>
              <a:rPr lang="en-IN">
                <a:solidFill>
                  <a:srgbClr val="666666"/>
                </a:solidFill>
                <a:latin typeface="Consolas" panose="020B0609020204030204" pitchFamily="49" charset="0"/>
              </a:rPr>
              <a:t>(</a:t>
            </a:r>
            <a:r>
              <a:rPr lang="en-IN" err="1">
                <a:solidFill>
                  <a:srgbClr val="B00040"/>
                </a:solidFill>
                <a:latin typeface="Consolas" panose="020B0609020204030204" pitchFamily="49" charset="0"/>
              </a:rPr>
              <a:t>int i</a:t>
            </a:r>
            <a:r>
              <a:rPr lang="en-IN">
                <a:solidFill>
                  <a:srgbClr val="666666"/>
                </a:solidFill>
                <a:latin typeface="Consolas" panose="020B0609020204030204" pitchFamily="49" charset="0"/>
              </a:rPr>
              <a:t>=1;i&lt;=n;i++){</a:t>
            </a:r>
          </a:p>
          <a:p>
            <a:pPr marL="1171575" indent="-1171575">
              <a:buFont typeface="+mj-lt"/>
              <a:buAutoNum type="arabicPeriod"/>
            </a:pPr>
            <a:r>
              <a:rPr lang="en-IN">
                <a:solidFill>
                  <a:srgbClr val="008000"/>
                </a:solidFill>
                <a:latin typeface="Consolas" panose="020B0609020204030204" pitchFamily="49" charset="0"/>
              </a:rPr>
              <a:t>for</a:t>
            </a:r>
            <a:r>
              <a:rPr lang="en-IN">
                <a:solidFill>
                  <a:srgbClr val="666666"/>
                </a:solidFill>
                <a:latin typeface="Consolas" panose="020B0609020204030204" pitchFamily="49" charset="0"/>
              </a:rPr>
              <a:t>(</a:t>
            </a:r>
            <a:r>
              <a:rPr lang="en-IN" err="1">
                <a:solidFill>
                  <a:srgbClr val="B00040"/>
                </a:solidFill>
                <a:latin typeface="Consolas" panose="020B0609020204030204" pitchFamily="49" charset="0"/>
              </a:rPr>
              <a:t>int j</a:t>
            </a:r>
            <a:r>
              <a:rPr lang="en-IN">
                <a:solidFill>
                  <a:srgbClr val="666666"/>
                </a:solidFill>
                <a:latin typeface="Consolas" panose="020B0609020204030204" pitchFamily="49" charset="0"/>
              </a:rPr>
              <a:t>=1;j&lt;=i;j++){</a:t>
            </a:r>
          </a:p>
          <a:p>
            <a:pPr marL="1171575" indent="-1171575">
              <a:buFont typeface="+mj-lt"/>
              <a:buAutoNum type="arabicPeriod"/>
            </a:pPr>
            <a:r>
              <a:rPr lang="en-IN">
                <a:latin typeface="Consolas" panose="020B0609020204030204" pitchFamily="49" charset="0"/>
              </a:rPr>
              <a:t>    System</a:t>
            </a:r>
            <a:r>
              <a:rPr lang="en-IN" err="1">
                <a:solidFill>
                  <a:srgbClr val="666666"/>
                </a:solidFill>
                <a:latin typeface="Consolas" panose="020B0609020204030204" pitchFamily="49" charset="0"/>
              </a:rPr>
              <a:t>.</a:t>
            </a:r>
            <a:r>
              <a:rPr lang="en-IN" err="1">
                <a:solidFill>
                  <a:srgbClr val="7D9029"/>
                </a:solidFill>
                <a:latin typeface="Consolas" panose="020B0609020204030204" pitchFamily="49" charset="0"/>
              </a:rPr>
              <a:t>out</a:t>
            </a:r>
            <a:r>
              <a:rPr lang="en-IN" err="1">
                <a:solidFill>
                  <a:srgbClr val="666666"/>
                </a:solidFill>
                <a:latin typeface="Consolas" panose="020B0609020204030204" pitchFamily="49" charset="0"/>
              </a:rPr>
              <a:t>.</a:t>
            </a:r>
            <a:r>
              <a:rPr lang="en-IN" err="1">
                <a:solidFill>
                  <a:srgbClr val="7D9029"/>
                </a:solidFill>
                <a:latin typeface="Consolas" panose="020B0609020204030204" pitchFamily="49" charset="0"/>
              </a:rPr>
              <a:t>print</a:t>
            </a:r>
            <a:r>
              <a:rPr lang="en-IN">
                <a:solidFill>
                  <a:srgbClr val="666666"/>
                </a:solidFill>
                <a:latin typeface="Consolas" panose="020B0609020204030204" pitchFamily="49" charset="0"/>
              </a:rPr>
              <a:t>(</a:t>
            </a:r>
            <a:r>
              <a:rPr lang="en-IN">
                <a:solidFill>
                  <a:srgbClr val="BA2121"/>
                </a:solidFill>
                <a:latin typeface="Consolas" panose="020B0609020204030204" pitchFamily="49" charset="0"/>
              </a:rPr>
              <a:t>"*"</a:t>
            </a:r>
            <a:r>
              <a:rPr lang="en-IN">
                <a:solidFill>
                  <a:srgbClr val="666666"/>
                </a:solidFill>
                <a:latin typeface="Consolas" panose="020B0609020204030204" pitchFamily="49" charset="0"/>
              </a:rPr>
              <a:t>);</a:t>
            </a:r>
          </a:p>
          <a:p>
            <a:pPr marL="1171575" indent="-1171575">
              <a:buFont typeface="+mj-lt"/>
              <a:buAutoNum type="arabicPeriod"/>
            </a:pPr>
            <a:r>
              <a:rPr lang="en-IN">
                <a:solidFill>
                  <a:srgbClr val="666666"/>
                </a:solidFill>
                <a:latin typeface="Consolas" panose="020B0609020204030204" pitchFamily="49" charset="0"/>
              </a:rPr>
              <a:t>}//for j</a:t>
            </a:r>
          </a:p>
          <a:p>
            <a:pPr marL="714375" indent="-714375">
              <a:buFont typeface="+mj-lt"/>
              <a:buAutoNum type="arabicPeriod"/>
            </a:pPr>
            <a:r>
              <a:rPr lang="en-IN">
                <a:latin typeface="Consolas" panose="020B0609020204030204" pitchFamily="49" charset="0"/>
              </a:rPr>
              <a:t>   System</a:t>
            </a:r>
            <a:r>
              <a:rPr lang="en-IN" err="1">
                <a:solidFill>
                  <a:srgbClr val="666666"/>
                </a:solidFill>
                <a:latin typeface="Consolas" panose="020B0609020204030204" pitchFamily="49" charset="0"/>
              </a:rPr>
              <a:t>.</a:t>
            </a:r>
            <a:r>
              <a:rPr lang="en-IN" err="1">
                <a:solidFill>
                  <a:srgbClr val="7D9029"/>
                </a:solidFill>
                <a:latin typeface="Consolas" panose="020B0609020204030204" pitchFamily="49" charset="0"/>
              </a:rPr>
              <a:t>out</a:t>
            </a:r>
            <a:r>
              <a:rPr lang="en-IN" err="1">
                <a:solidFill>
                  <a:srgbClr val="666666"/>
                </a:solidFill>
                <a:latin typeface="Consolas" panose="020B0609020204030204" pitchFamily="49" charset="0"/>
              </a:rPr>
              <a:t>.</a:t>
            </a:r>
            <a:r>
              <a:rPr lang="en-IN" err="1">
                <a:solidFill>
                  <a:srgbClr val="7D9029"/>
                </a:solidFill>
                <a:latin typeface="Consolas" panose="020B0609020204030204" pitchFamily="49" charset="0"/>
              </a:rPr>
              <a:t>println</a:t>
            </a:r>
            <a:r>
              <a:rPr lang="en-IN">
                <a:solidFill>
                  <a:srgbClr val="666666"/>
                </a:solidFill>
                <a:latin typeface="Consolas" panose="020B0609020204030204" pitchFamily="49" charset="0"/>
              </a:rPr>
              <a:t>();</a:t>
            </a:r>
          </a:p>
          <a:p>
            <a:pPr marL="714375" indent="-714375">
              <a:buFont typeface="+mj-lt"/>
              <a:buAutoNum type="arabicPeriod"/>
            </a:pPr>
            <a:r>
              <a:rPr lang="en-IN">
                <a:solidFill>
                  <a:srgbClr val="666666"/>
                </a:solidFill>
                <a:latin typeface="Consolas" panose="020B0609020204030204" pitchFamily="49" charset="0"/>
              </a:rPr>
              <a:t>}//outer for i</a:t>
            </a:r>
          </a:p>
          <a:p>
            <a:pPr marL="342900" indent="-342900">
              <a:buFont typeface="+mj-lt"/>
              <a:buAutoNum type="arabicPeriod"/>
            </a:pPr>
            <a:r>
              <a:rPr lang="en-IN">
                <a:solidFill>
                  <a:srgbClr val="666666"/>
                </a:solidFill>
                <a:latin typeface="Consolas" panose="020B0609020204030204" pitchFamily="49" charset="0"/>
              </a:rPr>
              <a:t> }</a:t>
            </a:r>
          </a:p>
          <a:p>
            <a:pPr marL="342900" indent="-342900">
              <a:buFont typeface="+mj-lt"/>
              <a:buAutoNum type="arabicPeriod"/>
            </a:pPr>
            <a:r>
              <a:rPr lang="en-IN">
                <a:solidFill>
                  <a:srgbClr val="666666"/>
                </a:solidFill>
                <a:latin typeface="Consolas" panose="020B0609020204030204" pitchFamily="49" charset="0"/>
              </a:rPr>
              <a:t>}</a:t>
            </a:r>
          </a:p>
          <a:p>
            <a:pPr marL="342900" lvl="0" indent="-342900" algn="l">
              <a:lnSpc>
                <a:spcPct val="100000"/>
              </a:lnSpc>
              <a:spcBef>
                <a:spcPct val="0"/>
              </a:spcBef>
              <a:spcAft>
                <a:spcPts val="300"/>
              </a:spcAft>
              <a:buClr>
                <a:schemeClr val="tx1"/>
              </a:buClr>
              <a:buFont typeface="+mj-lt"/>
              <a:buAutoNum type="arabicPeriod"/>
            </a:pPr>
            <a:endParaRPr lang="en-IN" sz="1800"/>
          </a:p>
        </p:txBody>
      </p:sp>
      <p:sp>
        <p:nvSpPr>
          <p:cNvPr id="5" name="Rectangle 4"/>
          <p:cNvSpPr/>
          <p:nvPr/>
        </p:nvSpPr>
        <p:spPr>
          <a:xfrm>
            <a:off x="266218" y="860067"/>
            <a:ext cx="1992350" cy="2246769"/>
          </a:xfrm>
          <a:prstGeom prst="rect">
            <a:avLst/>
          </a:prstGeom>
          <a:solidFill>
            <a:schemeClr val="bg1">
              <a:lumMod val="95000"/>
            </a:schemeClr>
          </a:solidFill>
          <a:ln>
            <a:solidFill>
              <a:srgbClr val="373737"/>
            </a:solidFill>
          </a:ln>
        </p:spPr>
        <p:txBody>
          <a:bodyPr wrap="square">
            <a:spAutoFit/>
          </a:bodyPr>
          <a:lstStyle/>
          <a:p>
            <a:r>
              <a:rPr lang="en-IN" sz="2800" b="1">
                <a:latin typeface="Consolas" panose="020B0609020204030204" pitchFamily="49" charset="0"/>
              </a:rPr>
              <a:t>*</a:t>
            </a:r>
          </a:p>
          <a:p>
            <a:r>
              <a:rPr lang="en-IN" sz="2800" b="1">
                <a:latin typeface="Consolas" panose="020B0609020204030204" pitchFamily="49" charset="0"/>
              </a:rPr>
              <a:t>**</a:t>
            </a:r>
          </a:p>
          <a:p>
            <a:r>
              <a:rPr lang="en-IN" sz="2800" b="1">
                <a:latin typeface="Consolas" panose="020B0609020204030204" pitchFamily="49" charset="0"/>
              </a:rPr>
              <a:t>***</a:t>
            </a:r>
          </a:p>
          <a:p>
            <a:r>
              <a:rPr lang="en-IN" sz="2800" b="1">
                <a:latin typeface="Consolas" panose="020B0609020204030204" pitchFamily="49" charset="0"/>
              </a:rPr>
              <a:t>****</a:t>
            </a:r>
          </a:p>
          <a:p>
            <a:r>
              <a:rPr lang="en-IN" sz="2800" b="1">
                <a:latin typeface="Consolas" panose="020B0609020204030204" pitchFamily="49" charset="0"/>
              </a:rPr>
              <a:t>*****</a:t>
            </a:r>
            <a:endParaRPr lang="en-IN" sz="2800" b="1">
              <a:effectLst/>
              <a:latin typeface="Consolas" panose="020B0609020204030204" pitchFamily="49" charset="0"/>
            </a:endParaRPr>
          </a:p>
        </p:txBody>
      </p:sp>
    </p:spTree>
    <p:extLst>
      <p:ext uri="{BB962C8B-B14F-4D97-AF65-F5344CB8AC3E}">
        <p14:creationId xmlns:p14="http://schemas.microsoft.com/office/powerpoint/2010/main" val="21121740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dur="50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dur="50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0" presetClass="entr" presetSubtype="0" dur="50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10" presetClass="entr" presetSubtype="0" dur="50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nodeType="clickPar">
                      <p:stCondLst>
                        <p:cond delay="indefinite"/>
                      </p:stCondLst>
                      <p:childTnLst>
                        <p:par>
                          <p:cTn id="49" fill="hold">
                            <p:stCondLst>
                              <p:cond delay="0"/>
                            </p:stCondLst>
                            <p:childTnLst>
                              <p:par>
                                <p:cTn id="50" presetID="10" presetClass="entr" presetSubtype="0" dur="50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nodeType="clickPar">
                      <p:stCondLst>
                        <p:cond delay="indefinite"/>
                      </p:stCondLst>
                      <p:childTnLst>
                        <p:par>
                          <p:cTn id="54" fill="hold">
                            <p:stCondLst>
                              <p:cond delay="0"/>
                            </p:stCondLst>
                            <p:childTnLst>
                              <p:par>
                                <p:cTn id="55" presetID="10" presetClass="entr" presetSubtype="0" dur="50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WAP to print given pattern (nested loop)</a:t>
            </a:r>
          </a:p>
        </p:txBody>
      </p:sp>
      <p:sp>
        <p:nvSpPr>
          <p:cNvPr id="4" name="Content Placeholder 2"/>
          <p:cNvSpPr>
            <a:spLocks noGrp="1"/>
          </p:cNvSpPr>
          <p:nvPr>
            <p:ph idx="1"/>
          </p:nvPr>
        </p:nvSpPr>
        <p:spPr>
          <a:xfrm>
            <a:off x="2766349" y="863444"/>
            <a:ext cx="9294472" cy="5590565"/>
          </a:xfrm>
        </p:spPr>
        <p:txBody>
          <a:bodyPr/>
          <a:lstStyle/>
          <a:p>
            <a:pPr marL="342900" indent="-342900">
              <a:buFont typeface="+mj-lt"/>
              <a:buAutoNum type="arabicPeriod"/>
            </a:pPr>
            <a:r>
              <a:rPr lang="en-IN">
                <a:solidFill>
                  <a:srgbClr val="008000"/>
                </a:solidFill>
                <a:latin typeface="Courier New" panose="02070309020205020404" pitchFamily="49" charset="0"/>
                <a:cs typeface="Courier New" panose="02070309020205020404" pitchFamily="49" charset="0"/>
              </a:rPr>
              <a:t>class </a:t>
            </a:r>
            <a:r>
              <a:rPr lang="en-IN" b="1" err="1">
                <a:solidFill>
                  <a:srgbClr val="0000FF"/>
                </a:solidFill>
                <a:latin typeface="Courier New" panose="02070309020205020404" pitchFamily="49" charset="0"/>
                <a:cs typeface="Courier New" panose="02070309020205020404" pitchFamily="49" charset="0"/>
              </a:rPr>
              <a:t>PatternDemo</a:t>
            </a:r>
            <a:r>
              <a:rPr lang="en-IN">
                <a:solidFill>
                  <a:srgbClr val="666666"/>
                </a:solidFill>
                <a:latin typeface="Courier New" panose="02070309020205020404" pitchFamily="49" charset="0"/>
                <a:cs typeface="Courier New" panose="02070309020205020404" pitchFamily="49" charset="0"/>
              </a:rPr>
              <a:t>{</a:t>
            </a:r>
          </a:p>
          <a:p>
            <a:pPr marL="342900" indent="-342900">
              <a:buFont typeface="+mj-lt"/>
              <a:buAutoNum type="arabicPeriod"/>
            </a:pPr>
            <a:r>
              <a:rPr lang="en-US">
                <a:solidFill>
                  <a:srgbClr val="008000"/>
                </a:solidFill>
                <a:latin typeface="Courier New" panose="02070309020205020404" pitchFamily="49" charset="0"/>
                <a:cs typeface="Courier New" panose="02070309020205020404" pitchFamily="49" charset="0"/>
              </a:rPr>
              <a:t>public static </a:t>
            </a:r>
            <a:r>
              <a:rPr lang="en-US">
                <a:solidFill>
                  <a:srgbClr val="B00040"/>
                </a:solidFill>
                <a:latin typeface="Courier New" panose="02070309020205020404" pitchFamily="49" charset="0"/>
                <a:cs typeface="Courier New" panose="02070309020205020404" pitchFamily="49" charset="0"/>
              </a:rPr>
              <a:t>void </a:t>
            </a:r>
            <a:r>
              <a:rPr lang="en-US">
                <a:solidFill>
                  <a:srgbClr val="0000FF"/>
                </a:solidFill>
                <a:latin typeface="Courier New" panose="02070309020205020404" pitchFamily="49" charset="0"/>
                <a:cs typeface="Courier New" panose="02070309020205020404" pitchFamily="49" charset="0"/>
              </a:rPr>
              <a:t>main</a:t>
            </a:r>
            <a:r>
              <a:rPr lang="en-US">
                <a:solidFill>
                  <a:srgbClr val="666666"/>
                </a:solidFill>
                <a:latin typeface="Courier New" panose="02070309020205020404" pitchFamily="49" charset="0"/>
                <a:cs typeface="Courier New" panose="02070309020205020404" pitchFamily="49" charset="0"/>
              </a:rPr>
              <a:t>(String[] args) {</a:t>
            </a:r>
          </a:p>
          <a:p>
            <a:pPr marL="342900" indent="-342900">
              <a:buFont typeface="+mj-lt"/>
              <a:buAutoNum type="arabicPeriod"/>
            </a:pPr>
            <a:r>
              <a:rPr lang="en-IN">
                <a:solidFill>
                  <a:srgbClr val="B00040"/>
                </a:solidFill>
                <a:latin typeface="Courier New" panose="02070309020205020404" pitchFamily="49" charset="0"/>
                <a:cs typeface="Courier New" panose="02070309020205020404" pitchFamily="49" charset="0"/>
              </a:rPr>
              <a:t>	int n</a:t>
            </a:r>
            <a:r>
              <a:rPr lang="en-IN">
                <a:solidFill>
                  <a:srgbClr val="666666"/>
                </a:solidFill>
                <a:latin typeface="Courier New" panose="02070309020205020404" pitchFamily="49" charset="0"/>
                <a:cs typeface="Courier New" panose="02070309020205020404" pitchFamily="49" charset="0"/>
              </a:rPr>
              <a:t>=5;</a:t>
            </a:r>
          </a:p>
          <a:p>
            <a:pPr marL="342900" indent="-342900">
              <a:buFont typeface="+mj-lt"/>
              <a:buAutoNum type="arabicPeriod"/>
            </a:pPr>
            <a:r>
              <a:rPr lang="en-IN">
                <a:solidFill>
                  <a:srgbClr val="008000"/>
                </a:solidFill>
                <a:latin typeface="Courier New" panose="02070309020205020404" pitchFamily="49" charset="0"/>
                <a:cs typeface="Courier New" panose="02070309020205020404" pitchFamily="49" charset="0"/>
              </a:rPr>
              <a:t>	for</a:t>
            </a:r>
            <a:r>
              <a:rPr lang="en-IN">
                <a:solidFill>
                  <a:srgbClr val="666666"/>
                </a:solidFill>
                <a:latin typeface="Courier New" panose="02070309020205020404" pitchFamily="49" charset="0"/>
                <a:cs typeface="Courier New" panose="02070309020205020404" pitchFamily="49" charset="0"/>
              </a:rPr>
              <a:t>(</a:t>
            </a:r>
            <a:r>
              <a:rPr lang="en-IN" err="1">
                <a:solidFill>
                  <a:srgbClr val="B00040"/>
                </a:solidFill>
                <a:latin typeface="Courier New" panose="02070309020205020404" pitchFamily="49" charset="0"/>
                <a:cs typeface="Courier New" panose="02070309020205020404" pitchFamily="49" charset="0"/>
              </a:rPr>
              <a:t>int i</a:t>
            </a:r>
            <a:r>
              <a:rPr lang="en-IN">
                <a:solidFill>
                  <a:srgbClr val="666666"/>
                </a:solidFill>
                <a:latin typeface="Courier New" panose="02070309020205020404" pitchFamily="49" charset="0"/>
                <a:cs typeface="Courier New" panose="02070309020205020404" pitchFamily="49" charset="0"/>
              </a:rPr>
              <a:t>=1;i&lt;=n;i++){</a:t>
            </a:r>
          </a:p>
          <a:p>
            <a:pPr marL="342900" indent="-342900">
              <a:buFont typeface="+mj-lt"/>
              <a:buAutoNum type="arabicPeriod"/>
            </a:pPr>
            <a:r>
              <a:rPr lang="en-IN">
                <a:solidFill>
                  <a:srgbClr val="008000"/>
                </a:solidFill>
                <a:latin typeface="Courier New" panose="02070309020205020404" pitchFamily="49" charset="0"/>
                <a:cs typeface="Courier New" panose="02070309020205020404" pitchFamily="49" charset="0"/>
              </a:rPr>
              <a:t>		for</a:t>
            </a:r>
            <a:r>
              <a:rPr lang="en-IN">
                <a:solidFill>
                  <a:srgbClr val="666666"/>
                </a:solidFill>
                <a:latin typeface="Courier New" panose="02070309020205020404" pitchFamily="49" charset="0"/>
                <a:cs typeface="Courier New" panose="02070309020205020404" pitchFamily="49" charset="0"/>
              </a:rPr>
              <a:t>(</a:t>
            </a:r>
            <a:r>
              <a:rPr lang="en-IN" err="1">
                <a:solidFill>
                  <a:srgbClr val="B00040"/>
                </a:solidFill>
                <a:latin typeface="Courier New" panose="02070309020205020404" pitchFamily="49" charset="0"/>
                <a:cs typeface="Courier New" panose="02070309020205020404" pitchFamily="49" charset="0"/>
              </a:rPr>
              <a:t>int </a:t>
            </a:r>
            <a:r>
              <a:rPr lang="en-IN">
                <a:solidFill>
                  <a:srgbClr val="B00040"/>
                </a:solidFill>
                <a:latin typeface="Courier New" panose="02070309020205020404" pitchFamily="49" charset="0"/>
                <a:cs typeface="Courier New" panose="02070309020205020404" pitchFamily="49" charset="0"/>
              </a:rPr>
              <a:t>j</a:t>
            </a:r>
            <a:r>
              <a:rPr lang="en-IN">
                <a:solidFill>
                  <a:srgbClr val="666666"/>
                </a:solidFill>
                <a:latin typeface="Courier New" panose="02070309020205020404" pitchFamily="49" charset="0"/>
                <a:cs typeface="Courier New" panose="02070309020205020404" pitchFamily="49" charset="0"/>
              </a:rPr>
              <a:t>=1;j&lt;=i;j++){</a:t>
            </a:r>
          </a:p>
          <a:p>
            <a:pPr marL="342900" indent="-342900">
              <a:buFont typeface="+mj-lt"/>
              <a:buAutoNum type="arabicPeriod"/>
            </a:pPr>
            <a:r>
              <a:rPr lang="en-IN">
                <a:latin typeface="Courier New" panose="02070309020205020404" pitchFamily="49" charset="0"/>
                <a:cs typeface="Courier New" panose="02070309020205020404" pitchFamily="49" charset="0"/>
              </a:rPr>
              <a:t>   			 </a:t>
            </a:r>
            <a:r>
              <a:rPr lang="en-IN" err="1">
                <a:latin typeface="Courier New" panose="02070309020205020404" pitchFamily="49" charset="0"/>
                <a:cs typeface="Courier New" panose="02070309020205020404" pitchFamily="49" charset="0"/>
              </a:rPr>
              <a:t>System</a:t>
            </a:r>
            <a:r>
              <a:rPr lang="en-IN" err="1">
                <a:solidFill>
                  <a:srgbClr val="666666"/>
                </a:solidFill>
                <a:latin typeface="Courier New" panose="02070309020205020404" pitchFamily="49" charset="0"/>
                <a:cs typeface="Courier New" panose="02070309020205020404" pitchFamily="49" charset="0"/>
              </a:rPr>
              <a:t>.</a:t>
            </a:r>
            <a:r>
              <a:rPr lang="en-IN" err="1">
                <a:solidFill>
                  <a:srgbClr val="7D9029"/>
                </a:solidFill>
                <a:latin typeface="Courier New" panose="02070309020205020404" pitchFamily="49" charset="0"/>
                <a:cs typeface="Courier New" panose="02070309020205020404" pitchFamily="49" charset="0"/>
              </a:rPr>
              <a:t>out</a:t>
            </a:r>
            <a:r>
              <a:rPr lang="en-IN" err="1">
                <a:solidFill>
                  <a:srgbClr val="666666"/>
                </a:solidFill>
                <a:latin typeface="Courier New" panose="02070309020205020404" pitchFamily="49" charset="0"/>
                <a:cs typeface="Courier New" panose="02070309020205020404" pitchFamily="49" charset="0"/>
              </a:rPr>
              <a:t>.</a:t>
            </a:r>
            <a:r>
              <a:rPr lang="en-IN" err="1">
                <a:solidFill>
                  <a:srgbClr val="7D9029"/>
                </a:solidFill>
                <a:latin typeface="Courier New" panose="02070309020205020404" pitchFamily="49" charset="0"/>
                <a:cs typeface="Courier New" panose="02070309020205020404" pitchFamily="49" charset="0"/>
              </a:rPr>
              <a:t>print</a:t>
            </a:r>
            <a:r>
              <a:rPr lang="en-IN">
                <a:solidFill>
                  <a:srgbClr val="666666"/>
                </a:solidFill>
                <a:latin typeface="Courier New" panose="02070309020205020404" pitchFamily="49" charset="0"/>
                <a:cs typeface="Courier New" panose="02070309020205020404" pitchFamily="49" charset="0"/>
              </a:rPr>
              <a:t>(j+</a:t>
            </a:r>
            <a:r>
              <a:rPr lang="en-IN">
                <a:solidFill>
                  <a:srgbClr val="BA2121"/>
                </a:solidFill>
                <a:latin typeface="Courier New" panose="02070309020205020404" pitchFamily="49" charset="0"/>
                <a:cs typeface="Courier New" panose="02070309020205020404" pitchFamily="49" charset="0"/>
              </a:rPr>
              <a:t>"\t"</a:t>
            </a:r>
            <a:r>
              <a:rPr lang="en-IN">
                <a:solidFill>
                  <a:srgbClr val="666666"/>
                </a:solidFill>
                <a:latin typeface="Courier New" panose="02070309020205020404" pitchFamily="49" charset="0"/>
                <a:cs typeface="Courier New" panose="02070309020205020404" pitchFamily="49" charset="0"/>
              </a:rPr>
              <a:t>);</a:t>
            </a:r>
          </a:p>
          <a:p>
            <a:pPr marL="342900" indent="-342900">
              <a:buFont typeface="+mj-lt"/>
              <a:buAutoNum type="arabicPeriod"/>
            </a:pPr>
            <a:r>
              <a:rPr lang="en-IN">
                <a:solidFill>
                  <a:srgbClr val="666666"/>
                </a:solidFill>
                <a:latin typeface="Courier New" panose="02070309020205020404" pitchFamily="49" charset="0"/>
                <a:cs typeface="Courier New" panose="02070309020205020404" pitchFamily="49" charset="0"/>
              </a:rPr>
              <a:t>		}</a:t>
            </a:r>
            <a:r>
              <a:rPr lang="en-IN" i="1">
                <a:solidFill>
                  <a:srgbClr val="408080"/>
                </a:solidFill>
                <a:latin typeface="Courier New" panose="02070309020205020404" pitchFamily="49" charset="0"/>
                <a:cs typeface="Courier New" panose="02070309020205020404" pitchFamily="49" charset="0"/>
              </a:rPr>
              <a:t>//for j</a:t>
            </a:r>
          </a:p>
          <a:p>
            <a:pPr marL="342900" indent="-342900">
              <a:buFont typeface="+mj-lt"/>
              <a:buAutoNum type="arabicPeriod"/>
            </a:pPr>
            <a:r>
              <a:rPr lang="en-IN">
                <a:latin typeface="Courier New" panose="02070309020205020404" pitchFamily="49" charset="0"/>
                <a:cs typeface="Courier New" panose="02070309020205020404" pitchFamily="49" charset="0"/>
              </a:rPr>
              <a:t>  		 </a:t>
            </a:r>
            <a:r>
              <a:rPr lang="en-IN" err="1">
                <a:latin typeface="Courier New" panose="02070309020205020404" pitchFamily="49" charset="0"/>
                <a:cs typeface="Courier New" panose="02070309020205020404" pitchFamily="49" charset="0"/>
              </a:rPr>
              <a:t>System</a:t>
            </a:r>
            <a:r>
              <a:rPr lang="en-IN" err="1">
                <a:solidFill>
                  <a:srgbClr val="666666"/>
                </a:solidFill>
                <a:latin typeface="Courier New" panose="02070309020205020404" pitchFamily="49" charset="0"/>
                <a:cs typeface="Courier New" panose="02070309020205020404" pitchFamily="49" charset="0"/>
              </a:rPr>
              <a:t>.</a:t>
            </a:r>
            <a:r>
              <a:rPr lang="en-IN" err="1">
                <a:solidFill>
                  <a:srgbClr val="7D9029"/>
                </a:solidFill>
                <a:latin typeface="Courier New" panose="02070309020205020404" pitchFamily="49" charset="0"/>
                <a:cs typeface="Courier New" panose="02070309020205020404" pitchFamily="49" charset="0"/>
              </a:rPr>
              <a:t>out</a:t>
            </a:r>
            <a:r>
              <a:rPr lang="en-IN" err="1">
                <a:solidFill>
                  <a:srgbClr val="666666"/>
                </a:solidFill>
                <a:latin typeface="Courier New" panose="02070309020205020404" pitchFamily="49" charset="0"/>
                <a:cs typeface="Courier New" panose="02070309020205020404" pitchFamily="49" charset="0"/>
              </a:rPr>
              <a:t>.</a:t>
            </a:r>
            <a:r>
              <a:rPr lang="en-IN" err="1">
                <a:solidFill>
                  <a:srgbClr val="7D9029"/>
                </a:solidFill>
                <a:latin typeface="Courier New" panose="02070309020205020404" pitchFamily="49" charset="0"/>
                <a:cs typeface="Courier New" panose="02070309020205020404" pitchFamily="49" charset="0"/>
              </a:rPr>
              <a:t>println</a:t>
            </a:r>
            <a:r>
              <a:rPr lang="en-IN">
                <a:solidFill>
                  <a:srgbClr val="666666"/>
                </a:solidFill>
                <a:latin typeface="Courier New" panose="02070309020205020404" pitchFamily="49" charset="0"/>
                <a:cs typeface="Courier New" panose="02070309020205020404" pitchFamily="49" charset="0"/>
              </a:rPr>
              <a:t>();</a:t>
            </a:r>
          </a:p>
          <a:p>
            <a:pPr marL="342900" indent="-342900">
              <a:buFont typeface="+mj-lt"/>
              <a:buAutoNum type="arabicPeriod"/>
            </a:pPr>
            <a:r>
              <a:rPr lang="en-IN">
                <a:solidFill>
                  <a:srgbClr val="666666"/>
                </a:solidFill>
                <a:latin typeface="Courier New" panose="02070309020205020404" pitchFamily="49" charset="0"/>
                <a:cs typeface="Courier New" panose="02070309020205020404" pitchFamily="49" charset="0"/>
              </a:rPr>
              <a:t>	}</a:t>
            </a:r>
            <a:r>
              <a:rPr lang="en-IN" i="1">
                <a:solidFill>
                  <a:srgbClr val="408080"/>
                </a:solidFill>
                <a:latin typeface="Courier New" panose="02070309020205020404" pitchFamily="49" charset="0"/>
                <a:cs typeface="Courier New" panose="02070309020205020404" pitchFamily="49" charset="0"/>
              </a:rPr>
              <a:t>//outer for i</a:t>
            </a:r>
          </a:p>
          <a:p>
            <a:pPr marL="342900" indent="-342900">
              <a:buFont typeface="+mj-lt"/>
              <a:buAutoNum type="arabicPeriod"/>
            </a:pPr>
            <a:r>
              <a:rPr lang="en-IN">
                <a:latin typeface="Courier New" panose="02070309020205020404" pitchFamily="49" charset="0"/>
                <a:cs typeface="Courier New" panose="02070309020205020404" pitchFamily="49" charset="0"/>
              </a:rPr>
              <a:t>  </a:t>
            </a:r>
            <a:r>
              <a:rPr lang="en-IN">
                <a:solidFill>
                  <a:srgbClr val="666666"/>
                </a:solidFill>
                <a:latin typeface="Courier New" panose="02070309020205020404" pitchFamily="49" charset="0"/>
                <a:cs typeface="Courier New" panose="02070309020205020404" pitchFamily="49" charset="0"/>
              </a:rPr>
              <a:t>}</a:t>
            </a:r>
          </a:p>
          <a:p>
            <a:pPr marL="342900" indent="-342900">
              <a:buFont typeface="+mj-lt"/>
              <a:buAutoNum type="arabicPeriod"/>
            </a:pPr>
            <a:r>
              <a:rPr lang="en-IN">
                <a:solidFill>
                  <a:srgbClr val="666666"/>
                </a:solidFill>
                <a:latin typeface="Courier New" panose="02070309020205020404" pitchFamily="49" charset="0"/>
                <a:cs typeface="Courier New" panose="02070309020205020404" pitchFamily="49" charset="0"/>
              </a:rPr>
              <a:t>}</a:t>
            </a:r>
          </a:p>
          <a:p>
            <a:pPr marL="342900" lvl="0" indent="-342900" algn="l">
              <a:lnSpc>
                <a:spcPct val="100000"/>
              </a:lnSpc>
              <a:spcBef>
                <a:spcPct val="0"/>
              </a:spcBef>
              <a:spcAft>
                <a:spcPts val="300"/>
              </a:spcAft>
              <a:buClr>
                <a:schemeClr val="tx1"/>
              </a:buClr>
              <a:buFont typeface="+mj-lt"/>
              <a:buAutoNum type="arabicPeriod"/>
            </a:pPr>
            <a:endParaRPr lang="en-IN">
              <a:latin typeface="Courier New" panose="02070309020205020404" pitchFamily="49" charset="0"/>
              <a:cs typeface="Courier New" panose="02070309020205020404" pitchFamily="49" charset="0"/>
            </a:endParaRPr>
          </a:p>
        </p:txBody>
      </p:sp>
      <p:sp>
        <p:nvSpPr>
          <p:cNvPr id="5" name="Rectangle 4"/>
          <p:cNvSpPr/>
          <p:nvPr/>
        </p:nvSpPr>
        <p:spPr>
          <a:xfrm>
            <a:off x="266218" y="860067"/>
            <a:ext cx="1992350" cy="2246769"/>
          </a:xfrm>
          <a:prstGeom prst="rect">
            <a:avLst/>
          </a:prstGeom>
          <a:solidFill>
            <a:schemeClr val="bg1">
              <a:lumMod val="95000"/>
            </a:schemeClr>
          </a:solidFill>
          <a:ln>
            <a:solidFill>
              <a:srgbClr val="373737"/>
            </a:solidFill>
          </a:ln>
        </p:spPr>
        <p:txBody>
          <a:bodyPr wrap="square">
            <a:spAutoFit/>
          </a:bodyPr>
          <a:lstStyle/>
          <a:p>
            <a:r>
              <a:rPr lang="en-IN" sz="2800" b="1">
                <a:latin typeface="Consolas" panose="020B0609020204030204" pitchFamily="49" charset="0"/>
              </a:rPr>
              <a:t>1</a:t>
            </a:r>
          </a:p>
          <a:p>
            <a:r>
              <a:rPr lang="en-IN" sz="2800" b="1">
                <a:latin typeface="Consolas" panose="020B0609020204030204" pitchFamily="49" charset="0"/>
              </a:rPr>
              <a:t>1 2</a:t>
            </a:r>
          </a:p>
          <a:p>
            <a:r>
              <a:rPr lang="en-IN" sz="2800" b="1">
                <a:latin typeface="Consolas" panose="020B0609020204030204" pitchFamily="49" charset="0"/>
              </a:rPr>
              <a:t>1 2 3</a:t>
            </a:r>
          </a:p>
          <a:p>
            <a:r>
              <a:rPr lang="en-IN" sz="2800" b="1">
                <a:latin typeface="Consolas" panose="020B0609020204030204" pitchFamily="49" charset="0"/>
              </a:rPr>
              <a:t>1 2 3 4</a:t>
            </a:r>
          </a:p>
          <a:p>
            <a:r>
              <a:rPr lang="en-IN" sz="2800" b="1">
                <a:latin typeface="Consolas" panose="020B0609020204030204" pitchFamily="49" charset="0"/>
              </a:rPr>
              <a:t>1 2 3 4 5</a:t>
            </a:r>
          </a:p>
        </p:txBody>
      </p:sp>
    </p:spTree>
    <p:extLst>
      <p:ext uri="{BB962C8B-B14F-4D97-AF65-F5344CB8AC3E}">
        <p14:creationId xmlns:p14="http://schemas.microsoft.com/office/powerpoint/2010/main" val="15036385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dur="50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dur="50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0" presetClass="entr" presetSubtype="0" dur="50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10" presetClass="entr" presetSubtype="0" dur="50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nodeType="clickPar">
                      <p:stCondLst>
                        <p:cond delay="indefinite"/>
                      </p:stCondLst>
                      <p:childTnLst>
                        <p:par>
                          <p:cTn id="49" fill="hold">
                            <p:stCondLst>
                              <p:cond delay="0"/>
                            </p:stCondLst>
                            <p:childTnLst>
                              <p:par>
                                <p:cTn id="50" presetID="10" presetClass="entr" presetSubtype="0" dur="50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nodeType="clickPar">
                      <p:stCondLst>
                        <p:cond delay="indefinite"/>
                      </p:stCondLst>
                      <p:childTnLst>
                        <p:par>
                          <p:cTn id="54" fill="hold">
                            <p:stCondLst>
                              <p:cond delay="0"/>
                            </p:stCondLst>
                            <p:childTnLst>
                              <p:par>
                                <p:cTn id="55" presetID="10" presetClass="entr" presetSubtype="0" dur="50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if</a:t>
            </a:r>
            <a:endParaRPr lang="en-IN"/>
          </a:p>
        </p:txBody>
      </p:sp>
      <p:sp>
        <p:nvSpPr>
          <p:cNvPr id="5" name="Text Placeholder 4"/>
          <p:cNvSpPr>
            <a:spLocks noGrp="1"/>
          </p:cNvSpPr>
          <p:nvPr>
            <p:ph type="body" idx="1"/>
          </p:nvPr>
        </p:nvSpPr>
        <p:spPr/>
        <p:txBody>
          <a:bodyPr/>
          <a:lstStyle/>
          <a:p>
            <a:r>
              <a:rPr lang="en-US"/>
              <a:t>One way Decision</a:t>
            </a:r>
            <a:endParaRPr lang="en-IN"/>
          </a:p>
        </p:txBody>
      </p:sp>
    </p:spTree>
    <p:extLst>
      <p:ext uri="{BB962C8B-B14F-4D97-AF65-F5344CB8AC3E}">
        <p14:creationId xmlns:p14="http://schemas.microsoft.com/office/powerpoint/2010/main" val="287182401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Programs to perform (Looping Statements)</a:t>
            </a:r>
          </a:p>
        </p:txBody>
      </p:sp>
      <p:sp>
        <p:nvSpPr>
          <p:cNvPr id="3" name="Content Placeholder 2"/>
          <p:cNvSpPr>
            <a:spLocks noGrp="1"/>
          </p:cNvSpPr>
          <p:nvPr>
            <p:ph idx="1"/>
          </p:nvPr>
        </p:nvSpPr>
        <p:spPr/>
        <p:txBody>
          <a:bodyPr/>
          <a:lstStyle/>
          <a:p>
            <a:r>
              <a:rPr lang="en-US"/>
              <a:t>Write a program to print first n odd numbers.</a:t>
            </a:r>
          </a:p>
          <a:p>
            <a:r>
              <a:rPr lang="en-US"/>
              <a:t>Write a program to check that the given number is prime or not.</a:t>
            </a:r>
          </a:p>
          <a:p>
            <a:r>
              <a:rPr lang="en-US"/>
              <a:t>Write a program to draw given patterns,</a:t>
            </a:r>
          </a:p>
          <a:p>
            <a:endParaRPr lang="en-US"/>
          </a:p>
          <a:p>
            <a:endParaRPr lang="en-US"/>
          </a:p>
          <a:p>
            <a:endParaRPr lang="en-US"/>
          </a:p>
          <a:p>
            <a:endParaRPr lang="en-US"/>
          </a:p>
          <a:p>
            <a:endParaRPr lang="en-US"/>
          </a:p>
          <a:p>
            <a:pPr marL="0" indent="0">
              <a:buNone/>
            </a:pPr>
            <a:endParaRPr lang="en-US"/>
          </a:p>
          <a:p>
            <a:pPr lvl="1"/>
            <a:endParaRPr lang="en-US"/>
          </a:p>
        </p:txBody>
      </p:sp>
      <p:pic>
        <p:nvPicPr>
          <p:cNvPr id="5" name="Picture 4"/>
          <p:cNvPicPr>
            <a:picLocks noChangeAspect="1"/>
          </p:cNvPicPr>
          <p:nvPr/>
        </p:nvPicPr>
        <p:blipFill>
          <a:blip r:embed="rId2"/>
          <a:stretch>
            <a:fillRect/>
          </a:stretch>
        </p:blipFill>
        <p:spPr>
          <a:xfrm>
            <a:off x="504913" y="2302842"/>
            <a:ext cx="1108388" cy="1175158"/>
          </a:xfrm>
          <a:prstGeom prst="rect">
            <a:avLst/>
          </a:prstGeom>
        </p:spPr>
      </p:pic>
      <p:pic>
        <p:nvPicPr>
          <p:cNvPr id="6" name="Picture 5"/>
          <p:cNvPicPr>
            <a:picLocks noChangeAspect="1"/>
          </p:cNvPicPr>
          <p:nvPr/>
        </p:nvPicPr>
        <p:blipFill>
          <a:blip r:embed="rId3"/>
          <a:stretch>
            <a:fillRect/>
          </a:stretch>
        </p:blipFill>
        <p:spPr>
          <a:xfrm>
            <a:off x="5350367" y="2209382"/>
            <a:ext cx="1276350" cy="1276350"/>
          </a:xfrm>
          <a:prstGeom prst="rect">
            <a:avLst/>
          </a:prstGeom>
        </p:spPr>
      </p:pic>
      <p:pic>
        <p:nvPicPr>
          <p:cNvPr id="7" name="Picture 6"/>
          <p:cNvPicPr>
            <a:picLocks noChangeAspect="1"/>
          </p:cNvPicPr>
          <p:nvPr/>
        </p:nvPicPr>
        <p:blipFill>
          <a:blip r:embed="rId4"/>
          <a:stretch>
            <a:fillRect/>
          </a:stretch>
        </p:blipFill>
        <p:spPr>
          <a:xfrm>
            <a:off x="1763619" y="2236167"/>
            <a:ext cx="1057275" cy="1343025"/>
          </a:xfrm>
          <a:prstGeom prst="rect">
            <a:avLst/>
          </a:prstGeom>
        </p:spPr>
      </p:pic>
      <p:pic>
        <p:nvPicPr>
          <p:cNvPr id="9" name="Picture 8"/>
          <p:cNvPicPr>
            <a:picLocks noChangeAspect="1"/>
          </p:cNvPicPr>
          <p:nvPr/>
        </p:nvPicPr>
        <p:blipFill>
          <a:blip r:embed="rId5"/>
          <a:stretch>
            <a:fillRect/>
          </a:stretch>
        </p:blipFill>
        <p:spPr>
          <a:xfrm>
            <a:off x="4268074" y="2228432"/>
            <a:ext cx="981075" cy="1257300"/>
          </a:xfrm>
          <a:prstGeom prst="rect">
            <a:avLst/>
          </a:prstGeom>
        </p:spPr>
      </p:pic>
      <p:pic>
        <p:nvPicPr>
          <p:cNvPr id="10" name="Picture 9"/>
          <p:cNvPicPr>
            <a:picLocks noChangeAspect="1"/>
          </p:cNvPicPr>
          <p:nvPr/>
        </p:nvPicPr>
        <p:blipFill>
          <a:blip r:embed="rId6"/>
          <a:stretch>
            <a:fillRect/>
          </a:stretch>
        </p:blipFill>
        <p:spPr>
          <a:xfrm>
            <a:off x="6801844" y="2160447"/>
            <a:ext cx="1019175" cy="2190750"/>
          </a:xfrm>
          <a:prstGeom prst="rect">
            <a:avLst/>
          </a:prstGeom>
        </p:spPr>
      </p:pic>
      <p:pic>
        <p:nvPicPr>
          <p:cNvPr id="11" name="Picture 10"/>
          <p:cNvPicPr>
            <a:picLocks noChangeAspect="1"/>
          </p:cNvPicPr>
          <p:nvPr/>
        </p:nvPicPr>
        <p:blipFill>
          <a:blip r:embed="rId7"/>
          <a:stretch>
            <a:fillRect/>
          </a:stretch>
        </p:blipFill>
        <p:spPr>
          <a:xfrm>
            <a:off x="2971212" y="2345704"/>
            <a:ext cx="1104900" cy="1190625"/>
          </a:xfrm>
          <a:prstGeom prst="rect">
            <a:avLst/>
          </a:prstGeom>
        </p:spPr>
      </p:pic>
      <p:pic>
        <p:nvPicPr>
          <p:cNvPr id="13" name="Picture 12"/>
          <p:cNvPicPr>
            <a:picLocks noChangeAspect="1"/>
          </p:cNvPicPr>
          <p:nvPr/>
        </p:nvPicPr>
        <p:blipFill>
          <a:blip r:embed="rId8"/>
          <a:stretch>
            <a:fillRect/>
          </a:stretch>
        </p:blipFill>
        <p:spPr>
          <a:xfrm>
            <a:off x="7922237" y="2302842"/>
            <a:ext cx="1247775" cy="2048355"/>
          </a:xfrm>
          <a:prstGeom prst="rect">
            <a:avLst/>
          </a:prstGeom>
        </p:spPr>
      </p:pic>
      <p:pic>
        <p:nvPicPr>
          <p:cNvPr id="14" name="Picture 13"/>
          <p:cNvPicPr>
            <a:picLocks noChangeAspect="1"/>
          </p:cNvPicPr>
          <p:nvPr/>
        </p:nvPicPr>
        <p:blipFill>
          <a:blip r:embed="rId9"/>
          <a:stretch>
            <a:fillRect/>
          </a:stretch>
        </p:blipFill>
        <p:spPr>
          <a:xfrm>
            <a:off x="431053" y="4598203"/>
            <a:ext cx="1104900" cy="1285875"/>
          </a:xfrm>
          <a:prstGeom prst="rect">
            <a:avLst/>
          </a:prstGeom>
        </p:spPr>
      </p:pic>
      <p:pic>
        <p:nvPicPr>
          <p:cNvPr id="15" name="Picture 14"/>
          <p:cNvPicPr>
            <a:picLocks noChangeAspect="1"/>
          </p:cNvPicPr>
          <p:nvPr/>
        </p:nvPicPr>
        <p:blipFill>
          <a:blip r:embed="rId10"/>
          <a:stretch>
            <a:fillRect/>
          </a:stretch>
        </p:blipFill>
        <p:spPr>
          <a:xfrm>
            <a:off x="2072033" y="4272671"/>
            <a:ext cx="1343025" cy="1936938"/>
          </a:xfrm>
          <a:prstGeom prst="rect">
            <a:avLst/>
          </a:prstGeom>
        </p:spPr>
      </p:pic>
      <p:pic>
        <p:nvPicPr>
          <p:cNvPr id="16" name="Picture 15"/>
          <p:cNvPicPr>
            <a:picLocks noChangeAspect="1"/>
          </p:cNvPicPr>
          <p:nvPr/>
        </p:nvPicPr>
        <p:blipFill>
          <a:blip r:embed="rId11"/>
          <a:stretch>
            <a:fillRect/>
          </a:stretch>
        </p:blipFill>
        <p:spPr>
          <a:xfrm>
            <a:off x="9483842" y="2302842"/>
            <a:ext cx="1428750" cy="1276350"/>
          </a:xfrm>
          <a:prstGeom prst="rect">
            <a:avLst/>
          </a:prstGeom>
        </p:spPr>
      </p:pic>
    </p:spTree>
    <p:extLst>
      <p:ext uri="{BB962C8B-B14F-4D97-AF65-F5344CB8AC3E}">
        <p14:creationId xmlns:p14="http://schemas.microsoft.com/office/powerpoint/2010/main" val="3676391056"/>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0"/>
            </a:br>
            <a:r>
              <a:rPr lang="en-IN" b="0"/>
              <a:t> </a:t>
            </a:r>
            <a:r>
              <a:rPr lang="en-IN"/>
              <a:t>Mathematical functions </a:t>
            </a:r>
            <a:endParaRPr lang="en-IN" b="0"/>
          </a:p>
        </p:txBody>
      </p:sp>
      <p:sp>
        <p:nvSpPr>
          <p:cNvPr id="4" name="Text Placeholder 3"/>
          <p:cNvSpPr>
            <a:spLocks noGrp="1"/>
          </p:cNvSpPr>
          <p:nvPr>
            <p:ph type="body" idx="1"/>
          </p:nvPr>
        </p:nvSpPr>
        <p:spPr/>
        <p:txBody>
          <a:bodyPr/>
          <a:lstStyle/>
          <a:p>
            <a:endParaRPr lang="en-IN"/>
          </a:p>
        </p:txBody>
      </p:sp>
      <p:pic>
        <p:nvPicPr>
          <p:cNvPr id="1026" name="Picture 2" descr="Core skills and success – you do the math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39099" y="1709738"/>
            <a:ext cx="2898775" cy="1932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188367"/>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Math class</a:t>
            </a:r>
          </a:p>
        </p:txBody>
      </p:sp>
      <p:sp>
        <p:nvSpPr>
          <p:cNvPr id="3" name="Content Placeholder 2"/>
          <p:cNvSpPr>
            <a:spLocks noGrp="1"/>
          </p:cNvSpPr>
          <p:nvPr>
            <p:ph idx="1"/>
          </p:nvPr>
        </p:nvSpPr>
        <p:spPr/>
        <p:txBody>
          <a:bodyPr/>
          <a:lstStyle/>
          <a:p>
            <a:r>
              <a:rPr lang="en-US"/>
              <a:t>The Java Math class provides more </a:t>
            </a:r>
            <a:r>
              <a:rPr lang="en-US" b="1"/>
              <a:t>advanced mathematical</a:t>
            </a:r>
            <a:r>
              <a:rPr lang="en-US"/>
              <a:t> </a:t>
            </a:r>
            <a:r>
              <a:rPr lang="en-US" b="1"/>
              <a:t>calculations </a:t>
            </a:r>
            <a:r>
              <a:rPr lang="en-US"/>
              <a:t>other than arithmetic operator.</a:t>
            </a:r>
          </a:p>
          <a:p>
            <a:r>
              <a:rPr lang="en-US"/>
              <a:t>The </a:t>
            </a:r>
            <a:r>
              <a:rPr lang="en-US" b="1" err="1"/>
              <a:t>java.lang.Math</a:t>
            </a:r>
            <a:r>
              <a:rPr lang="en-US"/>
              <a:t> class contains methods which performs basic numeric operations such as the </a:t>
            </a:r>
            <a:r>
              <a:rPr lang="en-US" b="1"/>
              <a:t>elementary exponential</a:t>
            </a:r>
            <a:r>
              <a:rPr lang="en-US"/>
              <a:t>, </a:t>
            </a:r>
            <a:r>
              <a:rPr lang="en-US" b="1"/>
              <a:t>logarithm</a:t>
            </a:r>
            <a:r>
              <a:rPr lang="en-US"/>
              <a:t>, </a:t>
            </a:r>
            <a:r>
              <a:rPr lang="en-US" b="1"/>
              <a:t>square root</a:t>
            </a:r>
            <a:r>
              <a:rPr lang="en-US"/>
              <a:t>, and </a:t>
            </a:r>
            <a:r>
              <a:rPr lang="en-US" b="1"/>
              <a:t>trigonometric</a:t>
            </a:r>
            <a:r>
              <a:rPr lang="en-US"/>
              <a:t> functions.</a:t>
            </a:r>
          </a:p>
          <a:p>
            <a:r>
              <a:rPr lang="en-US"/>
              <a:t>All the </a:t>
            </a:r>
            <a:r>
              <a:rPr lang="en-US" b="1"/>
              <a:t>methods</a:t>
            </a:r>
            <a:r>
              <a:rPr lang="en-US"/>
              <a:t> of class Math are </a:t>
            </a:r>
            <a:r>
              <a:rPr lang="en-US" b="1"/>
              <a:t>static</a:t>
            </a:r>
            <a:r>
              <a:rPr lang="en-US"/>
              <a:t>.</a:t>
            </a:r>
          </a:p>
          <a:p>
            <a:r>
              <a:rPr lang="en-IN" b="1"/>
              <a:t>Fields :</a:t>
            </a:r>
          </a:p>
          <a:p>
            <a:pPr lvl="1"/>
            <a:r>
              <a:rPr lang="en-IN"/>
              <a:t>Math class comes with two important </a:t>
            </a:r>
            <a:r>
              <a:rPr lang="en-IN" b="1"/>
              <a:t>static</a:t>
            </a:r>
            <a:r>
              <a:rPr lang="en-IN"/>
              <a:t> fields</a:t>
            </a:r>
          </a:p>
          <a:p>
            <a:pPr lvl="2"/>
            <a:r>
              <a:rPr lang="en-IN" sz="2000" b="1"/>
              <a:t>E</a:t>
            </a:r>
            <a:r>
              <a:rPr lang="en-IN" sz="2000"/>
              <a:t> : returns </a:t>
            </a:r>
            <a:r>
              <a:rPr lang="en-US" sz="2000"/>
              <a:t>double value of </a:t>
            </a:r>
            <a:r>
              <a:rPr lang="en-US" sz="2000" b="1"/>
              <a:t>Euler's number </a:t>
            </a:r>
            <a:r>
              <a:rPr lang="en-US" sz="2000"/>
              <a:t>(i.e 2.718281828459045). </a:t>
            </a:r>
          </a:p>
          <a:p>
            <a:pPr lvl="2"/>
            <a:r>
              <a:rPr lang="en-US" sz="2000" b="1"/>
              <a:t>PI</a:t>
            </a:r>
            <a:r>
              <a:rPr lang="en-US" sz="2000"/>
              <a:t> : returns double value of </a:t>
            </a:r>
            <a:r>
              <a:rPr lang="en-US" sz="2000" b="1"/>
              <a:t>PI</a:t>
            </a:r>
            <a:r>
              <a:rPr lang="en-US" sz="2000"/>
              <a:t> (i.e. 3.141592653589793).</a:t>
            </a:r>
          </a:p>
          <a:p>
            <a:endParaRPr lang="en-US"/>
          </a:p>
        </p:txBody>
      </p:sp>
    </p:spTree>
    <p:extLst>
      <p:ext uri="{BB962C8B-B14F-4D97-AF65-F5344CB8AC3E}">
        <p14:creationId xmlns:p14="http://schemas.microsoft.com/office/powerpoint/2010/main" val="2354304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dur="1"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dur="1"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dur="1"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dur="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dur="1"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Methods of class Math</a:t>
            </a:r>
          </a:p>
        </p:txBody>
      </p:sp>
      <p:pic>
        <p:nvPicPr>
          <p:cNvPr id="4" name="table"/>
          <p:cNvPicPr>
            <a:picLocks noChangeAspect="1"/>
          </p:cNvPicPr>
          <p:nvPr/>
        </p:nvPicPr>
        <p:blipFill>
          <a:blip r:embed="rId2"/>
          <a:stretch>
            <a:fillRect/>
          </a:stretch>
        </p:blipFill>
        <p:spPr>
          <a:xfrm>
            <a:off x="346363" y="818803"/>
            <a:ext cx="8610600" cy="5400040"/>
          </a:xfrm>
          <a:prstGeom prst="rect">
            <a:avLst/>
          </a:prstGeom>
        </p:spPr>
      </p:pic>
      <p:sp>
        <p:nvSpPr>
          <p:cNvPr id="5" name="Rectangle 4"/>
          <p:cNvSpPr/>
          <p:nvPr/>
        </p:nvSpPr>
        <p:spPr>
          <a:xfrm>
            <a:off x="193963" y="1199803"/>
            <a:ext cx="9144000" cy="144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193963" y="2647603"/>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193963" y="3866803"/>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193963" y="5000275"/>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099091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xit" presetSubtype="0" dur="1"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p:stCondLst>
                              <p:cond delay="0"/>
                            </p:stCondLst>
                            <p:childTnLst>
                              <p:par>
                                <p:cTn id="9" presetID="1" presetClass="exit" presetSubtype="0" dur="1"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xit" presetSubtype="0" dur="1"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xit" presetSubtype="0" dur="1"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Methods of class Math (Cont.)</a:t>
            </a:r>
          </a:p>
        </p:txBody>
      </p:sp>
      <p:pic>
        <p:nvPicPr>
          <p:cNvPr id="4" name="table"/>
          <p:cNvPicPr>
            <a:picLocks noChangeAspect="1"/>
          </p:cNvPicPr>
          <p:nvPr/>
        </p:nvPicPr>
        <p:blipFill>
          <a:blip r:embed="rId2"/>
          <a:stretch>
            <a:fillRect/>
          </a:stretch>
        </p:blipFill>
        <p:spPr>
          <a:xfrm>
            <a:off x="152400" y="838200"/>
            <a:ext cx="8610600" cy="5125720"/>
          </a:xfrm>
          <a:prstGeom prst="rect">
            <a:avLst/>
          </a:prstGeom>
        </p:spPr>
      </p:pic>
      <p:sp>
        <p:nvSpPr>
          <p:cNvPr id="5" name="Rectangle 4"/>
          <p:cNvSpPr/>
          <p:nvPr/>
        </p:nvSpPr>
        <p:spPr>
          <a:xfrm>
            <a:off x="0" y="1219200"/>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0" y="23622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0" y="35814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0" y="48006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9490630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xit" presetSubtype="0" dur="1"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p:stCondLst>
                              <p:cond delay="0"/>
                            </p:stCondLst>
                            <p:childTnLst>
                              <p:par>
                                <p:cTn id="9" presetID="1" presetClass="exit" presetSubtype="0" dur="1"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xit" presetSubtype="0" dur="1"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xit" presetSubtype="0" dur="1"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Methods of class Math (Cont.)</a:t>
            </a:r>
          </a:p>
        </p:txBody>
      </p:sp>
      <p:pic>
        <p:nvPicPr>
          <p:cNvPr id="4" name="table"/>
          <p:cNvPicPr>
            <a:picLocks noChangeAspect="1"/>
          </p:cNvPicPr>
          <p:nvPr/>
        </p:nvPicPr>
        <p:blipFill>
          <a:blip r:embed="rId2"/>
          <a:stretch>
            <a:fillRect/>
          </a:stretch>
        </p:blipFill>
        <p:spPr>
          <a:xfrm>
            <a:off x="152400" y="817033"/>
            <a:ext cx="8610600" cy="5491480"/>
          </a:xfrm>
          <a:prstGeom prst="rect">
            <a:avLst/>
          </a:prstGeom>
        </p:spPr>
      </p:pic>
      <p:sp>
        <p:nvSpPr>
          <p:cNvPr id="5" name="Rectangle 4"/>
          <p:cNvSpPr/>
          <p:nvPr/>
        </p:nvSpPr>
        <p:spPr>
          <a:xfrm>
            <a:off x="0" y="2417233"/>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0" y="3560233"/>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0" y="4550833"/>
            <a:ext cx="91440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0" y="5389033"/>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8"/>
          <p:cNvSpPr/>
          <p:nvPr/>
        </p:nvSpPr>
        <p:spPr>
          <a:xfrm>
            <a:off x="0" y="1198033"/>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0966817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xit" presetSubtype="0" dur="1"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p:stCondLst>
                              <p:cond delay="0"/>
                            </p:stCondLst>
                            <p:childTnLst>
                              <p:par>
                                <p:cTn id="9" presetID="1" presetClass="exit" presetSubtype="0" dur="1"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xit" presetSubtype="0" dur="1"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xit" presetSubtype="0" dur="1"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xit" presetSubtype="0" dur="1"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Methods of class Math (Cont.)</a:t>
            </a:r>
          </a:p>
        </p:txBody>
      </p:sp>
      <p:pic>
        <p:nvPicPr>
          <p:cNvPr id="4" name="table"/>
          <p:cNvPicPr>
            <a:picLocks noChangeAspect="1"/>
          </p:cNvPicPr>
          <p:nvPr/>
        </p:nvPicPr>
        <p:blipFill>
          <a:blip r:embed="rId2"/>
          <a:stretch>
            <a:fillRect/>
          </a:stretch>
        </p:blipFill>
        <p:spPr>
          <a:xfrm>
            <a:off x="152400" y="821267"/>
            <a:ext cx="8610600" cy="5125720"/>
          </a:xfrm>
          <a:prstGeom prst="rect">
            <a:avLst/>
          </a:prstGeom>
        </p:spPr>
      </p:pic>
      <p:sp>
        <p:nvSpPr>
          <p:cNvPr id="5" name="Rectangle 4"/>
          <p:cNvSpPr/>
          <p:nvPr/>
        </p:nvSpPr>
        <p:spPr>
          <a:xfrm>
            <a:off x="0" y="1202267"/>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0" y="2345267"/>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0" y="3564467"/>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0" y="4783667"/>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2038121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xit" presetSubtype="0" dur="1"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p:stCondLst>
                              <p:cond delay="0"/>
                            </p:stCondLst>
                            <p:childTnLst>
                              <p:par>
                                <p:cTn id="9" presetID="1" presetClass="exit" presetSubtype="0" dur="1"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xit" presetSubtype="0" dur="1"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xit" presetSubtype="0" dur="1"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Methods of class Math (Cont.)</a:t>
            </a:r>
          </a:p>
        </p:txBody>
      </p:sp>
      <p:pic>
        <p:nvPicPr>
          <p:cNvPr id="4" name="table"/>
          <p:cNvPicPr>
            <a:picLocks noChangeAspect="1"/>
          </p:cNvPicPr>
          <p:nvPr/>
        </p:nvPicPr>
        <p:blipFill>
          <a:blip r:embed="rId2"/>
          <a:stretch>
            <a:fillRect/>
          </a:stretch>
        </p:blipFill>
        <p:spPr>
          <a:xfrm>
            <a:off x="152400" y="908108"/>
            <a:ext cx="8610600" cy="2473960"/>
          </a:xfrm>
          <a:prstGeom prst="rect">
            <a:avLst/>
          </a:prstGeom>
        </p:spPr>
      </p:pic>
      <p:sp>
        <p:nvSpPr>
          <p:cNvPr id="5" name="Rectangle 4"/>
          <p:cNvSpPr/>
          <p:nvPr/>
        </p:nvSpPr>
        <p:spPr>
          <a:xfrm>
            <a:off x="0" y="1289108"/>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0" y="2432108"/>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0266212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xit" presetSubtype="0" dur="1"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p:stCondLst>
                              <p:cond delay="0"/>
                            </p:stCondLst>
                            <p:childTnLst>
                              <p:par>
                                <p:cTn id="9" presetID="1" presetClass="exit" presetSubtype="0" dur="1"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Math Example</a:t>
            </a:r>
            <a:endParaRPr lang="en-US"/>
          </a:p>
        </p:txBody>
      </p:sp>
      <p:sp>
        <p:nvSpPr>
          <p:cNvPr id="4" name="TextBox 4"/>
          <p:cNvSpPr txBox="1"/>
          <p:nvPr/>
        </p:nvSpPr>
        <p:spPr>
          <a:xfrm>
            <a:off x="331365" y="1112818"/>
            <a:ext cx="7620000" cy="3416320"/>
          </a:xfrm>
          <a:prstGeom prst="rect">
            <a:avLst/>
          </a:prstGeom>
          <a:noFill/>
          <a:ln w="19050">
            <a:solidFill>
              <a:schemeClr val="accent1"/>
            </a:solidFill>
            <a:prstDash val="dash"/>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class</a:t>
            </a:r>
            <a:r>
              <a:rPr lang="en-US" b="1">
                <a:solidFill>
                  <a:srgbClr val="000000"/>
                </a:solidFill>
                <a:latin typeface="Consolas"/>
              </a:rPr>
              <a:t> MathDemo {</a:t>
            </a:r>
          </a:p>
          <a:p>
            <a:pPr lvl="1"/>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static</a:t>
            </a:r>
            <a:r>
              <a:rPr lang="en-US" b="1">
                <a:solidFill>
                  <a:srgbClr val="000000"/>
                </a:solidFill>
                <a:latin typeface="Consolas"/>
              </a:rPr>
              <a:t> </a:t>
            </a:r>
            <a:r>
              <a:rPr lang="en-US" b="1">
                <a:solidFill>
                  <a:srgbClr val="7F0055"/>
                </a:solidFill>
                <a:latin typeface="Consolas"/>
              </a:rPr>
              <a:t>void</a:t>
            </a:r>
            <a:r>
              <a:rPr lang="en-US" b="1">
                <a:solidFill>
                  <a:srgbClr val="000000"/>
                </a:solidFill>
                <a:latin typeface="Consolas"/>
              </a:rPr>
              <a:t> main(String[] </a:t>
            </a:r>
            <a:r>
              <a:rPr lang="en-US" b="1" err="1">
                <a:solidFill>
                  <a:srgbClr val="6A3E3E"/>
                </a:solidFill>
                <a:latin typeface="Consolas"/>
              </a:rPr>
              <a:t>args</a:t>
            </a:r>
            <a:r>
              <a:rPr lang="en-US" b="1">
                <a:solidFill>
                  <a:srgbClr val="000000"/>
                </a:solidFill>
                <a:latin typeface="Consolas"/>
              </a:rPr>
              <a:t>) {</a:t>
            </a:r>
          </a:p>
          <a:p>
            <a:pPr lvl="2"/>
            <a:r>
              <a:rPr lang="en-US" b="1">
                <a:solidFill>
                  <a:srgbClr val="7F0055"/>
                </a:solidFill>
                <a:latin typeface="Consolas"/>
              </a:rPr>
              <a:t>double</a:t>
            </a:r>
            <a:r>
              <a:rPr lang="en-US" b="1">
                <a:solidFill>
                  <a:srgbClr val="000000"/>
                </a:solidFill>
                <a:latin typeface="Consolas"/>
              </a:rPr>
              <a:t> </a:t>
            </a:r>
            <a:r>
              <a:rPr lang="en-US" b="1" err="1">
                <a:solidFill>
                  <a:srgbClr val="6A3E3E"/>
                </a:solidFill>
                <a:latin typeface="Consolas"/>
              </a:rPr>
              <a:t>sinValue</a:t>
            </a:r>
            <a:r>
              <a:rPr lang="en-US" b="1">
                <a:solidFill>
                  <a:srgbClr val="000000"/>
                </a:solidFill>
                <a:latin typeface="Consolas"/>
              </a:rPr>
              <a:t> = Math.</a:t>
            </a:r>
            <a:r>
              <a:rPr lang="en-US" b="1" i="1">
                <a:solidFill>
                  <a:srgbClr val="000000"/>
                </a:solidFill>
                <a:latin typeface="Consolas"/>
              </a:rPr>
              <a:t>sin(Math.</a:t>
            </a:r>
            <a:r>
              <a:rPr lang="en-US" b="1" i="1" err="1">
                <a:solidFill>
                  <a:srgbClr val="0000C0"/>
                </a:solidFill>
                <a:latin typeface="Consolas"/>
              </a:rPr>
              <a:t>PI</a:t>
            </a:r>
            <a:r>
              <a:rPr lang="en-US" b="1" i="1">
                <a:solidFill>
                  <a:srgbClr val="000000"/>
                </a:solidFill>
                <a:latin typeface="Consolas"/>
              </a:rPr>
              <a:t> / 2);</a:t>
            </a:r>
          </a:p>
          <a:p>
            <a:pPr lvl="2"/>
            <a:r>
              <a:rPr lang="en-US" b="1">
                <a:solidFill>
                  <a:srgbClr val="7F0055"/>
                </a:solidFill>
                <a:latin typeface="Consolas"/>
              </a:rPr>
              <a:t>double</a:t>
            </a:r>
            <a:r>
              <a:rPr lang="en-US" b="1">
                <a:solidFill>
                  <a:srgbClr val="000000"/>
                </a:solidFill>
                <a:latin typeface="Consolas"/>
              </a:rPr>
              <a:t> </a:t>
            </a:r>
            <a:r>
              <a:rPr lang="en-US" b="1" err="1">
                <a:solidFill>
                  <a:srgbClr val="6A3E3E"/>
                </a:solidFill>
                <a:latin typeface="Consolas"/>
              </a:rPr>
              <a:t>cosValue</a:t>
            </a:r>
            <a:r>
              <a:rPr lang="en-US" b="1">
                <a:solidFill>
                  <a:srgbClr val="000000"/>
                </a:solidFill>
                <a:latin typeface="Consolas"/>
              </a:rPr>
              <a:t> = Math.</a:t>
            </a:r>
            <a:r>
              <a:rPr lang="en-US" b="1" i="1">
                <a:solidFill>
                  <a:srgbClr val="000000"/>
                </a:solidFill>
                <a:latin typeface="Consolas"/>
              </a:rPr>
              <a:t>cos(Math.toRadians(80));</a:t>
            </a:r>
          </a:p>
          <a:p>
            <a:pPr lvl="2"/>
            <a:r>
              <a:rPr lang="en-US" b="1" err="1">
                <a:solidFill>
                  <a:srgbClr val="7F0055"/>
                </a:solidFill>
                <a:latin typeface="Consolas"/>
              </a:rPr>
              <a:t>int</a:t>
            </a:r>
            <a:r>
              <a:rPr lang="en-US" b="1">
                <a:solidFill>
                  <a:srgbClr val="000000"/>
                </a:solidFill>
                <a:latin typeface="Consolas"/>
              </a:rPr>
              <a:t> </a:t>
            </a:r>
            <a:r>
              <a:rPr lang="en-US" b="1" err="1">
                <a:solidFill>
                  <a:srgbClr val="6A3E3E"/>
                </a:solidFill>
                <a:latin typeface="Consolas"/>
              </a:rPr>
              <a:t>randomNumber</a:t>
            </a:r>
            <a:r>
              <a:rPr lang="en-US" b="1">
                <a:solidFill>
                  <a:srgbClr val="000000"/>
                </a:solidFill>
                <a:latin typeface="Consolas"/>
              </a:rPr>
              <a:t> = (</a:t>
            </a:r>
            <a:r>
              <a:rPr lang="en-US" b="1" err="1">
                <a:solidFill>
                  <a:srgbClr val="7F0055"/>
                </a:solidFill>
                <a:latin typeface="Consolas"/>
              </a:rPr>
              <a:t>int</a:t>
            </a:r>
            <a:r>
              <a:rPr lang="en-US" b="1">
                <a:solidFill>
                  <a:srgbClr val="000000"/>
                </a:solidFill>
                <a:latin typeface="Consolas"/>
              </a:rPr>
              <a:t>)(Math.</a:t>
            </a:r>
            <a:r>
              <a:rPr lang="en-US" b="1" i="1" err="1">
                <a:solidFill>
                  <a:srgbClr val="000000"/>
                </a:solidFill>
                <a:latin typeface="Consolas"/>
              </a:rPr>
              <a:t>random() * 100);</a:t>
            </a:r>
          </a:p>
          <a:p>
            <a:pPr lvl="2"/>
            <a:r>
              <a:rPr lang="en-US">
                <a:solidFill>
                  <a:srgbClr val="3F7F5F"/>
                </a:solidFill>
                <a:latin typeface="Consolas"/>
              </a:rPr>
              <a:t>// values in Math class must be given in Radians</a:t>
            </a:r>
          </a:p>
          <a:p>
            <a:pPr lvl="2"/>
            <a:r>
              <a:rPr lang="en-US">
                <a:solidFill>
                  <a:srgbClr val="3F7F5F"/>
                </a:solidFill>
                <a:latin typeface="Consolas"/>
              </a:rPr>
              <a:t>// (not in degree)</a:t>
            </a:r>
          </a:p>
          <a:p>
            <a:pPr lvl="2"/>
            <a:r>
              <a:rPr lang="en-US" err="1">
                <a:solidFill>
                  <a:srgbClr val="000000"/>
                </a:solidFill>
                <a:latin typeface="Consolas"/>
              </a:rPr>
              <a:t>System.</a:t>
            </a:r>
            <a:r>
              <a:rPr lang="en-US" b="1" i="1" err="1">
                <a:solidFill>
                  <a:srgbClr val="0000C0"/>
                </a:solidFill>
                <a:latin typeface="Consolas"/>
              </a:rPr>
              <a:t>out</a:t>
            </a:r>
            <a:r>
              <a:rPr lang="en-US" b="1" i="1" err="1">
                <a:solidFill>
                  <a:srgbClr val="000000"/>
                </a:solidFill>
                <a:latin typeface="Consolas"/>
              </a:rPr>
              <a:t>.println(</a:t>
            </a:r>
            <a:r>
              <a:rPr lang="en-US" b="1" i="1">
                <a:solidFill>
                  <a:srgbClr val="2A00FF"/>
                </a:solidFill>
                <a:latin typeface="Consolas"/>
              </a:rPr>
              <a:t>"sin(90) = "</a:t>
            </a:r>
            <a:r>
              <a:rPr lang="en-US" b="1" i="1">
                <a:solidFill>
                  <a:srgbClr val="000000"/>
                </a:solidFill>
                <a:latin typeface="Consolas"/>
              </a:rPr>
              <a:t> + </a:t>
            </a:r>
            <a:r>
              <a:rPr lang="en-US" b="1" i="1" err="1">
                <a:solidFill>
                  <a:srgbClr val="6A3E3E"/>
                </a:solidFill>
                <a:latin typeface="Consolas"/>
              </a:rPr>
              <a:t>sinValue</a:t>
            </a:r>
            <a:r>
              <a:rPr lang="en-US" b="1" i="1">
                <a:solidFill>
                  <a:srgbClr val="000000"/>
                </a:solidFill>
                <a:latin typeface="Consolas"/>
              </a:rPr>
              <a:t>);</a:t>
            </a:r>
          </a:p>
          <a:p>
            <a:pPr lvl="2"/>
            <a:r>
              <a:rPr lang="en-US" err="1">
                <a:solidFill>
                  <a:srgbClr val="000000"/>
                </a:solidFill>
                <a:latin typeface="Consolas"/>
              </a:rPr>
              <a:t>System.</a:t>
            </a:r>
            <a:r>
              <a:rPr lang="en-US" b="1" i="1" err="1">
                <a:solidFill>
                  <a:srgbClr val="0000C0"/>
                </a:solidFill>
                <a:latin typeface="Consolas"/>
              </a:rPr>
              <a:t>out</a:t>
            </a:r>
            <a:r>
              <a:rPr lang="en-US" b="1" i="1" err="1">
                <a:solidFill>
                  <a:srgbClr val="000000"/>
                </a:solidFill>
                <a:latin typeface="Consolas"/>
              </a:rPr>
              <a:t>.println(</a:t>
            </a:r>
            <a:r>
              <a:rPr lang="en-US" b="1" i="1">
                <a:solidFill>
                  <a:srgbClr val="2A00FF"/>
                </a:solidFill>
                <a:latin typeface="Consolas"/>
              </a:rPr>
              <a:t>"cos(80) = "</a:t>
            </a:r>
            <a:r>
              <a:rPr lang="en-US" b="1" i="1">
                <a:solidFill>
                  <a:srgbClr val="000000"/>
                </a:solidFill>
                <a:latin typeface="Consolas"/>
              </a:rPr>
              <a:t> + </a:t>
            </a:r>
            <a:r>
              <a:rPr lang="en-US" b="1" i="1" err="1">
                <a:solidFill>
                  <a:srgbClr val="6A3E3E"/>
                </a:solidFill>
                <a:latin typeface="Consolas"/>
              </a:rPr>
              <a:t>cosValue</a:t>
            </a:r>
            <a:r>
              <a:rPr lang="en-US" b="1" i="1">
                <a:solidFill>
                  <a:srgbClr val="000000"/>
                </a:solidFill>
                <a:latin typeface="Consolas"/>
              </a:rPr>
              <a:t>);</a:t>
            </a:r>
          </a:p>
          <a:p>
            <a:pPr lvl="2"/>
            <a:r>
              <a:rPr lang="en-US" err="1">
                <a:solidFill>
                  <a:srgbClr val="000000"/>
                </a:solidFill>
                <a:latin typeface="Consolas"/>
              </a:rPr>
              <a:t>System.</a:t>
            </a:r>
            <a:r>
              <a:rPr lang="en-US" b="1" i="1" err="1">
                <a:solidFill>
                  <a:srgbClr val="0000C0"/>
                </a:solidFill>
                <a:latin typeface="Consolas"/>
              </a:rPr>
              <a:t>out</a:t>
            </a:r>
            <a:r>
              <a:rPr lang="en-US" b="1" i="1" err="1">
                <a:solidFill>
                  <a:srgbClr val="000000"/>
                </a:solidFill>
                <a:latin typeface="Consolas"/>
              </a:rPr>
              <a:t>.println(</a:t>
            </a:r>
            <a:r>
              <a:rPr lang="en-US" b="1" i="1">
                <a:solidFill>
                  <a:srgbClr val="2A00FF"/>
                </a:solidFill>
                <a:latin typeface="Consolas"/>
              </a:rPr>
              <a:t>"Random = "</a:t>
            </a:r>
            <a:r>
              <a:rPr lang="en-US" b="1" i="1">
                <a:solidFill>
                  <a:srgbClr val="000000"/>
                </a:solidFill>
                <a:latin typeface="Consolas"/>
              </a:rPr>
              <a:t> + </a:t>
            </a:r>
            <a:r>
              <a:rPr lang="en-US" b="1" i="1" err="1">
                <a:solidFill>
                  <a:srgbClr val="6A3E3E"/>
                </a:solidFill>
                <a:latin typeface="Consolas"/>
              </a:rPr>
              <a:t>randomNumber</a:t>
            </a:r>
            <a:r>
              <a:rPr lang="en-US" b="1" i="1">
                <a:solidFill>
                  <a:srgbClr val="000000"/>
                </a:solidFill>
                <a:latin typeface="Consolas"/>
              </a:rPr>
              <a:t>);</a:t>
            </a:r>
          </a:p>
          <a:p>
            <a:pPr lvl="1"/>
            <a:r>
              <a:rPr lang="en-US">
                <a:solidFill>
                  <a:srgbClr val="000000"/>
                </a:solidFill>
                <a:latin typeface="Consolas"/>
              </a:rPr>
              <a:t>}</a:t>
            </a:r>
          </a:p>
          <a:p>
            <a:r>
              <a:rPr lang="en-US">
                <a:solidFill>
                  <a:srgbClr val="000000"/>
                </a:solidFill>
                <a:latin typeface="Consolas"/>
              </a:rPr>
              <a:t>}</a:t>
            </a:r>
          </a:p>
        </p:txBody>
      </p:sp>
      <p:pic>
        <p:nvPicPr>
          <p:cNvPr id="3" name="Picture 2"/>
          <p:cNvPicPr>
            <a:picLocks noChangeAspect="1"/>
          </p:cNvPicPr>
          <p:nvPr/>
        </p:nvPicPr>
        <p:blipFill>
          <a:blip r:embed="rId2"/>
          <a:srcRect t="31571"/>
          <a:stretch>
            <a:fillRect/>
          </a:stretch>
        </p:blipFill>
        <p:spPr>
          <a:xfrm>
            <a:off x="1424517" y="4857750"/>
            <a:ext cx="7309568" cy="1602317"/>
          </a:xfrm>
          <a:prstGeom prst="rect">
            <a:avLst/>
          </a:prstGeom>
        </p:spPr>
      </p:pic>
    </p:spTree>
    <p:extLst>
      <p:ext uri="{BB962C8B-B14F-4D97-AF65-F5344CB8AC3E}">
        <p14:creationId xmlns:p14="http://schemas.microsoft.com/office/powerpoint/2010/main" val="22623231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dur="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i="1"/>
              <a:t>Thank You</a:t>
            </a:r>
          </a:p>
        </p:txBody>
      </p:sp>
      <p:sp>
        <p:nvSpPr>
          <p:cNvPr id="2" name="Text Placeholder 1"/>
          <p:cNvSpPr>
            <a:spLocks noGrp="1"/>
          </p:cNvSpPr>
          <p:nvPr>
            <p:ph type="body" idx="1"/>
          </p:nvPr>
        </p:nvSpPr>
        <p:spPr/>
        <p:txBody>
          <a:bodyPr/>
          <a:lstStyle/>
          <a:p>
            <a:endParaRPr lang="en-IN"/>
          </a:p>
        </p:txBody>
      </p:sp>
    </p:spTree>
    <p:extLst>
      <p:ext uri="{BB962C8B-B14F-4D97-AF65-F5344CB8AC3E}">
        <p14:creationId xmlns:p14="http://schemas.microsoft.com/office/powerpoint/2010/main" val="33330724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if</a:t>
            </a:r>
          </a:p>
        </p:txBody>
      </p:sp>
      <p:sp>
        <p:nvSpPr>
          <p:cNvPr id="3" name="Content Placeholder 2"/>
          <p:cNvSpPr>
            <a:spLocks noGrp="1"/>
          </p:cNvSpPr>
          <p:nvPr>
            <p:ph idx="1"/>
          </p:nvPr>
        </p:nvSpPr>
        <p:spPr>
          <a:xfrm>
            <a:off x="131180" y="863444"/>
            <a:ext cx="11929641" cy="2756091"/>
          </a:xfrm>
        </p:spPr>
        <p:txBody>
          <a:bodyPr/>
          <a:lstStyle/>
          <a:p>
            <a:r>
              <a:rPr lang="en-US" b="1" dirty="0"/>
              <a:t>if</a:t>
            </a:r>
            <a:r>
              <a:rPr lang="en-US" dirty="0"/>
              <a:t> statement is the most simple decision-making statement also known as </a:t>
            </a:r>
            <a:r>
              <a:rPr lang="en-US" b="1" dirty="0">
                <a:solidFill>
                  <a:srgbClr val="002060"/>
                </a:solidFill>
              </a:rPr>
              <a:t>simple if</a:t>
            </a:r>
            <a:r>
              <a:rPr lang="en-US" dirty="0"/>
              <a:t>.</a:t>
            </a:r>
          </a:p>
          <a:p>
            <a:r>
              <a:rPr lang="en-US" dirty="0"/>
              <a:t>An </a:t>
            </a:r>
            <a:r>
              <a:rPr lang="en-US" b="1" dirty="0"/>
              <a:t>if</a:t>
            </a:r>
            <a:r>
              <a:rPr lang="en-US" dirty="0"/>
              <a:t> statement consists of a </a:t>
            </a:r>
            <a:r>
              <a:rPr lang="en-US" dirty="0" err="1">
                <a:solidFill>
                  <a:srgbClr val="002060"/>
                </a:solidFill>
              </a:rPr>
              <a:t>boolean</a:t>
            </a:r>
            <a:r>
              <a:rPr lang="en-US" dirty="0">
                <a:solidFill>
                  <a:srgbClr val="002060"/>
                </a:solidFill>
              </a:rPr>
              <a:t> </a:t>
            </a:r>
            <a:r>
              <a:rPr lang="en-US" dirty="0"/>
              <a:t>expression followed by one or more statements.</a:t>
            </a:r>
          </a:p>
          <a:p>
            <a:r>
              <a:rPr lang="en-US" b="1" dirty="0"/>
              <a:t>If</a:t>
            </a:r>
            <a:r>
              <a:rPr lang="en-US" dirty="0"/>
              <a:t> the expression is true, then 'statement-inside' will be executed, otherwise '</a:t>
            </a:r>
            <a:r>
              <a:rPr lang="en-US" dirty="0">
                <a:solidFill>
                  <a:srgbClr val="002060"/>
                </a:solidFill>
              </a:rPr>
              <a:t>statement-inside</a:t>
            </a:r>
            <a:r>
              <a:rPr lang="en-US" dirty="0"/>
              <a:t>' is skipped and only '</a:t>
            </a:r>
            <a:r>
              <a:rPr lang="en-US" dirty="0">
                <a:solidFill>
                  <a:srgbClr val="002060"/>
                </a:solidFill>
              </a:rPr>
              <a:t>statement-outside</a:t>
            </a:r>
            <a:r>
              <a:rPr lang="en-US" dirty="0"/>
              <a:t>' will be executed.</a:t>
            </a:r>
          </a:p>
          <a:p>
            <a:r>
              <a:rPr lang="en-US" dirty="0"/>
              <a:t>It is used to decide whether a block of statements will be executed or not </a:t>
            </a:r>
            <a:r>
              <a:rPr lang="en-US" dirty="0" err="1"/>
              <a:t>i.e</a:t>
            </a:r>
            <a:r>
              <a:rPr lang="en-US" dirty="0"/>
              <a:t> if a certain condition is </a:t>
            </a:r>
            <a:r>
              <a:rPr lang="en-US" dirty="0">
                <a:solidFill>
                  <a:srgbClr val="002060"/>
                </a:solidFill>
              </a:rPr>
              <a:t>true</a:t>
            </a:r>
            <a:r>
              <a:rPr lang="en-US" dirty="0"/>
              <a:t> then a block of statement is executed otherwise not.</a:t>
            </a:r>
          </a:p>
          <a:p>
            <a:endParaRPr lang="en-US" dirty="0"/>
          </a:p>
        </p:txBody>
      </p:sp>
      <p:sp>
        <p:nvSpPr>
          <p:cNvPr id="7" name="Rectangle 6"/>
          <p:cNvSpPr/>
          <p:nvPr/>
        </p:nvSpPr>
        <p:spPr>
          <a:xfrm>
            <a:off x="4841785" y="3928764"/>
            <a:ext cx="7032718" cy="16383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if(condition) </a:t>
            </a:r>
          </a:p>
          <a:p>
            <a:r>
              <a:rPr lang="en-US" sz="2400" dirty="0">
                <a:solidFill>
                  <a:schemeClr val="tx1"/>
                </a:solidFill>
              </a:rPr>
              <a:t>{</a:t>
            </a:r>
          </a:p>
          <a:p>
            <a:r>
              <a:rPr lang="en-US" sz="2400" dirty="0">
                <a:solidFill>
                  <a:schemeClr val="tx1"/>
                </a:solidFill>
              </a:rPr>
              <a:t>	// Statements to execute if condition is true</a:t>
            </a:r>
          </a:p>
          <a:p>
            <a:r>
              <a:rPr lang="en-US" sz="2400" dirty="0">
                <a:solidFill>
                  <a:schemeClr val="tx1"/>
                </a:solidFill>
              </a:rPr>
              <a:t>}</a:t>
            </a:r>
          </a:p>
        </p:txBody>
      </p:sp>
      <p:grpSp>
        <p:nvGrpSpPr>
          <p:cNvPr id="18" name="Group 17"/>
          <p:cNvGrpSpPr/>
          <p:nvPr/>
        </p:nvGrpSpPr>
        <p:grpSpPr>
          <a:xfrm>
            <a:off x="317497" y="3341195"/>
            <a:ext cx="2824477" cy="1376492"/>
            <a:chOff x="317497" y="3341195"/>
            <a:chExt cx="2824477" cy="1376492"/>
          </a:xfrm>
        </p:grpSpPr>
        <p:cxnSp>
          <p:nvCxnSpPr>
            <p:cNvPr id="10" name="Straight Arrow Connector 9"/>
            <p:cNvCxnSpPr>
              <a:endCxn id="11" idx="0"/>
            </p:cNvCxnSpPr>
            <p:nvPr/>
          </p:nvCxnSpPr>
          <p:spPr>
            <a:xfrm>
              <a:off x="1729733" y="3341195"/>
              <a:ext cx="3" cy="655071"/>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Flowchart: Decision 10"/>
            <p:cNvSpPr/>
            <p:nvPr/>
          </p:nvSpPr>
          <p:spPr>
            <a:xfrm>
              <a:off x="317497" y="3996266"/>
              <a:ext cx="2824477" cy="721421"/>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rPr>
                <a:t>condition</a:t>
              </a:r>
            </a:p>
          </p:txBody>
        </p:sp>
      </p:grpSp>
      <p:grpSp>
        <p:nvGrpSpPr>
          <p:cNvPr id="19" name="Group 18"/>
          <p:cNvGrpSpPr/>
          <p:nvPr/>
        </p:nvGrpSpPr>
        <p:grpSpPr>
          <a:xfrm>
            <a:off x="443126" y="4717687"/>
            <a:ext cx="2573217" cy="1047954"/>
            <a:chOff x="443126" y="4717687"/>
            <a:chExt cx="2573217" cy="1047954"/>
          </a:xfrm>
        </p:grpSpPr>
        <p:cxnSp>
          <p:nvCxnSpPr>
            <p:cNvPr id="12" name="Elbow Connector 11"/>
            <p:cNvCxnSpPr>
              <a:endCxn id="16" idx="0"/>
            </p:cNvCxnSpPr>
            <p:nvPr/>
          </p:nvCxnSpPr>
          <p:spPr>
            <a:xfrm rot="5400000">
              <a:off x="1474290" y="4973133"/>
              <a:ext cx="510897"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41667" y="4747914"/>
              <a:ext cx="639919" cy="400110"/>
            </a:xfrm>
            <a:prstGeom prst="rect">
              <a:avLst/>
            </a:prstGeom>
            <a:noFill/>
          </p:spPr>
          <p:txBody>
            <a:bodyPr wrap="none" rtlCol="0">
              <a:spAutoFit/>
            </a:bodyPr>
            <a:lstStyle/>
            <a:p>
              <a:r>
                <a:rPr lang="en-US" sz="2000"/>
                <a:t>True</a:t>
              </a:r>
            </a:p>
          </p:txBody>
        </p:sp>
        <p:sp>
          <p:nvSpPr>
            <p:cNvPr id="16" name="Flowchart: Process 15"/>
            <p:cNvSpPr/>
            <p:nvPr/>
          </p:nvSpPr>
          <p:spPr>
            <a:xfrm>
              <a:off x="443126" y="5228583"/>
              <a:ext cx="2573217" cy="53705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statement-inside</a:t>
              </a:r>
            </a:p>
          </p:txBody>
        </p:sp>
      </p:grpSp>
      <p:grpSp>
        <p:nvGrpSpPr>
          <p:cNvPr id="20" name="Group 19"/>
          <p:cNvGrpSpPr/>
          <p:nvPr/>
        </p:nvGrpSpPr>
        <p:grpSpPr>
          <a:xfrm>
            <a:off x="1729733" y="3975290"/>
            <a:ext cx="2165265" cy="2543314"/>
            <a:chOff x="1729733" y="3975290"/>
            <a:chExt cx="2165265" cy="2543314"/>
          </a:xfrm>
        </p:grpSpPr>
        <p:cxnSp>
          <p:nvCxnSpPr>
            <p:cNvPr id="13" name="Elbow Connector 12"/>
            <p:cNvCxnSpPr>
              <a:stCxn id="11" idx="3"/>
            </p:cNvCxnSpPr>
            <p:nvPr/>
          </p:nvCxnSpPr>
          <p:spPr>
            <a:xfrm flipH="1">
              <a:off x="1729733" y="4356976"/>
              <a:ext cx="1412241" cy="1699825"/>
            </a:xfrm>
            <a:prstGeom prst="bentConnector4">
              <a:avLst>
                <a:gd name="adj1" fmla="val -32208"/>
                <a:gd name="adj2" fmla="val 9875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66914" y="3975290"/>
              <a:ext cx="728084" cy="400110"/>
            </a:xfrm>
            <a:prstGeom prst="rect">
              <a:avLst/>
            </a:prstGeom>
            <a:noFill/>
          </p:spPr>
          <p:txBody>
            <a:bodyPr wrap="none" rtlCol="0">
              <a:spAutoFit/>
            </a:bodyPr>
            <a:lstStyle/>
            <a:p>
              <a:r>
                <a:rPr lang="en-US" sz="2000"/>
                <a:t>False</a:t>
              </a:r>
            </a:p>
          </p:txBody>
        </p:sp>
        <p:cxnSp>
          <p:nvCxnSpPr>
            <p:cNvPr id="17" name="Elbow Connector 16"/>
            <p:cNvCxnSpPr>
              <a:stCxn id="16" idx="2"/>
            </p:cNvCxnSpPr>
            <p:nvPr/>
          </p:nvCxnSpPr>
          <p:spPr>
            <a:xfrm rot="5400000">
              <a:off x="1353252" y="6142122"/>
              <a:ext cx="752963" cy="2"/>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38829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22" presetClass="entr" presetSubtype="1" dur="50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22" presetClass="entr" presetSubtype="1" dur="50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up)">
                                      <p:cBhvr>
                                        <p:cTn id="32" dur="500"/>
                                        <p:tgtEl>
                                          <p:spTgt spid="19"/>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22" presetClass="entr" presetSubtype="1" dur="50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up)">
                                      <p:cBhvr>
                                        <p:cTn id="37" dur="500"/>
                                        <p:tgtEl>
                                          <p:spTgt spid="20"/>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0" presetClass="entr" presetSubtype="0" dur="50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WAP to print if a number is positive</a:t>
            </a:r>
            <a:endParaRPr lang="en-IN"/>
          </a:p>
        </p:txBody>
      </p:sp>
      <p:sp>
        <p:nvSpPr>
          <p:cNvPr id="7" name="Content Placeholder 6"/>
          <p:cNvSpPr>
            <a:spLocks noGrp="1"/>
          </p:cNvSpPr>
          <p:nvPr>
            <p:ph idx="1"/>
          </p:nvPr>
        </p:nvSpPr>
        <p:spPr>
          <a:xfrm>
            <a:off x="131181" y="863444"/>
            <a:ext cx="9269994" cy="3865719"/>
          </a:xfrm>
        </p:spPr>
        <p:txBody>
          <a:bodyPr/>
          <a:lstStyle/>
          <a:p>
            <a:pPr marL="342900" indent="-342900" algn="l">
              <a:lnSpc>
                <a:spcPct val="100000"/>
              </a:lnSpc>
              <a:spcBef>
                <a:spcPct val="0"/>
              </a:spcBef>
              <a:buClrTx/>
              <a:buFont typeface="+mj-lt"/>
              <a:buAutoNum type="arabicPeriod"/>
              <a:defRPr/>
            </a:pPr>
            <a:r>
              <a:rPr lang="en-US" dirty="0">
                <a:solidFill>
                  <a:srgbClr val="3333FF"/>
                </a:solidFill>
                <a:latin typeface="Consolas" panose="020B0609020204030204" pitchFamily="49" charset="0"/>
              </a:rPr>
              <a:t>import</a:t>
            </a:r>
            <a:r>
              <a:rPr lang="en-US" dirty="0">
                <a:latin typeface="Consolas" panose="020B0609020204030204" pitchFamily="49" charset="0"/>
              </a:rPr>
              <a:t> </a:t>
            </a:r>
            <a:r>
              <a:rPr lang="en-US" dirty="0" err="1">
                <a:latin typeface="Consolas" panose="020B0609020204030204" pitchFamily="49" charset="0"/>
              </a:rPr>
              <a:t>java.util</a:t>
            </a:r>
            <a:r>
              <a:rPr lang="en-US" dirty="0">
                <a:latin typeface="Consolas" panose="020B0609020204030204" pitchFamily="49" charset="0"/>
              </a:rPr>
              <a:t>.*;</a:t>
            </a:r>
          </a:p>
          <a:p>
            <a:pPr marL="342900" indent="-342900" algn="l">
              <a:lnSpc>
                <a:spcPct val="100000"/>
              </a:lnSpc>
              <a:spcBef>
                <a:spcPct val="0"/>
              </a:spcBef>
              <a:buClrTx/>
              <a:buFont typeface="+mj-lt"/>
              <a:buAutoNum type="arabicPeriod"/>
              <a:defRPr/>
            </a:pPr>
            <a:r>
              <a:rPr lang="en-US" dirty="0">
                <a:solidFill>
                  <a:srgbClr val="3333FF"/>
                </a:solidFill>
                <a:latin typeface="Consolas" panose="020B0609020204030204" pitchFamily="49" charset="0"/>
              </a:rPr>
              <a:t>class</a:t>
            </a:r>
            <a:r>
              <a:rPr lang="en-US" dirty="0">
                <a:latin typeface="Consolas" panose="020B0609020204030204" pitchFamily="49" charset="0"/>
              </a:rPr>
              <a:t> </a:t>
            </a:r>
            <a:r>
              <a:rPr lang="en-US" dirty="0" err="1">
                <a:latin typeface="Consolas" panose="020B0609020204030204" pitchFamily="49" charset="0"/>
              </a:rPr>
              <a:t>MyProgram</a:t>
            </a:r>
            <a:r>
              <a:rPr lang="en-US" dirty="0">
                <a:latin typeface="Consolas" panose="020B0609020204030204" pitchFamily="49" charset="0"/>
              </a:rPr>
              <a:t>{	</a:t>
            </a:r>
          </a:p>
          <a:p>
            <a:pPr marL="342900" indent="-342900" algn="l">
              <a:lnSpc>
                <a:spcPct val="100000"/>
              </a:lnSpc>
              <a:spcBef>
                <a:spcPct val="0"/>
              </a:spcBef>
              <a:buClrTx/>
              <a:buFont typeface="+mj-lt"/>
              <a:buAutoNum type="arabicPeriod"/>
              <a:defRPr/>
            </a:pPr>
            <a:r>
              <a:rPr lang="en-US" dirty="0">
                <a:solidFill>
                  <a:srgbClr val="3333FF"/>
                </a:solidFill>
                <a:latin typeface="Consolas" panose="020B0609020204030204" pitchFamily="49" charset="0"/>
              </a:rPr>
              <a:t>public static void </a:t>
            </a:r>
            <a:r>
              <a:rPr lang="en-US" dirty="0">
                <a:latin typeface="Consolas" panose="020B0609020204030204" pitchFamily="49" charset="0"/>
              </a:rPr>
              <a:t>main (String[] </a:t>
            </a:r>
            <a:r>
              <a:rPr lang="en-US" dirty="0" err="1">
                <a:latin typeface="Consolas" panose="020B0609020204030204" pitchFamily="49" charset="0"/>
              </a:rPr>
              <a:t>args</a:t>
            </a:r>
            <a:r>
              <a:rPr lang="en-US" dirty="0">
                <a:latin typeface="Consolas" panose="020B0609020204030204" pitchFamily="49" charset="0"/>
              </a:rPr>
              <a:t>){</a:t>
            </a:r>
          </a:p>
          <a:p>
            <a:pPr marL="342900" indent="-342900" algn="l">
              <a:lnSpc>
                <a:spcPct val="100000"/>
              </a:lnSpc>
              <a:spcBef>
                <a:spcPct val="0"/>
              </a:spcBef>
              <a:buClrTx/>
              <a:buFont typeface="+mj-lt"/>
              <a:buAutoNum type="arabicPeriod"/>
              <a:defRPr/>
            </a:pPr>
            <a:r>
              <a:rPr lang="en-US" dirty="0">
                <a:latin typeface="Consolas" panose="020B0609020204030204" pitchFamily="49" charset="0"/>
              </a:rPr>
              <a:t>int x;</a:t>
            </a:r>
          </a:p>
          <a:p>
            <a:pPr marL="342900" indent="-342900" algn="l">
              <a:lnSpc>
                <a:spcPct val="100000"/>
              </a:lnSpc>
              <a:spcBef>
                <a:spcPct val="0"/>
              </a:spcBef>
              <a:buClrTx/>
              <a:buFont typeface="+mj-lt"/>
              <a:buAutoNum type="arabicPeriod"/>
              <a:defRPr/>
            </a:pPr>
            <a:r>
              <a:rPr lang="en-US" dirty="0">
                <a:latin typeface="Consolas" panose="020B0609020204030204" pitchFamily="49" charset="0"/>
              </a:rPr>
              <a:t>Scanner </a:t>
            </a:r>
            <a:r>
              <a:rPr lang="en-US" dirty="0" err="1">
                <a:latin typeface="Consolas" panose="020B0609020204030204" pitchFamily="49" charset="0"/>
              </a:rPr>
              <a:t>sc</a:t>
            </a:r>
            <a:r>
              <a:rPr lang="en-US" dirty="0">
                <a:latin typeface="Consolas" panose="020B0609020204030204" pitchFamily="49" charset="0"/>
              </a:rPr>
              <a:t> = new Scanner(System.in);</a:t>
            </a:r>
          </a:p>
          <a:p>
            <a:pPr marL="342900" indent="-342900" algn="l">
              <a:lnSpc>
                <a:spcPct val="100000"/>
              </a:lnSpc>
              <a:spcBef>
                <a:spcPct val="0"/>
              </a:spcBef>
              <a:buClrTx/>
              <a:buFont typeface="+mj-lt"/>
              <a:buAutoNum type="arabicPeriod"/>
              <a:defRPr/>
            </a:pPr>
            <a:r>
              <a:rPr lang="en-US" dirty="0">
                <a:latin typeface="Consolas" panose="020B0609020204030204" pitchFamily="49" charset="0"/>
              </a:rPr>
              <a:t>    x = </a:t>
            </a:r>
            <a:r>
              <a:rPr lang="en-US" dirty="0" err="1">
                <a:latin typeface="Consolas" panose="020B0609020204030204" pitchFamily="49" charset="0"/>
              </a:rPr>
              <a:t>sc.nextInt</a:t>
            </a:r>
            <a:r>
              <a:rPr lang="en-US" dirty="0">
                <a:latin typeface="Consolas" panose="020B0609020204030204" pitchFamily="49" charset="0"/>
              </a:rPr>
              <a:t>();</a:t>
            </a:r>
          </a:p>
          <a:p>
            <a:pPr marL="342900" indent="-342900" algn="l">
              <a:lnSpc>
                <a:spcPct val="100000"/>
              </a:lnSpc>
              <a:spcBef>
                <a:spcPct val="0"/>
              </a:spcBef>
              <a:buClrTx/>
              <a:buFont typeface="+mj-lt"/>
              <a:buAutoNum type="arabicPeriod"/>
              <a:defRPr/>
            </a:pPr>
            <a:r>
              <a:rPr lang="en-US" dirty="0">
                <a:latin typeface="Consolas" panose="020B0609020204030204" pitchFamily="49" charset="0"/>
              </a:rPr>
              <a:t>    </a:t>
            </a:r>
            <a:r>
              <a:rPr lang="en-US" b="1" dirty="0">
                <a:latin typeface="Consolas" panose="020B0609020204030204" pitchFamily="49" charset="0"/>
              </a:rPr>
              <a:t>if(x &gt; 0){</a:t>
            </a:r>
          </a:p>
          <a:p>
            <a:pPr marL="342900" indent="-342900" algn="l">
              <a:lnSpc>
                <a:spcPct val="100000"/>
              </a:lnSpc>
              <a:spcBef>
                <a:spcPct val="0"/>
              </a:spcBef>
              <a:buClrTx/>
              <a:buFont typeface="+mj-lt"/>
              <a:buAutoNum type="arabicPeriod"/>
              <a:defRPr/>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("number is a positive");</a:t>
            </a:r>
          </a:p>
          <a:p>
            <a:pPr marL="342900" indent="-342900" algn="l">
              <a:lnSpc>
                <a:spcPct val="100000"/>
              </a:lnSpc>
              <a:spcBef>
                <a:spcPct val="0"/>
              </a:spcBef>
              <a:buClrTx/>
              <a:buFont typeface="+mj-lt"/>
              <a:buAutoNum type="arabicPeriod"/>
              <a:defRPr/>
            </a:pPr>
            <a:r>
              <a:rPr lang="en-US" b="1" dirty="0">
                <a:latin typeface="Consolas" panose="020B0609020204030204" pitchFamily="49" charset="0"/>
              </a:rPr>
              <a:t>    }</a:t>
            </a:r>
          </a:p>
          <a:p>
            <a:pPr marL="342900" indent="-342900" algn="l">
              <a:lnSpc>
                <a:spcPct val="100000"/>
              </a:lnSpc>
              <a:spcBef>
                <a:spcPct val="0"/>
              </a:spcBef>
              <a:buClrTx/>
              <a:buFont typeface="+mj-lt"/>
              <a:buAutoNum type="arabicPeriod"/>
              <a:defRPr/>
            </a:pPr>
            <a:r>
              <a:rPr lang="en-US" dirty="0">
                <a:latin typeface="Consolas" panose="020B0609020204030204" pitchFamily="49" charset="0"/>
              </a:rPr>
              <a:t>}</a:t>
            </a:r>
          </a:p>
          <a:p>
            <a:endParaRPr lang="en-IN" dirty="0"/>
          </a:p>
        </p:txBody>
      </p:sp>
    </p:spTree>
    <p:extLst>
      <p:ext uri="{BB962C8B-B14F-4D97-AF65-F5344CB8AC3E}">
        <p14:creationId xmlns:p14="http://schemas.microsoft.com/office/powerpoint/2010/main" val="27096091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dur="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dur="1"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dur="1"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dur="1"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dur="1"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dur="1"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dur="1"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dur="1"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dur="1"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dur="1"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endParaRPr lang="en-IN"/>
          </a:p>
        </p:txBody>
      </p:sp>
      <p:sp>
        <p:nvSpPr>
          <p:cNvPr id="3" name="Content Placeholder 2"/>
          <p:cNvSpPr>
            <a:spLocks noGrp="1"/>
          </p:cNvSpPr>
          <p:nvPr>
            <p:ph idx="1"/>
          </p:nvPr>
        </p:nvSpPr>
        <p:spPr/>
        <p:txBody>
          <a:bodyPr/>
          <a:lstStyle/>
          <a:p>
            <a:r>
              <a:rPr lang="en-US"/>
              <a:t>Write a program which reads two numbers and based on different between it prints either of following message DIFFERENCE IS POSITIVE or DIFFERENCE IS NAGATIVE.</a:t>
            </a:r>
            <a:endParaRPr lang="en-IN"/>
          </a:p>
        </p:txBody>
      </p:sp>
    </p:spTree>
    <p:extLst>
      <p:ext uri="{BB962C8B-B14F-4D97-AF65-F5344CB8AC3E}">
        <p14:creationId xmlns:p14="http://schemas.microsoft.com/office/powerpoint/2010/main" val="419451564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6"/>
  <p:tag name="AS_OS" val="Unix 5.13.0.1029"/>
  <p:tag name="AS_RELEASE_DATE" val="2022.04.14"/>
  <p:tag name="AS_TITLE" val="Aspose.Slides for .NET5"/>
  <p:tag name="AS_VERSION" val="22.4"/>
</p:tagLst>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Roboto Condensed"/>
        <a:cs typeface="Arial"/>
      </a:majorFont>
      <a:minorFont>
        <a:latin typeface="Roboto Condensed"/>
        <a:ea typeface="Roboto Condensed"/>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6241</TotalTime>
  <Words>3047</Words>
  <Application>Microsoft Office PowerPoint</Application>
  <PresentationFormat>Widescreen</PresentationFormat>
  <Paragraphs>747</Paragraphs>
  <Slides>69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Arial</vt:lpstr>
      <vt:lpstr>Calibri</vt:lpstr>
      <vt:lpstr>Consolas</vt:lpstr>
      <vt:lpstr>Courier New</vt:lpstr>
      <vt:lpstr>Roboto Condensed</vt:lpstr>
      <vt:lpstr>Roboto Condensed Light</vt:lpstr>
      <vt:lpstr>Wingdings</vt:lpstr>
      <vt:lpstr>Wingdings 3</vt:lpstr>
      <vt:lpstr>Office Theme</vt:lpstr>
      <vt:lpstr>Unit 2: Selections,  Mathematical functions and loops</vt:lpstr>
      <vt:lpstr>Unit-2</vt:lpstr>
      <vt:lpstr>PowerPoint Presentation</vt:lpstr>
      <vt:lpstr>Decision Making</vt:lpstr>
      <vt:lpstr>Decision Making Statements</vt:lpstr>
      <vt:lpstr>if</vt:lpstr>
      <vt:lpstr>if</vt:lpstr>
      <vt:lpstr>WAP to print if a number is positive</vt:lpstr>
      <vt:lpstr>Exercise</vt:lpstr>
      <vt:lpstr>WAP to print if a number is odd or even</vt:lpstr>
      <vt:lpstr>if…else</vt:lpstr>
      <vt:lpstr>If…else</vt:lpstr>
      <vt:lpstr>WAP to print if a number is positive or negative</vt:lpstr>
      <vt:lpstr>WAP to print if a number is odd or even</vt:lpstr>
      <vt:lpstr>Exercise</vt:lpstr>
      <vt:lpstr>if…else if…else</vt:lpstr>
      <vt:lpstr>if…else if…else</vt:lpstr>
      <vt:lpstr>if-else-if ladder </vt:lpstr>
      <vt:lpstr>WAP to print if a number is zero or positive or negative</vt:lpstr>
      <vt:lpstr>WAP to print day name from day number</vt:lpstr>
      <vt:lpstr>if-else statement</vt:lpstr>
      <vt:lpstr>Nested If</vt:lpstr>
      <vt:lpstr>Nested If statement</vt:lpstr>
      <vt:lpstr>Exercise</vt:lpstr>
      <vt:lpstr>switch…case</vt:lpstr>
      <vt:lpstr>Switch…case</vt:lpstr>
      <vt:lpstr>Switch…case: WAP to print day based on number entered</vt:lpstr>
      <vt:lpstr>Switch…case</vt:lpstr>
      <vt:lpstr>Exercise</vt:lpstr>
      <vt:lpstr>Exercise</vt:lpstr>
      <vt:lpstr>Introduction to loop</vt:lpstr>
      <vt:lpstr>Loop</vt:lpstr>
      <vt:lpstr>Looping Statements</vt:lpstr>
      <vt:lpstr>while</vt:lpstr>
      <vt:lpstr>while</vt:lpstr>
      <vt:lpstr>While Loop</vt:lpstr>
      <vt:lpstr>Do-while Loop</vt:lpstr>
      <vt:lpstr>WAP to print odd numbers between 1 to n</vt:lpstr>
      <vt:lpstr>WAP to print factors of a given number</vt:lpstr>
      <vt:lpstr>Exercise:while</vt:lpstr>
      <vt:lpstr>for(;;)</vt:lpstr>
      <vt:lpstr>for</vt:lpstr>
      <vt:lpstr>For Loop</vt:lpstr>
      <vt:lpstr>WAP to print odd numbers between 1 to n</vt:lpstr>
      <vt:lpstr>WAP to print factors of a given number</vt:lpstr>
      <vt:lpstr>Exercise: for</vt:lpstr>
      <vt:lpstr>do…while</vt:lpstr>
      <vt:lpstr>do…while</vt:lpstr>
      <vt:lpstr>WAP to print 1 to 10 using do-while loop</vt:lpstr>
      <vt:lpstr>continue</vt:lpstr>
      <vt:lpstr>continue</vt:lpstr>
      <vt:lpstr>WAP to calculate the sum of positive numbers.</vt:lpstr>
      <vt:lpstr>break</vt:lpstr>
      <vt:lpstr>break</vt:lpstr>
      <vt:lpstr>WAP to calculate the sum of given numbers. User will enter -1 to terminate.</vt:lpstr>
      <vt:lpstr>Types of loops</vt:lpstr>
      <vt:lpstr>nested loop</vt:lpstr>
      <vt:lpstr>WAP to print given pattern (nested loop)</vt:lpstr>
      <vt:lpstr>WAP to print given pattern (nested loop)</vt:lpstr>
      <vt:lpstr>Programs to perform (Looping Statements)</vt:lpstr>
      <vt:lpstr>  Mathematical functions </vt:lpstr>
      <vt:lpstr>Math class</vt:lpstr>
      <vt:lpstr>Methods of class Math</vt:lpstr>
      <vt:lpstr>Methods of class Math (Cont.)</vt:lpstr>
      <vt:lpstr>Methods of class Math (Cont.)</vt:lpstr>
      <vt:lpstr>Methods of class Math (Cont.)</vt:lpstr>
      <vt:lpstr>Methods of class Math (Cont.)</vt:lpstr>
      <vt:lpstr>Math Example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DHRUVI GOSAI</cp:lastModifiedBy>
  <cp:revision>538</cp:revision>
  <dcterms:created xsi:type="dcterms:W3CDTF">2020-05-01T05:09:15Z</dcterms:created>
  <dcterms:modified xsi:type="dcterms:W3CDTF">2022-07-13T17:26:10Z</dcterms:modified>
</cp:coreProperties>
</file>