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434" r:id="rId2"/>
    <p:sldId id="352" r:id="rId3"/>
    <p:sldId id="372" r:id="rId4"/>
    <p:sldId id="373" r:id="rId5"/>
    <p:sldId id="374" r:id="rId6"/>
    <p:sldId id="380" r:id="rId7"/>
    <p:sldId id="382" r:id="rId8"/>
    <p:sldId id="383" r:id="rId9"/>
    <p:sldId id="375" r:id="rId10"/>
    <p:sldId id="376" r:id="rId11"/>
    <p:sldId id="377" r:id="rId12"/>
    <p:sldId id="378" r:id="rId13"/>
    <p:sldId id="379" r:id="rId14"/>
    <p:sldId id="384" r:id="rId15"/>
  </p:sldIdLst>
  <p:sldSz cx="12192000" cy="6858000"/>
  <p:notesSz cx="7010400" cy="92964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italic r:id="rId34"/>
    </p:embeddedFont>
    <p:embeddedFont>
      <p:font typeface="Wingdings 3" panose="05040102010807070707" pitchFamily="18" charset="2"/>
      <p:regular r:id="rId35"/>
    </p:embeddedFont>
  </p:embeddedFontLst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>
            <a:fillRect/>
          </a:stretch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vagadiya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/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 (OOP-I)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Exception Handling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rcRect t="86739" r="1768" b="3535"/>
          <a:stretch>
            <a:fillRect/>
          </a:stretch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rcRect t="86739" r="1768" b="3535"/>
          <a:stretch>
            <a:fillRect/>
          </a:stretch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704781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Vagadiya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/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 (OOP-I)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Exception Handling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rcRect t="86739" r="1768" b="3535"/>
          <a:stretch>
            <a:fillRect/>
          </a:stretch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>
            <a:fillRect/>
          </a:stretch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>
            <a:fillRect/>
          </a:stretch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/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Arjun</a:t>
            </a:r>
            <a:r>
              <a:rPr lang="en-US" baseline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Bala</a:t>
            </a:r>
            <a:endParaRPr lang="en-US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/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 (OOP-I)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Exception Handling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Arjun V. Bala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/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 (OOP-I)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Exception Handling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Arjun V. Bala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/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 (OOP-I)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Exception Handling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3886532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Unit-06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Exception Handling</a:t>
            </a:r>
            <a:endParaRPr lang="en-US" b="0" dirty="0"/>
          </a:p>
        </p:txBody>
      </p:sp>
      <p:pic>
        <p:nvPicPr>
          <p:cNvPr id="16" name="Picture 2" descr="Java programming language logo.svg">
            <a:extLst>
              <a:ext uri="{FF2B5EF4-FFF2-40B4-BE49-F238E27FC236}">
                <a16:creationId xmlns:a16="http://schemas.microsoft.com/office/drawing/2014/main" id="{F5450995-C279-1B31-30F6-C10DED9C0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5176" y="1504180"/>
            <a:ext cx="2027106" cy="370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11373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 (Example)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495" y="925483"/>
            <a:ext cx="9278390" cy="5355312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DemoException {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 {</a:t>
            </a:r>
            <a:endParaRPr lang="en-US" b="1">
              <a:solidFill>
                <a:srgbClr val="7F0055"/>
              </a:solidFill>
              <a:latin typeface="Consolas"/>
            </a:endParaRPr>
          </a:p>
          <a:p>
            <a:pPr lvl="2"/>
            <a:r>
              <a:rPr lang="en-US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= 5000;</a:t>
            </a:r>
          </a:p>
          <a:p>
            <a:pPr lvl="2"/>
            <a:endParaRPr lang="en-US">
              <a:latin typeface="Consolas" panose="020B0609020204030204" pitchFamily="49" charset="0"/>
            </a:endParaRPr>
          </a:p>
          <a:p>
            <a:pPr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b="1" i="1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err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2A00FF"/>
                </a:solidFill>
                <a:latin typeface="Consolas" panose="020B0609020204030204" pitchFamily="49" charset="0"/>
              </a:rPr>
              <a:t>"Enter Amount to withdraw"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.nextInt();</a:t>
            </a:r>
          </a:p>
          <a:p>
            <a:pPr lvl="2"/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&lt; 1000) {</a:t>
            </a:r>
          </a:p>
          <a:p>
            <a:pPr lvl="3"/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b="1">
                <a:solidFill>
                  <a:srgbClr val="2A00FF"/>
                </a:solidFill>
                <a:latin typeface="Consolas" panose="020B0609020204030204" pitchFamily="49" charset="0"/>
              </a:rPr>
              <a:t>"Balance must be grater than 1000"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	balance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	e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.printStackTrace();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77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finally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4085220" cy="5590565"/>
          </a:xfrm>
        </p:spPr>
        <p:txBody>
          <a:bodyPr/>
          <a:lstStyle/>
          <a:p>
            <a:r>
              <a:rPr lang="en-US"/>
              <a:t>The purpose of the </a:t>
            </a:r>
            <a:r>
              <a:rPr lang="en-US" b="1">
                <a:latin typeface="Cambria" pitchFamily="18" charset="0"/>
                <a:ea typeface="Cambria" pitchFamily="18" charset="0"/>
              </a:rPr>
              <a:t>finally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/>
              <a:t>statement will allow the execution of a segment of code regardless if the try statement throws an exception or executes successfully</a:t>
            </a:r>
          </a:p>
          <a:p>
            <a:r>
              <a:rPr lang="en-US"/>
              <a:t>The advantage of the </a:t>
            </a:r>
            <a:r>
              <a:rPr lang="en-US" b="1">
                <a:latin typeface="Cambria" pitchFamily="18" charset="0"/>
                <a:ea typeface="Cambria" pitchFamily="18" charset="0"/>
              </a:rPr>
              <a:t>finally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/>
              <a:t>statement is the ability to clean up and release resources that are utilized in the </a:t>
            </a:r>
            <a:r>
              <a:rPr lang="en-US" b="1">
                <a:latin typeface="Cambria" pitchFamily="18" charset="0"/>
                <a:ea typeface="Cambria" pitchFamily="18" charset="0"/>
              </a:rPr>
              <a:t>try</a:t>
            </a:r>
            <a:r>
              <a:rPr lang="en-US" b="1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/>
              <a:t>segment of code that might not be released in cases where an exception has occurred.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19446" y="711201"/>
            <a:ext cx="7467754" cy="5909310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MainCall {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2"/>
            <a:r>
              <a:rPr lang="en-US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= 5000;</a:t>
            </a:r>
            <a:endParaRPr lang="en-US">
              <a:latin typeface="Consolas" panose="020B0609020204030204" pitchFamily="49" charset="0"/>
            </a:endParaRPr>
          </a:p>
          <a:p>
            <a:pPr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b="1" i="1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err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2A00FF"/>
                </a:solidFill>
                <a:latin typeface="Consolas" panose="020B0609020204030204" pitchFamily="49" charset="0"/>
              </a:rPr>
              <a:t>"Enter Amount to withdraw"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.nextInt();</a:t>
            </a:r>
          </a:p>
          <a:p>
            <a:pPr lvl="2"/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&lt; 1000) {</a:t>
            </a:r>
          </a:p>
          <a:p>
            <a:pPr lvl="3"/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   throw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b="1">
                <a:solidFill>
                  <a:srgbClr val="2A00FF"/>
                </a:solidFill>
                <a:latin typeface="Consolas" panose="020B0609020204030204" pitchFamily="49" charset="0"/>
              </a:rPr>
              <a:t>"Balance &lt; 1000 error"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   balance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    e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.printStackTrace();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    sc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  <a:endParaRPr lang="en-US"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5935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throws statement lists the types of exceptions that a </a:t>
            </a:r>
            <a:r>
              <a:rPr lang="en-US" b="1" dirty="0"/>
              <a:t>method</a:t>
            </a:r>
            <a:r>
              <a:rPr lang="en-US" dirty="0"/>
              <a:t> might throw. </a:t>
            </a:r>
          </a:p>
          <a:p>
            <a:r>
              <a:rPr lang="en-US" dirty="0"/>
              <a:t>This is the general form of a method declaration that includes a </a:t>
            </a:r>
            <a:r>
              <a:rPr lang="en-US" b="1" dirty="0"/>
              <a:t>throws clause:</a:t>
            </a:r>
          </a:p>
          <a:p>
            <a:pPr lvl="1">
              <a:buNone/>
            </a:pPr>
            <a:r>
              <a:rPr lang="en-US" sz="2400" i="1" dirty="0"/>
              <a:t>type method-name(parameter-list) </a:t>
            </a:r>
            <a:r>
              <a:rPr lang="en-US" sz="2400" b="1" i="1" dirty="0"/>
              <a:t>throws</a:t>
            </a:r>
            <a:r>
              <a:rPr lang="en-US" sz="2400" i="1" dirty="0"/>
              <a:t> exception-list </a:t>
            </a:r>
            <a:r>
              <a:rPr lang="en-US" sz="2400" dirty="0"/>
              <a:t>{</a:t>
            </a:r>
          </a:p>
          <a:p>
            <a:pPr lvl="2">
              <a:buNone/>
            </a:pPr>
            <a:r>
              <a:rPr lang="en-US" sz="2000" dirty="0"/>
              <a:t>// body of method</a:t>
            </a:r>
          </a:p>
          <a:p>
            <a:pPr lvl="1">
              <a:buNone/>
            </a:pPr>
            <a:r>
              <a:rPr lang="en-US" sz="2400" dirty="0"/>
              <a:t>}</a:t>
            </a:r>
          </a:p>
          <a:p>
            <a:r>
              <a:rPr lang="en-US" dirty="0"/>
              <a:t>Here, </a:t>
            </a:r>
            <a:r>
              <a:rPr lang="en-US" i="1" dirty="0"/>
              <a:t>exception-list is a comma-separated list of the exceptions that a method can throw.</a:t>
            </a:r>
          </a:p>
          <a:p>
            <a:r>
              <a:rPr lang="en-IN" dirty="0"/>
              <a:t>Example 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2855" y="4226496"/>
            <a:ext cx="8305800" cy="1200329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myMethod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ArithmeticException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NullPointerException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/>
              </a:rPr>
              <a:t>// code that may cause exception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41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bldLvl="5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Your Own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Although Java’s built-in exceptions handle most common errors, you will probably want to create your own exception types to handle situations specific to your applications. </a:t>
            </a:r>
          </a:p>
          <a:p>
            <a:r>
              <a:rPr lang="en-US"/>
              <a:t>This is quite easy to do: just define a subclass of Exception (which is, of course, a subclass of </a:t>
            </a:r>
            <a:r>
              <a:rPr lang="en-US" err="1">
                <a:latin typeface="Cambria" pitchFamily="18" charset="0"/>
                <a:ea typeface="Cambria" pitchFamily="18" charset="0"/>
              </a:rPr>
              <a:t>Throwable</a:t>
            </a:r>
            <a:r>
              <a:rPr lang="en-US"/>
              <a:t>).</a:t>
            </a:r>
          </a:p>
          <a:p>
            <a:r>
              <a:rPr lang="en-US"/>
              <a:t>The Exception class does not define any methods of its own. It does inherit those methods provided by </a:t>
            </a:r>
            <a:r>
              <a:rPr lang="en-US" err="1">
                <a:latin typeface="Cambria" pitchFamily="18" charset="0"/>
                <a:ea typeface="Cambria" pitchFamily="18" charset="0"/>
              </a:rPr>
              <a:t>Throwable</a:t>
            </a:r>
            <a:r>
              <a:rPr lang="en-US"/>
              <a:t>. </a:t>
            </a:r>
          </a:p>
          <a:p>
            <a:r>
              <a:rPr lang="en-US"/>
              <a:t>Thus, all exceptions have methods that you create and defined by </a:t>
            </a:r>
            <a:r>
              <a:rPr lang="en-US" err="1">
                <a:latin typeface="Cambria" pitchFamily="18" charset="0"/>
                <a:ea typeface="Cambria" pitchFamily="18" charset="0"/>
              </a:rPr>
              <a:t>Throwable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01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of Exception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741739"/>
              </p:ext>
            </p:extLst>
          </p:nvPr>
        </p:nvGraphicFramePr>
        <p:xfrm>
          <a:off x="282632" y="965662"/>
          <a:ext cx="10731731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/>
                        <a:t>Method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/>
                        <a:t>Description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err="1"/>
                        <a:t>Throwable fillInStackTrace( 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/>
                        <a:t>Returns a Throwable object that contains a completed stack trace. This object can be rethrown.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err="1"/>
                        <a:t>Throwable getCause( 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/>
                        <a:t>Returns the exception that underlies the current exception. If there is no underlying exception, null is returned.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/>
                        <a:t>String getMessage( 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/>
                        <a:t>Returns a description of the exception.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err="1"/>
                        <a:t>StackTraceElement[ ] getStackTrace( 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/>
                        <a:t>Returns an array that contains the stack trace, one element at a time, as an array of StackTraceElement.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err="1"/>
                        <a:t>Throwable initCause(Throwable causeExc)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/>
                        <a:t>Associates causeExc with the invoking exception as a cause of the invoking exception. Returns a reference to the exception.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/>
                        <a:t>void printStackTrace( 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/>
                        <a:t>Displays the stack trace.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/>
                        <a:t>void printStackTrace(PrintStream stream)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/>
                        <a:t>Sends the stack trace to the specified stream.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/>
                        <a:t>void setStackTrace(StackTraceElement elements[ ])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/>
                        <a:t>Sets the stack trace to the elements passed in elements.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/>
                        <a:t>String toString( 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/>
                        <a:t>Returns a String object containing a description of the exception.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1264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endCxn id="6" idx="0"/>
          </p:cNvCxnSpPr>
          <p:nvPr/>
        </p:nvCxnSpPr>
        <p:spPr>
          <a:xfrm flipH="1"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/>
          <p:nvPr/>
        </p:nvCxnSpPr>
        <p:spPr>
          <a:xfrm flipH="1"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ym typeface="Wingdings 2" panose="05020102010507070707" pitchFamily="18" charset="2"/>
              </a:rPr>
              <a:t></a:t>
            </a:r>
            <a:endParaRPr 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/>
          <p:nvPr/>
        </p:nvCxnSpPr>
        <p:spPr>
          <a:xfrm flipH="1"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28727" y="720132"/>
            <a:ext cx="49099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/>
              <a:t>Outline</a:t>
            </a:r>
            <a:endParaRPr lang="en-US" b="1"/>
          </a:p>
          <a:p>
            <a:endParaRPr lang="en-US" b="1"/>
          </a:p>
          <a:p>
            <a:pPr indent="446088">
              <a:buFont typeface="Wingdings" panose="05000000000000000000" pitchFamily="2" charset="2"/>
              <a:buChar char="ü"/>
            </a:pPr>
            <a:r>
              <a:rPr lang="en-US" sz="2000"/>
              <a:t>Exception</a:t>
            </a:r>
          </a:p>
          <a:p>
            <a:pPr indent="446088">
              <a:buFont typeface="Wingdings" panose="05000000000000000000" pitchFamily="2" charset="2"/>
              <a:buChar char="ü"/>
            </a:pPr>
            <a:r>
              <a:rPr lang="en-US" sz="2000"/>
              <a:t>Using try and catch</a:t>
            </a:r>
          </a:p>
          <a:p>
            <a:pPr indent="446088">
              <a:buFont typeface="Wingdings" panose="05000000000000000000" pitchFamily="2" charset="2"/>
              <a:buChar char="ü"/>
            </a:pPr>
            <a:r>
              <a:rPr lang="en-US" sz="2000"/>
              <a:t>Nested try statements</a:t>
            </a:r>
          </a:p>
          <a:p>
            <a:pPr indent="446088">
              <a:buFont typeface="Wingdings" panose="05000000000000000000" pitchFamily="2" charset="2"/>
              <a:buChar char="ü"/>
            </a:pPr>
            <a:r>
              <a:rPr lang="en-US" sz="2000"/>
              <a:t>The Exception Class Hierarchy</a:t>
            </a:r>
          </a:p>
          <a:p>
            <a:pPr indent="446088">
              <a:buFont typeface="Wingdings" panose="05000000000000000000" pitchFamily="2" charset="2"/>
              <a:buChar char="ü"/>
            </a:pPr>
            <a:r>
              <a:rPr lang="en-US" sz="2000"/>
              <a:t>throw statement</a:t>
            </a:r>
          </a:p>
          <a:p>
            <a:pPr indent="446088">
              <a:buFont typeface="Wingdings" panose="05000000000000000000" pitchFamily="2" charset="2"/>
              <a:buChar char="ü"/>
            </a:pPr>
            <a:r>
              <a:rPr lang="en-US" sz="2000"/>
              <a:t>throws statement</a:t>
            </a:r>
          </a:p>
          <a:p>
            <a:pPr indent="446088">
              <a:buFont typeface="Wingdings" panose="05000000000000000000" pitchFamily="2" charset="2"/>
              <a:buChar char="ü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dur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1" presetID="22" presetClass="entr" presetSubtype="1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1"/>
                            </p:stCondLst>
                            <p:childTnLst>
                              <p:par>
                                <p:cTn id="25" presetID="22" presetClass="entr" presetSubtype="1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exception</a:t>
            </a:r>
            <a:r>
              <a:rPr lang="en-US" dirty="0"/>
              <a:t> is an object that describes an </a:t>
            </a:r>
            <a:r>
              <a:rPr lang="en-US" b="1" dirty="0"/>
              <a:t>unusual</a:t>
            </a:r>
            <a:r>
              <a:rPr lang="en-US" dirty="0"/>
              <a:t> or </a:t>
            </a:r>
            <a:r>
              <a:rPr lang="en-US" b="1" dirty="0"/>
              <a:t>erroneous</a:t>
            </a:r>
            <a:r>
              <a:rPr lang="en-US" dirty="0"/>
              <a:t> </a:t>
            </a:r>
            <a:r>
              <a:rPr lang="en-US" b="1" dirty="0"/>
              <a:t>situation</a:t>
            </a:r>
            <a:r>
              <a:rPr lang="en-US" dirty="0"/>
              <a:t>.</a:t>
            </a:r>
          </a:p>
          <a:p>
            <a:r>
              <a:rPr lang="en-US" dirty="0"/>
              <a:t>Exceptions are thrown by a program, and may be caught and handled by another part of the program.</a:t>
            </a:r>
          </a:p>
          <a:p>
            <a:r>
              <a:rPr lang="en-US" dirty="0"/>
              <a:t>Java has a predefined set of exceptions and errors that can occur during execution.</a:t>
            </a:r>
          </a:p>
          <a:p>
            <a:r>
              <a:rPr lang="en-US" dirty="0"/>
              <a:t>A program can deal with an exception in one of three ways:</a:t>
            </a:r>
          </a:p>
          <a:p>
            <a:pPr lvl="1"/>
            <a:r>
              <a:rPr lang="en-US" b="1" dirty="0"/>
              <a:t>ignore</a:t>
            </a:r>
            <a:r>
              <a:rPr lang="en-US" dirty="0"/>
              <a:t> it</a:t>
            </a:r>
          </a:p>
          <a:p>
            <a:pPr lvl="1"/>
            <a:r>
              <a:rPr lang="en-US" b="1" dirty="0"/>
              <a:t>handle</a:t>
            </a:r>
            <a:r>
              <a:rPr lang="en-US" dirty="0"/>
              <a:t> it where it occurs</a:t>
            </a:r>
          </a:p>
          <a:p>
            <a:pPr lvl="1"/>
            <a:r>
              <a:rPr lang="en-US" dirty="0"/>
              <a:t>handle it at </a:t>
            </a:r>
            <a:r>
              <a:rPr lang="en-US" b="1" dirty="0"/>
              <a:t>another place </a:t>
            </a:r>
            <a:r>
              <a:rPr lang="en-US" dirty="0"/>
              <a:t>in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55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try and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Example: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Multiple catch: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679" y="1274618"/>
            <a:ext cx="5791200" cy="1754326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/>
              </a:rPr>
              <a:t>try</a:t>
            </a:r>
            <a:r>
              <a:rPr lang="en-US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>
                <a:solidFill>
                  <a:srgbClr val="3F7F5F"/>
                </a:solidFill>
                <a:latin typeface="Consolas"/>
              </a:rPr>
              <a:t>	// code that may cause exception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>
                <a:solidFill>
                  <a:srgbClr val="000000"/>
                </a:solidFill>
                <a:latin typeface="Consolas"/>
              </a:rPr>
              <a:t>(Exception </a:t>
            </a:r>
            <a:r>
              <a:rPr lang="en-US" b="1">
                <a:solidFill>
                  <a:srgbClr val="6A3E3E"/>
                </a:solidFill>
                <a:latin typeface="Consolas"/>
              </a:rPr>
              <a:t>e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</a:t>
            </a:r>
            <a:r>
              <a:rPr lang="en-US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>
                <a:solidFill>
                  <a:srgbClr val="3F7F5F"/>
                </a:solidFill>
                <a:latin typeface="Consolas"/>
              </a:rPr>
              <a:t>	// code when exception occurred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8679" y="3574408"/>
            <a:ext cx="7543800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/>
              </a:rPr>
              <a:t>try</a:t>
            </a:r>
            <a:r>
              <a:rPr lang="en-US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>
                <a:solidFill>
                  <a:srgbClr val="3F7F5F"/>
                </a:solidFill>
                <a:latin typeface="Consolas"/>
              </a:rPr>
              <a:t>	// code that may cause exception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>
                <a:solidFill>
                  <a:srgbClr val="000000"/>
                </a:solidFill>
                <a:latin typeface="Consolas"/>
              </a:rPr>
              <a:t>(ArithmeticException </a:t>
            </a:r>
            <a:r>
              <a:rPr lang="en-US" b="1" err="1">
                <a:solidFill>
                  <a:srgbClr val="6A3E3E"/>
                </a:solidFill>
                <a:latin typeface="Consolas"/>
              </a:rPr>
              <a:t>ae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</a:t>
            </a:r>
            <a:r>
              <a:rPr lang="en-US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>
                <a:solidFill>
                  <a:srgbClr val="3F7F5F"/>
                </a:solidFill>
                <a:latin typeface="Consolas"/>
              </a:rPr>
              <a:t>	// code when arithmetic exception occurred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>
                <a:solidFill>
                  <a:srgbClr val="000000"/>
                </a:solidFill>
                <a:latin typeface="Consolas"/>
              </a:rPr>
              <a:t>(ArrayIndexOutOfBoundsException </a:t>
            </a:r>
            <a:r>
              <a:rPr lang="en-US" b="1" err="1">
                <a:solidFill>
                  <a:srgbClr val="6A3E3E"/>
                </a:solidFill>
                <a:latin typeface="Consolas"/>
              </a:rPr>
              <a:t>aiobe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</a:t>
            </a:r>
            <a:r>
              <a:rPr lang="en-US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>
                <a:solidFill>
                  <a:srgbClr val="3F7F5F"/>
                </a:solidFill>
                <a:latin typeface="Consolas"/>
              </a:rPr>
              <a:t>	// when array index out of bound exception occurred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6898179" y="1096200"/>
            <a:ext cx="4267200" cy="1219200"/>
          </a:xfrm>
          <a:prstGeom prst="borderCallout1">
            <a:avLst>
              <a:gd name="adj1" fmla="val 52083"/>
              <a:gd name="adj2" fmla="val -170"/>
              <a:gd name="adj3" fmla="val 90000"/>
              <a:gd name="adj4" fmla="val -108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Exception is the superclass of all the exception that may occur in Java</a:t>
            </a:r>
          </a:p>
        </p:txBody>
      </p:sp>
    </p:spTree>
    <p:extLst>
      <p:ext uri="{BB962C8B-B14F-4D97-AF65-F5344CB8AC3E}">
        <p14:creationId xmlns:p14="http://schemas.microsoft.com/office/powerpoint/2010/main" val="372322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bldLvl="5" animBg="1"/>
      <p:bldP spid="5" grpId="0" uiExpand="1" build="p" bldLvl="4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try statements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066800"/>
            <a:ext cx="8458200" cy="452431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/>
              </a:rPr>
              <a:t>try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nsolas"/>
              </a:rPr>
              <a:t>try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>
                <a:solidFill>
                  <a:srgbClr val="3F7F5F"/>
                </a:solidFill>
                <a:latin typeface="Consolas"/>
              </a:rPr>
              <a:t>	// code that may cause array index out of bound exception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>
                <a:solidFill>
                  <a:srgbClr val="000000"/>
                </a:solidFill>
                <a:latin typeface="Consolas"/>
              </a:rPr>
              <a:t>(ArrayIndexOutOfBoundsException </a:t>
            </a:r>
            <a:r>
              <a:rPr lang="en-US" b="1" err="1">
                <a:solidFill>
                  <a:srgbClr val="6A3E3E"/>
                </a:solidFill>
                <a:latin typeface="Consolas"/>
              </a:rPr>
              <a:t>aiobe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>
                <a:solidFill>
                  <a:srgbClr val="3F7F5F"/>
                </a:solidFill>
                <a:latin typeface="Consolas"/>
              </a:rPr>
              <a:t>	// code when array index out of bound exception occured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>
                <a:solidFill>
                  <a:srgbClr val="3F7F5F"/>
                </a:solidFill>
                <a:latin typeface="Consolas"/>
              </a:rPr>
              <a:t>// other code that may cause arithmetic exception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>
                <a:solidFill>
                  <a:srgbClr val="000000"/>
                </a:solidFill>
                <a:latin typeface="Consolas"/>
              </a:rPr>
              <a:t>(ArithmeticException </a:t>
            </a:r>
            <a:r>
              <a:rPr lang="en-US" b="1" err="1">
                <a:solidFill>
                  <a:srgbClr val="6A3E3E"/>
                </a:solidFill>
                <a:latin typeface="Consolas"/>
              </a:rPr>
              <a:t>ae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>
                <a:solidFill>
                  <a:srgbClr val="3F7F5F"/>
                </a:solidFill>
                <a:latin typeface="Consolas"/>
              </a:rPr>
              <a:t>	// code when arithmetic exception occurred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43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/>
              <a:t>An exception is either checked or unchecked.</a:t>
            </a:r>
          </a:p>
          <a:p>
            <a:r>
              <a:rPr lang="en-US" b="1"/>
              <a:t>Checked</a:t>
            </a:r>
            <a:r>
              <a:rPr lang="en-US"/>
              <a:t> Exceptions</a:t>
            </a:r>
          </a:p>
          <a:p>
            <a:pPr lvl="1"/>
            <a:r>
              <a:rPr lang="en-US"/>
              <a:t>A checked exception either must be caught by a method, or must be listed in the throws clause of any method that may throw or propagate it.</a:t>
            </a:r>
          </a:p>
          <a:p>
            <a:pPr lvl="1"/>
            <a:r>
              <a:rPr lang="en-US"/>
              <a:t>The compiler will issue an error if a checked exception is not caught or asserted in a throws clause</a:t>
            </a:r>
          </a:p>
          <a:p>
            <a:pPr lvl="1"/>
            <a:r>
              <a:rPr lang="en-US"/>
              <a:t>Example: IOException, SQLException etc… </a:t>
            </a:r>
          </a:p>
          <a:p>
            <a:r>
              <a:rPr lang="en-US" b="1"/>
              <a:t>Unchecked</a:t>
            </a:r>
            <a:r>
              <a:rPr lang="en-US"/>
              <a:t> Exceptions</a:t>
            </a:r>
          </a:p>
          <a:p>
            <a:pPr lvl="1"/>
            <a:r>
              <a:rPr lang="en-US"/>
              <a:t>An unchecked exception does not require explicit handling, though it could be processed using try catch.</a:t>
            </a:r>
          </a:p>
          <a:p>
            <a:pPr lvl="1"/>
            <a:r>
              <a:rPr lang="en-US"/>
              <a:t>The only unchecked exceptions in Java are objects of type RuntimeException or any of its descendants.</a:t>
            </a:r>
          </a:p>
          <a:p>
            <a:pPr lvl="1"/>
            <a:r>
              <a:rPr lang="en-US"/>
              <a:t>Example: ArithmeticException, ArrayIndexOutOfBoundsException, NullPointerException etc..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08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Java’s Inbuilt Unchecked Exceptions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835876"/>
              </p:ext>
            </p:extLst>
          </p:nvPr>
        </p:nvGraphicFramePr>
        <p:xfrm>
          <a:off x="349133" y="1059873"/>
          <a:ext cx="994202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Meaning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err="1"/>
                        <a:t>ArithmeticException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Arithmetic error, such as divide-by-zero.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err="1"/>
                        <a:t>ArrayIndexOutOfBoundsException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Array index is out-of-bounds.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err="1"/>
                        <a:t>ClassCastException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Invalid cast.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err="1"/>
                        <a:t>IllegalArgumentException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Illegal argument used to invoke a method.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err="1"/>
                        <a:t>IllegalThreadStateException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Requested operation not compatible with current thread state.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err="1"/>
                        <a:t>IndexOutOfBoundsException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Some type of index is out-of-bounds.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err="1"/>
                        <a:t>NegativeArraySizeException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Array created with a negative size.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err="1"/>
                        <a:t>NullPointerException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Invalid use of a null reference.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err="1"/>
                        <a:t>NumberFormatException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Invalid conversion of a string to a numeric format.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err="1"/>
                        <a:t>StringIndexOutOfBounds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Attempt to index outside the bounds of a string.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32062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Java’s Inbuilt Checked Exceptions</a:t>
            </a: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722944"/>
              </p:ext>
            </p:extLst>
          </p:nvPr>
        </p:nvGraphicFramePr>
        <p:xfrm>
          <a:off x="307570" y="1119448"/>
          <a:ext cx="111723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1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Meaning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err="1"/>
                        <a:t>ClassNotFoundException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Class not found.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IOException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Input Output 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err="1"/>
                        <a:t>CloneNotSupportedException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Attempt to clone an object that does not implement the Cloneable interface.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err="1"/>
                        <a:t>IllegalAccessException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Access to a class is denied.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err="1"/>
                        <a:t>InstantiationException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Attempt to create an object of an abstract class or interface.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err="1"/>
                        <a:t>InterruptedException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One thread has been interrupted by another thread.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err="1"/>
                        <a:t>NoSuchFieldException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A requested field does not exist.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err="1"/>
                        <a:t>NoSuchMethodException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/>
                        <a:t>A requested method does not exist.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825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for your program to throw an exception </a:t>
            </a:r>
            <a:r>
              <a:rPr lang="en-US" b="1" dirty="0"/>
              <a:t>explicitly</a:t>
            </a:r>
            <a:r>
              <a:rPr lang="en-US" dirty="0"/>
              <a:t>, using the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throw</a:t>
            </a:r>
            <a:r>
              <a:rPr lang="en-US" b="1" dirty="0"/>
              <a:t> </a:t>
            </a:r>
            <a:r>
              <a:rPr lang="en-US" dirty="0"/>
              <a:t>statement. </a:t>
            </a:r>
          </a:p>
          <a:p>
            <a:r>
              <a:rPr lang="en-US" dirty="0"/>
              <a:t>The general form of throw is shown here:</a:t>
            </a:r>
          </a:p>
          <a:p>
            <a:pPr lvl="1">
              <a:buNone/>
            </a:pPr>
            <a:r>
              <a:rPr lang="en-US" dirty="0"/>
              <a:t>			</a:t>
            </a:r>
            <a:r>
              <a:rPr lang="en-US" dirty="0">
                <a:latin typeface="Cambria" pitchFamily="18" charset="0"/>
                <a:ea typeface="Cambria" pitchFamily="18" charset="0"/>
              </a:rPr>
              <a:t>throw </a:t>
            </a:r>
            <a:r>
              <a:rPr lang="en-US" i="1" dirty="0" err="1">
                <a:latin typeface="Cambria" pitchFamily="18" charset="0"/>
                <a:ea typeface="Cambria" pitchFamily="18" charset="0"/>
              </a:rPr>
              <a:t>ThrowableInstance</a:t>
            </a:r>
            <a:r>
              <a:rPr lang="en-US" i="1" dirty="0">
                <a:latin typeface="Cambria" pitchFamily="18" charset="0"/>
                <a:ea typeface="Cambria" pitchFamily="18" charset="0"/>
              </a:rPr>
              <a:t>;</a:t>
            </a:r>
          </a:p>
          <a:p>
            <a:r>
              <a:rPr lang="en-US" dirty="0"/>
              <a:t>Here, </a:t>
            </a:r>
            <a:r>
              <a:rPr lang="en-US" b="1" i="1" dirty="0" err="1"/>
              <a:t>ThrowableInstance</a:t>
            </a:r>
            <a:r>
              <a:rPr lang="en-US" i="1" dirty="0"/>
              <a:t> must be an object of type </a:t>
            </a:r>
            <a:r>
              <a:rPr lang="en-US" b="1" i="1" dirty="0" err="1"/>
              <a:t>Throwable</a:t>
            </a:r>
            <a:r>
              <a:rPr lang="en-US" i="1" dirty="0"/>
              <a:t> or a </a:t>
            </a:r>
            <a:r>
              <a:rPr lang="en-US" b="1" i="1" dirty="0"/>
              <a:t>subclass</a:t>
            </a:r>
            <a:r>
              <a:rPr lang="en-US" i="1" dirty="0"/>
              <a:t> of </a:t>
            </a:r>
            <a:r>
              <a:rPr lang="en-US" i="1" dirty="0" err="1"/>
              <a:t>Throwable</a:t>
            </a:r>
            <a:r>
              <a:rPr lang="en-US" i="1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20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6"/>
  <p:tag name="AS_OS" val="Unix 5.13.0.1022"/>
  <p:tag name="AS_RELEASE_DATE" val="2022.04.14"/>
  <p:tag name="AS_TITLE" val="Aspose.Slides for .NET5"/>
  <p:tag name="AS_VERSION" val="22.4"/>
</p:tagLst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Roboto Condensed"/>
        <a:cs typeface="Arial"/>
      </a:majorFont>
      <a:minorFont>
        <a:latin typeface="Roboto Condensed"/>
        <a:ea typeface="Roboto Condensed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6280</TotalTime>
  <Words>1007</Words>
  <Application>Microsoft Office PowerPoint</Application>
  <PresentationFormat>Widescreen</PresentationFormat>
  <Paragraphs>198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Wingdings</vt:lpstr>
      <vt:lpstr>Calibri</vt:lpstr>
      <vt:lpstr>Roboto Condensed Light</vt:lpstr>
      <vt:lpstr>Consolas</vt:lpstr>
      <vt:lpstr>Wingdings 3</vt:lpstr>
      <vt:lpstr>Roboto Condensed</vt:lpstr>
      <vt:lpstr>Arial</vt:lpstr>
      <vt:lpstr>Cambria</vt:lpstr>
      <vt:lpstr>Office Theme</vt:lpstr>
      <vt:lpstr>Unit-06  Exception Handling</vt:lpstr>
      <vt:lpstr>PowerPoint Presentation</vt:lpstr>
      <vt:lpstr>Exceptions</vt:lpstr>
      <vt:lpstr>Using try and catch</vt:lpstr>
      <vt:lpstr>Nested try statements</vt:lpstr>
      <vt:lpstr>Types of Exceptions</vt:lpstr>
      <vt:lpstr>Java’s Inbuilt Unchecked Exceptions</vt:lpstr>
      <vt:lpstr>Java’s Inbuilt Checked Exceptions</vt:lpstr>
      <vt:lpstr>throw statement</vt:lpstr>
      <vt:lpstr>Throw (Example)</vt:lpstr>
      <vt:lpstr>The finally statement</vt:lpstr>
      <vt:lpstr>throws statement</vt:lpstr>
      <vt:lpstr>Create Your Own Exception</vt:lpstr>
      <vt:lpstr>Methods of Exception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DHRUVI GOSAI</cp:lastModifiedBy>
  <cp:revision>864</cp:revision>
  <cp:lastPrinted>2021-04-03T04:50:24Z</cp:lastPrinted>
  <dcterms:created xsi:type="dcterms:W3CDTF">2020-05-01T05:09:15Z</dcterms:created>
  <dcterms:modified xsi:type="dcterms:W3CDTF">2022-08-17T17:51:36Z</dcterms:modified>
</cp:coreProperties>
</file>