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310" r:id="rId2"/>
    <p:sldId id="317" r:id="rId3"/>
    <p:sldId id="323" r:id="rId4"/>
    <p:sldId id="316" r:id="rId5"/>
    <p:sldId id="318" r:id="rId6"/>
    <p:sldId id="319" r:id="rId7"/>
    <p:sldId id="320" r:id="rId8"/>
    <p:sldId id="321" r:id="rId9"/>
    <p:sldId id="322" r:id="rId10"/>
  </p:sldIdLst>
  <p:sldSz cx="12192000" cy="6858000"/>
  <p:notesSz cx="6954838" cy="93091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Roboto Condensed" panose="02000000000000000000" pitchFamily="2" charset="0"/>
      <p:regular r:id="rId20"/>
      <p:bold r:id="rId21"/>
      <p:italic r:id="rId22"/>
      <p:boldItalic r:id="rId23"/>
    </p:embeddedFont>
    <p:embeddedFont>
      <p:font typeface="Roboto Condensed Light" panose="02000000000000000000" pitchFamily="2" charset="0"/>
      <p:regular r:id="rId24"/>
      <p:italic r:id="rId25"/>
    </p:embeddedFont>
    <p:embeddedFont>
      <p:font typeface="Wingdings 3" pitchFamily="2" charset="2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0E4F"/>
    <a:srgbClr val="B71B1C"/>
    <a:srgbClr val="673BB7"/>
    <a:srgbClr val="000099"/>
    <a:srgbClr val="301B92"/>
    <a:srgbClr val="607D8B"/>
    <a:srgbClr val="ED524F"/>
    <a:srgbClr val="F54337"/>
    <a:srgbClr val="D81A60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2.fntdata" /><Relationship Id="rId18" Type="http://schemas.openxmlformats.org/officeDocument/2006/relationships/font" Target="fonts/font7.fntdata" /><Relationship Id="rId26" Type="http://schemas.openxmlformats.org/officeDocument/2006/relationships/font" Target="fonts/font15.fntdata" /><Relationship Id="rId3" Type="http://schemas.openxmlformats.org/officeDocument/2006/relationships/slide" Target="slides/slide2.xml" /><Relationship Id="rId21" Type="http://schemas.openxmlformats.org/officeDocument/2006/relationships/font" Target="fonts/font10.fntdata" /><Relationship Id="rId7" Type="http://schemas.openxmlformats.org/officeDocument/2006/relationships/slide" Target="slides/slide6.xml" /><Relationship Id="rId12" Type="http://schemas.openxmlformats.org/officeDocument/2006/relationships/font" Target="fonts/font1.fntdata" /><Relationship Id="rId17" Type="http://schemas.openxmlformats.org/officeDocument/2006/relationships/font" Target="fonts/font6.fntdata" /><Relationship Id="rId25" Type="http://schemas.openxmlformats.org/officeDocument/2006/relationships/font" Target="fonts/font14.fntdata" /><Relationship Id="rId2" Type="http://schemas.openxmlformats.org/officeDocument/2006/relationships/slide" Target="slides/slide1.xml" /><Relationship Id="rId16" Type="http://schemas.openxmlformats.org/officeDocument/2006/relationships/font" Target="fonts/font5.fntdata" /><Relationship Id="rId20" Type="http://schemas.openxmlformats.org/officeDocument/2006/relationships/font" Target="fonts/font9.fntdata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24" Type="http://schemas.openxmlformats.org/officeDocument/2006/relationships/font" Target="fonts/font13.fntdata" /><Relationship Id="rId5" Type="http://schemas.openxmlformats.org/officeDocument/2006/relationships/slide" Target="slides/slide4.xml" /><Relationship Id="rId15" Type="http://schemas.openxmlformats.org/officeDocument/2006/relationships/font" Target="fonts/font4.fntdata" /><Relationship Id="rId23" Type="http://schemas.openxmlformats.org/officeDocument/2006/relationships/font" Target="fonts/font12.fntdata" /><Relationship Id="rId28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font" Target="fonts/font8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3.fntdata" /><Relationship Id="rId22" Type="http://schemas.openxmlformats.org/officeDocument/2006/relationships/font" Target="fonts/font11.fntdata" /><Relationship Id="rId27" Type="http://schemas.openxmlformats.org/officeDocument/2006/relationships/presProps" Target="presProps.xml" /><Relationship Id="rId30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11" Type="http://schemas.openxmlformats.org/officeDocument/2006/relationships/image" Target="../media/image9.jpeg" /><Relationship Id="rId5" Type="http://schemas.openxmlformats.org/officeDocument/2006/relationships/image" Target="../media/image4.png" /><Relationship Id="rId10" Type="http://schemas.openxmlformats.org/officeDocument/2006/relationships/image" Target="../media/image8.png" /><Relationship Id="rId4" Type="http://schemas.openxmlformats.org/officeDocument/2006/relationships/image" Target="../media/image3.png" /><Relationship Id="rId9" Type="http://schemas.microsoft.com/office/2007/relationships/hdphoto" Target="../media/hdphoto1.wdp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 /><Relationship Id="rId3" Type="http://schemas.openxmlformats.org/officeDocument/2006/relationships/image" Target="../media/image2.png" /><Relationship Id="rId7" Type="http://schemas.openxmlformats.org/officeDocument/2006/relationships/image" Target="../media/image7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6.png" /><Relationship Id="rId5" Type="http://schemas.openxmlformats.org/officeDocument/2006/relationships/image" Target="../media/image5.png" /><Relationship Id="rId4" Type="http://schemas.openxmlformats.org/officeDocument/2006/relationships/image" Target="../media/image4.png" /><Relationship Id="rId9" Type="http://schemas.openxmlformats.org/officeDocument/2006/relationships/image" Target="../media/image9.jpeg" 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image" Target="../media/image2.png" /><Relationship Id="rId7" Type="http://schemas.openxmlformats.org/officeDocument/2006/relationships/image" Target="../media/image4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microsoft.com/office/2007/relationships/hdphoto" Target="../media/hdphoto2.wdp" /><Relationship Id="rId5" Type="http://schemas.openxmlformats.org/officeDocument/2006/relationships/image" Target="../media/image11.png" /><Relationship Id="rId10" Type="http://schemas.openxmlformats.org/officeDocument/2006/relationships/image" Target="../media/image9.jpeg" /><Relationship Id="rId4" Type="http://schemas.openxmlformats.org/officeDocument/2006/relationships/image" Target="../media/image6.png" /><Relationship Id="rId9" Type="http://schemas.openxmlformats.org/officeDocument/2006/relationships/image" Target="../media/image12.jpeg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10" Type="http://schemas.openxmlformats.org/officeDocument/2006/relationships/image" Target="../media/image9.jpeg" /><Relationship Id="rId4" Type="http://schemas.openxmlformats.org/officeDocument/2006/relationships/image" Target="../media/image3.png" /><Relationship Id="rId9" Type="http://schemas.microsoft.com/office/2007/relationships/hdphoto" Target="../media/hdphoto1.wdp" 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10" Type="http://schemas.openxmlformats.org/officeDocument/2006/relationships/image" Target="../media/image9.jpeg" /><Relationship Id="rId4" Type="http://schemas.openxmlformats.org/officeDocument/2006/relationships/image" Target="../media/image3.png" /><Relationship Id="rId9" Type="http://schemas.microsoft.com/office/2007/relationships/hdphoto" Target="../media/hdphoto1.wdp" 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10" Type="http://schemas.openxmlformats.org/officeDocument/2006/relationships/image" Target="../media/image9.jpeg" /><Relationship Id="rId4" Type="http://schemas.openxmlformats.org/officeDocument/2006/relationships/image" Target="../media/image3.png" /><Relationship Id="rId9" Type="http://schemas.microsoft.com/office/2007/relationships/hdphoto" Target="../media/hdphoto1.wdp" 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10" Type="http://schemas.openxmlformats.org/officeDocument/2006/relationships/image" Target="../media/image9.jpeg" /><Relationship Id="rId4" Type="http://schemas.openxmlformats.org/officeDocument/2006/relationships/image" Target="../media/image3.png" /><Relationship Id="rId9" Type="http://schemas.microsoft.com/office/2007/relationships/hdphoto" Target="../media/hdphoto1.wdp" 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1.png" /><Relationship Id="rId7" Type="http://schemas.openxmlformats.org/officeDocument/2006/relationships/image" Target="../media/image6.png" /><Relationship Id="rId2" Type="http://schemas.openxmlformats.org/officeDocument/2006/relationships/image" Target="../media/image13.jpe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11" Type="http://schemas.openxmlformats.org/officeDocument/2006/relationships/image" Target="../media/image14.jpg" /><Relationship Id="rId5" Type="http://schemas.openxmlformats.org/officeDocument/2006/relationships/image" Target="../media/image4.png" /><Relationship Id="rId10" Type="http://schemas.openxmlformats.org/officeDocument/2006/relationships/image" Target="../media/image9.jpeg" /><Relationship Id="rId4" Type="http://schemas.openxmlformats.org/officeDocument/2006/relationships/image" Target="../media/image2.png" /><Relationship Id="rId9" Type="http://schemas.microsoft.com/office/2007/relationships/hdphoto" Target="../media/hdphoto1.wdp" 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10" Type="http://schemas.openxmlformats.org/officeDocument/2006/relationships/image" Target="../media/image9.jpeg" /><Relationship Id="rId4" Type="http://schemas.openxmlformats.org/officeDocument/2006/relationships/image" Target="../media/image3.png" /><Relationship Id="rId9" Type="http://schemas.microsoft.com/office/2007/relationships/hdphoto" Target="../media/hdphoto1.wdp" 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10" Type="http://schemas.openxmlformats.org/officeDocument/2006/relationships/image" Target="../media/image9.jpeg" /><Relationship Id="rId4" Type="http://schemas.openxmlformats.org/officeDocument/2006/relationships/image" Target="../media/image3.png" /><Relationship Id="rId9" Type="http://schemas.microsoft.com/office/2007/relationships/hdphoto" Target="../media/hdphoto1.wdp" 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10" Type="http://schemas.openxmlformats.org/officeDocument/2006/relationships/image" Target="../media/image9.jpeg" /><Relationship Id="rId4" Type="http://schemas.openxmlformats.org/officeDocument/2006/relationships/image" Target="../media/image3.png" /><Relationship Id="rId9" Type="http://schemas.microsoft.com/office/2007/relationships/hdphoto" Target="../media/hdphoto1.wdp" 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10" Type="http://schemas.openxmlformats.org/officeDocument/2006/relationships/image" Target="../media/image9.jpeg" /><Relationship Id="rId4" Type="http://schemas.openxmlformats.org/officeDocument/2006/relationships/image" Target="../media/image3.png" /><Relationship Id="rId9" Type="http://schemas.microsoft.com/office/2007/relationships/hdphoto" Target="../media/hdphoto1.wdp" 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10" Type="http://schemas.openxmlformats.org/officeDocument/2006/relationships/image" Target="../media/image9.jpeg" /><Relationship Id="rId4" Type="http://schemas.openxmlformats.org/officeDocument/2006/relationships/image" Target="../media/image3.png" /><Relationship Id="rId9" Type="http://schemas.microsoft.com/office/2007/relationships/hdphoto" Target="../media/hdphoto1.wdp" 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11" Type="http://schemas.openxmlformats.org/officeDocument/2006/relationships/image" Target="../media/image9.jpeg" /><Relationship Id="rId5" Type="http://schemas.openxmlformats.org/officeDocument/2006/relationships/image" Target="../media/image4.png" /><Relationship Id="rId10" Type="http://schemas.openxmlformats.org/officeDocument/2006/relationships/image" Target="../media/image15.jpeg" /><Relationship Id="rId4" Type="http://schemas.openxmlformats.org/officeDocument/2006/relationships/image" Target="../media/image3.png" /><Relationship Id="rId9" Type="http://schemas.microsoft.com/office/2007/relationships/hdphoto" Target="../media/hdphoto1.wdp" 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10" Type="http://schemas.openxmlformats.org/officeDocument/2006/relationships/image" Target="../media/image9.jpeg" /><Relationship Id="rId4" Type="http://schemas.openxmlformats.org/officeDocument/2006/relationships/image" Target="../media/image3.png" /><Relationship Id="rId9" Type="http://schemas.microsoft.com/office/2007/relationships/hdphoto" Target="../media/hdphoto1.wdp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8" name="Hexagon 37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1" name="Rectangle 40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38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sp>
        <p:nvSpPr>
          <p:cNvPr id="41" name="Hexagon 4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59" name="Picture 58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27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07803" y="2089594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789" y="1795212"/>
            <a:ext cx="2880360" cy="277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549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#3140702 (OS)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Operating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System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Information Technology 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62989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#3140702 (OS)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Operating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System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631679"/>
            <a:ext cx="1901425" cy="1226320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21" Type="http://schemas.openxmlformats.org/officeDocument/2006/relationships/slideLayout" Target="../slideLayouts/slideLayout2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5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24" Type="http://schemas.openxmlformats.org/officeDocument/2006/relationships/slideLayout" Target="../slideLayouts/slideLayout24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23" Type="http://schemas.openxmlformats.org/officeDocument/2006/relationships/slideLayout" Target="../slideLayouts/slideLayout23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4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3" r:id="rId11"/>
    <p:sldLayoutId id="2147483692" r:id="rId12"/>
    <p:sldLayoutId id="2147483691" r:id="rId13"/>
    <p:sldLayoutId id="2147483674" r:id="rId14"/>
    <p:sldLayoutId id="2147483676" r:id="rId15"/>
    <p:sldLayoutId id="2147483677" r:id="rId16"/>
    <p:sldLayoutId id="2147483678" r:id="rId17"/>
    <p:sldLayoutId id="2147483679" r:id="rId18"/>
    <p:sldLayoutId id="2147483681" r:id="rId19"/>
    <p:sldLayoutId id="2147483683" r:id="rId20"/>
    <p:sldLayoutId id="2147483682" r:id="rId21"/>
    <p:sldLayoutId id="2147483684" r:id="rId22"/>
    <p:sldLayoutId id="2147483685" r:id="rId23"/>
    <p:sldLayoutId id="2147483686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8EBBA7-296F-409B-97E4-9A79E0E01F65}"/>
              </a:ext>
            </a:extLst>
          </p:cNvPr>
          <p:cNvSpPr txBox="1">
            <a:spLocks/>
          </p:cNvSpPr>
          <p:nvPr/>
        </p:nvSpPr>
        <p:spPr>
          <a:xfrm>
            <a:off x="0" y="1047611"/>
            <a:ext cx="12192000" cy="60864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Lambda Expression</a:t>
            </a:r>
            <a:b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Parth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Shah</a:t>
            </a:r>
          </a:p>
          <a:p>
            <a:pPr algn="ctr"/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C585FB-C132-4772-88F9-E6A0DFBE53E3}"/>
              </a:ext>
            </a:extLst>
          </p:cNvPr>
          <p:cNvSpPr/>
          <p:nvPr/>
        </p:nvSpPr>
        <p:spPr>
          <a:xfrm>
            <a:off x="1409700" y="1784625"/>
            <a:ext cx="9372600" cy="1902949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Code Less </a:t>
            </a:r>
            <a:r>
              <a:rPr lang="en-US" sz="3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3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Enjoy Programming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7143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51B9-FA56-43FE-A58F-F7F5874C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lambda expression?</a:t>
            </a:r>
            <a:endParaRPr lang="en-IN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F0C07B-9F16-44FD-9D8E-8E84297A24F7}"/>
              </a:ext>
            </a:extLst>
          </p:cNvPr>
          <p:cNvGrpSpPr/>
          <p:nvPr/>
        </p:nvGrpSpPr>
        <p:grpSpPr>
          <a:xfrm>
            <a:off x="71603" y="774003"/>
            <a:ext cx="5228366" cy="2675332"/>
            <a:chOff x="7326491" y="1718331"/>
            <a:chExt cx="4333744" cy="2989241"/>
          </a:xfrm>
        </p:grpSpPr>
        <p:sp>
          <p:nvSpPr>
            <p:cNvPr id="5" name="Moon 4">
              <a:extLst>
                <a:ext uri="{FF2B5EF4-FFF2-40B4-BE49-F238E27FC236}">
                  <a16:creationId xmlns:a16="http://schemas.microsoft.com/office/drawing/2014/main" id="{668C5F3C-5FC2-4C9A-BCA2-999B948B4598}"/>
                </a:ext>
              </a:extLst>
            </p:cNvPr>
            <p:cNvSpPr/>
            <p:nvPr/>
          </p:nvSpPr>
          <p:spPr>
            <a:xfrm rot="5400000">
              <a:off x="8597493" y="1737504"/>
              <a:ext cx="1853046" cy="4087090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50000"/>
              </a:schemeClr>
            </a:solidFill>
            <a:ln w="127000">
              <a:solidFill>
                <a:schemeClr val="bg1">
                  <a:lumMod val="50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9C29EE6-9D75-48F4-B9BD-0F86B312ECB4}"/>
                </a:ext>
              </a:extLst>
            </p:cNvPr>
            <p:cNvSpPr/>
            <p:nvPr/>
          </p:nvSpPr>
          <p:spPr>
            <a:xfrm>
              <a:off x="7326491" y="1718331"/>
              <a:ext cx="4333744" cy="2682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500" b="0" dirty="0"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</a:rPr>
                <a:t>@FunctionalInterface // optional</a:t>
              </a:r>
            </a:p>
            <a:p>
              <a:r>
                <a:rPr lang="en-IN" sz="15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interface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5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FunctionalInterfaceExample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IN" sz="15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IN" sz="15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printInfo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IN" sz="15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default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5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5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defaultMethod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(){</a:t>
              </a:r>
            </a:p>
            <a:p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IN" sz="15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System.out.println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5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"Default Method!!!"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</a:p>
            <a:p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IN" sz="15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5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5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staticMethod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(){</a:t>
              </a:r>
            </a:p>
            <a:p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IN" sz="15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System.out.println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5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"Static Method!!!"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</a:p>
            <a:p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154163F-D83B-40B7-BFCE-5513F604DFCB}"/>
              </a:ext>
            </a:extLst>
          </p:cNvPr>
          <p:cNvGrpSpPr/>
          <p:nvPr/>
        </p:nvGrpSpPr>
        <p:grpSpPr>
          <a:xfrm>
            <a:off x="71603" y="5449423"/>
            <a:ext cx="7350129" cy="1158175"/>
            <a:chOff x="7326491" y="1718331"/>
            <a:chExt cx="4333744" cy="2989241"/>
          </a:xfrm>
        </p:grpSpPr>
        <p:sp>
          <p:nvSpPr>
            <p:cNvPr id="8" name="Moon 7">
              <a:extLst>
                <a:ext uri="{FF2B5EF4-FFF2-40B4-BE49-F238E27FC236}">
                  <a16:creationId xmlns:a16="http://schemas.microsoft.com/office/drawing/2014/main" id="{321DED56-5323-4DA1-A603-9716DA5BCD34}"/>
                </a:ext>
              </a:extLst>
            </p:cNvPr>
            <p:cNvSpPr/>
            <p:nvPr/>
          </p:nvSpPr>
          <p:spPr>
            <a:xfrm rot="5400000">
              <a:off x="8597493" y="1737504"/>
              <a:ext cx="1853046" cy="4087090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50000"/>
              </a:schemeClr>
            </a:solidFill>
            <a:ln w="127000">
              <a:solidFill>
                <a:schemeClr val="bg1">
                  <a:lumMod val="50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68AD07-451C-418B-AE6D-CA1CF8AE490C}"/>
                </a:ext>
              </a:extLst>
            </p:cNvPr>
            <p:cNvSpPr/>
            <p:nvPr/>
          </p:nvSpPr>
          <p:spPr>
            <a:xfrm>
              <a:off x="7326491" y="1718331"/>
              <a:ext cx="4333744" cy="2682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5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5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ClassWithImplementation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5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implements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5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FunctionalInterfaceExample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@</a:t>
              </a:r>
              <a:r>
                <a:rPr lang="en-IN" sz="15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Override</a:t>
              </a:r>
              <a:endPara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IN" sz="15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5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5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printInfo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 { </a:t>
              </a:r>
              <a:r>
                <a:rPr lang="en-IN" sz="15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/* ... */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</a:t>
              </a:r>
            </a:p>
            <a:p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5809C2-036D-4D3B-959A-90D59F4515C5}"/>
              </a:ext>
            </a:extLst>
          </p:cNvPr>
          <p:cNvGrpSpPr/>
          <p:nvPr/>
        </p:nvGrpSpPr>
        <p:grpSpPr>
          <a:xfrm>
            <a:off x="4563122" y="3385055"/>
            <a:ext cx="7557275" cy="2119854"/>
            <a:chOff x="7326491" y="1718331"/>
            <a:chExt cx="4333744" cy="2989241"/>
          </a:xfrm>
        </p:grpSpPr>
        <p:sp>
          <p:nvSpPr>
            <p:cNvPr id="11" name="Moon 10">
              <a:extLst>
                <a:ext uri="{FF2B5EF4-FFF2-40B4-BE49-F238E27FC236}">
                  <a16:creationId xmlns:a16="http://schemas.microsoft.com/office/drawing/2014/main" id="{E3D7C475-D342-48E5-97A1-DBC58AAFACED}"/>
                </a:ext>
              </a:extLst>
            </p:cNvPr>
            <p:cNvSpPr/>
            <p:nvPr/>
          </p:nvSpPr>
          <p:spPr>
            <a:xfrm rot="5400000">
              <a:off x="8597493" y="1737504"/>
              <a:ext cx="1853046" cy="4087090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50000"/>
              </a:schemeClr>
            </a:solidFill>
            <a:ln w="127000">
              <a:solidFill>
                <a:schemeClr val="bg1">
                  <a:lumMod val="50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687CEA5-FA3B-44F6-A170-A77E99E09C1C}"/>
                </a:ext>
              </a:extLst>
            </p:cNvPr>
            <p:cNvSpPr/>
            <p:nvPr/>
          </p:nvSpPr>
          <p:spPr>
            <a:xfrm>
              <a:off x="7326491" y="1718331"/>
              <a:ext cx="4333744" cy="2682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5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5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ClassWithAnonymousClass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{</a:t>
              </a:r>
            </a:p>
            <a:p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IN" sz="15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FunctionalInterfaceExample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f = </a:t>
              </a:r>
              <a:r>
                <a:rPr lang="en-IN" sz="15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5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FunctionalInterfaceExample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 {</a:t>
              </a:r>
            </a:p>
            <a:p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@</a:t>
              </a:r>
              <a:r>
                <a:rPr lang="en-IN" sz="15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Override</a:t>
              </a:r>
              <a:endPara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IN" sz="15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5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5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printInfo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 {</a:t>
              </a:r>
            </a:p>
            <a:p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lang="en-IN" sz="15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/* ... */</a:t>
              </a:r>
              <a:endPara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}</a:t>
              </a:r>
            </a:p>
            <a:p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};</a:t>
              </a:r>
            </a:p>
            <a:p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65E268-6BBA-4905-84D0-4D9AA0EFBAF0}"/>
              </a:ext>
            </a:extLst>
          </p:cNvPr>
          <p:cNvGrpSpPr/>
          <p:nvPr/>
        </p:nvGrpSpPr>
        <p:grpSpPr>
          <a:xfrm>
            <a:off x="5956918" y="1736367"/>
            <a:ext cx="5799496" cy="1022338"/>
            <a:chOff x="7326491" y="1718331"/>
            <a:chExt cx="4333744" cy="2989241"/>
          </a:xfrm>
        </p:grpSpPr>
        <p:sp>
          <p:nvSpPr>
            <p:cNvPr id="14" name="Moon 13">
              <a:extLst>
                <a:ext uri="{FF2B5EF4-FFF2-40B4-BE49-F238E27FC236}">
                  <a16:creationId xmlns:a16="http://schemas.microsoft.com/office/drawing/2014/main" id="{83CF11A4-92D5-4D72-BC93-E107E5177917}"/>
                </a:ext>
              </a:extLst>
            </p:cNvPr>
            <p:cNvSpPr/>
            <p:nvPr/>
          </p:nvSpPr>
          <p:spPr>
            <a:xfrm rot="5400000">
              <a:off x="8597493" y="1737504"/>
              <a:ext cx="1853046" cy="4087090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50000"/>
              </a:schemeClr>
            </a:solidFill>
            <a:ln w="127000">
              <a:solidFill>
                <a:schemeClr val="bg1">
                  <a:lumMod val="50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400C7C-10B8-4E5B-86C4-9C5605FEA1B6}"/>
                </a:ext>
              </a:extLst>
            </p:cNvPr>
            <p:cNvSpPr/>
            <p:nvPr/>
          </p:nvSpPr>
          <p:spPr>
            <a:xfrm>
              <a:off x="7326491" y="1718331"/>
              <a:ext cx="4333744" cy="2682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5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5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LamdaExpressionDemo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IN" sz="15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FunctionalInterfaceExample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f = () </a:t>
              </a:r>
              <a:r>
                <a:rPr lang="en-IN" sz="15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{</a:t>
              </a:r>
              <a:r>
                <a:rPr lang="en-IN" sz="15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/* ... */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  <a:p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583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14365-CA2E-4331-8A72-36E87978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Functional Interface?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13EB-7AC5-45F1-A9BB-3326DD09A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Interface that contains exactly one abstract method is known as functional interface. </a:t>
            </a:r>
          </a:p>
          <a:p>
            <a:r>
              <a:rPr lang="en-US" dirty="0"/>
              <a:t>It can have any number of default, static methods but can contain only one abstract method.</a:t>
            </a:r>
          </a:p>
          <a:p>
            <a:r>
              <a:rPr lang="en-US" dirty="0"/>
              <a:t>It can also declare methods of object class.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B499FD-673A-4983-9383-2BF72655A756}"/>
              </a:ext>
            </a:extLst>
          </p:cNvPr>
          <p:cNvGrpSpPr/>
          <p:nvPr/>
        </p:nvGrpSpPr>
        <p:grpSpPr>
          <a:xfrm>
            <a:off x="3481816" y="2862778"/>
            <a:ext cx="6325571" cy="3715897"/>
            <a:chOff x="7326491" y="1718331"/>
            <a:chExt cx="4333744" cy="2989241"/>
          </a:xfrm>
        </p:grpSpPr>
        <p:sp>
          <p:nvSpPr>
            <p:cNvPr id="5" name="Moon 4">
              <a:extLst>
                <a:ext uri="{FF2B5EF4-FFF2-40B4-BE49-F238E27FC236}">
                  <a16:creationId xmlns:a16="http://schemas.microsoft.com/office/drawing/2014/main" id="{6AE7E46C-1295-4C52-BF8F-8C45AEEA117D}"/>
                </a:ext>
              </a:extLst>
            </p:cNvPr>
            <p:cNvSpPr/>
            <p:nvPr/>
          </p:nvSpPr>
          <p:spPr>
            <a:xfrm rot="5400000">
              <a:off x="8597493" y="1737504"/>
              <a:ext cx="1853046" cy="4087090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50000"/>
              </a:schemeClr>
            </a:solidFill>
            <a:ln w="127000">
              <a:solidFill>
                <a:schemeClr val="bg1">
                  <a:lumMod val="50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4FE5538-A662-44F0-B735-71DA1D3AF760}"/>
                </a:ext>
              </a:extLst>
            </p:cNvPr>
            <p:cNvSpPr/>
            <p:nvPr/>
          </p:nvSpPr>
          <p:spPr>
            <a:xfrm>
              <a:off x="7326491" y="1718331"/>
              <a:ext cx="4333744" cy="2682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500" b="0" dirty="0"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</a:rPr>
                <a:t>@FunctionalInterface // optional</a:t>
              </a:r>
            </a:p>
            <a:p>
              <a:r>
                <a:rPr lang="en-IN" sz="15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interface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5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FunctionalInterfaceExample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IN" sz="15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IN" sz="15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printInfo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en-IN" sz="15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5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5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5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hashCode</a:t>
              </a:r>
              <a:r>
                <a:rPr lang="en-US" sz="15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  </a:t>
              </a:r>
            </a:p>
            <a:p>
              <a:r>
                <a:rPr lang="en-US" sz="15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5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15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5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toString</a:t>
              </a:r>
              <a:r>
                <a:rPr lang="en-US" sz="15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  </a:t>
              </a:r>
            </a:p>
            <a:p>
              <a:r>
                <a:rPr lang="en-US" sz="15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5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boolean</a:t>
              </a:r>
              <a:r>
                <a:rPr lang="en-US" sz="15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equals(Object obj);</a:t>
              </a:r>
              <a:endPara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IN" sz="15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default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5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5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defaultMethod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(){</a:t>
              </a:r>
            </a:p>
            <a:p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IN" sz="15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System.out.println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5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"Default Method!!!"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</a:p>
            <a:p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IN" sz="15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5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5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staticMethod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(){</a:t>
              </a:r>
            </a:p>
            <a:p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IN" sz="15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System.out.println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5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"Static Method!!!"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</a:p>
            <a:p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0837CC3-CF5B-4078-9F36-458437388A55}"/>
              </a:ext>
            </a:extLst>
          </p:cNvPr>
          <p:cNvSpPr/>
          <p:nvPr/>
        </p:nvSpPr>
        <p:spPr>
          <a:xfrm>
            <a:off x="3899647" y="3585882"/>
            <a:ext cx="2922494" cy="689289"/>
          </a:xfrm>
          <a:prstGeom prst="wedgeRectCallout">
            <a:avLst>
              <a:gd name="adj1" fmla="val -12551"/>
              <a:gd name="adj2" fmla="val -256140"/>
            </a:avLst>
          </a:prstGeom>
          <a:noFill/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00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68FC3-7915-41B0-BE96-94F55349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 in Java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36C3E-513B-479F-A7FB-D920626E2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5289DC-4682-49C5-9222-DD2CA88B9FD0}"/>
              </a:ext>
            </a:extLst>
          </p:cNvPr>
          <p:cNvSpPr/>
          <p:nvPr/>
        </p:nvSpPr>
        <p:spPr>
          <a:xfrm>
            <a:off x="1409700" y="1784625"/>
            <a:ext cx="9372600" cy="1902949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It provides a clear and concise way to represent one method interface using an expression.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53453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3394-7779-4F83-9776-D94106261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 Syntax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7F7F3B-0983-4A12-B2A7-8DA4D8327E7E}"/>
              </a:ext>
            </a:extLst>
          </p:cNvPr>
          <p:cNvSpPr/>
          <p:nvPr/>
        </p:nvSpPr>
        <p:spPr>
          <a:xfrm>
            <a:off x="4287914" y="1099786"/>
            <a:ext cx="3009530" cy="45276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(argument-list) -&gt; {body}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7DFEBD7-7DC8-4CB6-AD67-153763272EAB}"/>
              </a:ext>
            </a:extLst>
          </p:cNvPr>
          <p:cNvSpPr/>
          <p:nvPr/>
        </p:nvSpPr>
        <p:spPr>
          <a:xfrm>
            <a:off x="328474" y="3996431"/>
            <a:ext cx="3346881" cy="559293"/>
          </a:xfrm>
          <a:prstGeom prst="wedgeRoundRectCallout">
            <a:avLst>
              <a:gd name="adj1" fmla="val 79697"/>
              <a:gd name="adj2" fmla="val -526389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can be empty or non-empty as well.</a:t>
            </a:r>
            <a:endParaRPr lang="en-IN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31974CE9-1AC2-4D55-A1CD-5C71B10FB325}"/>
              </a:ext>
            </a:extLst>
          </p:cNvPr>
          <p:cNvSpPr/>
          <p:nvPr/>
        </p:nvSpPr>
        <p:spPr>
          <a:xfrm>
            <a:off x="4412203" y="3996431"/>
            <a:ext cx="3160450" cy="559293"/>
          </a:xfrm>
          <a:prstGeom prst="wedgeRoundRectCallout">
            <a:avLst>
              <a:gd name="adj1" fmla="val 5290"/>
              <a:gd name="adj2" fmla="val -513691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is used to link arguments-list and body of expression.</a:t>
            </a:r>
            <a:endParaRPr lang="en-IN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A8F5CBA4-5DE3-4539-9A43-71391E6D6FC9}"/>
              </a:ext>
            </a:extLst>
          </p:cNvPr>
          <p:cNvSpPr/>
          <p:nvPr/>
        </p:nvSpPr>
        <p:spPr>
          <a:xfrm>
            <a:off x="8120111" y="3996431"/>
            <a:ext cx="3562903" cy="559293"/>
          </a:xfrm>
          <a:prstGeom prst="wedgeRoundRectCallout">
            <a:avLst>
              <a:gd name="adj1" fmla="val -82627"/>
              <a:gd name="adj2" fmla="val -526389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contains expressions and statements for lambda expression.</a:t>
            </a:r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490E34-EB41-4714-867E-19BCFB50F0B4}"/>
              </a:ext>
            </a:extLst>
          </p:cNvPr>
          <p:cNvGrpSpPr/>
          <p:nvPr/>
        </p:nvGrpSpPr>
        <p:grpSpPr>
          <a:xfrm>
            <a:off x="3092680" y="5094304"/>
            <a:ext cx="5799496" cy="1022338"/>
            <a:chOff x="7326491" y="1718331"/>
            <a:chExt cx="4333744" cy="2989241"/>
          </a:xfrm>
        </p:grpSpPr>
        <p:sp>
          <p:nvSpPr>
            <p:cNvPr id="9" name="Moon 8">
              <a:extLst>
                <a:ext uri="{FF2B5EF4-FFF2-40B4-BE49-F238E27FC236}">
                  <a16:creationId xmlns:a16="http://schemas.microsoft.com/office/drawing/2014/main" id="{466AC9FC-6133-481D-9640-F8E581B4D2E2}"/>
                </a:ext>
              </a:extLst>
            </p:cNvPr>
            <p:cNvSpPr/>
            <p:nvPr/>
          </p:nvSpPr>
          <p:spPr>
            <a:xfrm rot="5400000">
              <a:off x="8597493" y="1737504"/>
              <a:ext cx="1853046" cy="4087090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50000"/>
              </a:schemeClr>
            </a:solidFill>
            <a:ln w="127000">
              <a:solidFill>
                <a:schemeClr val="bg1">
                  <a:lumMod val="50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225F77E-858C-46FD-947D-F5A535BB587B}"/>
                </a:ext>
              </a:extLst>
            </p:cNvPr>
            <p:cNvSpPr/>
            <p:nvPr/>
          </p:nvSpPr>
          <p:spPr>
            <a:xfrm>
              <a:off x="7326491" y="1718331"/>
              <a:ext cx="4333744" cy="2682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5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5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LamdaExpressionDemo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IN" sz="15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FunctionalInterfaceExample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f = () </a:t>
              </a:r>
              <a:r>
                <a:rPr lang="en-IN" sz="15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{</a:t>
              </a:r>
              <a:r>
                <a:rPr lang="en-IN" sz="15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/* ... */</a:t>
              </a:r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  <a:p>
              <a:r>
                <a:rPr lang="en-IN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660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EDC2-1A91-40D1-9746-48303765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 example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1FEA4B-4384-44A7-83F8-D020B8827247}"/>
              </a:ext>
            </a:extLst>
          </p:cNvPr>
          <p:cNvGrpSpPr/>
          <p:nvPr/>
        </p:nvGrpSpPr>
        <p:grpSpPr>
          <a:xfrm>
            <a:off x="225482" y="983943"/>
            <a:ext cx="2855069" cy="1022338"/>
            <a:chOff x="7326491" y="1718331"/>
            <a:chExt cx="4333744" cy="2989241"/>
          </a:xfrm>
        </p:grpSpPr>
        <p:sp>
          <p:nvSpPr>
            <p:cNvPr id="5" name="Moon 4">
              <a:extLst>
                <a:ext uri="{FF2B5EF4-FFF2-40B4-BE49-F238E27FC236}">
                  <a16:creationId xmlns:a16="http://schemas.microsoft.com/office/drawing/2014/main" id="{5FBF12AC-AC09-4B15-B131-EEF4A3443AC1}"/>
                </a:ext>
              </a:extLst>
            </p:cNvPr>
            <p:cNvSpPr/>
            <p:nvPr/>
          </p:nvSpPr>
          <p:spPr>
            <a:xfrm rot="5400000">
              <a:off x="8597493" y="1737504"/>
              <a:ext cx="1853046" cy="4087090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50000"/>
              </a:schemeClr>
            </a:solidFill>
            <a:ln w="127000">
              <a:solidFill>
                <a:schemeClr val="bg1">
                  <a:lumMod val="50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F47973-C0B0-4121-BAA2-A782E2B1551E}"/>
                </a:ext>
              </a:extLst>
            </p:cNvPr>
            <p:cNvSpPr/>
            <p:nvPr/>
          </p:nvSpPr>
          <p:spPr>
            <a:xfrm>
              <a:off x="7326491" y="1718331"/>
              <a:ext cx="4333744" cy="2682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interface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MyInterface1 {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method1();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8B0110B-94DF-40F8-A761-E20A0367BE46}"/>
              </a:ext>
            </a:extLst>
          </p:cNvPr>
          <p:cNvGrpSpPr/>
          <p:nvPr/>
        </p:nvGrpSpPr>
        <p:grpSpPr>
          <a:xfrm>
            <a:off x="4231045" y="983943"/>
            <a:ext cx="2855069" cy="1022338"/>
            <a:chOff x="7326491" y="1718331"/>
            <a:chExt cx="4333744" cy="2989241"/>
          </a:xfrm>
        </p:grpSpPr>
        <p:sp>
          <p:nvSpPr>
            <p:cNvPr id="8" name="Moon 7">
              <a:extLst>
                <a:ext uri="{FF2B5EF4-FFF2-40B4-BE49-F238E27FC236}">
                  <a16:creationId xmlns:a16="http://schemas.microsoft.com/office/drawing/2014/main" id="{EDA26D07-B95F-4A13-828E-25A5E64B91FA}"/>
                </a:ext>
              </a:extLst>
            </p:cNvPr>
            <p:cNvSpPr/>
            <p:nvPr/>
          </p:nvSpPr>
          <p:spPr>
            <a:xfrm rot="5400000">
              <a:off x="8597493" y="1737504"/>
              <a:ext cx="1853046" cy="4087090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50000"/>
              </a:schemeClr>
            </a:solidFill>
            <a:ln w="127000">
              <a:solidFill>
                <a:schemeClr val="bg1">
                  <a:lumMod val="50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B6E4A9-D476-41AD-8C16-4D1218C0DC22}"/>
                </a:ext>
              </a:extLst>
            </p:cNvPr>
            <p:cNvSpPr/>
            <p:nvPr/>
          </p:nvSpPr>
          <p:spPr>
            <a:xfrm>
              <a:off x="7326491" y="1718331"/>
              <a:ext cx="4333744" cy="2682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interface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MyInterface2 {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method2(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0710F5-A373-4824-8760-20CDDD7527EE}"/>
              </a:ext>
            </a:extLst>
          </p:cNvPr>
          <p:cNvGrpSpPr/>
          <p:nvPr/>
        </p:nvGrpSpPr>
        <p:grpSpPr>
          <a:xfrm>
            <a:off x="8297662" y="983943"/>
            <a:ext cx="3668856" cy="1022338"/>
            <a:chOff x="7326491" y="1718331"/>
            <a:chExt cx="4333744" cy="2989241"/>
          </a:xfrm>
        </p:grpSpPr>
        <p:sp>
          <p:nvSpPr>
            <p:cNvPr id="11" name="Moon 10">
              <a:extLst>
                <a:ext uri="{FF2B5EF4-FFF2-40B4-BE49-F238E27FC236}">
                  <a16:creationId xmlns:a16="http://schemas.microsoft.com/office/drawing/2014/main" id="{743AB68B-ABC6-4A97-B0D1-2A22B74761C6}"/>
                </a:ext>
              </a:extLst>
            </p:cNvPr>
            <p:cNvSpPr/>
            <p:nvPr/>
          </p:nvSpPr>
          <p:spPr>
            <a:xfrm rot="5400000">
              <a:off x="8597493" y="1737504"/>
              <a:ext cx="1853046" cy="4087090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50000"/>
              </a:schemeClr>
            </a:solidFill>
            <a:ln w="127000">
              <a:solidFill>
                <a:schemeClr val="bg1">
                  <a:lumMod val="50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ECAA93-512A-4BA2-BA3F-4DD86CB44389}"/>
                </a:ext>
              </a:extLst>
            </p:cNvPr>
            <p:cNvSpPr/>
            <p:nvPr/>
          </p:nvSpPr>
          <p:spPr>
            <a:xfrm>
              <a:off x="7326491" y="1718331"/>
              <a:ext cx="4333744" cy="2682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interface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MyInterface3 {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method3(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j);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64781A-914D-402D-B6EC-9BCF09E02061}"/>
              </a:ext>
            </a:extLst>
          </p:cNvPr>
          <p:cNvGrpSpPr/>
          <p:nvPr/>
        </p:nvGrpSpPr>
        <p:grpSpPr>
          <a:xfrm>
            <a:off x="543729" y="2844655"/>
            <a:ext cx="4483039" cy="3090607"/>
            <a:chOff x="7326491" y="1718331"/>
            <a:chExt cx="4333744" cy="2989241"/>
          </a:xfrm>
        </p:grpSpPr>
        <p:sp>
          <p:nvSpPr>
            <p:cNvPr id="14" name="Moon 13">
              <a:extLst>
                <a:ext uri="{FF2B5EF4-FFF2-40B4-BE49-F238E27FC236}">
                  <a16:creationId xmlns:a16="http://schemas.microsoft.com/office/drawing/2014/main" id="{9B64EB22-9079-40DE-9594-65B8C7C94710}"/>
                </a:ext>
              </a:extLst>
            </p:cNvPr>
            <p:cNvSpPr/>
            <p:nvPr/>
          </p:nvSpPr>
          <p:spPr>
            <a:xfrm rot="5400000">
              <a:off x="8597493" y="1737504"/>
              <a:ext cx="1853046" cy="4087090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50000"/>
              </a:schemeClr>
            </a:solidFill>
            <a:ln w="127000">
              <a:solidFill>
                <a:schemeClr val="bg1">
                  <a:lumMod val="50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85D5E0C-745B-497E-AC9B-7235328091B3}"/>
                </a:ext>
              </a:extLst>
            </p:cNvPr>
            <p:cNvSpPr/>
            <p:nvPr/>
          </p:nvSpPr>
          <p:spPr>
            <a:xfrm>
              <a:off x="7326491" y="1718331"/>
              <a:ext cx="4333744" cy="2682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MyClass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{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MyInterface1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m1 = () 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{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I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System.out.println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6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"method1"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};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MyInterface2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m2 =(</a:t>
              </a:r>
              <a:r>
                <a:rPr lang="en-I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I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System.out.println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6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"method1"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};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MyInterface3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m3 = (</a:t>
              </a:r>
              <a:r>
                <a:rPr lang="en-I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j) 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{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I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System.out.println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6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"method1"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};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BDD1C2-3209-4B09-8933-8B6B28AF2C1E}"/>
              </a:ext>
            </a:extLst>
          </p:cNvPr>
          <p:cNvGrpSpPr/>
          <p:nvPr/>
        </p:nvGrpSpPr>
        <p:grpSpPr>
          <a:xfrm>
            <a:off x="6750084" y="3079217"/>
            <a:ext cx="5137979" cy="2303852"/>
            <a:chOff x="7326491" y="1718331"/>
            <a:chExt cx="4333744" cy="2989241"/>
          </a:xfrm>
        </p:grpSpPr>
        <p:sp>
          <p:nvSpPr>
            <p:cNvPr id="17" name="Moon 16">
              <a:extLst>
                <a:ext uri="{FF2B5EF4-FFF2-40B4-BE49-F238E27FC236}">
                  <a16:creationId xmlns:a16="http://schemas.microsoft.com/office/drawing/2014/main" id="{1A3A4556-A9CC-4CD6-9053-5A1FBF7B36F5}"/>
                </a:ext>
              </a:extLst>
            </p:cNvPr>
            <p:cNvSpPr/>
            <p:nvPr/>
          </p:nvSpPr>
          <p:spPr>
            <a:xfrm rot="5400000">
              <a:off x="8597493" y="1737504"/>
              <a:ext cx="1853046" cy="4087090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50000"/>
              </a:schemeClr>
            </a:solidFill>
            <a:ln w="127000">
              <a:solidFill>
                <a:schemeClr val="bg1">
                  <a:lumMod val="50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3070CF-72D3-4962-95CE-2997148A1C42}"/>
                </a:ext>
              </a:extLst>
            </p:cNvPr>
            <p:cNvSpPr/>
            <p:nvPr/>
          </p:nvSpPr>
          <p:spPr>
            <a:xfrm>
              <a:off x="7326491" y="1718331"/>
              <a:ext cx="4333744" cy="2682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Main{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main(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[] </a:t>
              </a:r>
              <a:r>
                <a:rPr lang="en-I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args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{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IN" sz="16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MyClass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m = 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MyClass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m.m1.method1();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m.m2.method2(</a:t>
              </a:r>
              <a:r>
                <a:rPr lang="en-IN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m.m3.method3(</a:t>
              </a:r>
              <a:r>
                <a:rPr lang="en-IN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IN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856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EDC2-1A91-40D1-9746-48303765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 example with return value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1FEA4B-4384-44A7-83F8-D020B8827247}"/>
              </a:ext>
            </a:extLst>
          </p:cNvPr>
          <p:cNvGrpSpPr/>
          <p:nvPr/>
        </p:nvGrpSpPr>
        <p:grpSpPr>
          <a:xfrm>
            <a:off x="225482" y="983943"/>
            <a:ext cx="2855069" cy="1022338"/>
            <a:chOff x="7326491" y="1718331"/>
            <a:chExt cx="4333744" cy="2989241"/>
          </a:xfrm>
        </p:grpSpPr>
        <p:sp>
          <p:nvSpPr>
            <p:cNvPr id="5" name="Moon 4">
              <a:extLst>
                <a:ext uri="{FF2B5EF4-FFF2-40B4-BE49-F238E27FC236}">
                  <a16:creationId xmlns:a16="http://schemas.microsoft.com/office/drawing/2014/main" id="{5FBF12AC-AC09-4B15-B131-EEF4A3443AC1}"/>
                </a:ext>
              </a:extLst>
            </p:cNvPr>
            <p:cNvSpPr/>
            <p:nvPr/>
          </p:nvSpPr>
          <p:spPr>
            <a:xfrm rot="5400000">
              <a:off x="8597493" y="1737504"/>
              <a:ext cx="1853046" cy="4087090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50000"/>
              </a:schemeClr>
            </a:solidFill>
            <a:ln w="127000">
              <a:solidFill>
                <a:schemeClr val="bg1">
                  <a:lumMod val="50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F47973-C0B0-4121-BAA2-A782E2B1551E}"/>
                </a:ext>
              </a:extLst>
            </p:cNvPr>
            <p:cNvSpPr/>
            <p:nvPr/>
          </p:nvSpPr>
          <p:spPr>
            <a:xfrm>
              <a:off x="7326491" y="1718331"/>
              <a:ext cx="4333744" cy="2682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interface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MyInterface1 {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method1();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8B0110B-94DF-40F8-A761-E20A0367BE46}"/>
              </a:ext>
            </a:extLst>
          </p:cNvPr>
          <p:cNvGrpSpPr/>
          <p:nvPr/>
        </p:nvGrpSpPr>
        <p:grpSpPr>
          <a:xfrm>
            <a:off x="4231045" y="983943"/>
            <a:ext cx="2855069" cy="1022338"/>
            <a:chOff x="7326491" y="1718331"/>
            <a:chExt cx="4333744" cy="2989241"/>
          </a:xfrm>
        </p:grpSpPr>
        <p:sp>
          <p:nvSpPr>
            <p:cNvPr id="8" name="Moon 7">
              <a:extLst>
                <a:ext uri="{FF2B5EF4-FFF2-40B4-BE49-F238E27FC236}">
                  <a16:creationId xmlns:a16="http://schemas.microsoft.com/office/drawing/2014/main" id="{EDA26D07-B95F-4A13-828E-25A5E64B91FA}"/>
                </a:ext>
              </a:extLst>
            </p:cNvPr>
            <p:cNvSpPr/>
            <p:nvPr/>
          </p:nvSpPr>
          <p:spPr>
            <a:xfrm rot="5400000">
              <a:off x="8597493" y="1737504"/>
              <a:ext cx="1853046" cy="4087090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50000"/>
              </a:schemeClr>
            </a:solidFill>
            <a:ln w="127000">
              <a:solidFill>
                <a:schemeClr val="bg1">
                  <a:lumMod val="50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B6E4A9-D476-41AD-8C16-4D1218C0DC22}"/>
                </a:ext>
              </a:extLst>
            </p:cNvPr>
            <p:cNvSpPr/>
            <p:nvPr/>
          </p:nvSpPr>
          <p:spPr>
            <a:xfrm>
              <a:off x="7326491" y="1718331"/>
              <a:ext cx="4333744" cy="2682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interface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MyInterface2 {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method2(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0710F5-A373-4824-8760-20CDDD7527EE}"/>
              </a:ext>
            </a:extLst>
          </p:cNvPr>
          <p:cNvGrpSpPr/>
          <p:nvPr/>
        </p:nvGrpSpPr>
        <p:grpSpPr>
          <a:xfrm>
            <a:off x="8297662" y="983943"/>
            <a:ext cx="3668856" cy="1022338"/>
            <a:chOff x="7326491" y="1718331"/>
            <a:chExt cx="4333744" cy="2989241"/>
          </a:xfrm>
        </p:grpSpPr>
        <p:sp>
          <p:nvSpPr>
            <p:cNvPr id="11" name="Moon 10">
              <a:extLst>
                <a:ext uri="{FF2B5EF4-FFF2-40B4-BE49-F238E27FC236}">
                  <a16:creationId xmlns:a16="http://schemas.microsoft.com/office/drawing/2014/main" id="{743AB68B-ABC6-4A97-B0D1-2A22B74761C6}"/>
                </a:ext>
              </a:extLst>
            </p:cNvPr>
            <p:cNvSpPr/>
            <p:nvPr/>
          </p:nvSpPr>
          <p:spPr>
            <a:xfrm rot="5400000">
              <a:off x="8597493" y="1737504"/>
              <a:ext cx="1853046" cy="4087090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50000"/>
              </a:schemeClr>
            </a:solidFill>
            <a:ln w="127000">
              <a:solidFill>
                <a:schemeClr val="bg1">
                  <a:lumMod val="50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ECAA93-512A-4BA2-BA3F-4DD86CB44389}"/>
                </a:ext>
              </a:extLst>
            </p:cNvPr>
            <p:cNvSpPr/>
            <p:nvPr/>
          </p:nvSpPr>
          <p:spPr>
            <a:xfrm>
              <a:off x="7326491" y="1718331"/>
              <a:ext cx="4333744" cy="2682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interface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MyInterface3 {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method3(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j);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64781A-914D-402D-B6EC-9BCF09E02061}"/>
              </a:ext>
            </a:extLst>
          </p:cNvPr>
          <p:cNvGrpSpPr/>
          <p:nvPr/>
        </p:nvGrpSpPr>
        <p:grpSpPr>
          <a:xfrm>
            <a:off x="543729" y="2844655"/>
            <a:ext cx="4483039" cy="3090607"/>
            <a:chOff x="7326491" y="1718331"/>
            <a:chExt cx="4333744" cy="2989241"/>
          </a:xfrm>
        </p:grpSpPr>
        <p:sp>
          <p:nvSpPr>
            <p:cNvPr id="14" name="Moon 13">
              <a:extLst>
                <a:ext uri="{FF2B5EF4-FFF2-40B4-BE49-F238E27FC236}">
                  <a16:creationId xmlns:a16="http://schemas.microsoft.com/office/drawing/2014/main" id="{9B64EB22-9079-40DE-9594-65B8C7C94710}"/>
                </a:ext>
              </a:extLst>
            </p:cNvPr>
            <p:cNvSpPr/>
            <p:nvPr/>
          </p:nvSpPr>
          <p:spPr>
            <a:xfrm rot="5400000">
              <a:off x="8597493" y="1737504"/>
              <a:ext cx="1853046" cy="4087090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50000"/>
              </a:schemeClr>
            </a:solidFill>
            <a:ln w="127000">
              <a:solidFill>
                <a:schemeClr val="bg1">
                  <a:lumMod val="50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85D5E0C-745B-497E-AC9B-7235328091B3}"/>
                </a:ext>
              </a:extLst>
            </p:cNvPr>
            <p:cNvSpPr/>
            <p:nvPr/>
          </p:nvSpPr>
          <p:spPr>
            <a:xfrm>
              <a:off x="7326491" y="1718331"/>
              <a:ext cx="4333744" cy="2682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MyClass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{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MyInterface1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m1 = () 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{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};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MyInterface2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m2 =(</a:t>
              </a:r>
              <a:r>
                <a:rPr lang="en-I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600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i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};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MyInterface3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m3 = (</a:t>
              </a:r>
              <a:r>
                <a:rPr lang="en-I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j) 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{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600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i+j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};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BDD1C2-3209-4B09-8933-8B6B28AF2C1E}"/>
              </a:ext>
            </a:extLst>
          </p:cNvPr>
          <p:cNvGrpSpPr/>
          <p:nvPr/>
        </p:nvGrpSpPr>
        <p:grpSpPr>
          <a:xfrm>
            <a:off x="6525088" y="3079217"/>
            <a:ext cx="5362976" cy="2303852"/>
            <a:chOff x="7326491" y="1718331"/>
            <a:chExt cx="4333744" cy="2989241"/>
          </a:xfrm>
        </p:grpSpPr>
        <p:sp>
          <p:nvSpPr>
            <p:cNvPr id="17" name="Moon 16">
              <a:extLst>
                <a:ext uri="{FF2B5EF4-FFF2-40B4-BE49-F238E27FC236}">
                  <a16:creationId xmlns:a16="http://schemas.microsoft.com/office/drawing/2014/main" id="{1A3A4556-A9CC-4CD6-9053-5A1FBF7B36F5}"/>
                </a:ext>
              </a:extLst>
            </p:cNvPr>
            <p:cNvSpPr/>
            <p:nvPr/>
          </p:nvSpPr>
          <p:spPr>
            <a:xfrm rot="5400000">
              <a:off x="8597493" y="1737504"/>
              <a:ext cx="1853046" cy="4087090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50000"/>
              </a:schemeClr>
            </a:solidFill>
            <a:ln w="127000">
              <a:solidFill>
                <a:schemeClr val="bg1">
                  <a:lumMod val="50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3070CF-72D3-4962-95CE-2997148A1C42}"/>
                </a:ext>
              </a:extLst>
            </p:cNvPr>
            <p:cNvSpPr/>
            <p:nvPr/>
          </p:nvSpPr>
          <p:spPr>
            <a:xfrm>
              <a:off x="7326491" y="1718331"/>
              <a:ext cx="4333744" cy="2682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Main{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main(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[] </a:t>
              </a:r>
              <a:r>
                <a:rPr lang="en-I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args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{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IN" sz="16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MyClass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m = 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MyClass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I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System.out.println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(m.m1.method1());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I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System.out.println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(m.m2.method2(</a:t>
              </a:r>
              <a:r>
                <a:rPr lang="en-IN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));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I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System.out.println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(m.m3.method3(</a:t>
              </a:r>
              <a:r>
                <a:rPr lang="en-IN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IN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));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214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91BF-C869-465C-B42E-E852878C3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Lambda Expression Example: with or without return keyword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97713-7CB2-4DEF-B036-A80E7BBE8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4974C1-5BDC-476B-ACFE-5A2254014434}"/>
              </a:ext>
            </a:extLst>
          </p:cNvPr>
          <p:cNvGrpSpPr/>
          <p:nvPr/>
        </p:nvGrpSpPr>
        <p:grpSpPr>
          <a:xfrm>
            <a:off x="131179" y="863444"/>
            <a:ext cx="2988235" cy="1022338"/>
            <a:chOff x="7326491" y="1718331"/>
            <a:chExt cx="4333744" cy="2989241"/>
          </a:xfrm>
        </p:grpSpPr>
        <p:sp>
          <p:nvSpPr>
            <p:cNvPr id="5" name="Moon 4">
              <a:extLst>
                <a:ext uri="{FF2B5EF4-FFF2-40B4-BE49-F238E27FC236}">
                  <a16:creationId xmlns:a16="http://schemas.microsoft.com/office/drawing/2014/main" id="{A3D2B117-E784-4113-AF07-AB2D2CB6E551}"/>
                </a:ext>
              </a:extLst>
            </p:cNvPr>
            <p:cNvSpPr/>
            <p:nvPr/>
          </p:nvSpPr>
          <p:spPr>
            <a:xfrm rot="5400000">
              <a:off x="8597493" y="1737504"/>
              <a:ext cx="1853046" cy="4087090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50000"/>
              </a:schemeClr>
            </a:solidFill>
            <a:ln w="127000">
              <a:solidFill>
                <a:schemeClr val="bg1">
                  <a:lumMod val="50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2EC2DB-D5DE-4BB7-BEDA-C78BEE9A1C4A}"/>
                </a:ext>
              </a:extLst>
            </p:cNvPr>
            <p:cNvSpPr/>
            <p:nvPr/>
          </p:nvSpPr>
          <p:spPr>
            <a:xfrm>
              <a:off x="7326491" y="1718331"/>
              <a:ext cx="4333744" cy="2682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interface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Addable{</a:t>
              </a: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add(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a,</a:t>
              </a:r>
              <a:r>
                <a:rPr lang="en-US" sz="16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b);</a:t>
              </a: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03EF139-4052-4A63-906F-F09DBD90D205}"/>
              </a:ext>
            </a:extLst>
          </p:cNvPr>
          <p:cNvGrpSpPr/>
          <p:nvPr/>
        </p:nvGrpSpPr>
        <p:grpSpPr>
          <a:xfrm>
            <a:off x="131179" y="2539594"/>
            <a:ext cx="5964821" cy="3939374"/>
            <a:chOff x="7326491" y="1718331"/>
            <a:chExt cx="4333744" cy="2989241"/>
          </a:xfrm>
        </p:grpSpPr>
        <p:sp>
          <p:nvSpPr>
            <p:cNvPr id="8" name="Moon 7">
              <a:extLst>
                <a:ext uri="{FF2B5EF4-FFF2-40B4-BE49-F238E27FC236}">
                  <a16:creationId xmlns:a16="http://schemas.microsoft.com/office/drawing/2014/main" id="{15F8760A-1D6B-4AA8-8C06-49F51EA35F59}"/>
                </a:ext>
              </a:extLst>
            </p:cNvPr>
            <p:cNvSpPr/>
            <p:nvPr/>
          </p:nvSpPr>
          <p:spPr>
            <a:xfrm rot="5400000">
              <a:off x="8597493" y="1737504"/>
              <a:ext cx="1853046" cy="4087090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50000"/>
              </a:schemeClr>
            </a:solidFill>
            <a:ln w="127000">
              <a:solidFill>
                <a:schemeClr val="bg1">
                  <a:lumMod val="50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4A828B-3A02-4BB7-8A52-DF5F9CDB222A}"/>
                </a:ext>
              </a:extLst>
            </p:cNvPr>
            <p:cNvSpPr/>
            <p:nvPr/>
          </p:nvSpPr>
          <p:spPr>
            <a:xfrm>
              <a:off x="7326491" y="1718331"/>
              <a:ext cx="4333744" cy="2682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LambdaExpressionExample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{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main(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[] </a:t>
              </a:r>
              <a:r>
                <a:rPr lang="en-I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args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{</a:t>
              </a:r>
            </a:p>
            <a:p>
              <a:b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IN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 Lambda expression without return keyword.</a:t>
              </a:r>
              <a:endPara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Addable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ad1=(</a:t>
              </a:r>
              <a:r>
                <a:rPr lang="en-I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a,b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a+b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I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System.out.println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(ad1.add(</a:t>
              </a:r>
              <a:r>
                <a:rPr lang="en-IN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10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IN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20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));</a:t>
              </a:r>
            </a:p>
            <a:p>
              <a:b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IN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 Lambda expression with return keyword.</a:t>
              </a:r>
              <a:endPara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Addable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ad2=(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a,</a:t>
              </a:r>
              <a:r>
                <a:rPr lang="en-IN" sz="16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b)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lang="en-I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a+b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};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I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System.out.println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(ad2.add(</a:t>
              </a:r>
              <a:r>
                <a:rPr lang="en-IN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100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IN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200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));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850D3A-0CDA-4483-BFC8-FECD48CD65DD}"/>
              </a:ext>
            </a:extLst>
          </p:cNvPr>
          <p:cNvGrpSpPr/>
          <p:nvPr/>
        </p:nvGrpSpPr>
        <p:grpSpPr>
          <a:xfrm>
            <a:off x="6127950" y="863444"/>
            <a:ext cx="5964821" cy="2852879"/>
            <a:chOff x="7326491" y="1718331"/>
            <a:chExt cx="4333744" cy="2989241"/>
          </a:xfrm>
        </p:grpSpPr>
        <p:sp>
          <p:nvSpPr>
            <p:cNvPr id="11" name="Moon 10">
              <a:extLst>
                <a:ext uri="{FF2B5EF4-FFF2-40B4-BE49-F238E27FC236}">
                  <a16:creationId xmlns:a16="http://schemas.microsoft.com/office/drawing/2014/main" id="{69F0DD1F-E93F-4E8A-BA7E-D0DE7AE9D3B0}"/>
                </a:ext>
              </a:extLst>
            </p:cNvPr>
            <p:cNvSpPr/>
            <p:nvPr/>
          </p:nvSpPr>
          <p:spPr>
            <a:xfrm rot="5400000">
              <a:off x="8597493" y="1737504"/>
              <a:ext cx="1853046" cy="4087090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50000"/>
              </a:schemeClr>
            </a:solidFill>
            <a:ln w="127000">
              <a:solidFill>
                <a:schemeClr val="bg1">
                  <a:lumMod val="50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DE7E8FC-EE99-4B40-AEEB-EE2731A72149}"/>
                </a:ext>
              </a:extLst>
            </p:cNvPr>
            <p:cNvSpPr/>
            <p:nvPr/>
          </p:nvSpPr>
          <p:spPr>
            <a:xfrm>
              <a:off x="7326491" y="1718331"/>
              <a:ext cx="4333744" cy="2682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600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LambdaExpressionExample1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{</a:t>
              </a: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600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6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main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600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[] </a:t>
              </a:r>
              <a:r>
                <a:rPr lang="en-US" sz="16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args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sz="1600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Addable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6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add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(a, b) 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a+b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sz="1600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doAddition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(add);</a:t>
              </a: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</a:p>
            <a:p>
              <a:b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600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600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doAddition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600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Addable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6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){</a:t>
              </a: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sz="16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System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6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out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600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println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6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600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add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));</a:t>
              </a: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92BCCD-5695-4EC7-8F4B-45A9ABDC731F}"/>
              </a:ext>
            </a:extLst>
          </p:cNvPr>
          <p:cNvGrpSpPr/>
          <p:nvPr/>
        </p:nvGrpSpPr>
        <p:grpSpPr>
          <a:xfrm>
            <a:off x="6127949" y="3573554"/>
            <a:ext cx="5964821" cy="2559681"/>
            <a:chOff x="7326491" y="1718331"/>
            <a:chExt cx="4333744" cy="2989241"/>
          </a:xfrm>
        </p:grpSpPr>
        <p:sp>
          <p:nvSpPr>
            <p:cNvPr id="14" name="Moon 13">
              <a:extLst>
                <a:ext uri="{FF2B5EF4-FFF2-40B4-BE49-F238E27FC236}">
                  <a16:creationId xmlns:a16="http://schemas.microsoft.com/office/drawing/2014/main" id="{1CD4594F-6DBD-4BAA-800B-29C2BBAEAC29}"/>
                </a:ext>
              </a:extLst>
            </p:cNvPr>
            <p:cNvSpPr/>
            <p:nvPr/>
          </p:nvSpPr>
          <p:spPr>
            <a:xfrm rot="5400000">
              <a:off x="8597493" y="1737504"/>
              <a:ext cx="1853046" cy="4087090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50000"/>
              </a:schemeClr>
            </a:solidFill>
            <a:ln w="127000">
              <a:solidFill>
                <a:schemeClr val="bg1">
                  <a:lumMod val="50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5BB1FC-5E36-4335-924D-463177BA2C5A}"/>
                </a:ext>
              </a:extLst>
            </p:cNvPr>
            <p:cNvSpPr/>
            <p:nvPr/>
          </p:nvSpPr>
          <p:spPr>
            <a:xfrm>
              <a:off x="7326491" y="1718331"/>
              <a:ext cx="4333744" cy="2682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600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LambdaExpressionExample2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{</a:t>
              </a: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600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6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main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600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[] </a:t>
              </a:r>
              <a:r>
                <a:rPr lang="en-US" sz="16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args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sz="1600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doAddition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((a, b) 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a+b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));</a:t>
              </a: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</a:p>
            <a:p>
              <a:b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600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600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doAddition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600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Addable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6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){</a:t>
              </a: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sz="16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System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6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out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600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println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6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600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add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));</a:t>
              </a: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8664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3BE1-E386-45D4-B9C9-4A12BB2E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Lambda Expression Example: Foreach Loop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FC353-EF2B-4F9D-A6AE-EE8CD3FAC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7B9BA4-CC80-4018-9B37-FCEA57EDD961}"/>
              </a:ext>
            </a:extLst>
          </p:cNvPr>
          <p:cNvGrpSpPr/>
          <p:nvPr/>
        </p:nvGrpSpPr>
        <p:grpSpPr>
          <a:xfrm>
            <a:off x="3166115" y="1085386"/>
            <a:ext cx="5859769" cy="3921619"/>
            <a:chOff x="7326491" y="1718331"/>
            <a:chExt cx="4333744" cy="2989241"/>
          </a:xfrm>
        </p:grpSpPr>
        <p:sp>
          <p:nvSpPr>
            <p:cNvPr id="8" name="Moon 7">
              <a:extLst>
                <a:ext uri="{FF2B5EF4-FFF2-40B4-BE49-F238E27FC236}">
                  <a16:creationId xmlns:a16="http://schemas.microsoft.com/office/drawing/2014/main" id="{0850FAB9-7AB0-4F09-BE77-EC1F0B5B6B60}"/>
                </a:ext>
              </a:extLst>
            </p:cNvPr>
            <p:cNvSpPr/>
            <p:nvPr/>
          </p:nvSpPr>
          <p:spPr>
            <a:xfrm rot="5400000">
              <a:off x="8597493" y="1737504"/>
              <a:ext cx="1853046" cy="4087090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50000"/>
              </a:schemeClr>
            </a:solidFill>
            <a:ln w="127000">
              <a:solidFill>
                <a:schemeClr val="bg1">
                  <a:lumMod val="50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239A69B-E407-4E38-B3AB-E1EDCC16B0FE}"/>
                </a:ext>
              </a:extLst>
            </p:cNvPr>
            <p:cNvSpPr/>
            <p:nvPr/>
          </p:nvSpPr>
          <p:spPr>
            <a:xfrm>
              <a:off x="7326491" y="1718331"/>
              <a:ext cx="4333744" cy="2682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LambdaExpressionExample7{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main(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[] </a:t>
              </a:r>
              <a:r>
                <a:rPr lang="en-I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args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{</a:t>
              </a:r>
            </a:p>
            <a:p>
              <a:b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List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 list=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6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ArrayList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&gt;();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I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list.add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6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IN" sz="1600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ankit</a:t>
              </a:r>
              <a:r>
                <a:rPr lang="en-IN" sz="16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I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list.add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6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IN" sz="1600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mayank</a:t>
              </a:r>
              <a:r>
                <a:rPr lang="en-IN" sz="16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I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list.add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6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IN" sz="1600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irfan</a:t>
              </a:r>
              <a:r>
                <a:rPr lang="en-IN" sz="16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I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list.add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6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"jai"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b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I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list.forEach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    (n)</a:t>
              </a:r>
              <a:r>
                <a:rPr lang="en-I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I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System.out.println</a:t>
              </a:r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(n)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);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</a:p>
            <a:p>
              <a:r>
                <a:rPr lang="en-I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9922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6872</TotalTime>
  <Words>914</Words>
  <Application>Microsoft Office PowerPoint</Application>
  <PresentationFormat>Widescreen</PresentationFormat>
  <Paragraphs>160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What is lambda expression?</vt:lpstr>
      <vt:lpstr>What is Functional Interface?</vt:lpstr>
      <vt:lpstr>Lambda expression in Java</vt:lpstr>
      <vt:lpstr>Lambda Expression Syntax</vt:lpstr>
      <vt:lpstr>Lambda Expression example</vt:lpstr>
      <vt:lpstr>Lambda Expression example with return value</vt:lpstr>
      <vt:lpstr>Java Lambda Expression Example: with or without return keyword</vt:lpstr>
      <vt:lpstr>Java Lambda Expression Example: Foreach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Aditi Vadi</cp:lastModifiedBy>
  <cp:revision>1002</cp:revision>
  <cp:lastPrinted>2021-02-05T02:25:01Z</cp:lastPrinted>
  <dcterms:created xsi:type="dcterms:W3CDTF">2020-05-01T05:09:15Z</dcterms:created>
  <dcterms:modified xsi:type="dcterms:W3CDTF">2022-11-19T08:33:31Z</dcterms:modified>
</cp:coreProperties>
</file>