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8" r:id="rId2"/>
    <p:sldId id="308" r:id="rId3"/>
    <p:sldId id="309" r:id="rId4"/>
    <p:sldId id="310" r:id="rId5"/>
    <p:sldId id="288" r:id="rId6"/>
    <p:sldId id="280" r:id="rId7"/>
    <p:sldId id="282" r:id="rId8"/>
    <p:sldId id="283" r:id="rId9"/>
    <p:sldId id="284" r:id="rId10"/>
    <p:sldId id="326" r:id="rId11"/>
    <p:sldId id="327" r:id="rId12"/>
    <p:sldId id="328" r:id="rId13"/>
    <p:sldId id="329" r:id="rId14"/>
    <p:sldId id="330" r:id="rId15"/>
    <p:sldId id="331" r:id="rId16"/>
    <p:sldId id="337" r:id="rId17"/>
    <p:sldId id="338" r:id="rId18"/>
    <p:sldId id="339" r:id="rId19"/>
    <p:sldId id="340" r:id="rId20"/>
    <p:sldId id="341" r:id="rId21"/>
    <p:sldId id="347" r:id="rId22"/>
    <p:sldId id="348" r:id="rId23"/>
    <p:sldId id="349" r:id="rId24"/>
    <p:sldId id="350" r:id="rId25"/>
    <p:sldId id="351" r:id="rId26"/>
    <p:sldId id="352" r:id="rId27"/>
    <p:sldId id="384" r:id="rId28"/>
    <p:sldId id="363" r:id="rId29"/>
    <p:sldId id="364" r:id="rId30"/>
    <p:sldId id="365" r:id="rId31"/>
    <p:sldId id="366" r:id="rId32"/>
    <p:sldId id="367" r:id="rId33"/>
    <p:sldId id="378" r:id="rId34"/>
    <p:sldId id="379" r:id="rId35"/>
    <p:sldId id="380" r:id="rId36"/>
    <p:sldId id="381" r:id="rId37"/>
    <p:sldId id="382" r:id="rId38"/>
    <p:sldId id="383" r:id="rId39"/>
    <p:sldId id="285" r:id="rId40"/>
    <p:sldId id="287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B9595-A286-A74E-8B7A-01149E2E8ADF}" v="3" dt="2023-12-29T07:10:29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859"/>
  </p:normalViewPr>
  <p:slideViewPr>
    <p:cSldViewPr snapToGrid="0">
      <p:cViewPr>
        <p:scale>
          <a:sx n="83" d="100"/>
          <a:sy n="83" d="100"/>
        </p:scale>
        <p:origin x="538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22" y="441000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2999058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>
                <a:latin typeface="Metropolis" pitchFamily="2" charset="77"/>
              </a:rPr>
              <a:t>Futurense Technologies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3706760"/>
            <a:ext cx="9144000" cy="4218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Project Report</a:t>
            </a: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Group L</a:t>
            </a:r>
            <a:br>
              <a:rPr lang="en-US" sz="2400" spc="-150" dirty="0">
                <a:latin typeface="Helvetica" pitchFamily="2" charset="0"/>
              </a:rPr>
            </a:br>
            <a:r>
              <a:rPr lang="en-US" sz="2400" spc="-150" dirty="0">
                <a:latin typeface="Helvetica" pitchFamily="2" charset="0"/>
              </a:rPr>
              <a:t>Names:</a:t>
            </a: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1. ADITI AV – 22BTRCL009 [GROUP LEADER]</a:t>
            </a: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2.ANUSHKA P URS – 22BTRCL019 </a:t>
            </a: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3.N. LAKSHMI VENKATESHWARA RAO – 22BTRCL108</a:t>
            </a: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4.VENKATESH S – 22BTRCL165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31E0-50D9-F4A7-8AA6-0DF498D9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7" y="2766218"/>
            <a:ext cx="8049147" cy="1325563"/>
          </a:xfrm>
        </p:spPr>
        <p:txBody>
          <a:bodyPr/>
          <a:lstStyle/>
          <a:p>
            <a:pPr algn="ctr"/>
            <a:r>
              <a:rPr lang="en-IN" dirty="0"/>
              <a:t>PHASE 2 - 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Ingestion and Storage Optimization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69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Problem Statement - 5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359F-62A9-6DB0-9154-BC2ED1198285}"/>
              </a:ext>
            </a:extLst>
          </p:cNvPr>
          <p:cNvSpPr txBox="1"/>
          <p:nvPr/>
        </p:nvSpPr>
        <p:spPr>
          <a:xfrm>
            <a:off x="2472813" y="3330677"/>
            <a:ext cx="693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Genre-Specific Sales in Japan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9775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7EDC-11C0-C8C6-B300-4262780A64DE}"/>
              </a:ext>
            </a:extLst>
          </p:cNvPr>
          <p:cNvSpPr txBox="1"/>
          <p:nvPr/>
        </p:nvSpPr>
        <p:spPr>
          <a:xfrm>
            <a:off x="2664542" y="2105561"/>
            <a:ext cx="7216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The aim of the problem statement is to 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xtract records for genres where video game sales were higher in Japan than in Europe. </a:t>
            </a:r>
          </a:p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We s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ave these records in a CSV file named ‘JP_Sales.csv’. </a:t>
            </a:r>
          </a:p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We use python to a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nalyze the contribution of different genres to sales in various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Using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df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function that helps using the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dataframe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to compare the Japan and Europe sales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Saving this file to </a:t>
            </a:r>
            <a:r>
              <a:rPr lang="en-IN" dirty="0" err="1"/>
              <a:t>JP_Sales</a:t>
            </a:r>
            <a:r>
              <a:rPr lang="en-IN" dirty="0"/>
              <a:t> csv file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Using python to create a visualization for better analysis</a:t>
            </a:r>
          </a:p>
        </p:txBody>
      </p:sp>
    </p:spTree>
    <p:extLst>
      <p:ext uri="{BB962C8B-B14F-4D97-AF65-F5344CB8AC3E}">
        <p14:creationId xmlns:p14="http://schemas.microsoft.com/office/powerpoint/2010/main" val="219751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AF313-4EFB-EB12-30E8-A9883CD6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503"/>
            <a:ext cx="12192000" cy="37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7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4D65F-0077-88EB-595E-EE8EA8C1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34" y="1750142"/>
            <a:ext cx="8111931" cy="49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83CB1-D4FD-309C-94A2-DE789841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02" y="2240318"/>
            <a:ext cx="844032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Problem Statement - 7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359F-62A9-6DB0-9154-BC2ED1198285}"/>
              </a:ext>
            </a:extLst>
          </p:cNvPr>
          <p:cNvSpPr txBox="1"/>
          <p:nvPr/>
        </p:nvSpPr>
        <p:spPr>
          <a:xfrm>
            <a:off x="2472813" y="3330677"/>
            <a:ext cx="69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Post-2010 Sports Games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3829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7EDC-11C0-C8C6-B300-4262780A64DE}"/>
              </a:ext>
            </a:extLst>
          </p:cNvPr>
          <p:cNvSpPr txBox="1"/>
          <p:nvPr/>
        </p:nvSpPr>
        <p:spPr>
          <a:xfrm>
            <a:off x="2782528" y="2551837"/>
            <a:ext cx="7216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The aim of the problem statement is to e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xtract records for sports games in the action or shooter genres since 2010. </a:t>
            </a:r>
          </a:p>
          <a:p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Using python , we visualize the distribution of global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Extracting all the records for the genre as sports by checking the genre as action or shooter along with the year being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Using seaborn and matplotlib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5920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38D5-6E90-9822-47C7-BAE1E84F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2293008"/>
            <a:ext cx="984069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2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2EF31-0BE2-B3B7-75C3-0CBB0EB9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78" y="1882373"/>
            <a:ext cx="8334509" cy="42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091" y="673798"/>
            <a:ext cx="3437816" cy="68383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Index</a:t>
            </a:r>
            <a:endParaRPr lang="en-IN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7B67C-EC1B-AFAF-23A9-B5A6B1DA80F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33834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456005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074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9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5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9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4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2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100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90F68B-C28F-029A-9741-E0BF46F14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0601"/>
              </p:ext>
            </p:extLst>
          </p:nvPr>
        </p:nvGraphicFramePr>
        <p:xfrm>
          <a:off x="1150373" y="1216698"/>
          <a:ext cx="9891251" cy="43030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28127">
                  <a:extLst>
                    <a:ext uri="{9D8B030D-6E8A-4147-A177-3AD203B41FA5}">
                      <a16:colId xmlns:a16="http://schemas.microsoft.com/office/drawing/2014/main" val="2204742809"/>
                    </a:ext>
                  </a:extLst>
                </a:gridCol>
                <a:gridCol w="5665309">
                  <a:extLst>
                    <a:ext uri="{9D8B030D-6E8A-4147-A177-3AD203B41FA5}">
                      <a16:colId xmlns:a16="http://schemas.microsoft.com/office/drawing/2014/main" val="4169489264"/>
                    </a:ext>
                  </a:extLst>
                </a:gridCol>
                <a:gridCol w="3297815">
                  <a:extLst>
                    <a:ext uri="{9D8B030D-6E8A-4147-A177-3AD203B41FA5}">
                      <a16:colId xmlns:a16="http://schemas.microsoft.com/office/drawing/2014/main" val="3375997998"/>
                    </a:ext>
                  </a:extLst>
                </a:gridCol>
              </a:tblGrid>
              <a:tr h="255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S. 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Content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Slide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432050"/>
                  </a:ext>
                </a:extLst>
              </a:tr>
              <a:tr h="2001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dirty="0">
                          <a:effectLst/>
                        </a:rPr>
                        <a:t>Problem Statement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Problem statement 1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Problem statement 5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Problem statement 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Problem statement 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Problem statement 12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Problem statement 15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325315"/>
                  </a:ext>
                </a:extLst>
              </a:tr>
              <a:tr h="18082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  <a:p>
                      <a:pPr marL="228600" indent="-2286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For PS 1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5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7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9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12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20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6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F5B0A-8458-881F-32ED-B95D02121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74"/>
          <a:stretch/>
        </p:blipFill>
        <p:spPr>
          <a:xfrm>
            <a:off x="5041098" y="1927890"/>
            <a:ext cx="6985734" cy="419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6EAE9-A605-FADD-997A-83850B79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3" y="2056503"/>
            <a:ext cx="4101121" cy="37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5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E9BF-7F6A-843F-B340-F37BF314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749" y="2766218"/>
            <a:ext cx="8589921" cy="1325563"/>
          </a:xfrm>
        </p:spPr>
        <p:txBody>
          <a:bodyPr/>
          <a:lstStyle/>
          <a:p>
            <a:pPr algn="ctr"/>
            <a:r>
              <a:rPr lang="en-IN" dirty="0"/>
              <a:t>PHASE 3 - 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37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Problem Statement - 9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359F-62A9-6DB0-9154-BC2ED1198285}"/>
              </a:ext>
            </a:extLst>
          </p:cNvPr>
          <p:cNvSpPr txBox="1"/>
          <p:nvPr/>
        </p:nvSpPr>
        <p:spPr>
          <a:xfrm>
            <a:off x="2472813" y="3330677"/>
            <a:ext cx="693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High Sales Genres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9223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7EDC-11C0-C8C6-B300-4262780A64DE}"/>
              </a:ext>
            </a:extLst>
          </p:cNvPr>
          <p:cNvSpPr txBox="1"/>
          <p:nvPr/>
        </p:nvSpPr>
        <p:spPr>
          <a:xfrm>
            <a:off x="2703871" y="2448232"/>
            <a:ext cx="7216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We 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reate a CSV file with records for sports, action, and shooter genres with global sales greater than 2 million. </a:t>
            </a:r>
          </a:p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We e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xclude genres such as puzzle, fighting, and racing.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Filtering genres and global sales that is more than 2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Saving the changes into new csv file named “</a:t>
            </a:r>
            <a:r>
              <a:rPr lang="en-IN" dirty="0" err="1"/>
              <a:t>high_sales_genres</a:t>
            </a:r>
            <a:r>
              <a:rPr lang="en-IN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Using seaborn and matplotlib to visualize the transformed data</a:t>
            </a:r>
          </a:p>
        </p:txBody>
      </p:sp>
    </p:spTree>
    <p:extLst>
      <p:ext uri="{BB962C8B-B14F-4D97-AF65-F5344CB8AC3E}">
        <p14:creationId xmlns:p14="http://schemas.microsoft.com/office/powerpoint/2010/main" val="35506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BFF83-8BAE-11B4-4300-9556525C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728158"/>
            <a:ext cx="94215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98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0B89D-55D6-6CF1-56E5-F6AA354B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86" y="1910868"/>
            <a:ext cx="7810595" cy="47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E9692-6D4D-D3B8-76AF-07C3FF77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00" y="1979693"/>
            <a:ext cx="5738306" cy="3487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87724-6D99-3C47-036C-8C2D6FFA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4" y="2614404"/>
            <a:ext cx="6142813" cy="21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BBC-457A-0ED3-EDFB-288756EB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39" y="2930014"/>
            <a:ext cx="7675521" cy="15928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dirty="0"/>
              <a:t>PHASE 4</a:t>
            </a:r>
            <a:r>
              <a:rPr lang="en-IN" dirty="0"/>
              <a:t> – </a:t>
            </a:r>
            <a:r>
              <a:rPr lang="en-IN" sz="49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Data warehousing and visualization</a:t>
            </a:r>
            <a:br>
              <a:rPr lang="en-IN" sz="49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en-IN" sz="4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2146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Problem Statement - 12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359F-62A9-6DB0-9154-BC2ED1198285}"/>
              </a:ext>
            </a:extLst>
          </p:cNvPr>
          <p:cNvSpPr txBox="1"/>
          <p:nvPr/>
        </p:nvSpPr>
        <p:spPr>
          <a:xfrm>
            <a:off x="2472813" y="3330677"/>
            <a:ext cx="693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Racing Genre Sales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7061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7EDC-11C0-C8C6-B300-4262780A64DE}"/>
              </a:ext>
            </a:extLst>
          </p:cNvPr>
          <p:cNvSpPr txBox="1"/>
          <p:nvPr/>
        </p:nvSpPr>
        <p:spPr>
          <a:xfrm>
            <a:off x="3057832" y="2320413"/>
            <a:ext cx="721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The goal 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of the problem statement is to e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xtract records for the racing genre with the highest EU sales between 2000 and 2009, where EU sales are greater than JP, NA, and other sales. </a:t>
            </a:r>
          </a:p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Then we s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ave these records in a CSV file named ‘racing_eusales.csv’. Extract the top 5 EU sales records for 'Name' and 'EU Sales', setting 'Name' as the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Filter for racing genre and years 2000-2009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wherever </a:t>
            </a:r>
            <a:r>
              <a:rPr lang="en-IN" dirty="0" err="1"/>
              <a:t>EY_Sales</a:t>
            </a:r>
            <a:r>
              <a:rPr lang="en-IN" dirty="0"/>
              <a:t> &gt; JP.NA and </a:t>
            </a:r>
            <a:r>
              <a:rPr lang="en-IN" dirty="0" err="1"/>
              <a:t>Other_sales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Getting the top 5 records for </a:t>
            </a:r>
            <a:r>
              <a:rPr lang="en-IN" dirty="0" err="1"/>
              <a:t>EU_Sales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Saving the data into csv file</a:t>
            </a:r>
          </a:p>
        </p:txBody>
      </p:sp>
    </p:spTree>
    <p:extLst>
      <p:ext uri="{BB962C8B-B14F-4D97-AF65-F5344CB8AC3E}">
        <p14:creationId xmlns:p14="http://schemas.microsoft.com/office/powerpoint/2010/main" val="11522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233" y="331883"/>
            <a:ext cx="752456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Index</a:t>
            </a:r>
            <a:endParaRPr lang="en-IN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7B67C-EC1B-AFAF-23A9-B5A6B1DA80F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33834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456005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074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9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5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9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4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2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100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90F68B-C28F-029A-9741-E0BF46F14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27156"/>
              </p:ext>
            </p:extLst>
          </p:nvPr>
        </p:nvGraphicFramePr>
        <p:xfrm>
          <a:off x="1923845" y="166436"/>
          <a:ext cx="8128001" cy="659574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62676">
                  <a:extLst>
                    <a:ext uri="{9D8B030D-6E8A-4147-A177-3AD203B41FA5}">
                      <a16:colId xmlns:a16="http://schemas.microsoft.com/office/drawing/2014/main" val="2204742809"/>
                    </a:ext>
                  </a:extLst>
                </a:gridCol>
                <a:gridCol w="4655390">
                  <a:extLst>
                    <a:ext uri="{9D8B030D-6E8A-4147-A177-3AD203B41FA5}">
                      <a16:colId xmlns:a16="http://schemas.microsoft.com/office/drawing/2014/main" val="4169489264"/>
                    </a:ext>
                  </a:extLst>
                </a:gridCol>
                <a:gridCol w="2709935">
                  <a:extLst>
                    <a:ext uri="{9D8B030D-6E8A-4147-A177-3AD203B41FA5}">
                      <a16:colId xmlns:a16="http://schemas.microsoft.com/office/drawing/2014/main" val="3375997998"/>
                    </a:ext>
                  </a:extLst>
                </a:gridCol>
              </a:tblGrid>
              <a:tr h="231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S. 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Content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Slide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432050"/>
                  </a:ext>
                </a:extLst>
              </a:tr>
              <a:tr h="1810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dirty="0">
                          <a:effectLst/>
                        </a:rPr>
                        <a:t>Code</a:t>
                      </a:r>
                    </a:p>
                    <a:p>
                      <a:pPr marL="228600" indent="-2286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For PS 1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5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7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9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12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325315"/>
                  </a:ext>
                </a:extLst>
              </a:tr>
              <a:tr h="1810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dirty="0">
                          <a:effectLst/>
                        </a:rPr>
                        <a:t>Figures/Graph</a:t>
                      </a:r>
                    </a:p>
                    <a:p>
                      <a:pPr marL="228600" indent="-2286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For PS 1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5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7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9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12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200893"/>
                  </a:ext>
                </a:extLst>
              </a:tr>
              <a:tr h="1810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5.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200" b="1" dirty="0">
                          <a:effectLst/>
                        </a:rPr>
                        <a:t>Result(Screenshots) </a:t>
                      </a:r>
                    </a:p>
                    <a:p>
                      <a:pPr marL="228600" indent="-2286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For PS 1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5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7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9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12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For PS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15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26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462335"/>
                  </a:ext>
                </a:extLst>
              </a:tr>
              <a:tr h="347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</a:rPr>
                        <a:t>Conclusion</a:t>
                      </a:r>
                      <a:endParaRPr lang="en-IN" sz="12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898453"/>
                  </a:ext>
                </a:extLst>
              </a:tr>
              <a:tr h="347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</a:rPr>
                        <a:t>Reference</a:t>
                      </a:r>
                      <a:endParaRPr lang="en-IN" sz="12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49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1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774D0-9701-5F02-1A8C-4FB6923D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01" y="1662872"/>
            <a:ext cx="10015598" cy="47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064F8-CDD8-B348-0431-44AED0E7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02" y="1832035"/>
            <a:ext cx="7588548" cy="46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8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56C05-5162-0550-ED9C-18C6D7FB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454" y="2284319"/>
            <a:ext cx="5479644" cy="332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43706-4265-DEA8-73FC-466F059E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1" y="3110952"/>
            <a:ext cx="454405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2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60B-9FE9-1CE6-9CDD-C4C56569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PHASE - 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Reporting and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379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Problem Statement - 15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359F-62A9-6DB0-9154-BC2ED1198285}"/>
              </a:ext>
            </a:extLst>
          </p:cNvPr>
          <p:cNvSpPr txBox="1"/>
          <p:nvPr/>
        </p:nvSpPr>
        <p:spPr>
          <a:xfrm>
            <a:off x="2472813" y="3330677"/>
            <a:ext cx="693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Feature Impact on Sales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12315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7EDC-11C0-C8C6-B300-4262780A64DE}"/>
              </a:ext>
            </a:extLst>
          </p:cNvPr>
          <p:cNvSpPr txBox="1"/>
          <p:nvPr/>
        </p:nvSpPr>
        <p:spPr>
          <a:xfrm>
            <a:off x="2723535" y="2359742"/>
            <a:ext cx="72168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The goal is to a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nalyze the impact of specific game features on the sales performance of Atari 2600 games. </a:t>
            </a:r>
          </a:p>
          <a:p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We u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 genre or publisher as proxy indicators if feature data is unavailable.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Filtering for Atari 2600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Group by genre and publisher to </a:t>
            </a:r>
            <a:r>
              <a:rPr lang="en-IN" dirty="0" err="1"/>
              <a:t>analyze</a:t>
            </a:r>
            <a:r>
              <a:rPr lang="en-IN" dirty="0"/>
              <a:t> their impact on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Saving the transformed data into a new csv file named “feature_impact.csv”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5558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65F23-7FEE-71D8-CF6A-D6D90143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0" y="1698972"/>
            <a:ext cx="8082387" cy="47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4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46000-EC0A-0DA5-233D-647E0E7E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78" y="1809135"/>
            <a:ext cx="8221612" cy="48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794EC-0004-B15A-7780-6274EE16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52" y="2056503"/>
            <a:ext cx="5892748" cy="3441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2F3E4-B3A7-C401-F644-8B5C7683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9" y="2056503"/>
            <a:ext cx="5715798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C9F06-09EA-AC81-E094-6B3C7EAA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9" y="3540008"/>
            <a:ext cx="5823953" cy="30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78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B73F4-A6F8-9605-8950-6490B04A279C}"/>
              </a:ext>
            </a:extLst>
          </p:cNvPr>
          <p:cNvSpPr txBox="1"/>
          <p:nvPr/>
        </p:nvSpPr>
        <p:spPr>
          <a:xfrm>
            <a:off x="1878227" y="2056503"/>
            <a:ext cx="8716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Video Game Analysis Project aimed to provide a comprehensive understanding of video game sales data through a structured, phased approach. Each phase focused on different aspects of data analysis, from initial data cleaning and preprocessing to advanced data transformation, warehousing, and visualization. </a:t>
            </a:r>
          </a:p>
          <a:p>
            <a:r>
              <a:rPr lang="en-US" dirty="0"/>
              <a:t>The key Insights and Business Implications we platform popularity , regional preferences, trends throughout the years , factors that impact on the sales like publisher and game developers demands etc. </a:t>
            </a:r>
          </a:p>
          <a:p>
            <a:endParaRPr lang="en-US" b="1" dirty="0"/>
          </a:p>
          <a:p>
            <a:r>
              <a:rPr lang="en-US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Python: For data cleaning, transformation,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BI: For creating interactive dashboards and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Matplotlib &amp; Seaborn: For detailed data visualizations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6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4F7C-6E42-09D8-C5D3-D54C015C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594" y="2526109"/>
            <a:ext cx="8068811" cy="180578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PHASE 1- 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Familiarization and Initial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43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9D543A-EF8F-9E80-208F-E3F83C209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96675"/>
              </p:ext>
            </p:extLst>
          </p:nvPr>
        </p:nvGraphicFramePr>
        <p:xfrm>
          <a:off x="1828503" y="1856509"/>
          <a:ext cx="8220362" cy="436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090">
                  <a:extLst>
                    <a:ext uri="{9D8B030D-6E8A-4147-A177-3AD203B41FA5}">
                      <a16:colId xmlns:a16="http://schemas.microsoft.com/office/drawing/2014/main" val="733666879"/>
                    </a:ext>
                  </a:extLst>
                </a:gridCol>
                <a:gridCol w="7435272">
                  <a:extLst>
                    <a:ext uri="{9D8B030D-6E8A-4147-A177-3AD203B41FA5}">
                      <a16:colId xmlns:a16="http://schemas.microsoft.com/office/drawing/2014/main" val="986736349"/>
                    </a:ext>
                  </a:extLst>
                </a:gridCol>
              </a:tblGrid>
              <a:tr h="9007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[1]</a:t>
                      </a:r>
                      <a:endParaRPr lang="en-IN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X. Chu, I. F. Ilyas, S. Krishnan, and J. Wang, “Data cleaning: Overview and emerging challenges,” in Proceedings of the 2016 International Conference on Management of Data, 2016.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2918016528"/>
                  </a:ext>
                </a:extLst>
              </a:tr>
              <a:tr h="6422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[2]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J. VanderPlas et al., “Altair: Interactive statistical visualizations for python,” J. Open Source Softw., vol. 3, no. 32, p. 1057, 2018.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1944117642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[3]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E. L. Fink, “The FAQs on data transformation,” Commun. Monogr., vol. 76, no. 4, pp. 379–397, 2009.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3750945731"/>
                  </a:ext>
                </a:extLst>
              </a:tr>
              <a:tr h="7068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[4]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S. Chaudhuri and U. Dayal, “An overview of data warehousing and OLAP technology,” SIGMOD Rec., vol. 26, no. 1, pp. 65–74, 1997.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2522441028"/>
                  </a:ext>
                </a:extLst>
              </a:tr>
              <a:tr h="6422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[5]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W. McKinney, Python for Data Analysis: Data wrangling with pandas, NumPy, and IPython. “O’Reilly Media, Inc.,” 2012.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2662579712"/>
                  </a:ext>
                </a:extLst>
              </a:tr>
              <a:tr h="513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[6]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S. Tosi, Matplotlib for Python developers. Birmingham, England: Packt Publishing, 2009.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241674591"/>
                  </a:ext>
                </a:extLst>
              </a:tr>
              <a:tr h="513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</a:rPr>
                        <a:t>[7]</a:t>
                      </a:r>
                      <a:endParaRPr lang="en-IN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M. Waskom, “seaborn: statistical data visualization,” J. Open Source </a:t>
                      </a:r>
                      <a:r>
                        <a:rPr lang="en-IN" sz="1200" kern="100" dirty="0" err="1">
                          <a:effectLst/>
                        </a:rPr>
                        <a:t>Softw</a:t>
                      </a:r>
                      <a:r>
                        <a:rPr lang="en-IN" sz="1200" kern="100" dirty="0">
                          <a:effectLst/>
                        </a:rPr>
                        <a:t>., vol. 6, no. 60, p. 3021, 2021.</a:t>
                      </a:r>
                      <a:endParaRPr lang="en-IN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3" marR="1553" marT="1553" marB="1553"/>
                </a:tc>
                <a:extLst>
                  <a:ext uri="{0D108BD9-81ED-4DB2-BD59-A6C34878D82A}">
                    <a16:rowId xmlns:a16="http://schemas.microsoft.com/office/drawing/2014/main" val="189621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9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7BF-A4A4-44AE-A5A8-311908C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12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Problem Statement - 1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359F-62A9-6DB0-9154-BC2ED1198285}"/>
              </a:ext>
            </a:extLst>
          </p:cNvPr>
          <p:cNvSpPr txBox="1"/>
          <p:nvPr/>
        </p:nvSpPr>
        <p:spPr>
          <a:xfrm>
            <a:off x="3451123" y="3429000"/>
            <a:ext cx="469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Analyze Sales Trends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74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7EDC-11C0-C8C6-B300-4262780A64DE}"/>
              </a:ext>
            </a:extLst>
          </p:cNvPr>
          <p:cNvSpPr txBox="1"/>
          <p:nvPr/>
        </p:nvSpPr>
        <p:spPr>
          <a:xfrm>
            <a:off x="2491034" y="1710812"/>
            <a:ext cx="72168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The goal of the problem statement is to </a:t>
            </a: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nalyze the sales trends for the Atari 2600 platform over the years 1980 and 1981. </a:t>
            </a:r>
          </a:p>
          <a:p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We u</a:t>
            </a:r>
            <a:r>
              <a:rPr lang="en-US" sz="20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 Python for data manipulation and Power BI to create visualizations showing how game sales fluctuated across these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Pandas library is used to create a data frame and read the </a:t>
            </a:r>
            <a:r>
              <a:rPr lang="en-US" sz="20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VG_Sales</a:t>
            </a: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Saving the required changes made in another csv file names “</a:t>
            </a:r>
            <a:r>
              <a:rPr lang="en-US" sz="20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Atari_sales_trends</a:t>
            </a: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This clean data is later imported in Power BI for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We use line chart for representation of games sales fluctuation in the years 1980-81</a:t>
            </a:r>
          </a:p>
          <a:p>
            <a:endParaRPr lang="en-US" sz="2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C09A3-B04C-7F1B-12A8-7B7523E2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491"/>
            <a:ext cx="12192000" cy="39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10FF9-0E8F-2AA9-4E1C-32560834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84" y="1826091"/>
            <a:ext cx="5804471" cy="45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2BA90-8B1D-179A-D227-F00F353E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604"/>
            <a:ext cx="7240010" cy="1552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00410D-2537-E1C3-0B1A-FAA81F001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446" y="1810696"/>
            <a:ext cx="5037554" cy="39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7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1200</Words>
  <Application>Microsoft Office PowerPoint</Application>
  <PresentationFormat>Widescreen</PresentationFormat>
  <Paragraphs>193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Mincho</vt:lpstr>
      <vt:lpstr>Arial</vt:lpstr>
      <vt:lpstr>Calibri</vt:lpstr>
      <vt:lpstr>Helvetica</vt:lpstr>
      <vt:lpstr>Metropolis</vt:lpstr>
      <vt:lpstr>Times New Roman</vt:lpstr>
      <vt:lpstr>Office Theme</vt:lpstr>
      <vt:lpstr>PowerPoint Presentation</vt:lpstr>
      <vt:lpstr>Index</vt:lpstr>
      <vt:lpstr>Index</vt:lpstr>
      <vt:lpstr>PHASE 1- Data Familiarization and Initial Processing</vt:lpstr>
      <vt:lpstr>Problem Statement - 1</vt:lpstr>
      <vt:lpstr>Description</vt:lpstr>
      <vt:lpstr>Code</vt:lpstr>
      <vt:lpstr>Figures/Graph</vt:lpstr>
      <vt:lpstr>Results(Screenshot)</vt:lpstr>
      <vt:lpstr>PHASE 2 - Data Ingestion and Storage Optimization </vt:lpstr>
      <vt:lpstr>Problem Statement - 5</vt:lpstr>
      <vt:lpstr>Description</vt:lpstr>
      <vt:lpstr>Code</vt:lpstr>
      <vt:lpstr>Figures/Graph</vt:lpstr>
      <vt:lpstr>Results(Screenshot)</vt:lpstr>
      <vt:lpstr>Problem Statement - 7</vt:lpstr>
      <vt:lpstr>Description</vt:lpstr>
      <vt:lpstr>Code</vt:lpstr>
      <vt:lpstr>Figures/Graph</vt:lpstr>
      <vt:lpstr>Results(Screenshot)</vt:lpstr>
      <vt:lpstr>PHASE 3 - Data Transformation</vt:lpstr>
      <vt:lpstr>Problem Statement - 9</vt:lpstr>
      <vt:lpstr>Description</vt:lpstr>
      <vt:lpstr>Code</vt:lpstr>
      <vt:lpstr>Figures/Graph</vt:lpstr>
      <vt:lpstr>Results(Screenshot)</vt:lpstr>
      <vt:lpstr>PHASE 4 – Data warehousing and visualization </vt:lpstr>
      <vt:lpstr>Problem Statement - 12</vt:lpstr>
      <vt:lpstr>Description</vt:lpstr>
      <vt:lpstr>Code</vt:lpstr>
      <vt:lpstr>Figures/Graph</vt:lpstr>
      <vt:lpstr>Results(Screenshot)</vt:lpstr>
      <vt:lpstr>FINAL PHASE - Reporting and Visualization</vt:lpstr>
      <vt:lpstr>Problem Statement - 15</vt:lpstr>
      <vt:lpstr>Description</vt:lpstr>
      <vt:lpstr>Code</vt:lpstr>
      <vt:lpstr>Figures/Graph</vt:lpstr>
      <vt:lpstr>Results(Screenshot)</vt:lpstr>
      <vt:lpstr>Conclusion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Aditi AV</cp:lastModifiedBy>
  <cp:revision>33</cp:revision>
  <dcterms:created xsi:type="dcterms:W3CDTF">2022-12-05T10:10:22Z</dcterms:created>
  <dcterms:modified xsi:type="dcterms:W3CDTF">2024-06-07T13:53:42Z</dcterms:modified>
</cp:coreProperties>
</file>