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397" r:id="rId8"/>
    <p:sldId id="408" r:id="rId9"/>
    <p:sldId id="407" r:id="rId10"/>
    <p:sldId id="405" r:id="rId11"/>
    <p:sldId id="404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27" autoAdjust="0"/>
  </p:normalViewPr>
  <p:slideViewPr>
    <p:cSldViewPr snapToGrid="0">
      <p:cViewPr>
        <p:scale>
          <a:sx n="78" d="100"/>
          <a:sy n="78" d="100"/>
        </p:scale>
        <p:origin x="6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B55968-A3C6-8003-64F7-FC9D03AE5CDE}"/>
              </a:ext>
            </a:extLst>
          </p:cNvPr>
          <p:cNvSpPr txBox="1"/>
          <p:nvPr/>
        </p:nvSpPr>
        <p:spPr>
          <a:xfrm>
            <a:off x="9560378" y="5588565"/>
            <a:ext cx="2137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Final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1E5E46-6A74-52DD-5273-49D3FCA1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"Exploring Degrees, Diversity, and Control in U.S. Colleges"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04D6C0-E3B8-0AF8-DA47-1C7DD5E2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009" y="1611298"/>
            <a:ext cx="856837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"Exploring Degrees, Diversity, and Control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U.S. Colleges"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FFB81-0613-8A72-1E02-3584781733B0}"/>
              </a:ext>
            </a:extLst>
          </p:cNvPr>
          <p:cNvSpPr txBox="1"/>
          <p:nvPr/>
        </p:nvSpPr>
        <p:spPr>
          <a:xfrm flipH="1">
            <a:off x="2444388" y="746215"/>
            <a:ext cx="45719" cy="10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366EEB2-1F1C-4FF9-1DCB-17710D561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"Exploring Degrees, Diversity, and Control in U.S. Colleges"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97736"/>
            <a:ext cx="6787747" cy="1593507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Initially we had 6807 rows and 1986 columns.</a:t>
            </a:r>
          </a:p>
          <a:p>
            <a:r>
              <a:rPr lang="en-US" dirty="0"/>
              <a:t>After cleaning the data we left with 5513 rows and 12 columns.</a:t>
            </a:r>
          </a:p>
          <a:p>
            <a:r>
              <a:rPr lang="en-US" dirty="0"/>
              <a:t>All the missing and null data were filtered out.</a:t>
            </a:r>
          </a:p>
          <a:p>
            <a:r>
              <a:rPr lang="en-US" dirty="0"/>
              <a:t>Remove invalid records.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65313"/>
            <a:ext cx="10873740" cy="996042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0890" y="930729"/>
            <a:ext cx="7690757" cy="1147762"/>
          </a:xfrm>
        </p:spPr>
        <p:txBody>
          <a:bodyPr>
            <a:normAutofit/>
          </a:bodyPr>
          <a:lstStyle/>
          <a:p>
            <a:pPr marL="0" marR="0" indent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tx2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 1: How are institutions distributed based on their control type   (public, private nonprofit, private for-profit)?</a:t>
            </a:r>
            <a:endParaRPr lang="en-US" sz="1800" kern="100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E0A9CEB-DD25-03F0-E5AD-8078676FC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990" y="2016578"/>
            <a:ext cx="8376557" cy="47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0461" y="320453"/>
            <a:ext cx="8312332" cy="691919"/>
          </a:xfrm>
        </p:spPr>
        <p:txBody>
          <a:bodyPr>
            <a:norm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 2: What is the most common undergraduate degree type awarded across institutions?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D725E-3207-F796-00E1-243CE2FC0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49" y="1502228"/>
            <a:ext cx="841248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881200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2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 3: What is the racial diversity among undergraduate students across all institutions?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E99924-B1E2-B0AA-A509-E31433D0094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4" y="2261507"/>
            <a:ext cx="10615840" cy="4318364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93" y="-419191"/>
            <a:ext cx="8523513" cy="1815284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tx2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 4: How do the proportions of Black undergraduate students differ across public institutions?</a:t>
            </a:r>
            <a:endParaRPr lang="en-US" sz="1800" kern="100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CEC7E1-313A-5091-5CF9-EF75ED0B20E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20486" y="1583871"/>
            <a:ext cx="9584871" cy="5061858"/>
          </a:xfr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994" y="163196"/>
            <a:ext cx="7936230" cy="1175747"/>
          </a:xfrm>
        </p:spPr>
        <p:txBody>
          <a:bodyPr/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solidFill>
                  <a:schemeClr val="tx2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 5: How do the proportions of white undergraduate students differ across public institutions?</a:t>
            </a:r>
            <a:endParaRPr lang="en-US" sz="1800" kern="100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4CC633-8D72-4F67-EBFD-66246718D26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408464" y="1494064"/>
            <a:ext cx="8997043" cy="5029200"/>
          </a:xfr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1959A3-A0D6-3ADC-FE14-94768649304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5313" y="2676525"/>
            <a:ext cx="574675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make complex data easy to understand.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and trends become instantly clear.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help communicate insights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decision-making and storytelling.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09E87BF-4FBF-E6DA-468C-07C185A5EF1D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7620000" y="2676525"/>
            <a:ext cx="39465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make complex data easy to understand.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and trends become instantly clear.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help communicate insights effectively.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decision-making and storytelling.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8E1C155-D9CC-DCEC-0786-B5588F068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921" y="2542968"/>
            <a:ext cx="703761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Visualizations make complex data easy to understand.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Patterns and trends become instantly clear.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They help communicate insights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Simplifies decision-making and storytelling.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Aaditi Dharmendra Bhandari</a:t>
            </a:r>
          </a:p>
          <a:p>
            <a:r>
              <a:rPr lang="en-US" dirty="0"/>
              <a:t>St id- 11785848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{665DA583-CC33-4440-B3CD-224AA8D36D22}tf78853419_win32</Template>
  <TotalTime>128</TotalTime>
  <Words>267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Franklin Gothic Book</vt:lpstr>
      <vt:lpstr>Franklin Gothic Demi</vt:lpstr>
      <vt:lpstr>Custom</vt:lpstr>
      <vt:lpstr>PowerPoint Presentation</vt:lpstr>
      <vt:lpstr>Data Cleaning</vt:lpstr>
      <vt:lpstr>Visualization</vt:lpstr>
      <vt:lpstr>PowerPoint Presentation</vt:lpstr>
      <vt:lpstr>Question 3: What is the racial diversity among undergraduate students across all institutions?</vt:lpstr>
      <vt:lpstr>Question 4: How do the proportions of Black undergraduate students differ across public institutions?</vt:lpstr>
      <vt:lpstr>Question 5: How do the proportions of white undergraduate students differ across public institutions?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Aaditi Bhandari</dc:creator>
  <cp:lastModifiedBy>Aaditi Bhandari</cp:lastModifiedBy>
  <cp:revision>1</cp:revision>
  <dcterms:created xsi:type="dcterms:W3CDTF">2024-12-05T01:02:14Z</dcterms:created>
  <dcterms:modified xsi:type="dcterms:W3CDTF">2024-12-05T03:10:32Z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