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1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78" d="100"/>
          <a:sy n="78" d="100"/>
        </p:scale>
        <p:origin x="878" y="86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037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52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502310"/>
          </a:xfrm>
        </p:spPr>
        <p:txBody>
          <a:bodyPr/>
          <a:lstStyle/>
          <a:p>
            <a:r>
              <a:rPr lang="en-US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Elephant" panose="02020904090505020303" pitchFamily="18" charset="0"/>
              </a:rPr>
              <a:t>Research Report On the importance of patch management  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71AD2-EC9A-BF3D-5AEC-51AC0103C7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373627"/>
            <a:ext cx="10370575" cy="5788344"/>
          </a:xfrm>
        </p:spPr>
        <p:txBody>
          <a:bodyPr/>
          <a:lstStyle/>
          <a:p>
            <a:pPr>
              <a:buNone/>
            </a:pPr>
            <a:r>
              <a:rPr lang="en-US" b="1" dirty="0"/>
              <a:t>📅 7. Follow a Regular Patch Cycle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Schedule recurring patch windows (e.g., every Tuesday or once a month).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Notify users in advance to reduce disruption.</a:t>
            </a:r>
          </a:p>
          <a:p>
            <a:pPr>
              <a:buNone/>
            </a:pPr>
            <a:r>
              <a:rPr lang="en-US" b="1" dirty="0"/>
              <a:t>🔐 8. Include Third-Party and Custom Applications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Don’t overlook third-party software like Chrome, Adobe, Java, Zoom, and open-source libraries.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Ensure custom-developed apps are patched or updated when underlying dependencies change.</a:t>
            </a:r>
          </a:p>
          <a:p>
            <a:pPr>
              <a:buNone/>
            </a:pPr>
            <a:r>
              <a:rPr lang="en-US" b="1" dirty="0"/>
              <a:t>🧾 9. Track and Verify Patch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reporting tools to ensure patches are installed successfully and verify compliance.</a:t>
            </a:r>
          </a:p>
          <a:p>
            <a:pPr>
              <a:buNone/>
            </a:pPr>
            <a:r>
              <a:rPr lang="en-US" b="1" dirty="0"/>
              <a:t>Track: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Success/failure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Pending installations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Reboot requirements</a:t>
            </a:r>
          </a:p>
          <a:p>
            <a:pPr>
              <a:buNone/>
            </a:pPr>
            <a:r>
              <a:rPr lang="en-US" b="1" dirty="0"/>
              <a:t>🧠 10. Train IT Staff and End Users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Educate IT teams on secure patching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/>
              <a:t>Inform users about updates, especially if interaction (like restarts) is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484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4996-AEF2-C7A4-38BA-E587088E866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373627"/>
            <a:ext cx="10515600" cy="578834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🔧 What is Patch Management?</a:t>
            </a:r>
          </a:p>
          <a:p>
            <a:r>
              <a:rPr lang="en-US" b="1" dirty="0"/>
              <a:t>Patch management</a:t>
            </a:r>
            <a:r>
              <a:rPr lang="en-US" dirty="0"/>
              <a:t> is the process of identifying, acquiring, testing, and installing software updates (patches) to address vulnerabilities, fix bugs, and enhance performance in operating systems, applications, and firmware.</a:t>
            </a:r>
          </a:p>
          <a:p>
            <a:pPr>
              <a:buNone/>
            </a:pPr>
            <a:r>
              <a:rPr lang="en-US" b="1" dirty="0"/>
              <a:t>🎯 Why Patch Management Matters in System Security</a:t>
            </a:r>
          </a:p>
          <a:p>
            <a:r>
              <a:rPr lang="en-US" dirty="0"/>
              <a:t>Without timely patching, systems become vulnerable to known exploits, making them easy targets for cyberattacks. Many high-profile breaches occurred </a:t>
            </a:r>
            <a:r>
              <a:rPr lang="en-US" b="1" dirty="0"/>
              <a:t>due to poor patch management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🛠️ Key Roles of Patch Management in System Security</a:t>
            </a:r>
          </a:p>
          <a:p>
            <a:pPr>
              <a:buNone/>
            </a:pPr>
            <a:r>
              <a:rPr lang="en-US" b="1" dirty="0"/>
              <a:t>1. Fixing Vulnerabilities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Patches address </a:t>
            </a:r>
            <a:r>
              <a:rPr lang="en-US" b="1" dirty="0"/>
              <a:t>security flaws</a:t>
            </a:r>
            <a:r>
              <a:rPr lang="en-US" dirty="0"/>
              <a:t> discovered after software release.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Without them, attackers can exploit these vulnerabilities (e.g., buffer overflows, code execution flaws).</a:t>
            </a:r>
          </a:p>
          <a:p>
            <a:r>
              <a:rPr lang="en-US" dirty="0"/>
              <a:t>🔍 </a:t>
            </a:r>
            <a:r>
              <a:rPr lang="en-US" i="1" dirty="0"/>
              <a:t>Example:</a:t>
            </a:r>
            <a:br>
              <a:rPr lang="en-US" dirty="0"/>
            </a:br>
            <a:r>
              <a:rPr lang="en-US" b="1" dirty="0"/>
              <a:t>Equifax Breach (2017)</a:t>
            </a:r>
            <a:r>
              <a:rPr lang="en-US" dirty="0"/>
              <a:t> — Attackers exploited an unpatched Apache Struts vulnerability, exposing data of 147 million people.</a:t>
            </a:r>
          </a:p>
          <a:p>
            <a:pPr>
              <a:buNone/>
            </a:pPr>
            <a:r>
              <a:rPr lang="en-IN" b="1" dirty="0"/>
              <a:t>2. Preventing Malware and Ransomware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Malware often uses known, unpatched vulnerabilities to spread.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Timely patching reduces the </a:t>
            </a:r>
            <a:r>
              <a:rPr lang="en-IN" b="1" dirty="0"/>
              <a:t>attack surface</a:t>
            </a:r>
            <a:r>
              <a:rPr lang="en-IN" dirty="0"/>
              <a:t> for such malware.</a:t>
            </a:r>
          </a:p>
          <a:p>
            <a:r>
              <a:rPr lang="en-IN" dirty="0"/>
              <a:t>🔍 </a:t>
            </a:r>
            <a:r>
              <a:rPr lang="en-IN" i="1" dirty="0"/>
              <a:t>Example:</a:t>
            </a:r>
            <a:br>
              <a:rPr lang="en-IN" dirty="0"/>
            </a:br>
            <a:r>
              <a:rPr lang="en-IN" b="1" dirty="0"/>
              <a:t>WannaCry Ransomware</a:t>
            </a:r>
            <a:r>
              <a:rPr lang="en-IN" dirty="0"/>
              <a:t> exploited the </a:t>
            </a:r>
            <a:r>
              <a:rPr lang="en-IN" b="1" dirty="0" err="1"/>
              <a:t>EternalBlue</a:t>
            </a:r>
            <a:r>
              <a:rPr lang="en-IN" b="1" dirty="0"/>
              <a:t> vulnerability</a:t>
            </a:r>
            <a:r>
              <a:rPr lang="en-IN" dirty="0"/>
              <a:t> in unpatched Windows systems.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5004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53CF8-7307-7BF0-5D8C-69BB95BFD1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393291"/>
            <a:ext cx="10341078" cy="57686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3. Ensuring Compliance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Regulatory frameworks (e.g., GDPR, HIPAA, PCI-DSS) require systems to be updated regularly.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Patch management helps meet </a:t>
            </a:r>
            <a:r>
              <a:rPr lang="en-US" b="1" dirty="0"/>
              <a:t>security compliance standards</a:t>
            </a:r>
            <a:r>
              <a:rPr lang="en-US" dirty="0"/>
              <a:t> and avoid legal penalties.</a:t>
            </a:r>
          </a:p>
          <a:p>
            <a:pPr>
              <a:buNone/>
            </a:pPr>
            <a:r>
              <a:rPr lang="en-US" b="1" dirty="0"/>
              <a:t>4. System Stability and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Patches not only fix security issues but also </a:t>
            </a:r>
            <a:r>
              <a:rPr lang="en-US" b="1" dirty="0"/>
              <a:t>improve performance</a:t>
            </a:r>
            <a:r>
              <a:rPr lang="en-US" dirty="0"/>
              <a:t> and resolve software bugs that may affect system reliability.</a:t>
            </a:r>
          </a:p>
          <a:p>
            <a:pPr>
              <a:buNone/>
            </a:pPr>
            <a:r>
              <a:rPr lang="en-US" b="1" dirty="0"/>
              <a:t>5. Reducing Downtime and Recovery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Proactively patching systems avoids costly incidents like breaches, outages, or data loss, saving </a:t>
            </a:r>
            <a:r>
              <a:rPr lang="en-US" b="1" dirty="0"/>
              <a:t>time and money</a:t>
            </a:r>
            <a:r>
              <a:rPr lang="en-US" dirty="0"/>
              <a:t> on incident response.</a:t>
            </a:r>
          </a:p>
          <a:p>
            <a:pPr>
              <a:buNone/>
            </a:pPr>
            <a:r>
              <a:rPr lang="en-US" b="1" dirty="0"/>
              <a:t>🧰 The Patch Management Process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Inventory Assessment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Identify all hardware, software, and firmware in use.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Vulnerability Detection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 tools (like Nessus, Qualys, or Microsoft Defender) to scan for missing patches.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Patch Evaluation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Test patches in a controlled environment to avoid unexpected issues.</a:t>
            </a:r>
          </a:p>
        </p:txBody>
      </p:sp>
    </p:spTree>
    <p:extLst>
      <p:ext uri="{BB962C8B-B14F-4D97-AF65-F5344CB8AC3E}">
        <p14:creationId xmlns:p14="http://schemas.microsoft.com/office/powerpoint/2010/main" val="704967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17552B4-4887-3598-79A0-981CBCDE74F6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48929" y="1241863"/>
            <a:ext cx="923249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Patch Deployment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Deploy patches in phases using automated tools or scripts.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Monitoring and Verification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Ensure patches were applied correctly and systems remain stable.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 Antiqua" panose="02040602050305030304" pitchFamily="18" charset="0"/>
              </a:rPr>
              <a:t>Keep records for auditing and compliance.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873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EB283-E890-FDB9-F2DA-F9A738D044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10321414" cy="4137189"/>
          </a:xfrm>
        </p:spPr>
        <p:txBody>
          <a:bodyPr/>
          <a:lstStyle/>
          <a:p>
            <a:pPr>
              <a:buNone/>
            </a:pPr>
            <a:r>
              <a:rPr lang="en-IN" b="1" dirty="0"/>
              <a:t>1. Increased Vulnerability to Cyberattacks</a:t>
            </a:r>
          </a:p>
          <a:p>
            <a:pPr>
              <a:buNone/>
            </a:pPr>
            <a:r>
              <a:rPr lang="en-IN" b="1" dirty="0"/>
              <a:t>🧨 What Happens:</a:t>
            </a:r>
          </a:p>
          <a:p>
            <a:pPr>
              <a:buNone/>
            </a:pPr>
            <a:r>
              <a:rPr lang="en-IN" dirty="0"/>
              <a:t>Unpatched systems contain known security flaws that attackers can easily exploit using automated tools.</a:t>
            </a:r>
          </a:p>
          <a:p>
            <a:pPr>
              <a:buNone/>
            </a:pPr>
            <a:r>
              <a:rPr lang="en-IN" b="1" dirty="0"/>
              <a:t>🛑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WannaCry Ransomware (2017)</a:t>
            </a:r>
            <a:r>
              <a:rPr lang="en-IN" dirty="0"/>
              <a:t> infected over 200,000 systems globally due to unpatched Windows systems.</a:t>
            </a:r>
          </a:p>
          <a:p>
            <a:pPr>
              <a:buNone/>
            </a:pPr>
            <a:r>
              <a:rPr lang="en-IN" b="1" dirty="0"/>
              <a:t>💥 Consequences: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Malware infection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Data loss or encryption (ransomware)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Network shutdown</a:t>
            </a:r>
          </a:p>
          <a:p>
            <a:endParaRPr lang="en-IN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760054A-DEB5-60EF-91D4-8571311FB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715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latin typeface="Century" panose="02040604050505020304" pitchFamily="18" charset="0"/>
              </a:rPr>
              <a:t>⚠️ Consequences of Failing to Apply Patches</a:t>
            </a:r>
            <a:br>
              <a:rPr lang="en-US" b="1" dirty="0"/>
            </a:br>
            <a:endParaRPr lang="en-IN" dirty="0"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1343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8650D-4DFE-8FEF-0B74-61066A0F2A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157317"/>
            <a:ext cx="10380407" cy="600465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sz="1900" b="1" dirty="0"/>
              <a:t>2. Data Breaches and Theft</a:t>
            </a:r>
          </a:p>
          <a:p>
            <a:pPr>
              <a:buNone/>
            </a:pPr>
            <a:r>
              <a:rPr lang="en-US" sz="1900" b="1" dirty="0"/>
              <a:t>🧨 What Happens:</a:t>
            </a:r>
          </a:p>
          <a:p>
            <a:pPr>
              <a:buNone/>
            </a:pPr>
            <a:r>
              <a:rPr lang="en-US" sz="1900" dirty="0"/>
              <a:t>Attackers use unpatched vulnerabilities to access confidential or sensitive information.</a:t>
            </a:r>
          </a:p>
          <a:p>
            <a:pPr>
              <a:buNone/>
            </a:pPr>
            <a:r>
              <a:rPr lang="en-US" sz="1900" b="1" dirty="0"/>
              <a:t>🛑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Equifax Breach (2017):</a:t>
            </a:r>
            <a:r>
              <a:rPr lang="en-US" sz="1900" dirty="0"/>
              <a:t> An unpatched Apache Struts vulnerability led to the theft of personal data of 147 million people.</a:t>
            </a:r>
          </a:p>
          <a:p>
            <a:pPr>
              <a:buNone/>
            </a:pPr>
            <a:r>
              <a:rPr lang="en-US" sz="1900" b="1" dirty="0"/>
              <a:t>💥 Consequences: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Identity theft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Corporate espionage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Loss of customer trust</a:t>
            </a:r>
          </a:p>
          <a:p>
            <a:pPr>
              <a:buNone/>
            </a:pPr>
            <a:r>
              <a:rPr lang="en-US" sz="1900" b="1" dirty="0"/>
              <a:t>3. Financial Loss</a:t>
            </a:r>
          </a:p>
          <a:p>
            <a:pPr>
              <a:buNone/>
            </a:pPr>
            <a:r>
              <a:rPr lang="en-US" sz="1900" b="1" dirty="0"/>
              <a:t>🧨 What Happens:</a:t>
            </a:r>
          </a:p>
          <a:p>
            <a:pPr>
              <a:buNone/>
            </a:pPr>
            <a:r>
              <a:rPr lang="en-US" sz="1900" dirty="0"/>
              <a:t>Security incidents triggered by unpatched software often lead to massive costs.</a:t>
            </a:r>
          </a:p>
          <a:p>
            <a:pPr>
              <a:buNone/>
            </a:pPr>
            <a:r>
              <a:rPr lang="en-US" sz="1900" b="1" dirty="0"/>
              <a:t>💰 Types of Costs: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Ransom payments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Incident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Legal fees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/>
              <a:t>Regulatory fines</a:t>
            </a:r>
          </a:p>
          <a:p>
            <a:pPr>
              <a:buNone/>
            </a:pPr>
            <a:r>
              <a:rPr lang="en-US" sz="1900" b="1" dirty="0"/>
              <a:t>🛑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b="1" dirty="0"/>
              <a:t>Maersk (2017):</a:t>
            </a:r>
            <a:r>
              <a:rPr lang="en-US" sz="1900" dirty="0"/>
              <a:t> The </a:t>
            </a:r>
            <a:r>
              <a:rPr lang="en-US" sz="1900" dirty="0" err="1"/>
              <a:t>NotPetya</a:t>
            </a:r>
            <a:r>
              <a:rPr lang="en-US" sz="1900" dirty="0"/>
              <a:t> attack, exploiting an unpatched Windows vulnerability, cost the company over </a:t>
            </a:r>
            <a:r>
              <a:rPr lang="en-US" sz="1900" b="1" dirty="0"/>
              <a:t>$300 million</a:t>
            </a:r>
            <a:r>
              <a:rPr lang="en-US" sz="1900" dirty="0"/>
              <a:t> in </a:t>
            </a:r>
            <a:r>
              <a:rPr lang="en-US" dirty="0"/>
              <a:t>losses.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730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5995A-390C-C5C5-64FF-05687CB215F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639097"/>
            <a:ext cx="10036278" cy="552287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4. System Downtime and Business Disruption</a:t>
            </a:r>
          </a:p>
          <a:p>
            <a:pPr>
              <a:buNone/>
            </a:pPr>
            <a:r>
              <a:rPr lang="en-US" b="1" dirty="0"/>
              <a:t>🧨 What Happens:</a:t>
            </a:r>
          </a:p>
          <a:p>
            <a:pPr>
              <a:buNone/>
            </a:pPr>
            <a:r>
              <a:rPr lang="en-US" dirty="0"/>
              <a:t>Critical systems may become unavailable during or after an exploit.</a:t>
            </a:r>
          </a:p>
          <a:p>
            <a:pPr>
              <a:buNone/>
            </a:pPr>
            <a:r>
              <a:rPr lang="en-US" b="1" dirty="0"/>
              <a:t>💥 Consequences: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Interrupted business operations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Lost productivity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Customer dissatisfaction</a:t>
            </a:r>
          </a:p>
          <a:p>
            <a:pPr>
              <a:buNone/>
            </a:pPr>
            <a:r>
              <a:rPr lang="en-US" b="1" dirty="0"/>
              <a:t>🛑 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Hospitals during WannaCry were forced to cancel surgeries and turn away patients.</a:t>
            </a:r>
          </a:p>
          <a:p>
            <a:pPr>
              <a:buNone/>
            </a:pPr>
            <a:r>
              <a:rPr lang="en-IN" b="1" dirty="0"/>
              <a:t>5. Non-Compliance with Regulations</a:t>
            </a:r>
          </a:p>
          <a:p>
            <a:pPr>
              <a:buNone/>
            </a:pPr>
            <a:r>
              <a:rPr lang="en-IN" b="1" dirty="0"/>
              <a:t>🧨 What Happens:</a:t>
            </a:r>
          </a:p>
          <a:p>
            <a:pPr>
              <a:buNone/>
            </a:pPr>
            <a:r>
              <a:rPr lang="en-IN" dirty="0"/>
              <a:t>Failing to patch known vulnerabilities can violate data protection laws.</a:t>
            </a:r>
          </a:p>
          <a:p>
            <a:pPr>
              <a:buNone/>
            </a:pPr>
            <a:r>
              <a:rPr lang="en-IN" b="1" dirty="0"/>
              <a:t>🛡️ Regulatory Impacts: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GDPR, HIPAA, PCI-DSS, ISO/IEC 27001</a:t>
            </a:r>
          </a:p>
          <a:p>
            <a:pPr>
              <a:buNone/>
            </a:pPr>
            <a:r>
              <a:rPr lang="en-IN" b="1" dirty="0"/>
              <a:t>💥 Consequences: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Hefty fines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Loss of certifications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Legal consequences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4279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67B46-A475-6D73-EF74-AD7EDDBE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entury" panose="02040604050505020304" pitchFamily="18" charset="0"/>
              </a:rPr>
              <a:t>✅ Best Practices for Patch Management</a:t>
            </a:r>
            <a:endParaRPr lang="en-IN" dirty="0">
              <a:latin typeface="Century" panose="020406040505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E5530-EB65-E2A5-CDA3-B3C4F55FFD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2024781"/>
            <a:ext cx="10515600" cy="4137189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b="1" dirty="0"/>
              <a:t>🔍 1. Maintain an Accurate Inventory of All Assets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 a centralized list of all hardware, software, operating systems, and versions in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 endpoints, servers, cloud assets, IoT devices, and third-party applications.</a:t>
            </a:r>
          </a:p>
          <a:p>
            <a:r>
              <a:rPr lang="en-US" dirty="0"/>
              <a:t>🛠 </a:t>
            </a:r>
            <a:r>
              <a:rPr lang="en-US" i="1" dirty="0"/>
              <a:t>Tool Example:</a:t>
            </a:r>
            <a:r>
              <a:rPr lang="en-US" dirty="0"/>
              <a:t> Lansweeper, GLPI, Spiceworks</a:t>
            </a:r>
          </a:p>
          <a:p>
            <a:pPr>
              <a:buNone/>
            </a:pPr>
            <a:r>
              <a:rPr lang="en-IN" b="1" dirty="0"/>
              <a:t>🔎 2. Regularly Scan for Vulnerabilities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automated tools to detect missing patches and known vulnerabilities in your environment.</a:t>
            </a:r>
          </a:p>
          <a:p>
            <a:r>
              <a:rPr lang="en-IN" dirty="0"/>
              <a:t>🛠 </a:t>
            </a:r>
            <a:r>
              <a:rPr lang="en-IN" i="1" dirty="0"/>
              <a:t>Tool Example:</a:t>
            </a:r>
            <a:r>
              <a:rPr lang="en-IN" dirty="0"/>
              <a:t> Nessus, Qualys, OpenVAS, Microsoft Defender for Endpoint</a:t>
            </a:r>
          </a:p>
          <a:p>
            <a:pPr>
              <a:buNone/>
            </a:pPr>
            <a:r>
              <a:rPr lang="en-US" b="1" dirty="0"/>
              <a:t>📋 3. Establish a Patch Management Policy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Define the roles, responsibilities, and timelines for identifying, testing, approving, and deploying patches.</a:t>
            </a:r>
          </a:p>
          <a:p>
            <a:pPr>
              <a:buNone/>
            </a:pPr>
            <a:r>
              <a:rPr lang="en-US" b="1" dirty="0"/>
              <a:t>Include: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Patch frequency (e.g., weekly, monthly)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Emergency patch procedures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Testing protocols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578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3F4A-F16C-4B17-2A35-07E56C62B5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199" y="540775"/>
            <a:ext cx="10655711" cy="56211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🧪 4. Test Patches in a Controlled Environment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Before full deployment, test patches in a staging or sandbox environment to detect potential compatibility issues.</a:t>
            </a:r>
          </a:p>
          <a:p>
            <a:r>
              <a:rPr lang="en-US" b="1" dirty="0"/>
              <a:t>Goal:</a:t>
            </a:r>
            <a:r>
              <a:rPr lang="en-US" dirty="0"/>
              <a:t> Avoid system outages or software conflicts in production.</a:t>
            </a:r>
          </a:p>
          <a:p>
            <a:pPr>
              <a:buNone/>
            </a:pPr>
            <a:r>
              <a:rPr lang="en-US" b="1" dirty="0"/>
              <a:t>🛡️ 5. Prioritize Patches Based on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Apply </a:t>
            </a:r>
            <a:r>
              <a:rPr lang="en-US" b="1" dirty="0"/>
              <a:t>critical security patches</a:t>
            </a:r>
            <a:r>
              <a:rPr lang="en-US" dirty="0"/>
              <a:t> immediately (within 24–72 hours).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CVSS (Common Vulnerability Scoring System) scores to assess risk levels.</a:t>
            </a:r>
          </a:p>
          <a:p>
            <a:pPr>
              <a:buNone/>
            </a:pPr>
            <a:r>
              <a:rPr lang="en-US" b="1" dirty="0"/>
              <a:t>Patch Priority Example: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Critical OS flaws → Immediate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Low-risk driver update → Scheduled monthly</a:t>
            </a:r>
          </a:p>
          <a:p>
            <a:pPr>
              <a:buNone/>
            </a:pPr>
            <a:r>
              <a:rPr lang="en-IN" b="1" dirty="0"/>
              <a:t>🔄 6. Automate Patch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centralized patch management tools to schedule, install, and verify patches across systems.</a:t>
            </a:r>
          </a:p>
          <a:p>
            <a:pPr>
              <a:buNone/>
            </a:pPr>
            <a:r>
              <a:rPr lang="en-IN" dirty="0"/>
              <a:t>🛠 </a:t>
            </a:r>
            <a:r>
              <a:rPr lang="en-IN" i="1" dirty="0"/>
              <a:t>Tool Example:</a:t>
            </a: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Windows: WSUS, SCCM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Linux: YUM, APT, DNF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Cross-platform: ManageEngine, Ivanti, SolarWinds, </a:t>
            </a:r>
            <a:r>
              <a:rPr lang="en-IN" dirty="0" err="1"/>
              <a:t>Automox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262624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33</TotalTime>
  <Words>1051</Words>
  <Application>Microsoft Office PowerPoint</Application>
  <PresentationFormat>Widescreen</PresentationFormat>
  <Paragraphs>126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Arial</vt:lpstr>
      <vt:lpstr>Book Antiqua</vt:lpstr>
      <vt:lpstr>Calibri</vt:lpstr>
      <vt:lpstr>Calibri Light</vt:lpstr>
      <vt:lpstr>Century</vt:lpstr>
      <vt:lpstr>Elephant</vt:lpstr>
      <vt:lpstr>Wingdings</vt:lpstr>
      <vt:lpstr>Custom</vt:lpstr>
      <vt:lpstr>Research Report On the importance of patch management  </vt:lpstr>
      <vt:lpstr>PowerPoint Presentation</vt:lpstr>
      <vt:lpstr>PowerPoint Presentation</vt:lpstr>
      <vt:lpstr>PowerPoint Presentation</vt:lpstr>
      <vt:lpstr> ⚠️ Consequences of Failing to Apply Patches </vt:lpstr>
      <vt:lpstr>PowerPoint Presentation</vt:lpstr>
      <vt:lpstr>PowerPoint Presentation</vt:lpstr>
      <vt:lpstr>✅ Best Practices for Patch Management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Aditi Singh</dc:creator>
  <cp:lastModifiedBy>Aditi Singh</cp:lastModifiedBy>
  <cp:revision>1</cp:revision>
  <dcterms:created xsi:type="dcterms:W3CDTF">2025-06-04T05:29:18Z</dcterms:created>
  <dcterms:modified xsi:type="dcterms:W3CDTF">2025-06-04T06:02:41Z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