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0" r:id="rId9"/>
    <p:sldId id="304" r:id="rId10"/>
    <p:sldId id="305" r:id="rId11"/>
    <p:sldId id="306" r:id="rId12"/>
    <p:sldId id="307"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2683"/>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238441"/>
            <a:ext cx="3214307" cy="4454435"/>
          </a:xfrm>
        </p:spPr>
        <p:txBody>
          <a:bodyPr anchor="b">
            <a:normAutofit/>
          </a:bodyPr>
          <a:lstStyle/>
          <a:p>
            <a:pPr algn="ctr"/>
            <a:r>
              <a:rPr lang="en-US" sz="4400" dirty="0">
                <a:solidFill>
                  <a:schemeClr val="tx1"/>
                </a:solidFill>
              </a:rPr>
              <a:t>Research The Different Type of Social Engineering Attacks</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9E98A6-64B8-4281-9192-590996179CC5}"/>
              </a:ext>
            </a:extLst>
          </p:cNvPr>
          <p:cNvSpPr>
            <a:spLocks noGrp="1"/>
          </p:cNvSpPr>
          <p:nvPr>
            <p:ph idx="1"/>
          </p:nvPr>
        </p:nvSpPr>
        <p:spPr>
          <a:xfrm>
            <a:off x="1097280" y="457199"/>
            <a:ext cx="10058400" cy="5411893"/>
          </a:xfrm>
        </p:spPr>
        <p:txBody>
          <a:bodyPr/>
          <a:lstStyle/>
          <a:p>
            <a:pPr>
              <a:buNone/>
            </a:pPr>
            <a:r>
              <a:rPr lang="en-US" b="1" dirty="0"/>
              <a:t>📧 2. Email and Communication Security</a:t>
            </a:r>
          </a:p>
          <a:p>
            <a:pPr>
              <a:buFont typeface="Arial" panose="020B0604020202020204" pitchFamily="34" charset="0"/>
              <a:buChar char="•"/>
            </a:pPr>
            <a:r>
              <a:rPr lang="en-US" dirty="0"/>
              <a:t>Implement </a:t>
            </a:r>
            <a:r>
              <a:rPr lang="en-US" b="1" dirty="0"/>
              <a:t>email filtering systems</a:t>
            </a:r>
            <a:r>
              <a:rPr lang="en-US" dirty="0"/>
              <a:t> to detect and block phishing emails.</a:t>
            </a:r>
          </a:p>
          <a:p>
            <a:pPr>
              <a:buFont typeface="Arial" panose="020B0604020202020204" pitchFamily="34" charset="0"/>
              <a:buChar char="•"/>
            </a:pPr>
            <a:r>
              <a:rPr lang="en-US" dirty="0"/>
              <a:t>Use </a:t>
            </a:r>
            <a:r>
              <a:rPr lang="en-US" b="1" dirty="0"/>
              <a:t>multi-factor authentication (MFA)</a:t>
            </a:r>
            <a:r>
              <a:rPr lang="en-US" dirty="0"/>
              <a:t> for email and account logins.</a:t>
            </a:r>
          </a:p>
          <a:p>
            <a:pPr>
              <a:buFont typeface="Arial" panose="020B0604020202020204" pitchFamily="34" charset="0"/>
              <a:buChar char="•"/>
            </a:pPr>
            <a:r>
              <a:rPr lang="en-US" dirty="0"/>
              <a:t>Encourage users to </a:t>
            </a:r>
            <a:r>
              <a:rPr lang="en-US" b="1" dirty="0"/>
              <a:t>hover over links</a:t>
            </a:r>
            <a:r>
              <a:rPr lang="en-US" dirty="0"/>
              <a:t> to check their legitimacy before clicking.</a:t>
            </a:r>
          </a:p>
          <a:p>
            <a:pPr marL="0" indent="0">
              <a:buNone/>
            </a:pPr>
            <a:endParaRPr lang="en-US" dirty="0"/>
          </a:p>
          <a:p>
            <a:pPr>
              <a:buNone/>
            </a:pPr>
            <a:r>
              <a:rPr lang="en-US" b="1" dirty="0"/>
              <a:t>👤 3. Verification Protocols</a:t>
            </a:r>
          </a:p>
          <a:p>
            <a:pPr>
              <a:buFont typeface="Arial" panose="020B0604020202020204" pitchFamily="34" charset="0"/>
              <a:buChar char="•"/>
            </a:pPr>
            <a:r>
              <a:rPr lang="en-US" dirty="0"/>
              <a:t>Enforce </a:t>
            </a:r>
            <a:r>
              <a:rPr lang="en-US" b="1" dirty="0"/>
              <a:t>strict identity verification procedures</a:t>
            </a:r>
            <a:r>
              <a:rPr lang="en-US" dirty="0"/>
              <a:t> for internal requests involving sensitive data or access changes.</a:t>
            </a:r>
          </a:p>
          <a:p>
            <a:pPr>
              <a:buFont typeface="Arial" panose="020B0604020202020204" pitchFamily="34" charset="0"/>
              <a:buChar char="•"/>
            </a:pPr>
            <a:r>
              <a:rPr lang="en-US" b="1" dirty="0"/>
              <a:t>Do not share passwords or access credentials</a:t>
            </a:r>
            <a:r>
              <a:rPr lang="en-US" dirty="0"/>
              <a:t> over phone or email, even with someone claiming to be from IT or management.</a:t>
            </a:r>
          </a:p>
          <a:p>
            <a:endParaRPr lang="en-IN" dirty="0"/>
          </a:p>
        </p:txBody>
      </p:sp>
    </p:spTree>
    <p:extLst>
      <p:ext uri="{BB962C8B-B14F-4D97-AF65-F5344CB8AC3E}">
        <p14:creationId xmlns:p14="http://schemas.microsoft.com/office/powerpoint/2010/main" val="23531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ED86C-74E3-1FEC-3EFC-A472F835F438}"/>
              </a:ext>
            </a:extLst>
          </p:cNvPr>
          <p:cNvSpPr>
            <a:spLocks noGrp="1"/>
          </p:cNvSpPr>
          <p:nvPr>
            <p:ph idx="1"/>
          </p:nvPr>
        </p:nvSpPr>
        <p:spPr>
          <a:xfrm>
            <a:off x="1097280" y="363795"/>
            <a:ext cx="10058400" cy="5505298"/>
          </a:xfrm>
        </p:spPr>
        <p:txBody>
          <a:bodyPr/>
          <a:lstStyle/>
          <a:p>
            <a:pPr>
              <a:buNone/>
            </a:pPr>
            <a:r>
              <a:rPr lang="en-US" b="1" dirty="0"/>
              <a:t>🌐 4. Secure Web Use</a:t>
            </a:r>
          </a:p>
          <a:p>
            <a:pPr>
              <a:buFont typeface="Arial" panose="020B0604020202020204" pitchFamily="34" charset="0"/>
              <a:buChar char="•"/>
            </a:pPr>
            <a:r>
              <a:rPr lang="en-US" dirty="0"/>
              <a:t>Block access to </a:t>
            </a:r>
            <a:r>
              <a:rPr lang="en-US" b="1" dirty="0"/>
              <a:t>malicious websites</a:t>
            </a:r>
            <a:r>
              <a:rPr lang="en-US" dirty="0"/>
              <a:t> using DNS filtering.</a:t>
            </a:r>
          </a:p>
          <a:p>
            <a:pPr>
              <a:buFont typeface="Arial" panose="020B0604020202020204" pitchFamily="34" charset="0"/>
              <a:buChar char="•"/>
            </a:pPr>
            <a:r>
              <a:rPr lang="en-US" dirty="0"/>
              <a:t>Monitor traffic for </a:t>
            </a:r>
            <a:r>
              <a:rPr lang="en-US" b="1" dirty="0"/>
              <a:t>anomalous behavior</a:t>
            </a:r>
            <a:r>
              <a:rPr lang="en-US" dirty="0"/>
              <a:t> that could indicate watering hole attacks or malware </a:t>
            </a:r>
          </a:p>
          <a:p>
            <a:pPr marL="0" indent="0">
              <a:buNone/>
            </a:pPr>
            <a:r>
              <a:rPr lang="en-US" dirty="0"/>
              <a:t>  downloads.</a:t>
            </a:r>
          </a:p>
          <a:p>
            <a:pPr>
              <a:buNone/>
            </a:pPr>
            <a:r>
              <a:rPr lang="en-US" b="1" dirty="0"/>
              <a:t>☎️ 5. Phone and In-Person Protocols</a:t>
            </a:r>
          </a:p>
          <a:p>
            <a:pPr>
              <a:buFont typeface="Arial" panose="020B0604020202020204" pitchFamily="34" charset="0"/>
              <a:buChar char="•"/>
            </a:pPr>
            <a:r>
              <a:rPr lang="en-US" dirty="0"/>
              <a:t>Verify caller identity with a </a:t>
            </a:r>
            <a:r>
              <a:rPr lang="en-US" b="1" dirty="0"/>
              <a:t>callback policy</a:t>
            </a:r>
            <a:r>
              <a:rPr lang="en-US" dirty="0"/>
              <a:t>—call back using known numbers rather than those provided in the request.</a:t>
            </a:r>
          </a:p>
          <a:p>
            <a:pPr>
              <a:buFont typeface="Arial" panose="020B0604020202020204" pitchFamily="34" charset="0"/>
              <a:buChar char="•"/>
            </a:pPr>
            <a:r>
              <a:rPr lang="en-US" dirty="0"/>
              <a:t>Train employees to </a:t>
            </a:r>
            <a:r>
              <a:rPr lang="en-US" b="1" dirty="0"/>
              <a:t>challenge unfamiliar people</a:t>
            </a:r>
            <a:r>
              <a:rPr lang="en-US" dirty="0"/>
              <a:t> who try to enter restricted areas.</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682353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A080-4205-C103-C5D4-78664D8742C1}"/>
              </a:ext>
            </a:extLst>
          </p:cNvPr>
          <p:cNvSpPr>
            <a:spLocks noGrp="1"/>
          </p:cNvSpPr>
          <p:nvPr>
            <p:ph type="title"/>
          </p:nvPr>
        </p:nvSpPr>
        <p:spPr/>
        <p:txBody>
          <a:bodyPr/>
          <a:lstStyle/>
          <a:p>
            <a:r>
              <a:rPr lang="en-US" dirty="0"/>
              <a:t>Social Engineering Attacks</a:t>
            </a:r>
            <a:endParaRPr lang="en-IN" dirty="0"/>
          </a:p>
        </p:txBody>
      </p:sp>
      <p:sp>
        <p:nvSpPr>
          <p:cNvPr id="3" name="Content Placeholder 2">
            <a:extLst>
              <a:ext uri="{FF2B5EF4-FFF2-40B4-BE49-F238E27FC236}">
                <a16:creationId xmlns:a16="http://schemas.microsoft.com/office/drawing/2014/main" id="{820A293E-E326-481A-2D47-E27755AEFDBB}"/>
              </a:ext>
            </a:extLst>
          </p:cNvPr>
          <p:cNvSpPr>
            <a:spLocks noGrp="1"/>
          </p:cNvSpPr>
          <p:nvPr>
            <p:ph idx="1"/>
          </p:nvPr>
        </p:nvSpPr>
        <p:spPr/>
        <p:txBody>
          <a:bodyPr/>
          <a:lstStyle/>
          <a:p>
            <a:r>
              <a:rPr lang="en-US" dirty="0"/>
              <a:t>Social engineering attacks exploit human psychology to manipulate individuals into divulging confidential or personal information that may be used for fraudulent purposes. These attacks are often more effective than technical hacks because they bypass traditional security measures. Social engineering attacks are methods used by malicious actors to manipulate people into divulging confidential information or performing actions that compromise security. These attacks exploit human psychology rather than technical vulnerabilities. Below are the </a:t>
            </a:r>
            <a:r>
              <a:rPr lang="en-US" b="1" dirty="0"/>
              <a:t>main types of social engineering attacks </a:t>
            </a:r>
            <a:endParaRPr lang="en-US" dirty="0"/>
          </a:p>
          <a:p>
            <a:endParaRPr lang="en-IN" dirty="0"/>
          </a:p>
        </p:txBody>
      </p:sp>
    </p:spTree>
    <p:extLst>
      <p:ext uri="{BB962C8B-B14F-4D97-AF65-F5344CB8AC3E}">
        <p14:creationId xmlns:p14="http://schemas.microsoft.com/office/powerpoint/2010/main" val="312735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C528D-B2E2-947B-D5A9-CECE2E325AEC}"/>
              </a:ext>
            </a:extLst>
          </p:cNvPr>
          <p:cNvSpPr>
            <a:spLocks noGrp="1"/>
          </p:cNvSpPr>
          <p:nvPr>
            <p:ph idx="1"/>
          </p:nvPr>
        </p:nvSpPr>
        <p:spPr>
          <a:xfrm>
            <a:off x="1097280" y="678426"/>
            <a:ext cx="10058400" cy="4581832"/>
          </a:xfrm>
        </p:spPr>
        <p:txBody>
          <a:bodyPr/>
          <a:lstStyle/>
          <a:p>
            <a:r>
              <a:rPr lang="en-US" b="1" u="sng" dirty="0"/>
              <a:t>1. Phishing : </a:t>
            </a:r>
            <a:r>
              <a:rPr lang="en-US" dirty="0"/>
              <a:t> Phishing is the most common form of social engineering and involves tricking individuals into providing sensitive information (like passwords or credit card numbers) by pretending to be a trustworthy source.</a:t>
            </a:r>
          </a:p>
          <a:p>
            <a:r>
              <a:rPr lang="en-US" dirty="0"/>
              <a:t>Common forms:</a:t>
            </a:r>
          </a:p>
          <a:p>
            <a:pPr>
              <a:buFont typeface="Wingdings" panose="05000000000000000000" pitchFamily="2" charset="2"/>
              <a:buChar char="Ø"/>
            </a:pPr>
            <a:r>
              <a:rPr lang="en-US" u="sng" dirty="0"/>
              <a:t>Email phishing: </a:t>
            </a:r>
            <a:r>
              <a:rPr lang="en-US" dirty="0"/>
              <a:t>Fake emails that look like they come from legitimate companies. </a:t>
            </a:r>
          </a:p>
          <a:p>
            <a:pPr>
              <a:buFont typeface="Wingdings" panose="05000000000000000000" pitchFamily="2" charset="2"/>
              <a:buChar char="Ø"/>
            </a:pPr>
            <a:r>
              <a:rPr lang="en-US" u="sng" dirty="0"/>
              <a:t>Spear phishing: </a:t>
            </a:r>
            <a:r>
              <a:rPr lang="en-US" dirty="0"/>
              <a:t>Targeted phishing toward a specific individual or organization.</a:t>
            </a:r>
          </a:p>
          <a:p>
            <a:pPr>
              <a:buFont typeface="Wingdings" panose="05000000000000000000" pitchFamily="2" charset="2"/>
              <a:buChar char="Ø"/>
            </a:pPr>
            <a:r>
              <a:rPr lang="en-US" u="sng" dirty="0"/>
              <a:t>Whaling:</a:t>
            </a:r>
            <a:r>
              <a:rPr lang="en-US" dirty="0"/>
              <a:t> Aimed at high-profile targets like CEOs or CFOs.</a:t>
            </a:r>
          </a:p>
          <a:p>
            <a:pPr>
              <a:buFont typeface="Wingdings" panose="05000000000000000000" pitchFamily="2" charset="2"/>
              <a:buChar char="Ø"/>
            </a:pPr>
            <a:r>
              <a:rPr lang="en-US" u="sng" dirty="0"/>
              <a:t>Smishing:</a:t>
            </a:r>
            <a:r>
              <a:rPr lang="en-US" dirty="0"/>
              <a:t> Phishing via SMS/text messages .</a:t>
            </a:r>
          </a:p>
          <a:p>
            <a:pPr>
              <a:buFont typeface="Wingdings" panose="05000000000000000000" pitchFamily="2" charset="2"/>
              <a:buChar char="Ø"/>
            </a:pPr>
            <a:r>
              <a:rPr lang="en-US" u="sng" dirty="0"/>
              <a:t>Vishing: </a:t>
            </a:r>
            <a:r>
              <a:rPr lang="en-US" dirty="0"/>
              <a:t>Phishing via voice calls.</a:t>
            </a:r>
            <a:endParaRPr lang="en-IN" dirty="0"/>
          </a:p>
        </p:txBody>
      </p:sp>
    </p:spTree>
    <p:extLst>
      <p:ext uri="{BB962C8B-B14F-4D97-AF65-F5344CB8AC3E}">
        <p14:creationId xmlns:p14="http://schemas.microsoft.com/office/powerpoint/2010/main" val="248234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04388-A605-95E4-3D69-3FC5FB862367}"/>
              </a:ext>
            </a:extLst>
          </p:cNvPr>
          <p:cNvSpPr>
            <a:spLocks noGrp="1"/>
          </p:cNvSpPr>
          <p:nvPr>
            <p:ph idx="1"/>
          </p:nvPr>
        </p:nvSpPr>
        <p:spPr>
          <a:xfrm>
            <a:off x="1097280" y="727587"/>
            <a:ext cx="10058400" cy="5141505"/>
          </a:xfrm>
        </p:spPr>
        <p:txBody>
          <a:bodyPr/>
          <a:lstStyle/>
          <a:p>
            <a:r>
              <a:rPr lang="en-US" b="1" u="sng" dirty="0"/>
              <a:t>2. Pretexting :</a:t>
            </a:r>
            <a:r>
              <a:rPr lang="en-US" dirty="0"/>
              <a:t> The attacker creates a fabricated scenario (pretext) to obtain private information. </a:t>
            </a:r>
          </a:p>
          <a:p>
            <a:r>
              <a:rPr lang="en-US" dirty="0"/>
              <a:t>The attacker usually poses as a figure of authority (e.g., a police officer, bank official, or IT technician).</a:t>
            </a:r>
          </a:p>
          <a:p>
            <a:r>
              <a:rPr lang="en-US" dirty="0"/>
              <a:t>Example: An attacker calls an employee pretending to be from the IT department asking for login credentials for “maintenance purposes.”</a:t>
            </a:r>
          </a:p>
          <a:p>
            <a:r>
              <a:rPr lang="en-US" b="1" u="sng" dirty="0"/>
              <a:t>3. Baiting : </a:t>
            </a:r>
            <a:r>
              <a:rPr lang="en-US" dirty="0"/>
              <a:t>This involves luring victims with something attractive (free music downloads, USB drives, etc.) to trick them into giving up their credentials or installing malware.</a:t>
            </a:r>
          </a:p>
          <a:p>
            <a:r>
              <a:rPr lang="en-US" dirty="0"/>
              <a:t>Example: Leaving infected USB drives in public areas, hoping someone plugs them into a work computer.</a:t>
            </a:r>
          </a:p>
          <a:p>
            <a:r>
              <a:rPr lang="en-US" dirty="0"/>
              <a:t>Free downloads of movies or software that are actually malware.</a:t>
            </a:r>
            <a:endParaRPr lang="en-IN" dirty="0"/>
          </a:p>
        </p:txBody>
      </p:sp>
    </p:spTree>
    <p:extLst>
      <p:ext uri="{BB962C8B-B14F-4D97-AF65-F5344CB8AC3E}">
        <p14:creationId xmlns:p14="http://schemas.microsoft.com/office/powerpoint/2010/main" val="263350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Summary Table </a:t>
            </a:r>
          </a:p>
        </p:txBody>
      </p:sp>
      <p:graphicFrame>
        <p:nvGraphicFramePr>
          <p:cNvPr id="6" name="Content Placeholder 5">
            <a:extLst>
              <a:ext uri="{FF2B5EF4-FFF2-40B4-BE49-F238E27FC236}">
                <a16:creationId xmlns:a16="http://schemas.microsoft.com/office/drawing/2014/main" id="{FD912A00-D9CE-D736-1631-876728C8A067}"/>
              </a:ext>
            </a:extLst>
          </p:cNvPr>
          <p:cNvGraphicFramePr>
            <a:graphicFrameLocks noGrp="1"/>
          </p:cNvGraphicFramePr>
          <p:nvPr>
            <p:ph idx="1"/>
            <p:extLst>
              <p:ext uri="{D42A27DB-BD31-4B8C-83A1-F6EECF244321}">
                <p14:modId xmlns:p14="http://schemas.microsoft.com/office/powerpoint/2010/main" val="3793879052"/>
              </p:ext>
            </p:extLst>
          </p:nvPr>
        </p:nvGraphicFramePr>
        <p:xfrm>
          <a:off x="1096963" y="2108200"/>
          <a:ext cx="10058397" cy="2837428"/>
        </p:xfrm>
        <a:graphic>
          <a:graphicData uri="http://schemas.openxmlformats.org/drawingml/2006/table">
            <a:tbl>
              <a:tblPr firstRow="1" bandRow="1">
                <a:tableStyleId>{21E4AEA4-8DFA-4A89-87EB-49C32662AFE0}</a:tableStyleId>
              </a:tblPr>
              <a:tblGrid>
                <a:gridCol w="3352799">
                  <a:extLst>
                    <a:ext uri="{9D8B030D-6E8A-4147-A177-3AD203B41FA5}">
                      <a16:colId xmlns:a16="http://schemas.microsoft.com/office/drawing/2014/main" val="2827844643"/>
                    </a:ext>
                  </a:extLst>
                </a:gridCol>
                <a:gridCol w="3352799">
                  <a:extLst>
                    <a:ext uri="{9D8B030D-6E8A-4147-A177-3AD203B41FA5}">
                      <a16:colId xmlns:a16="http://schemas.microsoft.com/office/drawing/2014/main" val="3970192673"/>
                    </a:ext>
                  </a:extLst>
                </a:gridCol>
                <a:gridCol w="3352799">
                  <a:extLst>
                    <a:ext uri="{9D8B030D-6E8A-4147-A177-3AD203B41FA5}">
                      <a16:colId xmlns:a16="http://schemas.microsoft.com/office/drawing/2014/main" val="1157326097"/>
                    </a:ext>
                  </a:extLst>
                </a:gridCol>
              </a:tblGrid>
              <a:tr h="709357">
                <a:tc>
                  <a:txBody>
                    <a:bodyPr/>
                    <a:lstStyle/>
                    <a:p>
                      <a:pPr algn="ctr"/>
                      <a:r>
                        <a:rPr lang="en-US" dirty="0"/>
                        <a:t>Type</a:t>
                      </a:r>
                      <a:endParaRPr lang="en-IN" dirty="0"/>
                    </a:p>
                  </a:txBody>
                  <a:tcPr/>
                </a:tc>
                <a:tc>
                  <a:txBody>
                    <a:bodyPr/>
                    <a:lstStyle/>
                    <a:p>
                      <a:pPr algn="ctr"/>
                      <a:r>
                        <a:rPr lang="en-US" dirty="0"/>
                        <a:t>Method</a:t>
                      </a:r>
                      <a:endParaRPr lang="en-IN" dirty="0"/>
                    </a:p>
                  </a:txBody>
                  <a:tcPr/>
                </a:tc>
                <a:tc>
                  <a:txBody>
                    <a:bodyPr/>
                    <a:lstStyle/>
                    <a:p>
                      <a:pPr algn="ctr"/>
                      <a:r>
                        <a:rPr lang="en-US" dirty="0"/>
                        <a:t>Goal</a:t>
                      </a:r>
                      <a:endParaRPr lang="en-IN" dirty="0"/>
                    </a:p>
                  </a:txBody>
                  <a:tcPr/>
                </a:tc>
                <a:extLst>
                  <a:ext uri="{0D108BD9-81ED-4DB2-BD59-A6C34878D82A}">
                    <a16:rowId xmlns:a16="http://schemas.microsoft.com/office/drawing/2014/main" val="3858282452"/>
                  </a:ext>
                </a:extLst>
              </a:tr>
              <a:tr h="709357">
                <a:tc>
                  <a:txBody>
                    <a:bodyPr/>
                    <a:lstStyle/>
                    <a:p>
                      <a:r>
                        <a:rPr lang="en-US" dirty="0"/>
                        <a:t>Phishing</a:t>
                      </a:r>
                      <a:endParaRPr lang="en-IN" dirty="0"/>
                    </a:p>
                  </a:txBody>
                  <a:tcPr/>
                </a:tc>
                <a:tc>
                  <a:txBody>
                    <a:bodyPr/>
                    <a:lstStyle/>
                    <a:p>
                      <a:r>
                        <a:rPr lang="en-US" dirty="0"/>
                        <a:t>Email , SMS , Calls</a:t>
                      </a:r>
                      <a:endParaRPr lang="en-IN" dirty="0"/>
                    </a:p>
                  </a:txBody>
                  <a:tcPr/>
                </a:tc>
                <a:tc>
                  <a:txBody>
                    <a:bodyPr/>
                    <a:lstStyle/>
                    <a:p>
                      <a:r>
                        <a:rPr lang="en-US" dirty="0"/>
                        <a:t>Credential theft</a:t>
                      </a:r>
                    </a:p>
                    <a:p>
                      <a:endParaRPr lang="en-IN" dirty="0"/>
                    </a:p>
                  </a:txBody>
                  <a:tcPr/>
                </a:tc>
                <a:extLst>
                  <a:ext uri="{0D108BD9-81ED-4DB2-BD59-A6C34878D82A}">
                    <a16:rowId xmlns:a16="http://schemas.microsoft.com/office/drawing/2014/main" val="3958843658"/>
                  </a:ext>
                </a:extLst>
              </a:tr>
              <a:tr h="709357">
                <a:tc>
                  <a:txBody>
                    <a:bodyPr/>
                    <a:lstStyle/>
                    <a:p>
                      <a:r>
                        <a:rPr lang="en-US" dirty="0"/>
                        <a:t>Pretexting</a:t>
                      </a:r>
                      <a:endParaRPr lang="en-IN" dirty="0"/>
                    </a:p>
                  </a:txBody>
                  <a:tcPr/>
                </a:tc>
                <a:tc>
                  <a:txBody>
                    <a:bodyPr/>
                    <a:lstStyle/>
                    <a:p>
                      <a:r>
                        <a:rPr lang="en-US" dirty="0"/>
                        <a:t>Fake scenarios</a:t>
                      </a:r>
                      <a:endParaRPr lang="en-IN" dirty="0"/>
                    </a:p>
                  </a:txBody>
                  <a:tcPr/>
                </a:tc>
                <a:tc>
                  <a:txBody>
                    <a:bodyPr/>
                    <a:lstStyle/>
                    <a:p>
                      <a:r>
                        <a:rPr lang="en-US" dirty="0"/>
                        <a:t>Gaining trust &amp; data</a:t>
                      </a:r>
                      <a:endParaRPr lang="en-IN" dirty="0"/>
                    </a:p>
                  </a:txBody>
                  <a:tcPr/>
                </a:tc>
                <a:extLst>
                  <a:ext uri="{0D108BD9-81ED-4DB2-BD59-A6C34878D82A}">
                    <a16:rowId xmlns:a16="http://schemas.microsoft.com/office/drawing/2014/main" val="2851804631"/>
                  </a:ext>
                </a:extLst>
              </a:tr>
              <a:tr h="709357">
                <a:tc>
                  <a:txBody>
                    <a:bodyPr/>
                    <a:lstStyle/>
                    <a:p>
                      <a:r>
                        <a:rPr lang="en-US" dirty="0"/>
                        <a:t>Baiting</a:t>
                      </a:r>
                      <a:endParaRPr lang="en-IN" dirty="0"/>
                    </a:p>
                  </a:txBody>
                  <a:tcPr/>
                </a:tc>
                <a:tc>
                  <a:txBody>
                    <a:bodyPr/>
                    <a:lstStyle/>
                    <a:p>
                      <a:r>
                        <a:rPr lang="en-US" dirty="0"/>
                        <a:t>Enticing with “free” items</a:t>
                      </a:r>
                      <a:endParaRPr lang="en-IN" dirty="0"/>
                    </a:p>
                  </a:txBody>
                  <a:tcPr/>
                </a:tc>
                <a:tc>
                  <a:txBody>
                    <a:bodyPr/>
                    <a:lstStyle/>
                    <a:p>
                      <a:r>
                        <a:rPr lang="en-US" dirty="0"/>
                        <a:t>Malware or access</a:t>
                      </a:r>
                      <a:endParaRPr lang="en-IN" dirty="0"/>
                    </a:p>
                  </a:txBody>
                  <a:tcPr/>
                </a:tc>
                <a:extLst>
                  <a:ext uri="{0D108BD9-81ED-4DB2-BD59-A6C34878D82A}">
                    <a16:rowId xmlns:a16="http://schemas.microsoft.com/office/drawing/2014/main" val="1759464291"/>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9337-F461-7A47-500D-CBBA024301F2}"/>
              </a:ext>
            </a:extLst>
          </p:cNvPr>
          <p:cNvSpPr>
            <a:spLocks noGrp="1"/>
          </p:cNvSpPr>
          <p:nvPr>
            <p:ph type="title"/>
          </p:nvPr>
        </p:nvSpPr>
        <p:spPr>
          <a:xfrm>
            <a:off x="1097280" y="286604"/>
            <a:ext cx="10058400" cy="1188236"/>
          </a:xfrm>
        </p:spPr>
        <p:txBody>
          <a:bodyPr>
            <a:normAutofit/>
          </a:bodyPr>
          <a:lstStyle/>
          <a:p>
            <a:r>
              <a:rPr lang="en-US" sz="3600" dirty="0"/>
              <a:t>Case studies of attacks &amp; their impact on organization </a:t>
            </a:r>
            <a:endParaRPr lang="en-IN" sz="3600" dirty="0"/>
          </a:p>
        </p:txBody>
      </p:sp>
      <p:sp>
        <p:nvSpPr>
          <p:cNvPr id="3" name="Content Placeholder 2">
            <a:extLst>
              <a:ext uri="{FF2B5EF4-FFF2-40B4-BE49-F238E27FC236}">
                <a16:creationId xmlns:a16="http://schemas.microsoft.com/office/drawing/2014/main" id="{4F25CBC5-F8F0-6319-1026-28AF90DE896C}"/>
              </a:ext>
            </a:extLst>
          </p:cNvPr>
          <p:cNvSpPr>
            <a:spLocks noGrp="1"/>
          </p:cNvSpPr>
          <p:nvPr>
            <p:ph idx="1"/>
          </p:nvPr>
        </p:nvSpPr>
        <p:spPr>
          <a:xfrm>
            <a:off x="1097280" y="1917291"/>
            <a:ext cx="10058400" cy="3951802"/>
          </a:xfrm>
        </p:spPr>
        <p:txBody>
          <a:bodyPr>
            <a:normAutofit lnSpcReduction="10000"/>
          </a:bodyPr>
          <a:lstStyle/>
          <a:p>
            <a:r>
              <a:rPr lang="en-US" b="1" u="sng" dirty="0"/>
              <a:t>Case Study 1 : Twitter Bitcoin Scam (2020)</a:t>
            </a:r>
          </a:p>
          <a:p>
            <a:r>
              <a:rPr lang="en-US" dirty="0"/>
              <a:t>Attack Type: Social Engineering (Phishing + Impersonation)</a:t>
            </a:r>
          </a:p>
          <a:p>
            <a:r>
              <a:rPr lang="en-US" b="1" u="sng" dirty="0"/>
              <a:t>What Happened:</a:t>
            </a:r>
          </a:p>
          <a:p>
            <a:r>
              <a:rPr lang="en-US" dirty="0"/>
              <a:t>Teen hackers gained access to Twitter's internal tools by phishing employees via phone. They impersonated IT support staff and tricked employees into giving up credentials. With access, they hijacked high-profile accounts including Elon Musk, Barack Obama, Apple, and Bill Gates.</a:t>
            </a:r>
          </a:p>
          <a:p>
            <a:r>
              <a:rPr lang="en-US" b="1" u="sng" dirty="0"/>
              <a:t>Impact:</a:t>
            </a:r>
          </a:p>
          <a:p>
            <a:r>
              <a:rPr lang="en-US" dirty="0"/>
              <a:t>Attackers posted fake Bitcoin donation messages . Over $118,000 in Bitcoin was collected from unsuspecting users . Massive loss of trust in Twitter’s internal security . Twitter temporarily disabled verified accounts . Led to Congressional inquiries and internal policy reforms.</a:t>
            </a:r>
            <a:endParaRPr lang="en-IN" dirty="0"/>
          </a:p>
        </p:txBody>
      </p:sp>
    </p:spTree>
    <p:extLst>
      <p:ext uri="{BB962C8B-B14F-4D97-AF65-F5344CB8AC3E}">
        <p14:creationId xmlns:p14="http://schemas.microsoft.com/office/powerpoint/2010/main" val="151246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B3AB-6E1B-92C6-9565-71F4D5E50BC1}"/>
              </a:ext>
            </a:extLst>
          </p:cNvPr>
          <p:cNvSpPr>
            <a:spLocks noGrp="1"/>
          </p:cNvSpPr>
          <p:nvPr>
            <p:ph idx="1"/>
          </p:nvPr>
        </p:nvSpPr>
        <p:spPr>
          <a:xfrm>
            <a:off x="1097280" y="816077"/>
            <a:ext cx="10058400" cy="5053015"/>
          </a:xfrm>
        </p:spPr>
        <p:txBody>
          <a:bodyPr/>
          <a:lstStyle/>
          <a:p>
            <a:r>
              <a:rPr lang="en-US" b="1" u="sng" dirty="0"/>
              <a:t>Case Study 2: Target Data Breach (2013)</a:t>
            </a:r>
          </a:p>
          <a:p>
            <a:r>
              <a:rPr lang="en-US" b="1" u="sng" dirty="0"/>
              <a:t>Attack Type: </a:t>
            </a:r>
            <a:r>
              <a:rPr lang="en-US" dirty="0"/>
              <a:t> Phishing + Credential Theft </a:t>
            </a:r>
          </a:p>
          <a:p>
            <a:r>
              <a:rPr lang="en-US" b="1" u="sng" dirty="0"/>
              <a:t>What Happened:</a:t>
            </a:r>
          </a:p>
          <a:p>
            <a:r>
              <a:rPr lang="en-US" dirty="0"/>
              <a:t>Hackers used phishing emails to compromise a third-party HVAC vendor connected to Target’s network. Using stolen credentials, they accessed the internal network and installed malware on point-of-sale (POS) systems.</a:t>
            </a:r>
          </a:p>
          <a:p>
            <a:r>
              <a:rPr lang="en-US" b="1" u="sng" dirty="0"/>
              <a:t>Impact:</a:t>
            </a:r>
          </a:p>
          <a:p>
            <a:r>
              <a:rPr lang="en-US" dirty="0"/>
              <a:t>Personal and financial information of over 40 million customers was stolen.</a:t>
            </a:r>
          </a:p>
          <a:p>
            <a:r>
              <a:rPr lang="en-US" dirty="0"/>
              <a:t>Cost Target over $200 million (legal fees, settlements, upgrades).</a:t>
            </a:r>
          </a:p>
          <a:p>
            <a:r>
              <a:rPr lang="en-US" dirty="0"/>
              <a:t>Massive reputational </a:t>
            </a:r>
            <a:r>
              <a:rPr lang="en-US" dirty="0" err="1"/>
              <a:t>damage.CIO</a:t>
            </a:r>
            <a:r>
              <a:rPr lang="en-US" dirty="0"/>
              <a:t> and CEO resigned.</a:t>
            </a:r>
            <a:endParaRPr lang="en-IN" dirty="0"/>
          </a:p>
        </p:txBody>
      </p:sp>
    </p:spTree>
    <p:extLst>
      <p:ext uri="{BB962C8B-B14F-4D97-AF65-F5344CB8AC3E}">
        <p14:creationId xmlns:p14="http://schemas.microsoft.com/office/powerpoint/2010/main" val="101640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BDF92-4B4A-AAEE-D0F0-1F5BCA98BFB7}"/>
              </a:ext>
            </a:extLst>
          </p:cNvPr>
          <p:cNvSpPr>
            <a:spLocks noGrp="1"/>
          </p:cNvSpPr>
          <p:nvPr>
            <p:ph idx="1"/>
          </p:nvPr>
        </p:nvSpPr>
        <p:spPr>
          <a:xfrm>
            <a:off x="1097280" y="471949"/>
            <a:ext cx="10058400" cy="5397144"/>
          </a:xfrm>
        </p:spPr>
        <p:txBody>
          <a:bodyPr/>
          <a:lstStyle/>
          <a:p>
            <a:r>
              <a:rPr lang="en-US" b="1" u="sng" dirty="0"/>
              <a:t>Case Study 5: Sony Pictures Hack (2014)</a:t>
            </a:r>
          </a:p>
          <a:p>
            <a:r>
              <a:rPr lang="en-US" b="1" u="sng" dirty="0"/>
              <a:t>Attack Type: </a:t>
            </a:r>
            <a:r>
              <a:rPr lang="en-US" dirty="0"/>
              <a:t> Spear Phishing + Malware Installation</a:t>
            </a:r>
          </a:p>
          <a:p>
            <a:r>
              <a:rPr lang="en-US" b="1" u="sng" dirty="0"/>
              <a:t>What Happened:</a:t>
            </a:r>
          </a:p>
          <a:p>
            <a:r>
              <a:rPr lang="en-US" dirty="0"/>
              <a:t>Attackers (allegedly North Korea-backed) sent spear-phishing emails to Sony employees. Once credentials were compromised, they deployed malware to destroy data and leak sensitive internal communications.</a:t>
            </a:r>
          </a:p>
          <a:p>
            <a:r>
              <a:rPr lang="en-US" b="1" u="sng" dirty="0"/>
              <a:t>Impact:</a:t>
            </a:r>
          </a:p>
          <a:p>
            <a:r>
              <a:rPr lang="en-US" dirty="0"/>
              <a:t>Leaked unreleased movies, employee data, internal emails .</a:t>
            </a:r>
          </a:p>
          <a:p>
            <a:r>
              <a:rPr lang="en-US" dirty="0"/>
              <a:t> Extensive reputational damage and legal implications .</a:t>
            </a:r>
          </a:p>
          <a:p>
            <a:r>
              <a:rPr lang="en-US" dirty="0"/>
              <a:t> Estimated cost: Over $100 million .</a:t>
            </a:r>
          </a:p>
          <a:p>
            <a:r>
              <a:rPr lang="en-US" dirty="0"/>
              <a:t> Staff morale and business partnerships were severely affected.</a:t>
            </a:r>
            <a:endParaRPr lang="en-IN" dirty="0"/>
          </a:p>
        </p:txBody>
      </p:sp>
    </p:spTree>
    <p:extLst>
      <p:ext uri="{BB962C8B-B14F-4D97-AF65-F5344CB8AC3E}">
        <p14:creationId xmlns:p14="http://schemas.microsoft.com/office/powerpoint/2010/main" val="424551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C930-1F87-7EEB-3B51-6DE669E9C7D1}"/>
              </a:ext>
            </a:extLst>
          </p:cNvPr>
          <p:cNvSpPr>
            <a:spLocks noGrp="1"/>
          </p:cNvSpPr>
          <p:nvPr>
            <p:ph type="title"/>
          </p:nvPr>
        </p:nvSpPr>
        <p:spPr/>
        <p:txBody>
          <a:bodyPr>
            <a:normAutofit fontScale="90000"/>
          </a:bodyPr>
          <a:lstStyle/>
          <a:p>
            <a:r>
              <a:rPr lang="en-US" dirty="0"/>
              <a:t>Offer recommendation on how to prevent social engineering attacks.</a:t>
            </a:r>
            <a:endParaRPr lang="en-IN" dirty="0"/>
          </a:p>
        </p:txBody>
      </p:sp>
      <p:sp>
        <p:nvSpPr>
          <p:cNvPr id="3" name="Content Placeholder 2">
            <a:extLst>
              <a:ext uri="{FF2B5EF4-FFF2-40B4-BE49-F238E27FC236}">
                <a16:creationId xmlns:a16="http://schemas.microsoft.com/office/drawing/2014/main" id="{0548ADF9-B8A2-8400-03C5-0FF693E857DA}"/>
              </a:ext>
            </a:extLst>
          </p:cNvPr>
          <p:cNvSpPr>
            <a:spLocks noGrp="1"/>
          </p:cNvSpPr>
          <p:nvPr>
            <p:ph idx="1"/>
          </p:nvPr>
        </p:nvSpPr>
        <p:spPr/>
        <p:txBody>
          <a:bodyPr/>
          <a:lstStyle/>
          <a:p>
            <a:r>
              <a:rPr lang="en-US" dirty="0"/>
              <a:t>Preventing social engineering attacks requires a combination of </a:t>
            </a:r>
            <a:r>
              <a:rPr lang="en-US" b="1" dirty="0"/>
              <a:t>technical safeguards, employee training, and strong organizational policies</a:t>
            </a:r>
            <a:r>
              <a:rPr lang="en-US" dirty="0"/>
              <a:t>. Below are practical and actionable </a:t>
            </a:r>
            <a:r>
              <a:rPr lang="en-US" b="1" dirty="0"/>
              <a:t>recommendations</a:t>
            </a:r>
            <a:r>
              <a:rPr lang="en-US" dirty="0"/>
              <a:t> to reduce the risk:</a:t>
            </a:r>
          </a:p>
          <a:p>
            <a:pPr>
              <a:buNone/>
            </a:pPr>
            <a:r>
              <a:rPr lang="en-US" b="1" dirty="0"/>
              <a:t>🔐 1. Employee Awareness &amp; Training</a:t>
            </a:r>
          </a:p>
          <a:p>
            <a:pPr>
              <a:buFont typeface="Arial" panose="020B0604020202020204" pitchFamily="34" charset="0"/>
              <a:buChar char="•"/>
            </a:pPr>
            <a:r>
              <a:rPr lang="en-US" b="1" dirty="0"/>
              <a:t>Conduct regular security awareness training</a:t>
            </a:r>
            <a:r>
              <a:rPr lang="en-US" dirty="0"/>
              <a:t> to educate employees on the types and signs of social engineering attacks.</a:t>
            </a:r>
          </a:p>
          <a:p>
            <a:pPr>
              <a:buFont typeface="Arial" panose="020B0604020202020204" pitchFamily="34" charset="0"/>
              <a:buChar char="•"/>
            </a:pPr>
            <a:r>
              <a:rPr lang="en-US" dirty="0"/>
              <a:t>Use </a:t>
            </a:r>
            <a:r>
              <a:rPr lang="en-US" b="1" dirty="0"/>
              <a:t>simulated phishing campaigns</a:t>
            </a:r>
            <a:r>
              <a:rPr lang="en-US" dirty="0"/>
              <a:t> to test and reinforce good behavior.</a:t>
            </a:r>
          </a:p>
          <a:p>
            <a:pPr>
              <a:buFont typeface="Arial" panose="020B0604020202020204" pitchFamily="34" charset="0"/>
              <a:buChar char="•"/>
            </a:pPr>
            <a:r>
              <a:rPr lang="en-US" dirty="0"/>
              <a:t>Teach staff to </a:t>
            </a:r>
            <a:r>
              <a:rPr lang="en-US" b="1" dirty="0"/>
              <a:t>verify identities</a:t>
            </a:r>
            <a:r>
              <a:rPr lang="en-US" dirty="0"/>
              <a:t> before sharing sensitive information.</a:t>
            </a:r>
          </a:p>
          <a:p>
            <a:endParaRPr lang="en-US" dirty="0"/>
          </a:p>
          <a:p>
            <a:endParaRPr lang="en-IN" dirty="0"/>
          </a:p>
        </p:txBody>
      </p:sp>
    </p:spTree>
    <p:extLst>
      <p:ext uri="{BB962C8B-B14F-4D97-AF65-F5344CB8AC3E}">
        <p14:creationId xmlns:p14="http://schemas.microsoft.com/office/powerpoint/2010/main" val="205193551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{33E730CA-9DCB-419C-982E-A3C1E5AFE86A}tf22712842_win32</Template>
  <TotalTime>66</TotalTime>
  <Words>892</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Calibri</vt:lpstr>
      <vt:lpstr>Franklin Gothic Book</vt:lpstr>
      <vt:lpstr>Wingdings</vt:lpstr>
      <vt:lpstr>Custom</vt:lpstr>
      <vt:lpstr>Research The Different Type of Social Engineering Attacks</vt:lpstr>
      <vt:lpstr>Social Engineering Attacks</vt:lpstr>
      <vt:lpstr>PowerPoint Presentation</vt:lpstr>
      <vt:lpstr>PowerPoint Presentation</vt:lpstr>
      <vt:lpstr>Summary Table </vt:lpstr>
      <vt:lpstr>Case studies of attacks &amp; their impact on organization </vt:lpstr>
      <vt:lpstr>PowerPoint Presentation</vt:lpstr>
      <vt:lpstr>PowerPoint Presentation</vt:lpstr>
      <vt:lpstr>Offer recommendation on how to prevent social engineering attacks.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Singh</dc:creator>
  <cp:lastModifiedBy>Aditi Singh</cp:lastModifiedBy>
  <cp:revision>1</cp:revision>
  <dcterms:created xsi:type="dcterms:W3CDTF">2025-06-04T03:26:11Z</dcterms:created>
  <dcterms:modified xsi:type="dcterms:W3CDTF">2025-06-04T04:32:37Z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