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F53E01-30F9-4F09-903C-B7BEE33A59E2}"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310508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53E01-30F9-4F09-903C-B7BEE33A59E2}"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191851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F53E01-30F9-4F09-903C-B7BEE33A59E2}"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3368734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F53E01-30F9-4F09-903C-B7BEE33A59E2}"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29B12-9DBB-41F2-AE4F-E0499A59345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07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53E01-30F9-4F09-903C-B7BEE33A59E2}"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4196498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F53E01-30F9-4F09-903C-B7BEE33A59E2}" type="datetimeFigureOut">
              <a:rPr lang="en-IN" smtClean="0"/>
              <a:t>30-04-2023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96100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F53E01-30F9-4F09-903C-B7BEE33A59E2}" type="datetimeFigureOut">
              <a:rPr lang="en-IN" smtClean="0"/>
              <a:t>30-04-2023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1096425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53E01-30F9-4F09-903C-B7BEE33A59E2}"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1589062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53E01-30F9-4F09-903C-B7BEE33A59E2}"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393705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6F53E01-30F9-4F09-903C-B7BEE33A59E2}"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135061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53E01-30F9-4F09-903C-B7BEE33A59E2}"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14653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F53E01-30F9-4F09-903C-B7BEE33A59E2}"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1531059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F53E01-30F9-4F09-903C-B7BEE33A59E2}" type="datetimeFigureOut">
              <a:rPr lang="en-IN" smtClean="0"/>
              <a:t>30-04-2023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288881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6F53E01-30F9-4F09-903C-B7BEE33A59E2}" type="datetimeFigureOut">
              <a:rPr lang="en-IN" smtClean="0"/>
              <a:t>30-04-2023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779456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F53E01-30F9-4F09-903C-B7BEE33A59E2}" type="datetimeFigureOut">
              <a:rPr lang="en-IN" smtClean="0"/>
              <a:t>30-04-2023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270877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6F53E01-30F9-4F09-903C-B7BEE33A59E2}" type="datetimeFigureOut">
              <a:rPr lang="en-IN" smtClean="0"/>
              <a:t>30-04-2023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232774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53E01-30F9-4F09-903C-B7BEE33A59E2}"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329B12-9DBB-41F2-AE4F-E0499A593456}" type="slidenum">
              <a:rPr lang="en-IN" smtClean="0"/>
              <a:t>‹#›</a:t>
            </a:fld>
            <a:endParaRPr lang="en-IN"/>
          </a:p>
        </p:txBody>
      </p:sp>
    </p:spTree>
    <p:extLst>
      <p:ext uri="{BB962C8B-B14F-4D97-AF65-F5344CB8AC3E}">
        <p14:creationId xmlns:p14="http://schemas.microsoft.com/office/powerpoint/2010/main" val="4166368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F53E01-30F9-4F09-903C-B7BEE33A59E2}" type="datetimeFigureOut">
              <a:rPr lang="en-IN" smtClean="0"/>
              <a:t>30-04-2023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B329B12-9DBB-41F2-AE4F-E0499A593456}" type="slidenum">
              <a:rPr lang="en-IN" smtClean="0"/>
              <a:t>‹#›</a:t>
            </a:fld>
            <a:endParaRPr lang="en-IN"/>
          </a:p>
        </p:txBody>
      </p:sp>
    </p:spTree>
    <p:extLst>
      <p:ext uri="{BB962C8B-B14F-4D97-AF65-F5344CB8AC3E}">
        <p14:creationId xmlns:p14="http://schemas.microsoft.com/office/powerpoint/2010/main" val="17143100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565E-0F99-B467-3A6A-9FAEA712FC6B}"/>
              </a:ext>
            </a:extLst>
          </p:cNvPr>
          <p:cNvSpPr>
            <a:spLocks noGrp="1"/>
          </p:cNvSpPr>
          <p:nvPr>
            <p:ph type="ctrTitle"/>
          </p:nvPr>
        </p:nvSpPr>
        <p:spPr/>
        <p:txBody>
          <a:bodyPr anchor="ctr"/>
          <a:lstStyle/>
          <a:p>
            <a:pPr algn="ctr"/>
            <a:r>
              <a:rPr lang="en-IN" dirty="0"/>
              <a:t>HR Data analysis</a:t>
            </a:r>
          </a:p>
        </p:txBody>
      </p:sp>
      <p:sp>
        <p:nvSpPr>
          <p:cNvPr id="3" name="Subtitle 2">
            <a:extLst>
              <a:ext uri="{FF2B5EF4-FFF2-40B4-BE49-F238E27FC236}">
                <a16:creationId xmlns:a16="http://schemas.microsoft.com/office/drawing/2014/main" id="{A9B39D2B-ECCF-2747-E3B6-7E25515DC71C}"/>
              </a:ext>
            </a:extLst>
          </p:cNvPr>
          <p:cNvSpPr>
            <a:spLocks noGrp="1"/>
          </p:cNvSpPr>
          <p:nvPr>
            <p:ph type="subTitle" idx="1"/>
          </p:nvPr>
        </p:nvSpPr>
        <p:spPr/>
        <p:txBody>
          <a:bodyPr/>
          <a:lstStyle/>
          <a:p>
            <a:pPr algn="ctr"/>
            <a:r>
              <a:rPr lang="en-IN" b="1" dirty="0"/>
              <a:t>By – Aditi  s</a:t>
            </a:r>
          </a:p>
        </p:txBody>
      </p:sp>
    </p:spTree>
    <p:extLst>
      <p:ext uri="{BB962C8B-B14F-4D97-AF65-F5344CB8AC3E}">
        <p14:creationId xmlns:p14="http://schemas.microsoft.com/office/powerpoint/2010/main" val="275375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52E2-C15A-0A2E-971D-D65B62A46C8A}"/>
              </a:ext>
            </a:extLst>
          </p:cNvPr>
          <p:cNvSpPr>
            <a:spLocks noGrp="1"/>
          </p:cNvSpPr>
          <p:nvPr>
            <p:ph type="title"/>
          </p:nvPr>
        </p:nvSpPr>
        <p:spPr/>
        <p:txBody>
          <a:bodyPr anchor="ctr"/>
          <a:lstStyle/>
          <a:p>
            <a:pPr algn="ctr"/>
            <a:r>
              <a:rPr lang="en-IN" dirty="0"/>
              <a:t>Description</a:t>
            </a:r>
          </a:p>
        </p:txBody>
      </p:sp>
      <p:sp>
        <p:nvSpPr>
          <p:cNvPr id="3" name="Content Placeholder 2">
            <a:extLst>
              <a:ext uri="{FF2B5EF4-FFF2-40B4-BE49-F238E27FC236}">
                <a16:creationId xmlns:a16="http://schemas.microsoft.com/office/drawing/2014/main" id="{CDD3A048-2342-598E-613C-35F56C9FD913}"/>
              </a:ext>
            </a:extLst>
          </p:cNvPr>
          <p:cNvSpPr>
            <a:spLocks noGrp="1"/>
          </p:cNvSpPr>
          <p:nvPr>
            <p:ph idx="1"/>
          </p:nvPr>
        </p:nvSpPr>
        <p:spPr/>
        <p:txBody>
          <a:bodyPr/>
          <a:lstStyle/>
          <a:p>
            <a:pPr marL="0" indent="0">
              <a:buNone/>
            </a:pPr>
            <a:r>
              <a:rPr lang="en-IN" dirty="0"/>
              <a:t>	A dataset containing information about a company’s employees was provided from Kaggle. My task was to analyse the data and provide insights on the following questions:</a:t>
            </a:r>
          </a:p>
          <a:p>
            <a:r>
              <a:rPr lang="en-US" b="0" i="0" dirty="0">
                <a:solidFill>
                  <a:srgbClr val="DBDEE1"/>
                </a:solidFill>
                <a:effectLst/>
                <a:latin typeface="gg sans"/>
              </a:rPr>
              <a:t>What is the average salary of employees by department? </a:t>
            </a:r>
          </a:p>
          <a:p>
            <a:r>
              <a:rPr lang="en-US" b="0" i="0" dirty="0">
                <a:solidFill>
                  <a:srgbClr val="DBDEE1"/>
                </a:solidFill>
                <a:effectLst/>
                <a:latin typeface="gg sans"/>
              </a:rPr>
              <a:t>Which department has the highest number of employees? </a:t>
            </a:r>
          </a:p>
          <a:p>
            <a:r>
              <a:rPr lang="en-US" b="0" i="0" dirty="0">
                <a:solidFill>
                  <a:srgbClr val="DBDEE1"/>
                </a:solidFill>
                <a:effectLst/>
                <a:latin typeface="gg sans"/>
              </a:rPr>
              <a:t>What is the distribution of gender in the company? </a:t>
            </a:r>
          </a:p>
          <a:p>
            <a:r>
              <a:rPr lang="en-US" b="0" i="0" dirty="0">
                <a:solidFill>
                  <a:srgbClr val="DBDEE1"/>
                </a:solidFill>
                <a:effectLst/>
                <a:latin typeface="gg sans"/>
              </a:rPr>
              <a:t>Is there a correlation between years of experience and salary? </a:t>
            </a:r>
          </a:p>
          <a:p>
            <a:r>
              <a:rPr lang="en-US" b="0" i="0" dirty="0">
                <a:solidFill>
                  <a:srgbClr val="DBDEE1"/>
                </a:solidFill>
                <a:effectLst/>
                <a:latin typeface="gg sans"/>
              </a:rPr>
              <a:t>Which department has the highest average salary?</a:t>
            </a:r>
            <a:endParaRPr lang="en-IN" dirty="0"/>
          </a:p>
        </p:txBody>
      </p:sp>
    </p:spTree>
    <p:extLst>
      <p:ext uri="{BB962C8B-B14F-4D97-AF65-F5344CB8AC3E}">
        <p14:creationId xmlns:p14="http://schemas.microsoft.com/office/powerpoint/2010/main" val="4173829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60F67-1E80-CC54-05DB-0C8F3E345BE7}"/>
              </a:ext>
            </a:extLst>
          </p:cNvPr>
          <p:cNvSpPr>
            <a:spLocks noGrp="1"/>
          </p:cNvSpPr>
          <p:nvPr>
            <p:ph idx="1"/>
          </p:nvPr>
        </p:nvSpPr>
        <p:spPr/>
        <p:txBody>
          <a:bodyPr anchor="t"/>
          <a:lstStyle/>
          <a:p>
            <a:pPr marL="0" indent="0" algn="ctr">
              <a:buNone/>
            </a:pPr>
            <a:r>
              <a:rPr lang="en-IN" dirty="0"/>
              <a:t>	After downloading the dataset from Kaggle, the data was analysed and cleaned for further visualization. Datatypes of all columns was checked and changed where needed. After that columns which were non-relevant were removed. The insights for the provided questions are given in the following slides.</a:t>
            </a:r>
          </a:p>
        </p:txBody>
      </p:sp>
    </p:spTree>
    <p:extLst>
      <p:ext uri="{BB962C8B-B14F-4D97-AF65-F5344CB8AC3E}">
        <p14:creationId xmlns:p14="http://schemas.microsoft.com/office/powerpoint/2010/main" val="31256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727F-8F87-FDEA-0C24-DC3195E0694B}"/>
              </a:ext>
            </a:extLst>
          </p:cNvPr>
          <p:cNvSpPr>
            <a:spLocks noGrp="1"/>
          </p:cNvSpPr>
          <p:nvPr>
            <p:ph type="title"/>
          </p:nvPr>
        </p:nvSpPr>
        <p:spPr/>
        <p:txBody>
          <a:bodyPr anchor="ctr"/>
          <a:lstStyle/>
          <a:p>
            <a:pPr algn="ctr"/>
            <a:r>
              <a:rPr lang="en-US" b="0" i="0" dirty="0">
                <a:solidFill>
                  <a:srgbClr val="DBDEE1"/>
                </a:solidFill>
                <a:effectLst/>
                <a:latin typeface="gg sans"/>
              </a:rPr>
              <a:t>What is the average salary of employees by department?</a:t>
            </a:r>
            <a:endParaRPr lang="en-IN" dirty="0"/>
          </a:p>
        </p:txBody>
      </p:sp>
      <p:pic>
        <p:nvPicPr>
          <p:cNvPr id="5" name="Content Placeholder 4">
            <a:extLst>
              <a:ext uri="{FF2B5EF4-FFF2-40B4-BE49-F238E27FC236}">
                <a16:creationId xmlns:a16="http://schemas.microsoft.com/office/drawing/2014/main" id="{DBAA19FA-AE45-CAF9-5424-9DC2C3390704}"/>
              </a:ext>
            </a:extLst>
          </p:cNvPr>
          <p:cNvPicPr>
            <a:picLocks noGrp="1" noChangeAspect="1"/>
          </p:cNvPicPr>
          <p:nvPr>
            <p:ph idx="1"/>
          </p:nvPr>
        </p:nvPicPr>
        <p:blipFill rotWithShape="1">
          <a:blip r:embed="rId2"/>
          <a:srcRect l="19985" t="23652" r="21816" b="12660"/>
          <a:stretch/>
        </p:blipFill>
        <p:spPr>
          <a:xfrm>
            <a:off x="1007291" y="2332574"/>
            <a:ext cx="5730859" cy="3730875"/>
          </a:xfrm>
        </p:spPr>
      </p:pic>
      <p:graphicFrame>
        <p:nvGraphicFramePr>
          <p:cNvPr id="9" name="Table 9">
            <a:extLst>
              <a:ext uri="{FF2B5EF4-FFF2-40B4-BE49-F238E27FC236}">
                <a16:creationId xmlns:a16="http://schemas.microsoft.com/office/drawing/2014/main" id="{AD7E98C3-19E0-65E9-8C38-59F4E71DA559}"/>
              </a:ext>
            </a:extLst>
          </p:cNvPr>
          <p:cNvGraphicFramePr>
            <a:graphicFrameLocks noGrp="1"/>
          </p:cNvGraphicFramePr>
          <p:nvPr>
            <p:extLst>
              <p:ext uri="{D42A27DB-BD31-4B8C-83A1-F6EECF244321}">
                <p14:modId xmlns:p14="http://schemas.microsoft.com/office/powerpoint/2010/main" val="1845496904"/>
              </p:ext>
            </p:extLst>
          </p:nvPr>
        </p:nvGraphicFramePr>
        <p:xfrm>
          <a:off x="7171015" y="2332573"/>
          <a:ext cx="4013694" cy="3837972"/>
        </p:xfrm>
        <a:graphic>
          <a:graphicData uri="http://schemas.openxmlformats.org/drawingml/2006/table">
            <a:tbl>
              <a:tblPr firstRow="1" bandRow="1">
                <a:tableStyleId>{5C22544A-7EE6-4342-B048-85BDC9FD1C3A}</a:tableStyleId>
              </a:tblPr>
              <a:tblGrid>
                <a:gridCol w="2006847">
                  <a:extLst>
                    <a:ext uri="{9D8B030D-6E8A-4147-A177-3AD203B41FA5}">
                      <a16:colId xmlns:a16="http://schemas.microsoft.com/office/drawing/2014/main" val="2418168160"/>
                    </a:ext>
                  </a:extLst>
                </a:gridCol>
                <a:gridCol w="2006847">
                  <a:extLst>
                    <a:ext uri="{9D8B030D-6E8A-4147-A177-3AD203B41FA5}">
                      <a16:colId xmlns:a16="http://schemas.microsoft.com/office/drawing/2014/main" val="2488804258"/>
                    </a:ext>
                  </a:extLst>
                </a:gridCol>
              </a:tblGrid>
              <a:tr h="532982">
                <a:tc>
                  <a:txBody>
                    <a:bodyPr/>
                    <a:lstStyle/>
                    <a:p>
                      <a:r>
                        <a:rPr lang="en-IN" dirty="0"/>
                        <a:t>Department</a:t>
                      </a:r>
                    </a:p>
                  </a:txBody>
                  <a:tcPr/>
                </a:tc>
                <a:tc>
                  <a:txBody>
                    <a:bodyPr/>
                    <a:lstStyle/>
                    <a:p>
                      <a:r>
                        <a:rPr lang="en-IN" dirty="0"/>
                        <a:t>Average Salary</a:t>
                      </a:r>
                    </a:p>
                  </a:txBody>
                  <a:tcPr/>
                </a:tc>
                <a:extLst>
                  <a:ext uri="{0D108BD9-81ED-4DB2-BD59-A6C34878D82A}">
                    <a16:rowId xmlns:a16="http://schemas.microsoft.com/office/drawing/2014/main" val="1230449986"/>
                  </a:ext>
                </a:extLst>
              </a:tr>
              <a:tr h="532982">
                <a:tc>
                  <a:txBody>
                    <a:bodyPr/>
                    <a:lstStyle/>
                    <a:p>
                      <a:r>
                        <a:rPr lang="en-IN" dirty="0"/>
                        <a:t>Admin Offices</a:t>
                      </a:r>
                    </a:p>
                  </a:txBody>
                  <a:tcPr/>
                </a:tc>
                <a:tc>
                  <a:txBody>
                    <a:bodyPr/>
                    <a:lstStyle/>
                    <a:p>
                      <a:r>
                        <a:rPr lang="en-IN" dirty="0"/>
                        <a:t>71791.88</a:t>
                      </a:r>
                    </a:p>
                  </a:txBody>
                  <a:tcPr/>
                </a:tc>
                <a:extLst>
                  <a:ext uri="{0D108BD9-81ED-4DB2-BD59-A6C34878D82A}">
                    <a16:rowId xmlns:a16="http://schemas.microsoft.com/office/drawing/2014/main" val="1035504632"/>
                  </a:ext>
                </a:extLst>
              </a:tr>
              <a:tr h="532982">
                <a:tc>
                  <a:txBody>
                    <a:bodyPr/>
                    <a:lstStyle/>
                    <a:p>
                      <a:r>
                        <a:rPr lang="en-IN" dirty="0"/>
                        <a:t>Executive Office</a:t>
                      </a:r>
                    </a:p>
                  </a:txBody>
                  <a:tcPr/>
                </a:tc>
                <a:tc>
                  <a:txBody>
                    <a:bodyPr/>
                    <a:lstStyle/>
                    <a:p>
                      <a:r>
                        <a:rPr lang="en-IN" dirty="0"/>
                        <a:t>250000.00</a:t>
                      </a:r>
                    </a:p>
                  </a:txBody>
                  <a:tcPr/>
                </a:tc>
                <a:extLst>
                  <a:ext uri="{0D108BD9-81ED-4DB2-BD59-A6C34878D82A}">
                    <a16:rowId xmlns:a16="http://schemas.microsoft.com/office/drawing/2014/main" val="150996210"/>
                  </a:ext>
                </a:extLst>
              </a:tr>
              <a:tr h="532982">
                <a:tc>
                  <a:txBody>
                    <a:bodyPr/>
                    <a:lstStyle/>
                    <a:p>
                      <a:r>
                        <a:rPr lang="en-IN" dirty="0"/>
                        <a:t>IT/IS</a:t>
                      </a:r>
                    </a:p>
                  </a:txBody>
                  <a:tcPr/>
                </a:tc>
                <a:tc>
                  <a:txBody>
                    <a:bodyPr/>
                    <a:lstStyle/>
                    <a:p>
                      <a:r>
                        <a:rPr lang="en-IN" dirty="0"/>
                        <a:t>97064.64</a:t>
                      </a:r>
                    </a:p>
                  </a:txBody>
                  <a:tcPr/>
                </a:tc>
                <a:extLst>
                  <a:ext uri="{0D108BD9-81ED-4DB2-BD59-A6C34878D82A}">
                    <a16:rowId xmlns:a16="http://schemas.microsoft.com/office/drawing/2014/main" val="645127428"/>
                  </a:ext>
                </a:extLst>
              </a:tr>
              <a:tr h="532982">
                <a:tc>
                  <a:txBody>
                    <a:bodyPr/>
                    <a:lstStyle/>
                    <a:p>
                      <a:r>
                        <a:rPr lang="en-IN" dirty="0"/>
                        <a:t>Production</a:t>
                      </a:r>
                    </a:p>
                  </a:txBody>
                  <a:tcPr/>
                </a:tc>
                <a:tc>
                  <a:txBody>
                    <a:bodyPr/>
                    <a:lstStyle/>
                    <a:p>
                      <a:r>
                        <a:rPr lang="en-IN" dirty="0"/>
                        <a:t>59953.54</a:t>
                      </a:r>
                    </a:p>
                  </a:txBody>
                  <a:tcPr/>
                </a:tc>
                <a:extLst>
                  <a:ext uri="{0D108BD9-81ED-4DB2-BD59-A6C34878D82A}">
                    <a16:rowId xmlns:a16="http://schemas.microsoft.com/office/drawing/2014/main" val="1986117346"/>
                  </a:ext>
                </a:extLst>
              </a:tr>
              <a:tr h="532982">
                <a:tc>
                  <a:txBody>
                    <a:bodyPr/>
                    <a:lstStyle/>
                    <a:p>
                      <a:r>
                        <a:rPr lang="en-IN" dirty="0"/>
                        <a:t>Sales</a:t>
                      </a:r>
                    </a:p>
                  </a:txBody>
                  <a:tcPr/>
                </a:tc>
                <a:tc>
                  <a:txBody>
                    <a:bodyPr/>
                    <a:lstStyle/>
                    <a:p>
                      <a:r>
                        <a:rPr lang="en-IN" dirty="0"/>
                        <a:t>69061.25</a:t>
                      </a:r>
                    </a:p>
                  </a:txBody>
                  <a:tcPr/>
                </a:tc>
                <a:extLst>
                  <a:ext uri="{0D108BD9-81ED-4DB2-BD59-A6C34878D82A}">
                    <a16:rowId xmlns:a16="http://schemas.microsoft.com/office/drawing/2014/main" val="1372207725"/>
                  </a:ext>
                </a:extLst>
              </a:tr>
              <a:tr h="532982">
                <a:tc>
                  <a:txBody>
                    <a:bodyPr/>
                    <a:lstStyle/>
                    <a:p>
                      <a:r>
                        <a:rPr lang="en-IN" dirty="0"/>
                        <a:t>Software Engineering</a:t>
                      </a:r>
                    </a:p>
                  </a:txBody>
                  <a:tcPr/>
                </a:tc>
                <a:tc>
                  <a:txBody>
                    <a:bodyPr/>
                    <a:lstStyle/>
                    <a:p>
                      <a:r>
                        <a:rPr lang="en-IN" dirty="0"/>
                        <a:t>94989.45</a:t>
                      </a:r>
                    </a:p>
                  </a:txBody>
                  <a:tcPr/>
                </a:tc>
                <a:extLst>
                  <a:ext uri="{0D108BD9-81ED-4DB2-BD59-A6C34878D82A}">
                    <a16:rowId xmlns:a16="http://schemas.microsoft.com/office/drawing/2014/main" val="1739060791"/>
                  </a:ext>
                </a:extLst>
              </a:tr>
            </a:tbl>
          </a:graphicData>
        </a:graphic>
      </p:graphicFrame>
    </p:spTree>
    <p:extLst>
      <p:ext uri="{BB962C8B-B14F-4D97-AF65-F5344CB8AC3E}">
        <p14:creationId xmlns:p14="http://schemas.microsoft.com/office/powerpoint/2010/main" val="244133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6BCB-B670-03B0-0B9B-3999AA4D19DB}"/>
              </a:ext>
            </a:extLst>
          </p:cNvPr>
          <p:cNvSpPr>
            <a:spLocks noGrp="1"/>
          </p:cNvSpPr>
          <p:nvPr>
            <p:ph type="title"/>
          </p:nvPr>
        </p:nvSpPr>
        <p:spPr/>
        <p:txBody>
          <a:bodyPr/>
          <a:lstStyle/>
          <a:p>
            <a:pPr algn="ctr"/>
            <a:r>
              <a:rPr lang="en-US" dirty="0"/>
              <a:t>Which department has the highest number of employees?</a:t>
            </a:r>
            <a:endParaRPr lang="en-IN" dirty="0"/>
          </a:p>
        </p:txBody>
      </p:sp>
      <p:pic>
        <p:nvPicPr>
          <p:cNvPr id="5" name="Content Placeholder 4">
            <a:extLst>
              <a:ext uri="{FF2B5EF4-FFF2-40B4-BE49-F238E27FC236}">
                <a16:creationId xmlns:a16="http://schemas.microsoft.com/office/drawing/2014/main" id="{9CAB2A50-75BD-7F5F-191E-FA91B2BE5A48}"/>
              </a:ext>
            </a:extLst>
          </p:cNvPr>
          <p:cNvPicPr>
            <a:picLocks noGrp="1" noChangeAspect="1"/>
          </p:cNvPicPr>
          <p:nvPr>
            <p:ph idx="1"/>
          </p:nvPr>
        </p:nvPicPr>
        <p:blipFill rotWithShape="1">
          <a:blip r:embed="rId2"/>
          <a:srcRect l="19747" t="29789" r="23719" b="6736"/>
          <a:stretch/>
        </p:blipFill>
        <p:spPr>
          <a:xfrm>
            <a:off x="887766" y="2341452"/>
            <a:ext cx="5370991" cy="3793018"/>
          </a:xfrm>
        </p:spPr>
      </p:pic>
      <p:sp>
        <p:nvSpPr>
          <p:cNvPr id="6" name="TextBox 5">
            <a:extLst>
              <a:ext uri="{FF2B5EF4-FFF2-40B4-BE49-F238E27FC236}">
                <a16:creationId xmlns:a16="http://schemas.microsoft.com/office/drawing/2014/main" id="{4ACF994A-40F3-1361-7D2A-FC761C205914}"/>
              </a:ext>
            </a:extLst>
          </p:cNvPr>
          <p:cNvSpPr txBox="1"/>
          <p:nvPr/>
        </p:nvSpPr>
        <p:spPr>
          <a:xfrm>
            <a:off x="7146523" y="2341452"/>
            <a:ext cx="4057095" cy="1477328"/>
          </a:xfrm>
          <a:prstGeom prst="rect">
            <a:avLst/>
          </a:prstGeom>
          <a:noFill/>
        </p:spPr>
        <p:txBody>
          <a:bodyPr wrap="square" rtlCol="0">
            <a:spAutoFit/>
          </a:bodyPr>
          <a:lstStyle/>
          <a:p>
            <a:r>
              <a:rPr lang="en-IN" dirty="0"/>
              <a:t>We can clearly see from this figure that ‘Production’ is the department with the highest number of employees with employee count of 209.</a:t>
            </a:r>
          </a:p>
        </p:txBody>
      </p:sp>
    </p:spTree>
    <p:extLst>
      <p:ext uri="{BB962C8B-B14F-4D97-AF65-F5344CB8AC3E}">
        <p14:creationId xmlns:p14="http://schemas.microsoft.com/office/powerpoint/2010/main" val="262773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0C8-2B25-50C9-E2DD-43D08D3016D6}"/>
              </a:ext>
            </a:extLst>
          </p:cNvPr>
          <p:cNvSpPr>
            <a:spLocks noGrp="1"/>
          </p:cNvSpPr>
          <p:nvPr>
            <p:ph type="title"/>
          </p:nvPr>
        </p:nvSpPr>
        <p:spPr/>
        <p:txBody>
          <a:bodyPr/>
          <a:lstStyle/>
          <a:p>
            <a:pPr algn="ctr"/>
            <a:r>
              <a:rPr lang="en-US" dirty="0"/>
              <a:t>What is the distribution of gender in the company?</a:t>
            </a:r>
            <a:endParaRPr lang="en-IN" dirty="0"/>
          </a:p>
        </p:txBody>
      </p:sp>
      <p:pic>
        <p:nvPicPr>
          <p:cNvPr id="5" name="Content Placeholder 4">
            <a:extLst>
              <a:ext uri="{FF2B5EF4-FFF2-40B4-BE49-F238E27FC236}">
                <a16:creationId xmlns:a16="http://schemas.microsoft.com/office/drawing/2014/main" id="{2B30C5A0-E60D-C178-B429-C270F4BBBB17}"/>
              </a:ext>
            </a:extLst>
          </p:cNvPr>
          <p:cNvPicPr>
            <a:picLocks noGrp="1" noChangeAspect="1"/>
          </p:cNvPicPr>
          <p:nvPr>
            <p:ph idx="1"/>
          </p:nvPr>
        </p:nvPicPr>
        <p:blipFill rotWithShape="1">
          <a:blip r:embed="rId2"/>
          <a:srcRect l="22722" t="32804" r="47762" b="20065"/>
          <a:stretch/>
        </p:blipFill>
        <p:spPr>
          <a:xfrm>
            <a:off x="932154" y="2550111"/>
            <a:ext cx="4261283" cy="3548848"/>
          </a:xfrm>
        </p:spPr>
      </p:pic>
      <p:sp>
        <p:nvSpPr>
          <p:cNvPr id="6" name="TextBox 5">
            <a:extLst>
              <a:ext uri="{FF2B5EF4-FFF2-40B4-BE49-F238E27FC236}">
                <a16:creationId xmlns:a16="http://schemas.microsoft.com/office/drawing/2014/main" id="{30BC37BF-8504-EDD0-385C-48CA701A93A8}"/>
              </a:ext>
            </a:extLst>
          </p:cNvPr>
          <p:cNvSpPr txBox="1"/>
          <p:nvPr/>
        </p:nvSpPr>
        <p:spPr>
          <a:xfrm>
            <a:off x="6187736" y="2550111"/>
            <a:ext cx="4891596" cy="646331"/>
          </a:xfrm>
          <a:prstGeom prst="rect">
            <a:avLst/>
          </a:prstGeom>
          <a:noFill/>
        </p:spPr>
        <p:txBody>
          <a:bodyPr wrap="square" rtlCol="0">
            <a:spAutoFit/>
          </a:bodyPr>
          <a:lstStyle/>
          <a:p>
            <a:r>
              <a:rPr lang="en-IN" dirty="0"/>
              <a:t>	The company has higher percentage of women as compared to men.</a:t>
            </a:r>
          </a:p>
        </p:txBody>
      </p:sp>
    </p:spTree>
    <p:extLst>
      <p:ext uri="{BB962C8B-B14F-4D97-AF65-F5344CB8AC3E}">
        <p14:creationId xmlns:p14="http://schemas.microsoft.com/office/powerpoint/2010/main" val="239512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E491-37FF-78AB-51CC-5772561521FC}"/>
              </a:ext>
            </a:extLst>
          </p:cNvPr>
          <p:cNvSpPr>
            <a:spLocks noGrp="1"/>
          </p:cNvSpPr>
          <p:nvPr>
            <p:ph type="title"/>
          </p:nvPr>
        </p:nvSpPr>
        <p:spPr/>
        <p:txBody>
          <a:bodyPr/>
          <a:lstStyle/>
          <a:p>
            <a:pPr algn="ctr"/>
            <a:r>
              <a:rPr lang="en-US" dirty="0"/>
              <a:t>Is there a correlation between years of experience and salary?</a:t>
            </a:r>
            <a:endParaRPr lang="en-IN" dirty="0"/>
          </a:p>
        </p:txBody>
      </p:sp>
      <p:sp>
        <p:nvSpPr>
          <p:cNvPr id="6" name="TextBox 5">
            <a:extLst>
              <a:ext uri="{FF2B5EF4-FFF2-40B4-BE49-F238E27FC236}">
                <a16:creationId xmlns:a16="http://schemas.microsoft.com/office/drawing/2014/main" id="{08E6B960-09B7-9399-D29A-D7F5FF2A16BE}"/>
              </a:ext>
            </a:extLst>
          </p:cNvPr>
          <p:cNvSpPr txBox="1"/>
          <p:nvPr/>
        </p:nvSpPr>
        <p:spPr>
          <a:xfrm>
            <a:off x="7235300" y="2450236"/>
            <a:ext cx="4092607" cy="646331"/>
          </a:xfrm>
          <a:prstGeom prst="rect">
            <a:avLst/>
          </a:prstGeom>
          <a:noFill/>
        </p:spPr>
        <p:txBody>
          <a:bodyPr wrap="square" rtlCol="0">
            <a:spAutoFit/>
          </a:bodyPr>
          <a:lstStyle/>
          <a:p>
            <a:r>
              <a:rPr lang="en-IN" dirty="0"/>
              <a:t>	The correlation between years of experience and salary is 0.0266</a:t>
            </a:r>
          </a:p>
        </p:txBody>
      </p:sp>
      <p:pic>
        <p:nvPicPr>
          <p:cNvPr id="12" name="Content Placeholder 11">
            <a:extLst>
              <a:ext uri="{FF2B5EF4-FFF2-40B4-BE49-F238E27FC236}">
                <a16:creationId xmlns:a16="http://schemas.microsoft.com/office/drawing/2014/main" id="{31C4C96D-98E3-5B63-4787-A7BB7E24CEAE}"/>
              </a:ext>
            </a:extLst>
          </p:cNvPr>
          <p:cNvPicPr>
            <a:picLocks noGrp="1" noChangeAspect="1"/>
          </p:cNvPicPr>
          <p:nvPr>
            <p:ph idx="1"/>
          </p:nvPr>
        </p:nvPicPr>
        <p:blipFill rotWithShape="1">
          <a:blip r:embed="rId2"/>
          <a:srcRect l="18675" t="38084" r="44667" b="11178"/>
          <a:stretch/>
        </p:blipFill>
        <p:spPr>
          <a:xfrm>
            <a:off x="1251752" y="2450236"/>
            <a:ext cx="5246702" cy="4084806"/>
          </a:xfrm>
        </p:spPr>
      </p:pic>
    </p:spTree>
    <p:extLst>
      <p:ext uri="{BB962C8B-B14F-4D97-AF65-F5344CB8AC3E}">
        <p14:creationId xmlns:p14="http://schemas.microsoft.com/office/powerpoint/2010/main" val="3821669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A47F-B31F-F83F-3ED2-798D44CC3EE9}"/>
              </a:ext>
            </a:extLst>
          </p:cNvPr>
          <p:cNvSpPr>
            <a:spLocks noGrp="1"/>
          </p:cNvSpPr>
          <p:nvPr>
            <p:ph type="title"/>
          </p:nvPr>
        </p:nvSpPr>
        <p:spPr/>
        <p:txBody>
          <a:bodyPr/>
          <a:lstStyle/>
          <a:p>
            <a:pPr algn="ctr"/>
            <a:r>
              <a:rPr lang="en-US" dirty="0"/>
              <a:t>Which department has the highest average salary?</a:t>
            </a:r>
            <a:endParaRPr lang="en-IN" dirty="0"/>
          </a:p>
        </p:txBody>
      </p:sp>
      <p:pic>
        <p:nvPicPr>
          <p:cNvPr id="5" name="Content Placeholder 4">
            <a:extLst>
              <a:ext uri="{FF2B5EF4-FFF2-40B4-BE49-F238E27FC236}">
                <a16:creationId xmlns:a16="http://schemas.microsoft.com/office/drawing/2014/main" id="{ED771A3F-43C5-81DC-F76F-BDF7CB29C20E}"/>
              </a:ext>
            </a:extLst>
          </p:cNvPr>
          <p:cNvPicPr>
            <a:picLocks noGrp="1" noChangeAspect="1"/>
          </p:cNvPicPr>
          <p:nvPr>
            <p:ph idx="1"/>
          </p:nvPr>
        </p:nvPicPr>
        <p:blipFill rotWithShape="1">
          <a:blip r:embed="rId2"/>
          <a:srcRect l="19866" t="24922" r="22411" b="9487"/>
          <a:stretch/>
        </p:blipFill>
        <p:spPr>
          <a:xfrm>
            <a:off x="914399" y="2121764"/>
            <a:ext cx="6116715" cy="4283518"/>
          </a:xfrm>
        </p:spPr>
      </p:pic>
      <p:sp>
        <p:nvSpPr>
          <p:cNvPr id="6" name="TextBox 5">
            <a:extLst>
              <a:ext uri="{FF2B5EF4-FFF2-40B4-BE49-F238E27FC236}">
                <a16:creationId xmlns:a16="http://schemas.microsoft.com/office/drawing/2014/main" id="{03AC17B6-C5FA-D429-1A3B-FFB641DD8492}"/>
              </a:ext>
            </a:extLst>
          </p:cNvPr>
          <p:cNvSpPr txBox="1"/>
          <p:nvPr/>
        </p:nvSpPr>
        <p:spPr>
          <a:xfrm>
            <a:off x="7554897" y="2121764"/>
            <a:ext cx="3906175" cy="1200329"/>
          </a:xfrm>
          <a:prstGeom prst="rect">
            <a:avLst/>
          </a:prstGeom>
          <a:noFill/>
        </p:spPr>
        <p:txBody>
          <a:bodyPr wrap="square" rtlCol="0">
            <a:spAutoFit/>
          </a:bodyPr>
          <a:lstStyle/>
          <a:p>
            <a:r>
              <a:rPr lang="en-IN" dirty="0"/>
              <a:t>	Executive Office is the department with highest average salary with the average of 250000.00</a:t>
            </a:r>
          </a:p>
        </p:txBody>
      </p:sp>
    </p:spTree>
    <p:extLst>
      <p:ext uri="{BB962C8B-B14F-4D97-AF65-F5344CB8AC3E}">
        <p14:creationId xmlns:p14="http://schemas.microsoft.com/office/powerpoint/2010/main" val="2717405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269</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gg sans</vt:lpstr>
      <vt:lpstr>Wingdings 3</vt:lpstr>
      <vt:lpstr>Ion</vt:lpstr>
      <vt:lpstr>HR Data analysis</vt:lpstr>
      <vt:lpstr>Description</vt:lpstr>
      <vt:lpstr>PowerPoint Presentation</vt:lpstr>
      <vt:lpstr>What is the average salary of employees by department?</vt:lpstr>
      <vt:lpstr>Which department has the highest number of employees?</vt:lpstr>
      <vt:lpstr>What is the distribution of gender in the company?</vt:lpstr>
      <vt:lpstr>Is there a correlation between years of experience and salary?</vt:lpstr>
      <vt:lpstr>Which department has the highest average salary?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S</dc:creator>
  <cp:lastModifiedBy>Aditi S</cp:lastModifiedBy>
  <cp:revision>8</cp:revision>
  <dcterms:created xsi:type="dcterms:W3CDTF">2023-04-30T06:14:26Z</dcterms:created>
  <dcterms:modified xsi:type="dcterms:W3CDTF">2023-04-30T06:52:42Z</dcterms:modified>
</cp:coreProperties>
</file>