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15"/>
  </p:notesMasterIdLst>
  <p:handoutMasterIdLst>
    <p:handoutMasterId r:id="rId16"/>
  </p:handoutMasterIdLst>
  <p:sldIdLst>
    <p:sldId id="446" r:id="rId5"/>
    <p:sldId id="452" r:id="rId6"/>
    <p:sldId id="449" r:id="rId7"/>
    <p:sldId id="455" r:id="rId8"/>
    <p:sldId id="453" r:id="rId9"/>
    <p:sldId id="454" r:id="rId10"/>
    <p:sldId id="457" r:id="rId11"/>
    <p:sldId id="459" r:id="rId12"/>
    <p:sldId id="458" r:id="rId13"/>
    <p:sldId id="45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93B7"/>
    <a:srgbClr val="8C5896"/>
    <a:srgbClr val="7C6560"/>
    <a:srgbClr val="29282D"/>
    <a:srgbClr val="E288B6"/>
    <a:srgbClr val="D75078"/>
    <a:srgbClr val="B38F6A"/>
    <a:srgbClr val="6667AB"/>
    <a:srgbClr val="BBBBBB"/>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82"/>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4/19/2022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4/19/2022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10</a:t>
            </a:fld>
            <a:endParaRPr lang="en-US" dirty="0"/>
          </a:p>
        </p:txBody>
      </p:sp>
    </p:spTree>
    <p:extLst>
      <p:ext uri="{BB962C8B-B14F-4D97-AF65-F5344CB8AC3E}">
        <p14:creationId xmlns:p14="http://schemas.microsoft.com/office/powerpoint/2010/main" val="1485739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4/19/2022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4/19/2022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4/19/2022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4/19/2022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450" y="0"/>
            <a:ext cx="12191550" cy="6857999"/>
          </a:xfrm>
          <a:solidFill>
            <a:schemeClr val="dk1"/>
          </a:solidFill>
          <a:ln>
            <a:noFill/>
          </a:ln>
        </p:spPr>
        <p:style>
          <a:lnRef idx="0">
            <a:scrgbClr r="0" g="0" b="0"/>
          </a:lnRef>
          <a:fillRef idx="0">
            <a:scrgbClr r="0" g="0" b="0"/>
          </a:fillRef>
          <a:effectRef idx="0">
            <a:scrgbClr r="0" g="0" b="0"/>
          </a:effectRef>
          <a:fontRef idx="minor">
            <a:schemeClr val="lt1"/>
          </a:fontRef>
        </p:style>
      </p:pic>
      <p:sp>
        <p:nvSpPr>
          <p:cNvPr id="2" name="TextBox 1">
            <a:extLst>
              <a:ext uri="{FF2B5EF4-FFF2-40B4-BE49-F238E27FC236}">
                <a16:creationId xmlns:a16="http://schemas.microsoft.com/office/drawing/2014/main" id="{4156A80C-54BA-40E9-8D0F-0BFD5C05EE2A}"/>
              </a:ext>
            </a:extLst>
          </p:cNvPr>
          <p:cNvSpPr txBox="1"/>
          <p:nvPr/>
        </p:nvSpPr>
        <p:spPr>
          <a:xfrm>
            <a:off x="2982896" y="958788"/>
            <a:ext cx="5788241" cy="923330"/>
          </a:xfrm>
          <a:prstGeom prst="rect">
            <a:avLst/>
          </a:prstGeom>
          <a:noFill/>
        </p:spPr>
        <p:txBody>
          <a:bodyPr wrap="square" rtlCol="0">
            <a:spAutoFit/>
          </a:bodyPr>
          <a:lstStyle/>
          <a:p>
            <a:pPr algn="ctr"/>
            <a:r>
              <a:rPr lang="en-IN" sz="5400" b="1" dirty="0">
                <a:latin typeface="Goudy Old Style" panose="02020502050305020303" pitchFamily="18" charset="0"/>
              </a:rPr>
              <a:t>TEAM - ENIGMA</a:t>
            </a:r>
          </a:p>
        </p:txBody>
      </p:sp>
      <p:sp>
        <p:nvSpPr>
          <p:cNvPr id="3" name="TextBox 2">
            <a:extLst>
              <a:ext uri="{FF2B5EF4-FFF2-40B4-BE49-F238E27FC236}">
                <a16:creationId xmlns:a16="http://schemas.microsoft.com/office/drawing/2014/main" id="{97499853-8649-4DA4-90A4-E7545B414D9C}"/>
              </a:ext>
            </a:extLst>
          </p:cNvPr>
          <p:cNvSpPr txBox="1"/>
          <p:nvPr/>
        </p:nvSpPr>
        <p:spPr>
          <a:xfrm>
            <a:off x="2543175" y="2654423"/>
            <a:ext cx="6933368" cy="1107996"/>
          </a:xfrm>
          <a:prstGeom prst="rect">
            <a:avLst/>
          </a:prstGeom>
          <a:noFill/>
        </p:spPr>
        <p:txBody>
          <a:bodyPr wrap="square" rtlCol="0">
            <a:spAutoFit/>
          </a:bodyPr>
          <a:lstStyle/>
          <a:p>
            <a:pPr algn="ctr"/>
            <a:r>
              <a:rPr lang="en-IN" sz="3300" b="1" dirty="0">
                <a:solidFill>
                  <a:schemeClr val="bg1"/>
                </a:solidFill>
                <a:latin typeface="Goudy Old Style" panose="02020502050305020303" pitchFamily="18" charset="0"/>
              </a:rPr>
              <a:t>AUTOMATIC QUESTION GENERATOR</a:t>
            </a:r>
          </a:p>
        </p:txBody>
      </p:sp>
      <p:sp>
        <p:nvSpPr>
          <p:cNvPr id="7" name="TextBox 6">
            <a:extLst>
              <a:ext uri="{FF2B5EF4-FFF2-40B4-BE49-F238E27FC236}">
                <a16:creationId xmlns:a16="http://schemas.microsoft.com/office/drawing/2014/main" id="{9408170E-C8D4-4EC3-933F-5057A269803E}"/>
              </a:ext>
            </a:extLst>
          </p:cNvPr>
          <p:cNvSpPr txBox="1"/>
          <p:nvPr/>
        </p:nvSpPr>
        <p:spPr>
          <a:xfrm>
            <a:off x="7111014" y="4358936"/>
            <a:ext cx="4509856" cy="1477328"/>
          </a:xfrm>
          <a:prstGeom prst="rect">
            <a:avLst/>
          </a:prstGeom>
          <a:noFill/>
        </p:spPr>
        <p:txBody>
          <a:bodyPr wrap="square" rtlCol="0">
            <a:spAutoFit/>
          </a:bodyPr>
          <a:lstStyle/>
          <a:p>
            <a:r>
              <a:rPr lang="en-IN" b="1" dirty="0"/>
              <a:t>TEAM MEMBERS:</a:t>
            </a:r>
          </a:p>
          <a:p>
            <a:r>
              <a:rPr lang="en-IN" dirty="0"/>
              <a:t>-NITHISH KUMAR (RA1911003010217)</a:t>
            </a:r>
          </a:p>
          <a:p>
            <a:r>
              <a:rPr lang="en-IN" dirty="0"/>
              <a:t>-ADITI MITTAL (RA1911003010226)</a:t>
            </a:r>
          </a:p>
          <a:p>
            <a:r>
              <a:rPr lang="en-IN" dirty="0"/>
              <a:t>-ANWEASHA SAHA (RA1911003010235)</a:t>
            </a:r>
          </a:p>
          <a:p>
            <a:r>
              <a:rPr lang="en-IN" dirty="0"/>
              <a:t>-VIJAY R. (RA1911003010239)</a:t>
            </a:r>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450" y="-209550"/>
            <a:ext cx="12191550" cy="6857999"/>
          </a:xfrm>
          <a:solidFill>
            <a:schemeClr val="dk1"/>
          </a:solidFill>
          <a:ln>
            <a:noFill/>
          </a:ln>
        </p:spPr>
        <p:style>
          <a:lnRef idx="0">
            <a:scrgbClr r="0" g="0" b="0"/>
          </a:lnRef>
          <a:fillRef idx="0">
            <a:scrgbClr r="0" g="0" b="0"/>
          </a:fillRef>
          <a:effectRef idx="0">
            <a:scrgbClr r="0" g="0" b="0"/>
          </a:effectRef>
          <a:fontRef idx="minor">
            <a:schemeClr val="lt1"/>
          </a:fontRef>
        </p:style>
      </p:pic>
      <p:sp>
        <p:nvSpPr>
          <p:cNvPr id="2" name="TextBox 1">
            <a:extLst>
              <a:ext uri="{FF2B5EF4-FFF2-40B4-BE49-F238E27FC236}">
                <a16:creationId xmlns:a16="http://schemas.microsoft.com/office/drawing/2014/main" id="{4156A80C-54BA-40E9-8D0F-0BFD5C05EE2A}"/>
              </a:ext>
            </a:extLst>
          </p:cNvPr>
          <p:cNvSpPr txBox="1"/>
          <p:nvPr/>
        </p:nvSpPr>
        <p:spPr>
          <a:xfrm>
            <a:off x="2982896" y="958788"/>
            <a:ext cx="5788241" cy="2585323"/>
          </a:xfrm>
          <a:prstGeom prst="rect">
            <a:avLst/>
          </a:prstGeom>
          <a:noFill/>
        </p:spPr>
        <p:txBody>
          <a:bodyPr wrap="square" rtlCol="0">
            <a:spAutoFit/>
          </a:bodyPr>
          <a:lstStyle/>
          <a:p>
            <a:pPr algn="ctr"/>
            <a:endParaRPr lang="en-IN" sz="5400" b="1" dirty="0">
              <a:latin typeface="Goudy Old Style" panose="02020502050305020303" pitchFamily="18" charset="0"/>
            </a:endParaRPr>
          </a:p>
          <a:p>
            <a:pPr algn="ctr"/>
            <a:endParaRPr lang="en-IN" sz="5400" b="1" dirty="0">
              <a:latin typeface="Goudy Old Style" panose="02020502050305020303" pitchFamily="18" charset="0"/>
            </a:endParaRPr>
          </a:p>
          <a:p>
            <a:pPr algn="ctr"/>
            <a:r>
              <a:rPr lang="en-IN" sz="5400" b="1" dirty="0">
                <a:latin typeface="Goudy Old Style" panose="02020502050305020303" pitchFamily="18" charset="0"/>
              </a:rPr>
              <a:t>THANK YOU!</a:t>
            </a:r>
          </a:p>
        </p:txBody>
      </p:sp>
    </p:spTree>
    <p:extLst>
      <p:ext uri="{BB962C8B-B14F-4D97-AF65-F5344CB8AC3E}">
        <p14:creationId xmlns:p14="http://schemas.microsoft.com/office/powerpoint/2010/main" val="3414848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BCAC49-7F87-47F6-9EB8-53CA21B19F3E}"/>
              </a:ext>
            </a:extLst>
          </p:cNvPr>
          <p:cNvSpPr>
            <a:spLocks noGrp="1"/>
          </p:cNvSpPr>
          <p:nvPr>
            <p:ph type="title"/>
          </p:nvPr>
        </p:nvSpPr>
        <p:spPr>
          <a:xfrm>
            <a:off x="390617" y="168676"/>
            <a:ext cx="11241401" cy="1216241"/>
          </a:xfrm>
        </p:spPr>
        <p:txBody>
          <a:bodyPr/>
          <a:lstStyle/>
          <a:p>
            <a:pPr algn="ctr"/>
            <a:r>
              <a:rPr lang="en-IN" b="1" u="sng" dirty="0">
                <a:solidFill>
                  <a:schemeClr val="accent2">
                    <a:lumMod val="25000"/>
                  </a:schemeClr>
                </a:solidFill>
                <a:latin typeface="Goudy Old Style" panose="02020502050305020303" pitchFamily="18" charset="0"/>
              </a:rPr>
              <a:t>PROBLEM STATEMENT</a:t>
            </a:r>
          </a:p>
        </p:txBody>
      </p:sp>
      <p:sp>
        <p:nvSpPr>
          <p:cNvPr id="6" name="TextBox 5">
            <a:extLst>
              <a:ext uri="{FF2B5EF4-FFF2-40B4-BE49-F238E27FC236}">
                <a16:creationId xmlns:a16="http://schemas.microsoft.com/office/drawing/2014/main" id="{A38FEC2E-FF88-4613-81AE-DD3FB4932A09}"/>
              </a:ext>
            </a:extLst>
          </p:cNvPr>
          <p:cNvSpPr txBox="1"/>
          <p:nvPr/>
        </p:nvSpPr>
        <p:spPr>
          <a:xfrm>
            <a:off x="528220" y="1466851"/>
            <a:ext cx="10966193" cy="3728328"/>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000" dirty="0"/>
              <a:t>While exam-style questions are a fundamental educational tool serving a variety of purposes, manual construction of questions is a complex process that requires training, experience, and resources.</a:t>
            </a:r>
          </a:p>
          <a:p>
            <a:pPr marL="285750" indent="-285750">
              <a:lnSpc>
                <a:spcPct val="150000"/>
              </a:lnSpc>
              <a:buFont typeface="Wingdings" panose="05000000000000000000" pitchFamily="2" charset="2"/>
              <a:buChar char="v"/>
            </a:pPr>
            <a:r>
              <a:rPr lang="en-US" sz="2000" dirty="0"/>
              <a:t> This, in turn, hinders and slows down the use of educational activities (e.g. providing practice questions) and new advances that require a large pool of questions.</a:t>
            </a:r>
          </a:p>
          <a:p>
            <a:pPr marL="285750" indent="-285750">
              <a:lnSpc>
                <a:spcPct val="150000"/>
              </a:lnSpc>
              <a:buFont typeface="Wingdings" panose="05000000000000000000" pitchFamily="2" charset="2"/>
              <a:buChar char="v"/>
            </a:pPr>
            <a:r>
              <a:rPr lang="en-US" sz="2000" dirty="0"/>
              <a:t> To reduce the expenses associated with manual construction of questions and to satisfy the need for a continuous supply of new questions, automatic question generation (AQG) techniques were introduced.</a:t>
            </a:r>
            <a:endParaRPr lang="en-IN" sz="2000" dirty="0"/>
          </a:p>
        </p:txBody>
      </p:sp>
      <p:sp>
        <p:nvSpPr>
          <p:cNvPr id="4" name="Rectangle 3">
            <a:extLst>
              <a:ext uri="{FF2B5EF4-FFF2-40B4-BE49-F238E27FC236}">
                <a16:creationId xmlns:a16="http://schemas.microsoft.com/office/drawing/2014/main" id="{34055715-FDA2-4F73-BAAC-11CB2121ADB6}"/>
              </a:ext>
              <a:ext uri="{C183D7F6-B498-43B3-948B-1728B52AA6E4}">
                <adec:decorative xmlns:adec="http://schemas.microsoft.com/office/drawing/2017/decorative" val="1"/>
              </a:ext>
            </a:extLst>
          </p:cNvPr>
          <p:cNvSpPr/>
          <p:nvPr/>
        </p:nvSpPr>
        <p:spPr>
          <a:xfrm>
            <a:off x="228600" y="228600"/>
            <a:ext cx="11772900" cy="6386220"/>
          </a:xfrm>
          <a:prstGeom prst="rect">
            <a:avLst/>
          </a:prstGeom>
          <a:noFill/>
          <a:ln w="44450" cmpd="sng">
            <a:solidFill>
              <a:schemeClr val="bg1">
                <a:alpha val="99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3577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BCAC49-7F87-47F6-9EB8-53CA21B19F3E}"/>
              </a:ext>
            </a:extLst>
          </p:cNvPr>
          <p:cNvSpPr>
            <a:spLocks noGrp="1"/>
          </p:cNvSpPr>
          <p:nvPr>
            <p:ph type="title"/>
          </p:nvPr>
        </p:nvSpPr>
        <p:spPr>
          <a:xfrm>
            <a:off x="390617" y="168676"/>
            <a:ext cx="11241401" cy="1216241"/>
          </a:xfrm>
        </p:spPr>
        <p:txBody>
          <a:bodyPr/>
          <a:lstStyle/>
          <a:p>
            <a:pPr algn="ctr"/>
            <a:r>
              <a:rPr lang="en-IN" b="1" u="sng" dirty="0">
                <a:solidFill>
                  <a:schemeClr val="accent2">
                    <a:lumMod val="25000"/>
                  </a:schemeClr>
                </a:solidFill>
                <a:latin typeface="Goudy Old Style" panose="02020502050305020303" pitchFamily="18" charset="0"/>
              </a:rPr>
              <a:t>OBJECTIVE WITH TECHNICAL DEPTH</a:t>
            </a:r>
          </a:p>
        </p:txBody>
      </p:sp>
      <p:sp>
        <p:nvSpPr>
          <p:cNvPr id="6" name="TextBox 5">
            <a:extLst>
              <a:ext uri="{FF2B5EF4-FFF2-40B4-BE49-F238E27FC236}">
                <a16:creationId xmlns:a16="http://schemas.microsoft.com/office/drawing/2014/main" id="{A38FEC2E-FF88-4613-81AE-DD3FB4932A09}"/>
              </a:ext>
            </a:extLst>
          </p:cNvPr>
          <p:cNvSpPr txBox="1"/>
          <p:nvPr/>
        </p:nvSpPr>
        <p:spPr>
          <a:xfrm>
            <a:off x="665825" y="1562101"/>
            <a:ext cx="10966193" cy="3266663"/>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000" dirty="0"/>
              <a:t>Automatic generation of questions and evaluating their answers is a highly challenging task in natural language processing and educational technology. </a:t>
            </a:r>
          </a:p>
          <a:p>
            <a:pPr marL="285750" indent="-285750">
              <a:lnSpc>
                <a:spcPct val="150000"/>
              </a:lnSpc>
              <a:buFont typeface="Wingdings" panose="05000000000000000000" pitchFamily="2" charset="2"/>
              <a:buChar char="v"/>
            </a:pPr>
            <a:r>
              <a:rPr lang="en-US" sz="2000" dirty="0"/>
              <a:t>This project focuses on generating subjective questions and also an evaluation system is suggested for assessing the answers.</a:t>
            </a:r>
          </a:p>
          <a:p>
            <a:pPr marL="285750" indent="-285750">
              <a:lnSpc>
                <a:spcPct val="150000"/>
              </a:lnSpc>
              <a:buFont typeface="Wingdings" panose="05000000000000000000" pitchFamily="2" charset="2"/>
              <a:buChar char="v"/>
            </a:pPr>
            <a:r>
              <a:rPr lang="en-US" sz="2000" dirty="0"/>
              <a:t>For generating the questionnaires, key-phrases are extracted from the course curriculum (syllabus). Next, based on the key-phrases, different types of subjective questions are generated. </a:t>
            </a:r>
          </a:p>
        </p:txBody>
      </p:sp>
      <p:sp>
        <p:nvSpPr>
          <p:cNvPr id="7" name="Rectangle 6">
            <a:extLst>
              <a:ext uri="{FF2B5EF4-FFF2-40B4-BE49-F238E27FC236}">
                <a16:creationId xmlns:a16="http://schemas.microsoft.com/office/drawing/2014/main" id="{8054C517-9860-4E03-838E-2DA11EC38196}"/>
              </a:ext>
              <a:ext uri="{C183D7F6-B498-43B3-948B-1728B52AA6E4}">
                <adec:decorative xmlns:adec="http://schemas.microsoft.com/office/drawing/2017/decorative" val="1"/>
              </a:ext>
            </a:extLst>
          </p:cNvPr>
          <p:cNvSpPr/>
          <p:nvPr/>
        </p:nvSpPr>
        <p:spPr>
          <a:xfrm>
            <a:off x="228600" y="228600"/>
            <a:ext cx="11772900" cy="6386220"/>
          </a:xfrm>
          <a:prstGeom prst="rect">
            <a:avLst/>
          </a:prstGeom>
          <a:noFill/>
          <a:ln w="44450" cmpd="sng">
            <a:solidFill>
              <a:schemeClr val="bg1">
                <a:alpha val="99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43603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BCAC49-7F87-47F6-9EB8-53CA21B19F3E}"/>
              </a:ext>
            </a:extLst>
          </p:cNvPr>
          <p:cNvSpPr>
            <a:spLocks noGrp="1"/>
          </p:cNvSpPr>
          <p:nvPr>
            <p:ph type="title"/>
          </p:nvPr>
        </p:nvSpPr>
        <p:spPr>
          <a:xfrm>
            <a:off x="390615" y="142732"/>
            <a:ext cx="11241401" cy="1216241"/>
          </a:xfrm>
        </p:spPr>
        <p:txBody>
          <a:bodyPr/>
          <a:lstStyle/>
          <a:p>
            <a:pPr algn="ctr"/>
            <a:r>
              <a:rPr lang="en-IN" b="1" u="sng" dirty="0">
                <a:solidFill>
                  <a:schemeClr val="accent2">
                    <a:lumMod val="25000"/>
                  </a:schemeClr>
                </a:solidFill>
                <a:latin typeface="Goudy Old Style" panose="02020502050305020303" pitchFamily="18" charset="0"/>
              </a:rPr>
              <a:t>OBJECTIVE WITH TECHNICAL DEPTH</a:t>
            </a:r>
          </a:p>
        </p:txBody>
      </p:sp>
      <p:sp>
        <p:nvSpPr>
          <p:cNvPr id="6" name="TextBox 5">
            <a:extLst>
              <a:ext uri="{FF2B5EF4-FFF2-40B4-BE49-F238E27FC236}">
                <a16:creationId xmlns:a16="http://schemas.microsoft.com/office/drawing/2014/main" id="{A38FEC2E-FF88-4613-81AE-DD3FB4932A09}"/>
              </a:ext>
            </a:extLst>
          </p:cNvPr>
          <p:cNvSpPr txBox="1"/>
          <p:nvPr/>
        </p:nvSpPr>
        <p:spPr>
          <a:xfrm>
            <a:off x="528218" y="1181897"/>
            <a:ext cx="10966193" cy="2804999"/>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000" dirty="0"/>
              <a:t>Finally, the evaluation of student’s responses is achieved using a multi-criteria-decision-making approach. It uses a set of model answers taken from different textbooks and subject experts to evaluate the answers. </a:t>
            </a:r>
          </a:p>
          <a:p>
            <a:pPr marL="285750" indent="-285750">
              <a:lnSpc>
                <a:spcPct val="150000"/>
              </a:lnSpc>
              <a:buFont typeface="Wingdings" panose="05000000000000000000" pitchFamily="2" charset="2"/>
              <a:buChar char="v"/>
            </a:pPr>
            <a:r>
              <a:rPr lang="en-US" sz="2000" dirty="0"/>
              <a:t>Multiple measures are used to assess the answers by comparing them with this model set. The results of the profound system reveal that the automated appraisal process can reduce the manual effort of the human.</a:t>
            </a:r>
            <a:endParaRPr lang="en-IN" sz="2000" dirty="0"/>
          </a:p>
        </p:txBody>
      </p:sp>
      <p:sp>
        <p:nvSpPr>
          <p:cNvPr id="4" name="Rectangle 3">
            <a:extLst>
              <a:ext uri="{FF2B5EF4-FFF2-40B4-BE49-F238E27FC236}">
                <a16:creationId xmlns:a16="http://schemas.microsoft.com/office/drawing/2014/main" id="{C69344D2-1E3D-496A-8394-9C8AC404FF45}"/>
              </a:ext>
              <a:ext uri="{C183D7F6-B498-43B3-948B-1728B52AA6E4}">
                <adec:decorative xmlns:adec="http://schemas.microsoft.com/office/drawing/2017/decorative" val="1"/>
              </a:ext>
            </a:extLst>
          </p:cNvPr>
          <p:cNvSpPr/>
          <p:nvPr/>
        </p:nvSpPr>
        <p:spPr>
          <a:xfrm>
            <a:off x="228600" y="228600"/>
            <a:ext cx="11772900" cy="6386220"/>
          </a:xfrm>
          <a:prstGeom prst="rect">
            <a:avLst/>
          </a:prstGeom>
          <a:noFill/>
          <a:ln w="44450" cmpd="sng">
            <a:solidFill>
              <a:schemeClr val="bg1">
                <a:alpha val="99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CA47BC0E-8AA6-4FB8-89D6-E520D0AB2A50}"/>
              </a:ext>
            </a:extLst>
          </p:cNvPr>
          <p:cNvPicPr>
            <a:picLocks noChangeAspect="1"/>
          </p:cNvPicPr>
          <p:nvPr/>
        </p:nvPicPr>
        <p:blipFill>
          <a:blip r:embed="rId2"/>
          <a:stretch>
            <a:fillRect/>
          </a:stretch>
        </p:blipFill>
        <p:spPr>
          <a:xfrm>
            <a:off x="1990725" y="4187685"/>
            <a:ext cx="8401405" cy="2226346"/>
          </a:xfrm>
          <a:prstGeom prst="rect">
            <a:avLst/>
          </a:prstGeom>
        </p:spPr>
      </p:pic>
    </p:spTree>
    <p:extLst>
      <p:ext uri="{BB962C8B-B14F-4D97-AF65-F5344CB8AC3E}">
        <p14:creationId xmlns:p14="http://schemas.microsoft.com/office/powerpoint/2010/main" val="2391303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BCAC49-7F87-47F6-9EB8-53CA21B19F3E}"/>
              </a:ext>
            </a:extLst>
          </p:cNvPr>
          <p:cNvSpPr>
            <a:spLocks noGrp="1"/>
          </p:cNvSpPr>
          <p:nvPr>
            <p:ph type="title"/>
          </p:nvPr>
        </p:nvSpPr>
        <p:spPr>
          <a:xfrm>
            <a:off x="390617" y="168676"/>
            <a:ext cx="11241401" cy="1216241"/>
          </a:xfrm>
        </p:spPr>
        <p:txBody>
          <a:bodyPr/>
          <a:lstStyle/>
          <a:p>
            <a:pPr algn="ctr"/>
            <a:r>
              <a:rPr lang="en-IN" b="1" u="sng" dirty="0">
                <a:solidFill>
                  <a:schemeClr val="accent2">
                    <a:lumMod val="25000"/>
                  </a:schemeClr>
                </a:solidFill>
                <a:latin typeface="Goudy Old Style" panose="02020502050305020303" pitchFamily="18" charset="0"/>
              </a:rPr>
              <a:t>BENEFITS OF AQG</a:t>
            </a:r>
          </a:p>
        </p:txBody>
      </p:sp>
      <p:sp>
        <p:nvSpPr>
          <p:cNvPr id="6" name="TextBox 5">
            <a:extLst>
              <a:ext uri="{FF2B5EF4-FFF2-40B4-BE49-F238E27FC236}">
                <a16:creationId xmlns:a16="http://schemas.microsoft.com/office/drawing/2014/main" id="{A38FEC2E-FF88-4613-81AE-DD3FB4932A09}"/>
              </a:ext>
            </a:extLst>
          </p:cNvPr>
          <p:cNvSpPr txBox="1"/>
          <p:nvPr/>
        </p:nvSpPr>
        <p:spPr>
          <a:xfrm>
            <a:off x="559982" y="1247776"/>
            <a:ext cx="10966193" cy="4189993"/>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000" dirty="0"/>
              <a:t>AQG can reduce the cost (in terms of both money and effort) of question construction which, in turn, enables educators to spend more time on other important instructional activities.</a:t>
            </a:r>
          </a:p>
          <a:p>
            <a:pPr marL="285750" indent="-285750">
              <a:lnSpc>
                <a:spcPct val="150000"/>
              </a:lnSpc>
              <a:buFont typeface="Wingdings" panose="05000000000000000000" pitchFamily="2" charset="2"/>
              <a:buChar char="v"/>
            </a:pPr>
            <a:r>
              <a:rPr lang="en-US" sz="2000" dirty="0"/>
              <a:t> In addition to resource saving, having a large number of good-quality questions enables the enrichment of the teaching process with additional activities such as adaptive testing , which aims to adapt learning to student knowledge and needs, as well as drill and practice exercises.</a:t>
            </a:r>
          </a:p>
          <a:p>
            <a:pPr marL="285750" indent="-285750">
              <a:lnSpc>
                <a:spcPct val="150000"/>
              </a:lnSpc>
              <a:buFont typeface="Wingdings" panose="05000000000000000000" pitchFamily="2" charset="2"/>
              <a:buChar char="v"/>
            </a:pPr>
            <a:r>
              <a:rPr lang="en-US" sz="2000" dirty="0"/>
              <a:t> Finally, being able to automatically control question characteristics, such as question difficulty and cognitive level, can inform the construction of good quality tests with particular requirements.</a:t>
            </a:r>
            <a:endParaRPr lang="en-IN" sz="2000" dirty="0"/>
          </a:p>
        </p:txBody>
      </p:sp>
      <p:sp>
        <p:nvSpPr>
          <p:cNvPr id="4" name="Rectangle 3">
            <a:extLst>
              <a:ext uri="{FF2B5EF4-FFF2-40B4-BE49-F238E27FC236}">
                <a16:creationId xmlns:a16="http://schemas.microsoft.com/office/drawing/2014/main" id="{34466ED6-964B-4CD2-9BB6-1B6A587711EA}"/>
              </a:ext>
              <a:ext uri="{C183D7F6-B498-43B3-948B-1728B52AA6E4}">
                <adec:decorative xmlns:adec="http://schemas.microsoft.com/office/drawing/2017/decorative" val="1"/>
              </a:ext>
            </a:extLst>
          </p:cNvPr>
          <p:cNvSpPr/>
          <p:nvPr/>
        </p:nvSpPr>
        <p:spPr>
          <a:xfrm>
            <a:off x="228600" y="228600"/>
            <a:ext cx="11772900" cy="6386220"/>
          </a:xfrm>
          <a:prstGeom prst="rect">
            <a:avLst/>
          </a:prstGeom>
          <a:noFill/>
          <a:ln w="44450" cmpd="sng">
            <a:solidFill>
              <a:schemeClr val="bg1">
                <a:alpha val="99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9184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BCAC49-7F87-47F6-9EB8-53CA21B19F3E}"/>
              </a:ext>
            </a:extLst>
          </p:cNvPr>
          <p:cNvSpPr>
            <a:spLocks noGrp="1"/>
          </p:cNvSpPr>
          <p:nvPr>
            <p:ph type="title"/>
          </p:nvPr>
        </p:nvSpPr>
        <p:spPr>
          <a:xfrm>
            <a:off x="390617" y="168676"/>
            <a:ext cx="11241401" cy="1216241"/>
          </a:xfrm>
        </p:spPr>
        <p:txBody>
          <a:bodyPr/>
          <a:lstStyle/>
          <a:p>
            <a:pPr algn="ctr"/>
            <a:r>
              <a:rPr lang="en-IN" b="1" u="sng" dirty="0">
                <a:solidFill>
                  <a:schemeClr val="accent2">
                    <a:lumMod val="25000"/>
                  </a:schemeClr>
                </a:solidFill>
                <a:latin typeface="Goudy Old Style" panose="02020502050305020303" pitchFamily="18" charset="0"/>
              </a:rPr>
              <a:t>BENEFITS OF AQG</a:t>
            </a:r>
          </a:p>
        </p:txBody>
      </p:sp>
      <p:sp>
        <p:nvSpPr>
          <p:cNvPr id="6" name="TextBox 5">
            <a:extLst>
              <a:ext uri="{FF2B5EF4-FFF2-40B4-BE49-F238E27FC236}">
                <a16:creationId xmlns:a16="http://schemas.microsoft.com/office/drawing/2014/main" id="{A38FEC2E-FF88-4613-81AE-DD3FB4932A09}"/>
              </a:ext>
            </a:extLst>
          </p:cNvPr>
          <p:cNvSpPr txBox="1"/>
          <p:nvPr/>
        </p:nvSpPr>
        <p:spPr>
          <a:xfrm>
            <a:off x="528220" y="1444841"/>
            <a:ext cx="10966193" cy="3074303"/>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US" sz="2000" dirty="0"/>
              <a:t>Although the focus of this review is education, the applications of question generation (QG) are not limited to education and assessment. </a:t>
            </a:r>
          </a:p>
          <a:p>
            <a:pPr marL="285750" indent="-285750">
              <a:lnSpc>
                <a:spcPct val="200000"/>
              </a:lnSpc>
              <a:buFont typeface="Wingdings" panose="05000000000000000000" pitchFamily="2" charset="2"/>
              <a:buChar char="v"/>
            </a:pPr>
            <a:r>
              <a:rPr lang="en-US" sz="2000" dirty="0"/>
              <a:t>Questions are also generated for other purposes, such as validation of knowledge bases, development of conversational agents, and development of question answering or machine reading comprehension systems, where questions are used for training and testing.</a:t>
            </a:r>
            <a:endParaRPr lang="en-IN" sz="2000" dirty="0"/>
          </a:p>
        </p:txBody>
      </p:sp>
      <p:sp>
        <p:nvSpPr>
          <p:cNvPr id="4" name="Rectangle 3">
            <a:extLst>
              <a:ext uri="{FF2B5EF4-FFF2-40B4-BE49-F238E27FC236}">
                <a16:creationId xmlns:a16="http://schemas.microsoft.com/office/drawing/2014/main" id="{4D46F38E-412E-43C4-A44B-71A98F4B590F}"/>
              </a:ext>
              <a:ext uri="{C183D7F6-B498-43B3-948B-1728B52AA6E4}">
                <adec:decorative xmlns:adec="http://schemas.microsoft.com/office/drawing/2017/decorative" val="1"/>
              </a:ext>
            </a:extLst>
          </p:cNvPr>
          <p:cNvSpPr/>
          <p:nvPr/>
        </p:nvSpPr>
        <p:spPr>
          <a:xfrm>
            <a:off x="228600" y="228600"/>
            <a:ext cx="11772900" cy="6386220"/>
          </a:xfrm>
          <a:prstGeom prst="rect">
            <a:avLst/>
          </a:prstGeom>
          <a:noFill/>
          <a:ln w="44450" cmpd="sng">
            <a:solidFill>
              <a:schemeClr val="bg1">
                <a:alpha val="99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8206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BCAC49-7F87-47F6-9EB8-53CA21B19F3E}"/>
              </a:ext>
            </a:extLst>
          </p:cNvPr>
          <p:cNvSpPr>
            <a:spLocks noGrp="1"/>
          </p:cNvSpPr>
          <p:nvPr>
            <p:ph type="title"/>
          </p:nvPr>
        </p:nvSpPr>
        <p:spPr>
          <a:xfrm>
            <a:off x="390617" y="328474"/>
            <a:ext cx="11241401" cy="727969"/>
          </a:xfrm>
        </p:spPr>
        <p:txBody>
          <a:bodyPr/>
          <a:lstStyle/>
          <a:p>
            <a:pPr algn="ctr"/>
            <a:r>
              <a:rPr lang="en-IN" b="1" u="sng" dirty="0">
                <a:solidFill>
                  <a:schemeClr val="accent2">
                    <a:lumMod val="25000"/>
                  </a:schemeClr>
                </a:solidFill>
                <a:latin typeface="Goudy Old Style" panose="02020502050305020303" pitchFamily="18" charset="0"/>
              </a:rPr>
              <a:t>CODE</a:t>
            </a:r>
          </a:p>
        </p:txBody>
      </p:sp>
      <p:sp>
        <p:nvSpPr>
          <p:cNvPr id="4" name="Rectangle 3">
            <a:extLst>
              <a:ext uri="{FF2B5EF4-FFF2-40B4-BE49-F238E27FC236}">
                <a16:creationId xmlns:a16="http://schemas.microsoft.com/office/drawing/2014/main" id="{4D46F38E-412E-43C4-A44B-71A98F4B590F}"/>
              </a:ext>
              <a:ext uri="{C183D7F6-B498-43B3-948B-1728B52AA6E4}">
                <adec:decorative xmlns:adec="http://schemas.microsoft.com/office/drawing/2017/decorative" val="1"/>
              </a:ext>
            </a:extLst>
          </p:cNvPr>
          <p:cNvSpPr/>
          <p:nvPr/>
        </p:nvSpPr>
        <p:spPr>
          <a:xfrm>
            <a:off x="228600" y="228600"/>
            <a:ext cx="11772900" cy="6386220"/>
          </a:xfrm>
          <a:prstGeom prst="rect">
            <a:avLst/>
          </a:prstGeom>
          <a:noFill/>
          <a:ln w="44450" cmpd="sng">
            <a:solidFill>
              <a:schemeClr val="bg1">
                <a:alpha val="99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8B128B13-F0C0-404B-9D59-7F48F255723F}"/>
              </a:ext>
            </a:extLst>
          </p:cNvPr>
          <p:cNvPicPr>
            <a:picLocks noChangeAspect="1"/>
          </p:cNvPicPr>
          <p:nvPr/>
        </p:nvPicPr>
        <p:blipFill>
          <a:blip r:embed="rId2"/>
          <a:stretch>
            <a:fillRect/>
          </a:stretch>
        </p:blipFill>
        <p:spPr>
          <a:xfrm>
            <a:off x="3430175" y="1056443"/>
            <a:ext cx="5369750" cy="5029902"/>
          </a:xfrm>
          <a:prstGeom prst="rect">
            <a:avLst/>
          </a:prstGeom>
        </p:spPr>
      </p:pic>
    </p:spTree>
    <p:extLst>
      <p:ext uri="{BB962C8B-B14F-4D97-AF65-F5344CB8AC3E}">
        <p14:creationId xmlns:p14="http://schemas.microsoft.com/office/powerpoint/2010/main" val="620261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BCAC49-7F87-47F6-9EB8-53CA21B19F3E}"/>
              </a:ext>
            </a:extLst>
          </p:cNvPr>
          <p:cNvSpPr>
            <a:spLocks noGrp="1"/>
          </p:cNvSpPr>
          <p:nvPr>
            <p:ph type="title"/>
          </p:nvPr>
        </p:nvSpPr>
        <p:spPr>
          <a:xfrm>
            <a:off x="390617" y="459881"/>
            <a:ext cx="11241401" cy="763479"/>
          </a:xfrm>
        </p:spPr>
        <p:txBody>
          <a:bodyPr/>
          <a:lstStyle/>
          <a:p>
            <a:pPr algn="ctr"/>
            <a:r>
              <a:rPr lang="en-IN" b="1" u="sng" dirty="0">
                <a:solidFill>
                  <a:schemeClr val="accent2">
                    <a:lumMod val="25000"/>
                  </a:schemeClr>
                </a:solidFill>
                <a:latin typeface="Goudy Old Style" panose="02020502050305020303" pitchFamily="18" charset="0"/>
              </a:rPr>
              <a:t>OUTPUT</a:t>
            </a:r>
          </a:p>
        </p:txBody>
      </p:sp>
      <p:sp>
        <p:nvSpPr>
          <p:cNvPr id="4" name="Rectangle 3">
            <a:extLst>
              <a:ext uri="{FF2B5EF4-FFF2-40B4-BE49-F238E27FC236}">
                <a16:creationId xmlns:a16="http://schemas.microsoft.com/office/drawing/2014/main" id="{4D46F38E-412E-43C4-A44B-71A98F4B590F}"/>
              </a:ext>
              <a:ext uri="{C183D7F6-B498-43B3-948B-1728B52AA6E4}">
                <adec:decorative xmlns:adec="http://schemas.microsoft.com/office/drawing/2017/decorative" val="1"/>
              </a:ext>
            </a:extLst>
          </p:cNvPr>
          <p:cNvSpPr/>
          <p:nvPr/>
        </p:nvSpPr>
        <p:spPr>
          <a:xfrm>
            <a:off x="228600" y="228600"/>
            <a:ext cx="11772900" cy="6386220"/>
          </a:xfrm>
          <a:prstGeom prst="rect">
            <a:avLst/>
          </a:prstGeom>
          <a:noFill/>
          <a:ln w="44450" cmpd="sng">
            <a:solidFill>
              <a:schemeClr val="bg1">
                <a:alpha val="99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A3C3C78-4E6F-4435-8346-E3B814D4453D}"/>
              </a:ext>
            </a:extLst>
          </p:cNvPr>
          <p:cNvPicPr>
            <a:picLocks noChangeAspect="1"/>
          </p:cNvPicPr>
          <p:nvPr/>
        </p:nvPicPr>
        <p:blipFill>
          <a:blip r:embed="rId2"/>
          <a:stretch>
            <a:fillRect/>
          </a:stretch>
        </p:blipFill>
        <p:spPr>
          <a:xfrm>
            <a:off x="1286520" y="1454639"/>
            <a:ext cx="9974067" cy="3561243"/>
          </a:xfrm>
          <a:prstGeom prst="rect">
            <a:avLst/>
          </a:prstGeom>
        </p:spPr>
      </p:pic>
    </p:spTree>
    <p:extLst>
      <p:ext uri="{BB962C8B-B14F-4D97-AF65-F5344CB8AC3E}">
        <p14:creationId xmlns:p14="http://schemas.microsoft.com/office/powerpoint/2010/main" val="296831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BCAC49-7F87-47F6-9EB8-53CA21B19F3E}"/>
              </a:ext>
            </a:extLst>
          </p:cNvPr>
          <p:cNvSpPr>
            <a:spLocks noGrp="1"/>
          </p:cNvSpPr>
          <p:nvPr>
            <p:ph type="title"/>
          </p:nvPr>
        </p:nvSpPr>
        <p:spPr>
          <a:xfrm>
            <a:off x="390617" y="168677"/>
            <a:ext cx="11241401" cy="807868"/>
          </a:xfrm>
        </p:spPr>
        <p:txBody>
          <a:bodyPr/>
          <a:lstStyle/>
          <a:p>
            <a:pPr algn="ctr"/>
            <a:r>
              <a:rPr lang="en-IN" b="1" u="sng" dirty="0">
                <a:solidFill>
                  <a:schemeClr val="accent2">
                    <a:lumMod val="25000"/>
                  </a:schemeClr>
                </a:solidFill>
                <a:latin typeface="Goudy Old Style" panose="02020502050305020303" pitchFamily="18" charset="0"/>
              </a:rPr>
              <a:t>OUTPUT </a:t>
            </a:r>
          </a:p>
        </p:txBody>
      </p:sp>
      <p:sp>
        <p:nvSpPr>
          <p:cNvPr id="4" name="Rectangle 3">
            <a:extLst>
              <a:ext uri="{FF2B5EF4-FFF2-40B4-BE49-F238E27FC236}">
                <a16:creationId xmlns:a16="http://schemas.microsoft.com/office/drawing/2014/main" id="{4D46F38E-412E-43C4-A44B-71A98F4B590F}"/>
              </a:ext>
              <a:ext uri="{C183D7F6-B498-43B3-948B-1728B52AA6E4}">
                <adec:decorative xmlns:adec="http://schemas.microsoft.com/office/drawing/2017/decorative" val="1"/>
              </a:ext>
            </a:extLst>
          </p:cNvPr>
          <p:cNvSpPr/>
          <p:nvPr/>
        </p:nvSpPr>
        <p:spPr>
          <a:xfrm>
            <a:off x="228600" y="228600"/>
            <a:ext cx="11772900" cy="6386220"/>
          </a:xfrm>
          <a:prstGeom prst="rect">
            <a:avLst/>
          </a:prstGeom>
          <a:noFill/>
          <a:ln w="44450" cmpd="sng">
            <a:solidFill>
              <a:schemeClr val="bg1">
                <a:alpha val="99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5ACDB296-BA47-423C-970D-FCD2EF69BFA4}"/>
              </a:ext>
            </a:extLst>
          </p:cNvPr>
          <p:cNvPicPr>
            <a:picLocks noChangeAspect="1"/>
          </p:cNvPicPr>
          <p:nvPr/>
        </p:nvPicPr>
        <p:blipFill>
          <a:blip r:embed="rId2"/>
          <a:stretch>
            <a:fillRect/>
          </a:stretch>
        </p:blipFill>
        <p:spPr>
          <a:xfrm>
            <a:off x="2992909" y="825625"/>
            <a:ext cx="6036816" cy="5623872"/>
          </a:xfrm>
          <a:prstGeom prst="rect">
            <a:avLst/>
          </a:prstGeom>
        </p:spPr>
      </p:pic>
    </p:spTree>
    <p:extLst>
      <p:ext uri="{BB962C8B-B14F-4D97-AF65-F5344CB8AC3E}">
        <p14:creationId xmlns:p14="http://schemas.microsoft.com/office/powerpoint/2010/main" val="1724758014"/>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{70079E74-C5AD-4FC6-8DFD-B421E8D02FA3}tf78479028_win32</Template>
  <TotalTime>160</TotalTime>
  <Words>476</Words>
  <Application>Microsoft Office PowerPoint</Application>
  <PresentationFormat>Widescreen</PresentationFormat>
  <Paragraphs>33</Paragraphs>
  <Slides>10</Slides>
  <Notes>2</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10</vt:i4>
      </vt:variant>
    </vt:vector>
  </HeadingPairs>
  <TitlesOfParts>
    <vt:vector size="20" baseType="lpstr">
      <vt:lpstr>Arial</vt:lpstr>
      <vt:lpstr>Calibri</vt:lpstr>
      <vt:lpstr>Goudy Old Style</vt:lpstr>
      <vt:lpstr>Segoe UI</vt:lpstr>
      <vt:lpstr>Segoe UI Light</vt:lpstr>
      <vt:lpstr>Wingdings</vt:lpstr>
      <vt:lpstr>Balancing Act</vt:lpstr>
      <vt:lpstr>Wellspring</vt:lpstr>
      <vt:lpstr>Star of the show</vt:lpstr>
      <vt:lpstr>Amusements</vt:lpstr>
      <vt:lpstr>PowerPoint Presentation</vt:lpstr>
      <vt:lpstr>PROBLEM STATEMENT</vt:lpstr>
      <vt:lpstr>OBJECTIVE WITH TECHNICAL DEPTH</vt:lpstr>
      <vt:lpstr>OBJECTIVE WITH TECHNICAL DEPTH</vt:lpstr>
      <vt:lpstr>BENEFITS OF AQG</vt:lpstr>
      <vt:lpstr>BENEFITS OF AQG</vt:lpstr>
      <vt:lpstr>CODE</vt:lpstr>
      <vt:lpstr>OUTPUT</vt:lpstr>
      <vt:lpstr>OUTPUT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Mittal</dc:creator>
  <cp:lastModifiedBy>Aditi Mittal</cp:lastModifiedBy>
  <cp:revision>1</cp:revision>
  <dcterms:created xsi:type="dcterms:W3CDTF">2022-04-19T15:48:09Z</dcterms:created>
  <dcterms:modified xsi:type="dcterms:W3CDTF">2022-04-19T18:29:02Z</dcterms:modified>
</cp:coreProperties>
</file>