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05" r:id="rId5"/>
    <p:sldId id="296" r:id="rId6"/>
    <p:sldId id="306" r:id="rId7"/>
    <p:sldId id="259" r:id="rId8"/>
    <p:sldId id="311" r:id="rId9"/>
    <p:sldId id="312" r:id="rId10"/>
    <p:sldId id="314" r:id="rId11"/>
    <p:sldId id="317" r:id="rId12"/>
    <p:sldId id="318" r:id="rId13"/>
    <p:sldId id="319" r:id="rId14"/>
    <p:sldId id="320" r:id="rId15"/>
    <p:sldId id="321" r:id="rId16"/>
    <p:sldId id="322" r:id="rId17"/>
    <p:sldId id="323" r:id="rId18"/>
    <p:sldId id="3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p:scale>
          <a:sx n="77" d="100"/>
          <a:sy n="77" d="100"/>
        </p:scale>
        <p:origin x="-120"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handoutMaster" Target="handoutMasters/handout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commentAuthors" Target="commentAuthors.xml" /><Relationship Id="rId27" Type="http://schemas.microsoft.com/office/2018/10/relationships/authors" Target="authors.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3</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1E9C-4A65-A8F3-E9D1E444F69B}"/>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1E9C-4A65-A8F3-E9D1E444F69B}"/>
            </c:ext>
          </c:extLst>
        </c:ser>
        <c:ser>
          <c:idx val="2"/>
          <c:order val="2"/>
          <c:tx>
            <c:strRef>
              <c:f>Sheet1!$D$1</c:f>
              <c:strCache>
                <c:ptCount val="1"/>
                <c:pt idx="0">
                  <c:v>Series 1</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1E9C-4A65-A8F3-E9D1E444F69B}"/>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7/20/2024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7/20/2024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png"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14.png"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7.png"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Master" Target="../slideMasters/slideMaster1.xml" /><Relationship Id="rId5" Type="http://schemas.openxmlformats.org/officeDocument/2006/relationships/image" Target="../media/image12.png" /><Relationship Id="rId4" Type="http://schemas.openxmlformats.org/officeDocument/2006/relationships/image" Target="../media/image3.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8.png"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dirty="0"/>
              <a:t>Click icon to add picture</a:t>
            </a:r>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dirty="0"/>
              <a:t>Click icon to add picture</a:t>
            </a:r>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dirty="0"/>
              <a:t>Click icon to add picture</a:t>
            </a:r>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dirty="0"/>
              <a:t>Click icon to add picture</a:t>
            </a:r>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667432" y="2920180"/>
            <a:ext cx="5014452" cy="1150375"/>
          </a:xfrm>
        </p:spPr>
        <p:txBody>
          <a:bodyPr/>
          <a:lstStyle/>
          <a:p>
            <a:r>
              <a:rPr lang="en-US" dirty="0"/>
              <a:t>Heart disease diagnostic analysis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PROJECT ONE​</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B39D-8657-CF43-D229-77699BE37B0C}"/>
              </a:ext>
            </a:extLst>
          </p:cNvPr>
          <p:cNvSpPr>
            <a:spLocks noGrp="1"/>
          </p:cNvSpPr>
          <p:nvPr>
            <p:ph type="title"/>
          </p:nvPr>
        </p:nvSpPr>
        <p:spPr>
          <a:xfrm>
            <a:off x="8183880" y="978408"/>
            <a:ext cx="3749040" cy="1380940"/>
          </a:xfrm>
        </p:spPr>
        <p:txBody>
          <a:bodyPr/>
          <a:lstStyle/>
          <a:p>
            <a:r>
              <a:rPr lang="en-GB" dirty="0"/>
              <a:t>Introduction</a:t>
            </a:r>
            <a:endParaRPr lang="en-US" dirty="0"/>
          </a:p>
        </p:txBody>
      </p:sp>
      <p:sp>
        <p:nvSpPr>
          <p:cNvPr id="3" name="Footer Placeholder 2">
            <a:extLst>
              <a:ext uri="{FF2B5EF4-FFF2-40B4-BE49-F238E27FC236}">
                <a16:creationId xmlns:a16="http://schemas.microsoft.com/office/drawing/2014/main" id="{72E73782-332D-627E-BDB4-212187E8DB2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B4F234F-3E93-9B1A-9917-F4E4FD786AC4}"/>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5" name="Content Placeholder 4">
            <a:extLst>
              <a:ext uri="{FF2B5EF4-FFF2-40B4-BE49-F238E27FC236}">
                <a16:creationId xmlns:a16="http://schemas.microsoft.com/office/drawing/2014/main" id="{315A0EFA-2182-6EC9-827E-B2A66F32D02A}"/>
              </a:ext>
            </a:extLst>
          </p:cNvPr>
          <p:cNvSpPr>
            <a:spLocks noGrp="1"/>
          </p:cNvSpPr>
          <p:nvPr>
            <p:ph sz="quarter" idx="4"/>
          </p:nvPr>
        </p:nvSpPr>
        <p:spPr/>
        <p:txBody>
          <a:bodyPr>
            <a:normAutofit fontScale="77500" lnSpcReduction="20000"/>
          </a:bodyPr>
          <a:lstStyle/>
          <a:p>
            <a:r>
              <a:rPr lang="en-GB" dirty="0">
                <a:solidFill>
                  <a:srgbClr val="FFFFFF"/>
                </a:solidFill>
                <a:latin typeface="Google Sans"/>
              </a:rPr>
              <a:t>II</a:t>
            </a:r>
            <a:r>
              <a:rPr lang="en-IN" b="0" i="0" dirty="0">
                <a:solidFill>
                  <a:srgbClr val="555555"/>
                </a:solidFill>
                <a:effectLst/>
                <a:latin typeface="TradeGothic"/>
              </a:rPr>
              <a:t> </a:t>
            </a:r>
            <a:r>
              <a:rPr lang="en-GB" dirty="0">
                <a:solidFill>
                  <a:srgbClr val="555555"/>
                </a:solidFill>
                <a:latin typeface="TradeGothic"/>
              </a:rPr>
              <a:t>In </a:t>
            </a:r>
            <a:r>
              <a:rPr lang="en-IN" b="0" i="0" dirty="0">
                <a:solidFill>
                  <a:srgbClr val="555555"/>
                </a:solidFill>
                <a:effectLst/>
                <a:latin typeface="TradeGothic"/>
              </a:rPr>
              <a:t>the corporate world, financial analysis is the systematic process of examining a company's financial statements, budgets, and projects to assess its performance and viability. The primary objective of corporate financial analysis is to determine profitability, liquidity, and </a:t>
            </a:r>
            <a:r>
              <a:rPr lang="en-IN" b="0" i="0" dirty="0" err="1">
                <a:solidFill>
                  <a:srgbClr val="555555"/>
                </a:solidFill>
                <a:effectLst/>
                <a:latin typeface="TradeGothic"/>
              </a:rPr>
              <a:t>solvency</a:t>
            </a:r>
            <a:r>
              <a:rPr lang="en-IN" b="0" i="0" dirty="0" err="1">
                <a:solidFill>
                  <a:srgbClr val="FFFFFF"/>
                </a:solidFill>
                <a:effectLst/>
                <a:latin typeface="Google Sans"/>
              </a:rPr>
              <a:t>mining</a:t>
            </a:r>
            <a:r>
              <a:rPr lang="en-IN" b="0" i="0" dirty="0">
                <a:solidFill>
                  <a:srgbClr val="FFFFFF"/>
                </a:solidFill>
                <a:effectLst/>
                <a:latin typeface="Google Sans"/>
              </a:rPr>
              <a:t> a company's financial statements, budgets, and projects </a:t>
            </a:r>
            <a:endParaRPr lang="en-US" dirty="0"/>
          </a:p>
        </p:txBody>
      </p:sp>
    </p:spTree>
    <p:extLst>
      <p:ext uri="{BB962C8B-B14F-4D97-AF65-F5344CB8AC3E}">
        <p14:creationId xmlns:p14="http://schemas.microsoft.com/office/powerpoint/2010/main" val="3322125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588C76-E649-9967-0DD8-EDB3A126E29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9A09C61-D491-C4FF-C23F-9F54687DA35F}"/>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5" name="Content Placeholder 4">
            <a:extLst>
              <a:ext uri="{FF2B5EF4-FFF2-40B4-BE49-F238E27FC236}">
                <a16:creationId xmlns:a16="http://schemas.microsoft.com/office/drawing/2014/main" id="{67B821CC-DC68-84A9-6F41-CE070998C74A}"/>
              </a:ext>
            </a:extLst>
          </p:cNvPr>
          <p:cNvSpPr>
            <a:spLocks noGrp="1"/>
          </p:cNvSpPr>
          <p:nvPr>
            <p:ph sz="quarter" idx="4"/>
          </p:nvPr>
        </p:nvSpPr>
        <p:spPr>
          <a:xfrm>
            <a:off x="7548201" y="1155470"/>
            <a:ext cx="3749040" cy="4306824"/>
          </a:xfrm>
        </p:spPr>
        <p:txBody>
          <a:bodyPr>
            <a:normAutofit fontScale="55000" lnSpcReduction="20000"/>
          </a:bodyPr>
          <a:lstStyle/>
          <a:p>
            <a:r>
              <a:rPr lang="en-IN" b="1" i="0" dirty="0">
                <a:effectLst/>
                <a:latin typeface="TradeGothic"/>
              </a:rPr>
              <a:t>What is financial analysis?</a:t>
            </a:r>
          </a:p>
          <a:p>
            <a:pPr marL="342900" indent="-342900">
              <a:buFont typeface="Arial" panose="020B0604020202020204" pitchFamily="34" charset="0"/>
              <a:buChar char="•"/>
            </a:pPr>
            <a:r>
              <a:rPr lang="en-IN" b="0" i="0" dirty="0">
                <a:solidFill>
                  <a:srgbClr val="555555"/>
                </a:solidFill>
                <a:effectLst/>
                <a:latin typeface="TradeGothic"/>
              </a:rPr>
              <a:t>Profitability measures how well a company generates earnings and includes metrics such as return on investment (ROI) and net profit margin</a:t>
            </a:r>
          </a:p>
          <a:p>
            <a:pPr marL="342900" indent="-342900">
              <a:buFont typeface="Arial" panose="020B0604020202020204" pitchFamily="34" charset="0"/>
              <a:buChar char="•"/>
            </a:pPr>
            <a:r>
              <a:rPr lang="en-IN" b="0" i="0" dirty="0">
                <a:solidFill>
                  <a:srgbClr val="555555"/>
                </a:solidFill>
                <a:effectLst/>
                <a:latin typeface="TradeGothic"/>
              </a:rPr>
              <a:t>Liquidity focuses on a company's ability to cover short-term obligations, often evaluated through ratios such as the current ratio or quick ratio</a:t>
            </a:r>
          </a:p>
          <a:p>
            <a:pPr marL="342900" indent="-342900">
              <a:buFont typeface="Arial" panose="020B0604020202020204" pitchFamily="34" charset="0"/>
              <a:buChar char="•"/>
            </a:pPr>
            <a:r>
              <a:rPr lang="en-IN" b="0" i="0" dirty="0">
                <a:solidFill>
                  <a:srgbClr val="555555"/>
                </a:solidFill>
                <a:effectLst/>
                <a:latin typeface="TradeGothic"/>
              </a:rPr>
              <a:t>Solvency gauges a company's capacity to meet long-term debts, often </a:t>
            </a:r>
            <a:r>
              <a:rPr lang="en-IN" b="0" i="0" dirty="0" err="1">
                <a:solidFill>
                  <a:srgbClr val="555555"/>
                </a:solidFill>
                <a:effectLst/>
                <a:latin typeface="TradeGothic"/>
              </a:rPr>
              <a:t>analyzed</a:t>
            </a:r>
            <a:r>
              <a:rPr lang="en-IN" b="0" i="0" dirty="0">
                <a:solidFill>
                  <a:srgbClr val="555555"/>
                </a:solidFill>
                <a:effectLst/>
                <a:latin typeface="TradeGothic"/>
              </a:rPr>
              <a:t> through debt-to-equity ratios or interest coverage ratios</a:t>
            </a:r>
          </a:p>
          <a:p>
            <a:endParaRPr lang="en-US" dirty="0"/>
          </a:p>
        </p:txBody>
      </p:sp>
    </p:spTree>
    <p:extLst>
      <p:ext uri="{BB962C8B-B14F-4D97-AF65-F5344CB8AC3E}">
        <p14:creationId xmlns:p14="http://schemas.microsoft.com/office/powerpoint/2010/main" val="317505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DA21FA9-D41B-9D31-A92D-CA966BB2E0C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1CF72B6-59EA-2AA3-6583-E7CA87D65F11}"/>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5" name="Content Placeholder 4">
            <a:extLst>
              <a:ext uri="{FF2B5EF4-FFF2-40B4-BE49-F238E27FC236}">
                <a16:creationId xmlns:a16="http://schemas.microsoft.com/office/drawing/2014/main" id="{DD06DD0F-3322-320F-792D-1DE3B4445A7E}"/>
              </a:ext>
            </a:extLst>
          </p:cNvPr>
          <p:cNvSpPr>
            <a:spLocks noGrp="1"/>
          </p:cNvSpPr>
          <p:nvPr>
            <p:ph sz="quarter" idx="4"/>
          </p:nvPr>
        </p:nvSpPr>
        <p:spPr>
          <a:xfrm>
            <a:off x="7663552" y="1275588"/>
            <a:ext cx="3749040" cy="4306824"/>
          </a:xfrm>
        </p:spPr>
        <p:txBody>
          <a:bodyPr>
            <a:normAutofit fontScale="77500" lnSpcReduction="20000"/>
          </a:bodyPr>
          <a:lstStyle/>
          <a:p>
            <a:r>
              <a:rPr lang="en-IN" b="1" i="0">
                <a:solidFill>
                  <a:srgbClr val="555555"/>
                </a:solidFill>
                <a:effectLst/>
                <a:latin typeface="TradeGothic"/>
              </a:rPr>
              <a:t>Types of Financial Analysis</a:t>
            </a:r>
          </a:p>
          <a:p>
            <a:r>
              <a:rPr lang="en-IN" b="0" i="0">
                <a:solidFill>
                  <a:srgbClr val="555555"/>
                </a:solidFill>
                <a:effectLst/>
                <a:latin typeface="TradeGothic"/>
              </a:rPr>
              <a:t>Financial analysis has a broad range of use cases, so analysts employ various methods to draw insight from data based on standardized accounting principles. Two main types of financial analysis used to evaluate a company’s financial performance are vertical analysis and horizontal analysis.</a:t>
            </a:r>
          </a:p>
        </p:txBody>
      </p:sp>
    </p:spTree>
    <p:extLst>
      <p:ext uri="{BB962C8B-B14F-4D97-AF65-F5344CB8AC3E}">
        <p14:creationId xmlns:p14="http://schemas.microsoft.com/office/powerpoint/2010/main" val="327919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379F6C9-BCB0-72EB-F592-44BF361A30CB}"/>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1A002C5-D3A7-4771-2421-CC927E087229}"/>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5" name="Content Placeholder 4">
            <a:extLst>
              <a:ext uri="{FF2B5EF4-FFF2-40B4-BE49-F238E27FC236}">
                <a16:creationId xmlns:a16="http://schemas.microsoft.com/office/drawing/2014/main" id="{FDBF6691-357C-3BD7-C652-E3BC568375FA}"/>
              </a:ext>
            </a:extLst>
          </p:cNvPr>
          <p:cNvSpPr>
            <a:spLocks noGrp="1"/>
          </p:cNvSpPr>
          <p:nvPr>
            <p:ph sz="quarter" idx="4"/>
          </p:nvPr>
        </p:nvSpPr>
        <p:spPr>
          <a:xfrm>
            <a:off x="7029144" y="635679"/>
            <a:ext cx="4804268" cy="6085796"/>
          </a:xfrm>
        </p:spPr>
        <p:txBody>
          <a:bodyPr>
            <a:normAutofit/>
          </a:bodyPr>
          <a:lstStyle/>
          <a:p>
            <a:r>
              <a:rPr lang="en-IN" b="1" i="0" dirty="0">
                <a:solidFill>
                  <a:srgbClr val="555555"/>
                </a:solidFill>
                <a:effectLst/>
                <a:latin typeface="TradeGothic"/>
              </a:rPr>
              <a:t>Practical Applications for Financial Analysis</a:t>
            </a:r>
          </a:p>
          <a:p>
            <a:r>
              <a:rPr lang="en-IN" b="0" i="0" dirty="0">
                <a:solidFill>
                  <a:srgbClr val="555555"/>
                </a:solidFill>
                <a:effectLst/>
                <a:latin typeface="TradeGothic"/>
              </a:rPr>
              <a:t>Financial analysts are widely sought after in many industries because of the value they bring to an organization. They’re employed in a range of roles and business activities. Common roles fulfilled by financial analysts include:</a:t>
            </a:r>
            <a:r>
              <a:rPr lang="en-IN" b="0" i="0" baseline="30000" dirty="0">
                <a:solidFill>
                  <a:srgbClr val="555555"/>
                </a:solidFill>
                <a:effectLst/>
                <a:latin typeface="TradeGothic"/>
              </a:rPr>
              <a:t>9</a:t>
            </a:r>
            <a:endParaRPr lang="en-GB" b="0" i="0" baseline="30000" dirty="0">
              <a:solidFill>
                <a:srgbClr val="555555"/>
              </a:solidFill>
              <a:effectLst/>
              <a:latin typeface="TradeGothic"/>
            </a:endParaRPr>
          </a:p>
        </p:txBody>
      </p:sp>
    </p:spTree>
    <p:extLst>
      <p:ext uri="{BB962C8B-B14F-4D97-AF65-F5344CB8AC3E}">
        <p14:creationId xmlns:p14="http://schemas.microsoft.com/office/powerpoint/2010/main" val="317054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5378485-AD8F-F0EA-5245-BF544BF2D8F3}"/>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5AD405E-0827-956A-C8A0-8C5CADC48322}"/>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5" name="Content Placeholder 4">
            <a:extLst>
              <a:ext uri="{FF2B5EF4-FFF2-40B4-BE49-F238E27FC236}">
                <a16:creationId xmlns:a16="http://schemas.microsoft.com/office/drawing/2014/main" id="{D902AA15-C555-5B48-EE2D-A9037B08C300}"/>
              </a:ext>
            </a:extLst>
          </p:cNvPr>
          <p:cNvSpPr>
            <a:spLocks noGrp="1"/>
          </p:cNvSpPr>
          <p:nvPr>
            <p:ph sz="quarter" idx="4"/>
          </p:nvPr>
        </p:nvSpPr>
        <p:spPr>
          <a:xfrm>
            <a:off x="7333488" y="1275588"/>
            <a:ext cx="3749040" cy="4306824"/>
          </a:xfrm>
        </p:spPr>
        <p:txBody>
          <a:bodyPr>
            <a:normAutofit fontScale="62500" lnSpcReduction="20000"/>
          </a:bodyPr>
          <a:lstStyle/>
          <a:p>
            <a:r>
              <a:rPr lang="en-IN" b="0" i="0">
                <a:solidFill>
                  <a:srgbClr val="404040"/>
                </a:solidFill>
                <a:effectLst/>
                <a:highlight>
                  <a:srgbClr val="FFFFFF"/>
                </a:highlight>
                <a:latin typeface="poppinsregular"/>
              </a:rPr>
              <a:t>In conclusion, reviewing financial statements before making important decisions is important because these documents offer a comprehensive snapshot of a company’s fiscal health and performance. Financial statements provide vital insights into its profitability, liquidity, solvency, and overall stability. By analyzing income statements, balance sheets, and cash flow statements, stakeholders can study the company’s past and current financial standings, identify trends, and predict future trajectories</a:t>
            </a:r>
            <a:endParaRPr lang="en-US"/>
          </a:p>
        </p:txBody>
      </p:sp>
    </p:spTree>
    <p:extLst>
      <p:ext uri="{BB962C8B-B14F-4D97-AF65-F5344CB8AC3E}">
        <p14:creationId xmlns:p14="http://schemas.microsoft.com/office/powerpoint/2010/main" val="2676467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95E141C-4DF6-F261-37BE-7595ADD6B52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701CBCE-B9D4-B388-43CD-0F163F542D12}"/>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5" name="Content Placeholder 4">
            <a:extLst>
              <a:ext uri="{FF2B5EF4-FFF2-40B4-BE49-F238E27FC236}">
                <a16:creationId xmlns:a16="http://schemas.microsoft.com/office/drawing/2014/main" id="{ECB79829-8FA0-382F-2958-0877D85B1B10}"/>
              </a:ext>
            </a:extLst>
          </p:cNvPr>
          <p:cNvSpPr>
            <a:spLocks noGrp="1"/>
          </p:cNvSpPr>
          <p:nvPr>
            <p:ph sz="quarter" idx="4"/>
          </p:nvPr>
        </p:nvSpPr>
        <p:spPr>
          <a:xfrm>
            <a:off x="7242585" y="1424410"/>
            <a:ext cx="3749040" cy="4306824"/>
          </a:xfrm>
        </p:spPr>
        <p:txBody>
          <a:bodyPr/>
          <a:lstStyle/>
          <a:p>
            <a:r>
              <a:rPr lang="en-GB" dirty="0" err="1"/>
              <a:t>Thankyou</a:t>
            </a:r>
            <a:endParaRPr lang="en-US" dirty="0"/>
          </a:p>
        </p:txBody>
      </p:sp>
    </p:spTree>
    <p:extLst>
      <p:ext uri="{BB962C8B-B14F-4D97-AF65-F5344CB8AC3E}">
        <p14:creationId xmlns:p14="http://schemas.microsoft.com/office/powerpoint/2010/main" val="289917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043930" y="619432"/>
            <a:ext cx="4888990" cy="1081549"/>
          </a:xfrm>
        </p:spPr>
        <p:txBody>
          <a:bodyPr>
            <a:normAutofit/>
          </a:bodyPr>
          <a:lstStyle/>
          <a:p>
            <a:r>
              <a:rPr lang="en-US" dirty="0">
                <a:solidFill>
                  <a:schemeClr val="accent3"/>
                </a:solidFill>
                <a:latin typeface="Baskerville Old Face" panose="02020602080505020303" pitchFamily="18" charset="77"/>
              </a:rPr>
              <a:t>Introduction</a:t>
            </a: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a:xfrm>
            <a:off x="1225296" y="816077"/>
            <a:ext cx="3922776" cy="1488211"/>
          </a:xfrm>
        </p:spPr>
        <p:txBody>
          <a:bodyPr>
            <a:normAutofit/>
          </a:bodyPr>
          <a:lstStyle/>
          <a:p>
            <a:r>
              <a:rPr lang="en-US" sz="7200" dirty="0"/>
              <a:t>I</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118555" y="1700982"/>
            <a:ext cx="4814365" cy="5020493"/>
          </a:xfrm>
        </p:spPr>
        <p:txBody>
          <a:bodyPr vert="horz" lIns="91440" tIns="45720" rIns="91440" bIns="45720" rtlCol="0" anchor="t">
            <a:normAutofit fontScale="92500"/>
          </a:bodyPr>
          <a:lstStyle/>
          <a:p>
            <a:pPr marL="0" indent="0">
              <a:lnSpc>
                <a:spcPct val="150000"/>
              </a:lnSpc>
              <a:buNone/>
            </a:pPr>
            <a:r>
              <a:rPr lang="en-US" sz="2400" b="1" dirty="0">
                <a:solidFill>
                  <a:schemeClr val="accent3"/>
                </a:solidFill>
                <a:latin typeface="Gill Sans Nova Light" panose="020B0302020104020203" pitchFamily="34" charset="0"/>
                <a:cs typeface="Gill Sans Light" panose="020B0302020104020203" pitchFamily="34" charset="-79"/>
              </a:rPr>
              <a:t>Overview</a:t>
            </a:r>
            <a:r>
              <a:rPr lang="en-US" sz="2400" dirty="0">
                <a:solidFill>
                  <a:schemeClr val="accent3"/>
                </a:solidFill>
                <a:latin typeface="Gill Sans Nova Light" panose="020B0302020104020203" pitchFamily="34" charset="0"/>
                <a:cs typeface="Gill Sans Light" panose="020B0302020104020203" pitchFamily="34" charset="-79"/>
              </a:rPr>
              <a:t>-</a:t>
            </a:r>
          </a:p>
          <a:p>
            <a:pPr marL="0" indent="0">
              <a:lnSpc>
                <a:spcPct val="150000"/>
              </a:lnSpc>
              <a:buNone/>
            </a:pPr>
            <a:r>
              <a:rPr lang="en-US" sz="1800" dirty="0"/>
              <a:t>A heart disease diagnostic analysis aims to accurately identify and assess the presence, type, severity, and potential complications of heart disease in an individual</a:t>
            </a:r>
            <a:r>
              <a:rPr lang="en-US" dirty="0"/>
              <a:t>.</a:t>
            </a:r>
            <a:endParaRPr lang="en-US" sz="2400" dirty="0">
              <a:solidFill>
                <a:schemeClr val="accent3"/>
              </a:solidFill>
              <a:latin typeface="Gill Sans Nova Light" panose="020B0302020104020203" pitchFamily="34" charset="0"/>
              <a:cs typeface="Gill Sans Light" panose="020B0302020104020203" pitchFamily="34" charset="-79"/>
            </a:endParaRPr>
          </a:p>
          <a:p>
            <a:r>
              <a:rPr lang="en-US" b="1" dirty="0">
                <a:solidFill>
                  <a:schemeClr val="accent3"/>
                </a:solidFill>
                <a:latin typeface="Gill Sans Nova Light" panose="020B0302020104020203" pitchFamily="34" charset="0"/>
                <a:cs typeface="Calibri"/>
              </a:rPr>
              <a:t>Objective</a:t>
            </a:r>
            <a:r>
              <a:rPr lang="en-US" dirty="0">
                <a:solidFill>
                  <a:schemeClr val="accent3"/>
                </a:solidFill>
                <a:latin typeface="Gill Sans Nova Light" panose="020B0302020104020203" pitchFamily="34" charset="0"/>
                <a:cs typeface="Calibri"/>
              </a:rPr>
              <a:t>-</a:t>
            </a:r>
          </a:p>
          <a:p>
            <a:r>
              <a:rPr lang="en-US" sz="1800" dirty="0">
                <a:latin typeface="Gill Sans Nova Light" panose="020B0302020104020203" pitchFamily="34" charset="0"/>
                <a:cs typeface="Calibri"/>
              </a:rPr>
              <a:t>The objective of this project is to collect data on heart disease and tableau to create a detailed dashboard, this project will analyze the risk of having any heart disease with the provided data of a person.</a:t>
            </a:r>
            <a:endParaRPr lang="en-US" sz="1800"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normAutofit/>
          </a:bodyPr>
          <a:lstStyle/>
          <a:p>
            <a:r>
              <a:rPr lang="en-US" sz="2800" dirty="0"/>
              <a:t>Health is real wealth in the pandemic time we all realized the brute effects of covid-19 on all irrespective of any status. We are required to analyze this health and medical data for better future preparations.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53668" y="795130"/>
            <a:ext cx="9884664" cy="1441174"/>
          </a:xfrm>
        </p:spPr>
        <p:txBody>
          <a:bodyPr/>
          <a:lstStyle/>
          <a:p>
            <a:r>
              <a:rPr lang="en-US" dirty="0"/>
              <a:t>Dataset required</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1044337" y="3617843"/>
            <a:ext cx="9884664" cy="1938131"/>
          </a:xfrm>
        </p:spPr>
        <p:txBody>
          <a:bodyPr>
            <a:normAutofit fontScale="92500" lnSpcReduction="20000"/>
          </a:bodyPr>
          <a:lstStyle/>
          <a:p>
            <a:pPr marL="342900" indent="-342900" algn="l">
              <a:buFont typeface="Arial" panose="020B0604020202020204" pitchFamily="34" charset="0"/>
              <a:buChar char="•"/>
            </a:pPr>
            <a:r>
              <a:rPr lang="en-US" dirty="0"/>
              <a:t> Person’s age</a:t>
            </a:r>
          </a:p>
          <a:p>
            <a:pPr marL="457200" indent="-457200" algn="l">
              <a:buFont typeface="Arial" panose="020B0604020202020204" pitchFamily="34" charset="0"/>
              <a:buChar char="•"/>
            </a:pPr>
            <a:r>
              <a:rPr lang="en-US" dirty="0"/>
              <a:t>Person’s gender</a:t>
            </a:r>
          </a:p>
          <a:p>
            <a:pPr marL="457200" indent="-457200" algn="l">
              <a:buFont typeface="Arial" panose="020B0604020202020204" pitchFamily="34" charset="0"/>
              <a:buChar char="•"/>
            </a:pPr>
            <a:r>
              <a:rPr lang="en-US" dirty="0"/>
              <a:t>Person’s chest pain type</a:t>
            </a:r>
          </a:p>
          <a:p>
            <a:pPr marL="457200" indent="-457200" algn="l">
              <a:buFont typeface="Arial" panose="020B0604020202020204" pitchFamily="34" charset="0"/>
              <a:buChar char="•"/>
            </a:pPr>
            <a:r>
              <a:rPr lang="en-US" dirty="0"/>
              <a:t>Resting blood pressure</a:t>
            </a:r>
          </a:p>
          <a:p>
            <a:pPr marL="457200" indent="-457200" algn="l">
              <a:buFont typeface="Arial" panose="020B0604020202020204" pitchFamily="34" charset="0"/>
              <a:buChar char="•"/>
            </a:pPr>
            <a:r>
              <a:rPr lang="en-US" dirty="0"/>
              <a:t>Serum cholesterol mg</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Quarterly performance</a:t>
            </a:r>
          </a:p>
        </p:txBody>
      </p:sp>
      <p:graphicFrame>
        <p:nvGraphicFramePr>
          <p:cNvPr id="6" name="Content Placeholder 5" descr="Bar chart">
            <a:extLst>
              <a:ext uri="{FF2B5EF4-FFF2-40B4-BE49-F238E27FC236}">
                <a16:creationId xmlns:a16="http://schemas.microsoft.com/office/drawing/2014/main" id="{04E3C183-7D16-18CC-89F3-EFCB21A47EDD}"/>
              </a:ext>
            </a:extLst>
          </p:cNvPr>
          <p:cNvGraphicFramePr>
            <a:graphicFrameLocks noGrp="1"/>
          </p:cNvGraphicFramePr>
          <p:nvPr>
            <p:ph idx="1"/>
            <p:extLst>
              <p:ext uri="{D42A27DB-BD31-4B8C-83A1-F6EECF244321}">
                <p14:modId xmlns:p14="http://schemas.microsoft.com/office/powerpoint/2010/main" val="1356425832"/>
              </p:ext>
            </p:extLst>
          </p:nvPr>
        </p:nvGraphicFramePr>
        <p:xfrm>
          <a:off x="838200" y="1825625"/>
          <a:ext cx="10515600" cy="4370388"/>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Areas of growth</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3260673940"/>
              </p:ext>
            </p:extLst>
          </p:nvPr>
        </p:nvGraphicFramePr>
        <p:xfrm>
          <a:off x="609600" y="1600200"/>
          <a:ext cx="10035209" cy="4632804"/>
        </p:xfrm>
        <a:graphic>
          <a:graphicData uri="http://schemas.openxmlformats.org/drawingml/2006/table">
            <a:tbl>
              <a:tblPr firstRow="1" bandRow="1">
                <a:tableStyleId>{5C22544A-7EE6-4342-B048-85BDC9FD1C3A}</a:tableStyleId>
              </a:tblPr>
              <a:tblGrid>
                <a:gridCol w="1398550">
                  <a:extLst>
                    <a:ext uri="{9D8B030D-6E8A-4147-A177-3AD203B41FA5}">
                      <a16:colId xmlns:a16="http://schemas.microsoft.com/office/drawing/2014/main" val="1689330750"/>
                    </a:ext>
                  </a:extLst>
                </a:gridCol>
                <a:gridCol w="2146897">
                  <a:extLst>
                    <a:ext uri="{9D8B030D-6E8A-4147-A177-3AD203B41FA5}">
                      <a16:colId xmlns:a16="http://schemas.microsoft.com/office/drawing/2014/main" val="2660631934"/>
                    </a:ext>
                  </a:extLst>
                </a:gridCol>
                <a:gridCol w="2097825">
                  <a:extLst>
                    <a:ext uri="{9D8B030D-6E8A-4147-A177-3AD203B41FA5}">
                      <a16:colId xmlns:a16="http://schemas.microsoft.com/office/drawing/2014/main" val="3909717689"/>
                    </a:ext>
                  </a:extLst>
                </a:gridCol>
                <a:gridCol w="2384895">
                  <a:extLst>
                    <a:ext uri="{9D8B030D-6E8A-4147-A177-3AD203B41FA5}">
                      <a16:colId xmlns:a16="http://schemas.microsoft.com/office/drawing/2014/main" val="1603189107"/>
                    </a:ext>
                  </a:extLst>
                </a:gridCol>
                <a:gridCol w="2007042">
                  <a:extLst>
                    <a:ext uri="{9D8B030D-6E8A-4147-A177-3AD203B41FA5}">
                      <a16:colId xmlns:a16="http://schemas.microsoft.com/office/drawing/2014/main" val="2755691855"/>
                    </a:ext>
                  </a:extLst>
                </a:gridCol>
              </a:tblGrid>
              <a:tr h="602424">
                <a:tc>
                  <a:txBody>
                    <a:bodyPr/>
                    <a:lstStyle/>
                    <a:p>
                      <a:pPr algn="ctr"/>
                      <a:endParaRPr lang="en-US" dirty="0"/>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B2B</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Supply chain</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ROI</a:t>
                      </a:r>
                    </a:p>
                  </a:txBody>
                  <a:tcPr anchor="ctr">
                    <a:solidFill>
                      <a:schemeClr val="accent2"/>
                    </a:solidFill>
                  </a:tcPr>
                </a:tc>
                <a:tc>
                  <a:txBody>
                    <a:bodyPr/>
                    <a:lstStyle/>
                    <a:p>
                      <a:pPr algn="ctr"/>
                      <a:endParaRPr lang="en-US" sz="2000" b="0" dirty="0">
                        <a:latin typeface="Baskerville Old Face" panose="02020602080505020303" pitchFamily="18" charset="77"/>
                        <a:ea typeface="Baskerville" panose="02020502070401020303" pitchFamily="18" charset="0"/>
                        <a:cs typeface="Gill Sans Nova Light" panose="020F0302020204030204" pitchFamily="34" charset="0"/>
                      </a:endParaRPr>
                    </a:p>
                  </a:txBody>
                  <a:tcPr anchor="ctr">
                    <a:solidFill>
                      <a:schemeClr val="accent2"/>
                    </a:solidFill>
                  </a:tcPr>
                </a:tc>
                <a:extLst>
                  <a:ext uri="{0D108BD9-81ED-4DB2-BD59-A6C34878D82A}">
                    <a16:rowId xmlns:a16="http://schemas.microsoft.com/office/drawing/2014/main" val="47992871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5.0</a:t>
                      </a:r>
                    </a:p>
                  </a:txBody>
                  <a:tcPr anchor="ctr">
                    <a:solidFill>
                      <a:schemeClr val="tx2"/>
                    </a:solidFill>
                  </a:tcPr>
                </a:tc>
                <a:extLst>
                  <a:ext uri="{0D108BD9-81ED-4DB2-BD59-A6C34878D82A}">
                    <a16:rowId xmlns:a16="http://schemas.microsoft.com/office/drawing/2014/main" val="176020865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5.1</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3.0</a:t>
                      </a:r>
                    </a:p>
                  </a:txBody>
                  <a:tcPr anchor="ctr">
                    <a:solidFill>
                      <a:schemeClr val="bg2"/>
                    </a:solidFill>
                  </a:tcPr>
                </a:tc>
                <a:extLst>
                  <a:ext uri="{0D108BD9-81ED-4DB2-BD59-A6C34878D82A}">
                    <a16:rowId xmlns:a16="http://schemas.microsoft.com/office/drawing/2014/main" val="3634243071"/>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2.8</a:t>
                      </a:r>
                    </a:p>
                  </a:txBody>
                  <a:tcPr anchor="ctr">
                    <a:solidFill>
                      <a:schemeClr val="tx2"/>
                    </a:solidFill>
                  </a:tcPr>
                </a:tc>
                <a:extLst>
                  <a:ext uri="{0D108BD9-81ED-4DB2-BD59-A6C34878D82A}">
                    <a16:rowId xmlns:a16="http://schemas.microsoft.com/office/drawing/2014/main" val="415808797"/>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4.5</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7.0</a:t>
                      </a:r>
                    </a:p>
                  </a:txBody>
                  <a:tcPr anchor="ctr">
                    <a:solidFill>
                      <a:schemeClr val="bg2"/>
                    </a:solidFill>
                  </a:tcPr>
                </a:tc>
                <a:extLst>
                  <a:ext uri="{0D108BD9-81ED-4DB2-BD59-A6C34878D82A}">
                    <a16:rowId xmlns:a16="http://schemas.microsoft.com/office/drawing/2014/main" val="380950325"/>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8712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Languages used in making this project</a:t>
            </a:r>
            <a:br>
              <a:rPr lang="en-US" dirty="0"/>
            </a:br>
            <a:endParaRPr lang="en-US" dirty="0"/>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a:xfrm>
            <a:off x="1743454" y="3189069"/>
            <a:ext cx="8705089" cy="1232648"/>
          </a:xfrm>
        </p:spPr>
        <p:txBody>
          <a:bodyPr>
            <a:normAutofit/>
          </a:bodyPr>
          <a:lstStyle/>
          <a:p>
            <a:pPr marL="342900" indent="-342900">
              <a:buFont typeface="Arial" panose="020B0604020202020204" pitchFamily="34" charset="0"/>
              <a:buChar char="•"/>
            </a:pPr>
            <a:r>
              <a:rPr lang="en-US" dirty="0"/>
              <a:t>C++</a:t>
            </a:r>
          </a:p>
          <a:p>
            <a:pPr marL="342900" indent="-342900">
              <a:buFont typeface="Arial" panose="020B0604020202020204" pitchFamily="34" charset="0"/>
              <a:buChar char="•"/>
            </a:pPr>
            <a:r>
              <a:rPr lang="en-US" dirty="0"/>
              <a:t>python</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3657-1138-BE52-7CD3-E15D4E7F2239}"/>
              </a:ext>
            </a:extLst>
          </p:cNvPr>
          <p:cNvSpPr>
            <a:spLocks noGrp="1"/>
          </p:cNvSpPr>
          <p:nvPr>
            <p:ph type="title"/>
          </p:nvPr>
        </p:nvSpPr>
        <p:spPr>
          <a:xfrm>
            <a:off x="827598" y="619188"/>
            <a:ext cx="9588612" cy="4331238"/>
          </a:xfrm>
        </p:spPr>
        <p:txBody>
          <a:bodyPr>
            <a:normAutofit/>
          </a:bodyPr>
          <a:lstStyle/>
          <a:p>
            <a:r>
              <a:rPr lang="en-US" sz="6600" dirty="0"/>
              <a:t>Thankyou</a:t>
            </a:r>
            <a:endParaRPr lang="en-IN" sz="6600" dirty="0"/>
          </a:p>
        </p:txBody>
      </p:sp>
      <p:sp>
        <p:nvSpPr>
          <p:cNvPr id="4" name="Text Placeholder 3">
            <a:extLst>
              <a:ext uri="{FF2B5EF4-FFF2-40B4-BE49-F238E27FC236}">
                <a16:creationId xmlns:a16="http://schemas.microsoft.com/office/drawing/2014/main" id="{926693BA-DDDC-1D23-6454-7FF5A39A64CB}"/>
              </a:ext>
            </a:extLst>
          </p:cNvPr>
          <p:cNvSpPr>
            <a:spLocks noGrp="1"/>
          </p:cNvSpPr>
          <p:nvPr>
            <p:ph type="body" sz="quarter" idx="13"/>
          </p:nvPr>
        </p:nvSpPr>
        <p:spPr>
          <a:xfrm>
            <a:off x="13250407" y="2433889"/>
            <a:ext cx="690178" cy="355600"/>
          </a:xfrm>
        </p:spPr>
        <p:txBody>
          <a:bodyPr/>
          <a:lstStyle/>
          <a:p>
            <a:endParaRPr lang="en-IN" dirty="0"/>
          </a:p>
        </p:txBody>
      </p:sp>
      <p:sp>
        <p:nvSpPr>
          <p:cNvPr id="5" name="Text Placeholder 4">
            <a:extLst>
              <a:ext uri="{FF2B5EF4-FFF2-40B4-BE49-F238E27FC236}">
                <a16:creationId xmlns:a16="http://schemas.microsoft.com/office/drawing/2014/main" id="{CFC95809-793D-D415-BFC7-9AAA32025139}"/>
              </a:ext>
            </a:extLst>
          </p:cNvPr>
          <p:cNvSpPr>
            <a:spLocks noGrp="1"/>
          </p:cNvSpPr>
          <p:nvPr>
            <p:ph type="body" sz="quarter" idx="14"/>
          </p:nvPr>
        </p:nvSpPr>
        <p:spPr>
          <a:xfrm>
            <a:off x="12498216" y="2372239"/>
            <a:ext cx="2194560" cy="274320"/>
          </a:xfrm>
        </p:spPr>
        <p:txBody>
          <a:bodyPr/>
          <a:lstStyle/>
          <a:p>
            <a:endParaRPr lang="en-IN" dirty="0"/>
          </a:p>
        </p:txBody>
      </p:sp>
      <p:sp>
        <p:nvSpPr>
          <p:cNvPr id="7" name="Text Placeholder 6">
            <a:extLst>
              <a:ext uri="{FF2B5EF4-FFF2-40B4-BE49-F238E27FC236}">
                <a16:creationId xmlns:a16="http://schemas.microsoft.com/office/drawing/2014/main" id="{9CC0170D-8BBB-5305-3A2E-AD40507751E3}"/>
              </a:ext>
            </a:extLst>
          </p:cNvPr>
          <p:cNvSpPr>
            <a:spLocks noGrp="1"/>
          </p:cNvSpPr>
          <p:nvPr>
            <p:ph type="body" sz="quarter" idx="19"/>
          </p:nvPr>
        </p:nvSpPr>
        <p:spPr>
          <a:xfrm flipH="1">
            <a:off x="13321747" y="3926721"/>
            <a:ext cx="1209261" cy="355600"/>
          </a:xfrm>
        </p:spPr>
        <p:txBody>
          <a:bodyPr/>
          <a:lstStyle/>
          <a:p>
            <a:endParaRPr lang="en-IN" dirty="0"/>
          </a:p>
        </p:txBody>
      </p:sp>
      <p:sp>
        <p:nvSpPr>
          <p:cNvPr id="8" name="Text Placeholder 7">
            <a:extLst>
              <a:ext uri="{FF2B5EF4-FFF2-40B4-BE49-F238E27FC236}">
                <a16:creationId xmlns:a16="http://schemas.microsoft.com/office/drawing/2014/main" id="{565F3013-FA67-175F-DE4F-8BA21554267F}"/>
              </a:ext>
            </a:extLst>
          </p:cNvPr>
          <p:cNvSpPr>
            <a:spLocks noGrp="1"/>
          </p:cNvSpPr>
          <p:nvPr>
            <p:ph type="body" sz="quarter" idx="18"/>
          </p:nvPr>
        </p:nvSpPr>
        <p:spPr>
          <a:xfrm>
            <a:off x="12224467" y="3278627"/>
            <a:ext cx="2194560" cy="274320"/>
          </a:xfrm>
        </p:spPr>
        <p:txBody>
          <a:bodyPr/>
          <a:lstStyle/>
          <a:p>
            <a:endParaRPr lang="en-IN" dirty="0"/>
          </a:p>
        </p:txBody>
      </p:sp>
      <p:sp>
        <p:nvSpPr>
          <p:cNvPr id="10" name="Text Placeholder 9">
            <a:extLst>
              <a:ext uri="{FF2B5EF4-FFF2-40B4-BE49-F238E27FC236}">
                <a16:creationId xmlns:a16="http://schemas.microsoft.com/office/drawing/2014/main" id="{4C2B97E2-D392-C3AC-E290-84B2A500255A}"/>
              </a:ext>
            </a:extLst>
          </p:cNvPr>
          <p:cNvSpPr>
            <a:spLocks noGrp="1"/>
          </p:cNvSpPr>
          <p:nvPr>
            <p:ph type="body" sz="quarter" idx="21"/>
          </p:nvPr>
        </p:nvSpPr>
        <p:spPr>
          <a:xfrm>
            <a:off x="13908952" y="4594826"/>
            <a:ext cx="2194560" cy="355600"/>
          </a:xfrm>
        </p:spPr>
        <p:txBody>
          <a:bodyPr/>
          <a:lstStyle/>
          <a:p>
            <a:endParaRPr lang="en-IN" dirty="0"/>
          </a:p>
        </p:txBody>
      </p:sp>
      <p:sp>
        <p:nvSpPr>
          <p:cNvPr id="11" name="Text Placeholder 10">
            <a:extLst>
              <a:ext uri="{FF2B5EF4-FFF2-40B4-BE49-F238E27FC236}">
                <a16:creationId xmlns:a16="http://schemas.microsoft.com/office/drawing/2014/main" id="{292D7F13-18E8-5E00-C6E6-1240C6C010C1}"/>
              </a:ext>
            </a:extLst>
          </p:cNvPr>
          <p:cNvSpPr>
            <a:spLocks noGrp="1"/>
          </p:cNvSpPr>
          <p:nvPr>
            <p:ph type="body" sz="quarter" idx="20"/>
          </p:nvPr>
        </p:nvSpPr>
        <p:spPr>
          <a:xfrm>
            <a:off x="12906364" y="3442213"/>
            <a:ext cx="2194560" cy="274320"/>
          </a:xfrm>
        </p:spPr>
        <p:txBody>
          <a:bodyPr/>
          <a:lstStyle/>
          <a:p>
            <a:endParaRPr lang="en-IN" dirty="0"/>
          </a:p>
        </p:txBody>
      </p:sp>
      <p:sp>
        <p:nvSpPr>
          <p:cNvPr id="13" name="Text Placeholder 12">
            <a:extLst>
              <a:ext uri="{FF2B5EF4-FFF2-40B4-BE49-F238E27FC236}">
                <a16:creationId xmlns:a16="http://schemas.microsoft.com/office/drawing/2014/main" id="{958FA582-3359-254A-21AC-9B805813B7E9}"/>
              </a:ext>
            </a:extLst>
          </p:cNvPr>
          <p:cNvSpPr>
            <a:spLocks noGrp="1"/>
          </p:cNvSpPr>
          <p:nvPr>
            <p:ph type="body" sz="quarter" idx="23"/>
          </p:nvPr>
        </p:nvSpPr>
        <p:spPr>
          <a:xfrm>
            <a:off x="13109122" y="4205331"/>
            <a:ext cx="2194560" cy="355600"/>
          </a:xfrm>
        </p:spPr>
        <p:txBody>
          <a:bodyPr/>
          <a:lstStyle/>
          <a:p>
            <a:endParaRPr lang="en-IN" dirty="0"/>
          </a:p>
        </p:txBody>
      </p:sp>
      <p:sp>
        <p:nvSpPr>
          <p:cNvPr id="14" name="Text Placeholder 13">
            <a:extLst>
              <a:ext uri="{FF2B5EF4-FFF2-40B4-BE49-F238E27FC236}">
                <a16:creationId xmlns:a16="http://schemas.microsoft.com/office/drawing/2014/main" id="{AC5530DF-E12A-D160-D47E-E66FC31F4DE2}"/>
              </a:ext>
            </a:extLst>
          </p:cNvPr>
          <p:cNvSpPr>
            <a:spLocks noGrp="1"/>
          </p:cNvSpPr>
          <p:nvPr>
            <p:ph type="body" sz="quarter" idx="22"/>
          </p:nvPr>
        </p:nvSpPr>
        <p:spPr>
          <a:xfrm>
            <a:off x="13250407" y="4531897"/>
            <a:ext cx="2194560" cy="274320"/>
          </a:xfrm>
        </p:spPr>
        <p:txBody>
          <a:bodyPr/>
          <a:lstStyle/>
          <a:p>
            <a:endParaRPr lang="en-IN" dirty="0"/>
          </a:p>
        </p:txBody>
      </p:sp>
      <p:sp>
        <p:nvSpPr>
          <p:cNvPr id="15" name="Footer Placeholder 14">
            <a:extLst>
              <a:ext uri="{FF2B5EF4-FFF2-40B4-BE49-F238E27FC236}">
                <a16:creationId xmlns:a16="http://schemas.microsoft.com/office/drawing/2014/main" id="{86122048-BC67-876B-02EE-969151E8C0AF}"/>
              </a:ext>
            </a:extLst>
          </p:cNvPr>
          <p:cNvSpPr>
            <a:spLocks noGrp="1"/>
          </p:cNvSpPr>
          <p:nvPr>
            <p:ph type="ftr" sz="quarter" idx="10"/>
          </p:nvPr>
        </p:nvSpPr>
        <p:spPr/>
        <p:txBody>
          <a:bodyPr/>
          <a:lstStyle/>
          <a:p>
            <a:r>
              <a:rPr lang="en-US" dirty="0"/>
              <a:t>Presentation title</a:t>
            </a:r>
          </a:p>
        </p:txBody>
      </p:sp>
      <p:sp>
        <p:nvSpPr>
          <p:cNvPr id="16" name="Slide Number Placeholder 15">
            <a:extLst>
              <a:ext uri="{FF2B5EF4-FFF2-40B4-BE49-F238E27FC236}">
                <a16:creationId xmlns:a16="http://schemas.microsoft.com/office/drawing/2014/main" id="{7624E6BE-ED8B-DECD-1880-3171547B19D9}"/>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6240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5033-A701-A8B9-6FDB-A38A5F1C7A28}"/>
              </a:ext>
            </a:extLst>
          </p:cNvPr>
          <p:cNvSpPr>
            <a:spLocks noGrp="1"/>
          </p:cNvSpPr>
          <p:nvPr>
            <p:ph type="title"/>
          </p:nvPr>
        </p:nvSpPr>
        <p:spPr/>
        <p:txBody>
          <a:bodyPr/>
          <a:lstStyle/>
          <a:p>
            <a:r>
              <a:rPr lang="en-GB" dirty="0"/>
              <a:t>Project two</a:t>
            </a:r>
            <a:endParaRPr lang="en-US" dirty="0"/>
          </a:p>
        </p:txBody>
      </p:sp>
      <p:sp>
        <p:nvSpPr>
          <p:cNvPr id="3" name="Footer Placeholder 2">
            <a:extLst>
              <a:ext uri="{FF2B5EF4-FFF2-40B4-BE49-F238E27FC236}">
                <a16:creationId xmlns:a16="http://schemas.microsoft.com/office/drawing/2014/main" id="{4D533E9C-9EF8-1C49-41F6-F0D3294CB99A}"/>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A2382FA-71C2-103E-B7B7-292574E1BDC7}"/>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5" name="Content Placeholder 4">
            <a:extLst>
              <a:ext uri="{FF2B5EF4-FFF2-40B4-BE49-F238E27FC236}">
                <a16:creationId xmlns:a16="http://schemas.microsoft.com/office/drawing/2014/main" id="{809E8B83-C6A2-C9CD-4B51-59454A3D8EFE}"/>
              </a:ext>
            </a:extLst>
          </p:cNvPr>
          <p:cNvSpPr>
            <a:spLocks noGrp="1"/>
          </p:cNvSpPr>
          <p:nvPr>
            <p:ph sz="quarter" idx="4"/>
          </p:nvPr>
        </p:nvSpPr>
        <p:spPr>
          <a:xfrm>
            <a:off x="8183877" y="2194560"/>
            <a:ext cx="18000000" cy="2658606"/>
          </a:xfrm>
        </p:spPr>
        <p:txBody>
          <a:bodyPr/>
          <a:lstStyle/>
          <a:p>
            <a:r>
              <a:rPr lang="en-GB" b="1" u="sng" dirty="0"/>
              <a:t>Financial analysis</a:t>
            </a:r>
            <a:endParaRPr lang="en-US" b="1" u="sng" dirty="0"/>
          </a:p>
        </p:txBody>
      </p:sp>
    </p:spTree>
    <p:extLst>
      <p:ext uri="{BB962C8B-B14F-4D97-AF65-F5344CB8AC3E}">
        <p14:creationId xmlns:p14="http://schemas.microsoft.com/office/powerpoint/2010/main" val="67715544"/>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{3FD2B190-EEB7-4973-BF5D-E40F52CC0882}tf56410444_win32</Template>
  <TotalTime>36</TotalTime>
  <Words>505</Words>
  <Application>Microsoft Office PowerPoint</Application>
  <PresentationFormat>Widescreen</PresentationFormat>
  <Paragraphs>146</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Heart disease diagnostic analysis</vt:lpstr>
      <vt:lpstr>Introduction</vt:lpstr>
      <vt:lpstr>Problem statement</vt:lpstr>
      <vt:lpstr>Dataset required</vt:lpstr>
      <vt:lpstr>Quarterly performance</vt:lpstr>
      <vt:lpstr>Areas of growth</vt:lpstr>
      <vt:lpstr>Languages used in making this project </vt:lpstr>
      <vt:lpstr>Thankyou</vt:lpstr>
      <vt:lpstr>Project two</vt:lpstr>
      <vt:lpstr>Introduction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ADITI KUMARI</dc:creator>
  <cp:lastModifiedBy>917387595296</cp:lastModifiedBy>
  <cp:revision>2</cp:revision>
  <dcterms:created xsi:type="dcterms:W3CDTF">2024-07-20T13:24:11Z</dcterms:created>
  <dcterms:modified xsi:type="dcterms:W3CDTF">2024-07-20T14:20:01Z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