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7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6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4E187E-12DB-47D9-ABE1-99F1BC0AF03F}"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E6E128-3567-4FDE-B046-9F38F3033C5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372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4E187E-12DB-47D9-ABE1-99F1BC0AF03F}"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E6E128-3567-4FDE-B046-9F38F3033C53}" type="slidenum">
              <a:rPr lang="en-IN" smtClean="0"/>
              <a:t>‹#›</a:t>
            </a:fld>
            <a:endParaRPr lang="en-IN"/>
          </a:p>
        </p:txBody>
      </p:sp>
    </p:spTree>
    <p:extLst>
      <p:ext uri="{BB962C8B-B14F-4D97-AF65-F5344CB8AC3E}">
        <p14:creationId xmlns:p14="http://schemas.microsoft.com/office/powerpoint/2010/main" val="3057563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4E187E-12DB-47D9-ABE1-99F1BC0AF03F}"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E6E128-3567-4FDE-B046-9F38F3033C53}" type="slidenum">
              <a:rPr lang="en-IN" smtClean="0"/>
              <a:t>‹#›</a:t>
            </a:fld>
            <a:endParaRPr lang="en-IN"/>
          </a:p>
        </p:txBody>
      </p:sp>
    </p:spTree>
    <p:extLst>
      <p:ext uri="{BB962C8B-B14F-4D97-AF65-F5344CB8AC3E}">
        <p14:creationId xmlns:p14="http://schemas.microsoft.com/office/powerpoint/2010/main" val="1875438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4E187E-12DB-47D9-ABE1-99F1BC0AF03F}"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E6E128-3567-4FDE-B046-9F38F3033C53}" type="slidenum">
              <a:rPr lang="en-IN" smtClean="0"/>
              <a:t>‹#›</a:t>
            </a:fld>
            <a:endParaRPr lang="en-IN"/>
          </a:p>
        </p:txBody>
      </p:sp>
    </p:spTree>
    <p:extLst>
      <p:ext uri="{BB962C8B-B14F-4D97-AF65-F5344CB8AC3E}">
        <p14:creationId xmlns:p14="http://schemas.microsoft.com/office/powerpoint/2010/main" val="1912760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4E187E-12DB-47D9-ABE1-99F1BC0AF03F}"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E6E128-3567-4FDE-B046-9F38F3033C5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6119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4E187E-12DB-47D9-ABE1-99F1BC0AF03F}" type="datetimeFigureOut">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E6E128-3567-4FDE-B046-9F38F3033C53}" type="slidenum">
              <a:rPr lang="en-IN" smtClean="0"/>
              <a:t>‹#›</a:t>
            </a:fld>
            <a:endParaRPr lang="en-IN"/>
          </a:p>
        </p:txBody>
      </p:sp>
    </p:spTree>
    <p:extLst>
      <p:ext uri="{BB962C8B-B14F-4D97-AF65-F5344CB8AC3E}">
        <p14:creationId xmlns:p14="http://schemas.microsoft.com/office/powerpoint/2010/main" val="135722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4E187E-12DB-47D9-ABE1-99F1BC0AF03F}" type="datetimeFigureOut">
              <a:rPr lang="en-IN" smtClean="0"/>
              <a:t>08-01-2024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E6E128-3567-4FDE-B046-9F38F3033C53}" type="slidenum">
              <a:rPr lang="en-IN" smtClean="0"/>
              <a:t>‹#›</a:t>
            </a:fld>
            <a:endParaRPr lang="en-IN"/>
          </a:p>
        </p:txBody>
      </p:sp>
    </p:spTree>
    <p:extLst>
      <p:ext uri="{BB962C8B-B14F-4D97-AF65-F5344CB8AC3E}">
        <p14:creationId xmlns:p14="http://schemas.microsoft.com/office/powerpoint/2010/main" val="600623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4E187E-12DB-47D9-ABE1-99F1BC0AF03F}" type="datetimeFigureOut">
              <a:rPr lang="en-IN" smtClean="0"/>
              <a:t>08-01-2024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E6E128-3567-4FDE-B046-9F38F3033C53}" type="slidenum">
              <a:rPr lang="en-IN" smtClean="0"/>
              <a:t>‹#›</a:t>
            </a:fld>
            <a:endParaRPr lang="en-IN"/>
          </a:p>
        </p:txBody>
      </p:sp>
    </p:spTree>
    <p:extLst>
      <p:ext uri="{BB962C8B-B14F-4D97-AF65-F5344CB8AC3E}">
        <p14:creationId xmlns:p14="http://schemas.microsoft.com/office/powerpoint/2010/main" val="1238026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4E187E-12DB-47D9-ABE1-99F1BC0AF03F}" type="datetimeFigureOut">
              <a:rPr lang="en-IN" smtClean="0"/>
              <a:t>08-01-2024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0E6E128-3567-4FDE-B046-9F38F3033C53}" type="slidenum">
              <a:rPr lang="en-IN" smtClean="0"/>
              <a:t>‹#›</a:t>
            </a:fld>
            <a:endParaRPr lang="en-IN"/>
          </a:p>
        </p:txBody>
      </p:sp>
    </p:spTree>
    <p:extLst>
      <p:ext uri="{BB962C8B-B14F-4D97-AF65-F5344CB8AC3E}">
        <p14:creationId xmlns:p14="http://schemas.microsoft.com/office/powerpoint/2010/main" val="1313417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64E187E-12DB-47D9-ABE1-99F1BC0AF03F}" type="datetimeFigureOut">
              <a:rPr lang="en-IN" smtClean="0"/>
              <a:t>08-01-2024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0E6E128-3567-4FDE-B046-9F38F3033C53}" type="slidenum">
              <a:rPr lang="en-IN" smtClean="0"/>
              <a:t>‹#›</a:t>
            </a:fld>
            <a:endParaRPr lang="en-IN"/>
          </a:p>
        </p:txBody>
      </p:sp>
    </p:spTree>
    <p:extLst>
      <p:ext uri="{BB962C8B-B14F-4D97-AF65-F5344CB8AC3E}">
        <p14:creationId xmlns:p14="http://schemas.microsoft.com/office/powerpoint/2010/main" val="3954245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4E187E-12DB-47D9-ABE1-99F1BC0AF03F}" type="datetimeFigureOut">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E6E128-3567-4FDE-B046-9F38F3033C53}" type="slidenum">
              <a:rPr lang="en-IN" smtClean="0"/>
              <a:t>‹#›</a:t>
            </a:fld>
            <a:endParaRPr lang="en-IN"/>
          </a:p>
        </p:txBody>
      </p:sp>
    </p:spTree>
    <p:extLst>
      <p:ext uri="{BB962C8B-B14F-4D97-AF65-F5344CB8AC3E}">
        <p14:creationId xmlns:p14="http://schemas.microsoft.com/office/powerpoint/2010/main" val="190237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4E187E-12DB-47D9-ABE1-99F1BC0AF03F}" type="datetimeFigureOut">
              <a:rPr lang="en-IN" smtClean="0"/>
              <a:t>08-01-2024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0E6E128-3567-4FDE-B046-9F38F3033C5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370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3FB6BBD-4B36-0773-9E9C-9E4EBCD8CA9B}"/>
              </a:ext>
            </a:extLst>
          </p:cNvPr>
          <p:cNvSpPr txBox="1"/>
          <p:nvPr/>
        </p:nvSpPr>
        <p:spPr>
          <a:xfrm>
            <a:off x="1862328" y="2488767"/>
            <a:ext cx="9528048" cy="2400657"/>
          </a:xfrm>
          <a:prstGeom prst="rect">
            <a:avLst/>
          </a:prstGeom>
          <a:noFill/>
        </p:spPr>
        <p:txBody>
          <a:bodyPr wrap="square" rtlCol="0">
            <a:spAutoFit/>
          </a:bodyPr>
          <a:lstStyle/>
          <a:p>
            <a:pPr algn="ctr"/>
            <a:r>
              <a:rPr lang="en-IN" sz="5000" b="1" dirty="0">
                <a:latin typeface="Times New Roman" panose="02020603050405020304" pitchFamily="18" charset="0"/>
                <a:cs typeface="Times New Roman" panose="02020603050405020304" pitchFamily="18" charset="0"/>
              </a:rPr>
              <a:t>     Switzerland Virtual Internship, Power Bi </a:t>
            </a:r>
            <a:br>
              <a:rPr lang="en-IN" sz="5000" b="1" dirty="0">
                <a:latin typeface="Times New Roman" panose="02020603050405020304" pitchFamily="18" charset="0"/>
                <a:cs typeface="Times New Roman" panose="02020603050405020304" pitchFamily="18" charset="0"/>
              </a:rPr>
            </a:br>
            <a:r>
              <a:rPr lang="en-IN" sz="5000" b="1" dirty="0">
                <a:latin typeface="Times New Roman" panose="02020603050405020304" pitchFamily="18" charset="0"/>
                <a:cs typeface="Times New Roman" panose="02020603050405020304" pitchFamily="18" charset="0"/>
              </a:rPr>
              <a:t>-By Forage</a:t>
            </a:r>
          </a:p>
        </p:txBody>
      </p:sp>
      <p:pic>
        <p:nvPicPr>
          <p:cNvPr id="10" name="Picture 9">
            <a:extLst>
              <a:ext uri="{FF2B5EF4-FFF2-40B4-BE49-F238E27FC236}">
                <a16:creationId xmlns:a16="http://schemas.microsoft.com/office/drawing/2014/main" id="{EF3ED802-EC50-0A2E-32FA-222C12DAC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917" y="1753976"/>
            <a:ext cx="2977820" cy="1675024"/>
          </a:xfrm>
          <a:prstGeom prst="rect">
            <a:avLst/>
          </a:prstGeom>
        </p:spPr>
      </p:pic>
    </p:spTree>
    <p:extLst>
      <p:ext uri="{BB962C8B-B14F-4D97-AF65-F5344CB8AC3E}">
        <p14:creationId xmlns:p14="http://schemas.microsoft.com/office/powerpoint/2010/main" val="187109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8044EAF-C1C1-A8E7-3159-C076F505C9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17895"/>
          </a:xfrm>
        </p:spPr>
      </p:pic>
    </p:spTree>
    <p:extLst>
      <p:ext uri="{BB962C8B-B14F-4D97-AF65-F5344CB8AC3E}">
        <p14:creationId xmlns:p14="http://schemas.microsoft.com/office/powerpoint/2010/main" val="831990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B79C806-8F17-1E6D-B2D3-799E22B0EE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5767"/>
          </a:xfrm>
        </p:spPr>
      </p:pic>
    </p:spTree>
    <p:extLst>
      <p:ext uri="{BB962C8B-B14F-4D97-AF65-F5344CB8AC3E}">
        <p14:creationId xmlns:p14="http://schemas.microsoft.com/office/powerpoint/2010/main" val="2705649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9C6BDAE-D8B0-CB22-EB09-E4D38D4756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25016"/>
          </a:xfrm>
        </p:spPr>
      </p:pic>
    </p:spTree>
    <p:extLst>
      <p:ext uri="{BB962C8B-B14F-4D97-AF65-F5344CB8AC3E}">
        <p14:creationId xmlns:p14="http://schemas.microsoft.com/office/powerpoint/2010/main" val="3448710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50A33D6-D5B8-D0A5-576E-01C1A7288B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071753" cy="6858000"/>
          </a:xfrm>
        </p:spPr>
      </p:pic>
    </p:spTree>
    <p:extLst>
      <p:ext uri="{BB962C8B-B14F-4D97-AF65-F5344CB8AC3E}">
        <p14:creationId xmlns:p14="http://schemas.microsoft.com/office/powerpoint/2010/main" val="482320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B66ADC7-F1E1-90E0-56FF-D4994A1609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37889"/>
          </a:xfrm>
        </p:spPr>
      </p:pic>
    </p:spTree>
    <p:extLst>
      <p:ext uri="{BB962C8B-B14F-4D97-AF65-F5344CB8AC3E}">
        <p14:creationId xmlns:p14="http://schemas.microsoft.com/office/powerpoint/2010/main" val="1410419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930CA2-3F0B-081C-3E4C-F17151CE2D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42905"/>
          </a:xfrm>
        </p:spPr>
      </p:pic>
    </p:spTree>
    <p:extLst>
      <p:ext uri="{BB962C8B-B14F-4D97-AF65-F5344CB8AC3E}">
        <p14:creationId xmlns:p14="http://schemas.microsoft.com/office/powerpoint/2010/main" val="2666823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107C06C-1817-F6CF-A9DF-AA42B702AC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61815" cy="6858000"/>
          </a:xfrm>
        </p:spPr>
      </p:pic>
    </p:spTree>
    <p:extLst>
      <p:ext uri="{BB962C8B-B14F-4D97-AF65-F5344CB8AC3E}">
        <p14:creationId xmlns:p14="http://schemas.microsoft.com/office/powerpoint/2010/main" val="1934988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210DC-D2AA-EDA4-8A6E-F772F42EB043}"/>
              </a:ext>
            </a:extLst>
          </p:cNvPr>
          <p:cNvSpPr>
            <a:spLocks noGrp="1"/>
          </p:cNvSpPr>
          <p:nvPr>
            <p:ph type="ctrTitle"/>
          </p:nvPr>
        </p:nvSpPr>
        <p:spPr>
          <a:xfrm>
            <a:off x="813816" y="962612"/>
            <a:ext cx="10378440" cy="2228644"/>
          </a:xfrm>
        </p:spPr>
        <p:txBody>
          <a:bodyPr>
            <a:noAutofit/>
          </a:bodyPr>
          <a:lstStyle/>
          <a:p>
            <a:pPr lvl="0" algn="l">
              <a:lnSpc>
                <a:spcPct val="107000"/>
              </a:lnSpc>
            </a:pPr>
            <a:r>
              <a:rPr lang="en-IN" sz="4400" b="1" dirty="0">
                <a:latin typeface="Times New Roman" panose="02020603050405020304" pitchFamily="18" charset="0"/>
                <a:cs typeface="Times New Roman" panose="02020603050405020304" pitchFamily="18" charset="0"/>
              </a:rPr>
              <a:t>Task 1</a:t>
            </a:r>
            <a:br>
              <a:rPr lang="en-IN" sz="4400" b="1" dirty="0">
                <a:latin typeface="Times New Roman" panose="02020603050405020304" pitchFamily="18" charset="0"/>
                <a:cs typeface="Times New Roman" panose="02020603050405020304" pitchFamily="18" charset="0"/>
              </a:rPr>
            </a:b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Call Centre Trends (Descriptive Analysis): </a:t>
            </a:r>
            <a:b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Tools/Technologies Used: Excel, Power BI</a:t>
            </a:r>
            <a:b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7CA5097-8607-3FA1-6467-07F11E9E886C}"/>
              </a:ext>
            </a:extLst>
          </p:cNvPr>
          <p:cNvSpPr>
            <a:spLocks noGrp="1"/>
          </p:cNvSpPr>
          <p:nvPr>
            <p:ph type="subTitle" idx="1"/>
          </p:nvPr>
        </p:nvSpPr>
        <p:spPr>
          <a:xfrm>
            <a:off x="813816" y="2779777"/>
            <a:ext cx="10058400" cy="2834640"/>
          </a:xfrm>
        </p:spPr>
        <p:txBody>
          <a:bodyPr>
            <a:normAutofit/>
          </a:bodyPr>
          <a:lstStyle/>
          <a:p>
            <a:pPr marL="342900" lvl="0" indent="-342900" algn="l">
              <a:lnSpc>
                <a:spcPct val="107000"/>
              </a:lnSpc>
              <a:buFont typeface="Symbol" panose="05050102010706020507" pitchFamily="18" charset="2"/>
              <a:buChar char=""/>
            </a:pPr>
            <a:r>
              <a:rPr lang="en-IN" sz="1800" kern="100" dirty="0">
                <a:solidFill>
                  <a:schemeClr val="tx1"/>
                </a:solidFill>
                <a:effectLst/>
                <a:latin typeface="+mj-lt"/>
                <a:ea typeface="Calibri" panose="020F0502020204030204" pitchFamily="34" charset="0"/>
                <a:cs typeface="Times New Roman" panose="02020603050405020304" pitchFamily="18" charset="0"/>
              </a:rPr>
              <a:t>Created a report for  PwC Virtual Job Simulation (Telecom company).</a:t>
            </a:r>
          </a:p>
          <a:p>
            <a:pPr marL="342900" lvl="0" indent="-342900" algn="l">
              <a:lnSpc>
                <a:spcPct val="107000"/>
              </a:lnSpc>
              <a:spcAft>
                <a:spcPts val="800"/>
              </a:spcAft>
              <a:buFont typeface="Symbol" panose="05050102010706020507" pitchFamily="18" charset="2"/>
              <a:buChar char=""/>
            </a:pPr>
            <a:r>
              <a:rPr lang="en-IN" sz="1800" kern="100" dirty="0">
                <a:solidFill>
                  <a:schemeClr val="tx1"/>
                </a:solidFill>
                <a:effectLst/>
                <a:latin typeface="+mj-lt"/>
                <a:ea typeface="Calibri" panose="020F0502020204030204" pitchFamily="34" charset="0"/>
                <a:cs typeface="Times New Roman" panose="02020603050405020304" pitchFamily="18" charset="0"/>
              </a:rPr>
              <a:t>This Power BI project aims to analyse a comprehensive call centre dataset with features including Call ID, Agent, Date, Time, Topic, answered calls, Resolved, Speed of Answer), Average Talk Duration, and Satisfaction Rating. The goal is to setting KPIs and  gain valuable insights into call centre performance, customer satisfaction, and emerging trends.</a:t>
            </a:r>
          </a:p>
          <a:p>
            <a:pPr algn="l"/>
            <a:endParaRPr lang="en-IN"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2797523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CE93E4F-B586-D52C-8A09-0A786CA4E7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4692"/>
          </a:xfrm>
        </p:spPr>
      </p:pic>
    </p:spTree>
    <p:extLst>
      <p:ext uri="{BB962C8B-B14F-4D97-AF65-F5344CB8AC3E}">
        <p14:creationId xmlns:p14="http://schemas.microsoft.com/office/powerpoint/2010/main" val="420211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FF80E7-697C-4C11-AF9B-22C3D69D29AB}"/>
              </a:ext>
            </a:extLst>
          </p:cNvPr>
          <p:cNvSpPr>
            <a:spLocks noGrp="1"/>
          </p:cNvSpPr>
          <p:nvPr>
            <p:ph type="ctrTitle"/>
          </p:nvPr>
        </p:nvSpPr>
        <p:spPr>
          <a:xfrm>
            <a:off x="859536" y="2857500"/>
            <a:ext cx="9079992" cy="1143000"/>
          </a:xfrm>
        </p:spPr>
        <p:txBody>
          <a:bodyPr>
            <a:normAutofit fontScale="90000"/>
          </a:bodyPr>
          <a:lstStyle/>
          <a:p>
            <a:pPr lvl="0">
              <a:lnSpc>
                <a:spcPct val="107000"/>
              </a:lnSpc>
            </a:pPr>
            <a:r>
              <a:rPr lang="en-IN" sz="4900" b="1" dirty="0">
                <a:latin typeface="Times New Roman" panose="02020603050405020304" pitchFamily="18" charset="0"/>
                <a:cs typeface="Times New Roman" panose="02020603050405020304" pitchFamily="18" charset="0"/>
              </a:rPr>
              <a:t>Task 2</a:t>
            </a:r>
            <a:br>
              <a:rPr lang="en-IN" sz="4400" b="1" dirty="0">
                <a:latin typeface="Times New Roman" panose="02020603050405020304" pitchFamily="18" charset="0"/>
                <a:cs typeface="Times New Roman" panose="02020603050405020304" pitchFamily="18" charset="0"/>
              </a:rPr>
            </a:br>
            <a:r>
              <a:rPr lang="en-IN" sz="3100" dirty="0">
                <a:latin typeface="Times New Roman" panose="02020603050405020304" pitchFamily="18" charset="0"/>
                <a:cs typeface="Times New Roman" panose="02020603050405020304" pitchFamily="18" charset="0"/>
              </a:rPr>
              <a:t>Customer Retention (Time Series Analysis):</a:t>
            </a:r>
            <a:br>
              <a:rPr lang="en-IN" sz="3100" dirty="0">
                <a:latin typeface="Times New Roman" panose="02020603050405020304" pitchFamily="18" charset="0"/>
                <a:cs typeface="Times New Roman" panose="02020603050405020304" pitchFamily="18" charset="0"/>
              </a:rPr>
            </a:br>
            <a:r>
              <a:rPr lang="en-IN" sz="3100" dirty="0">
                <a:latin typeface="Times New Roman" panose="02020603050405020304" pitchFamily="18" charset="0"/>
                <a:cs typeface="Times New Roman" panose="02020603050405020304" pitchFamily="18" charset="0"/>
              </a:rPr>
              <a:t>Tools/Technologies Used: Excel, Power BI</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br>
              <a:rPr lang="en-IN" sz="4400" b="1" dirty="0">
                <a:latin typeface="Times New Roman" panose="02020603050405020304" pitchFamily="18" charset="0"/>
                <a:cs typeface="Times New Roman" panose="02020603050405020304" pitchFamily="18" charset="0"/>
              </a:rPr>
            </a:br>
            <a:endParaRPr lang="en-IN" sz="4400" b="1"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73178751-15C5-B645-C68C-FFECCEB3A547}"/>
              </a:ext>
            </a:extLst>
          </p:cNvPr>
          <p:cNvSpPr>
            <a:spLocks noGrp="1"/>
          </p:cNvSpPr>
          <p:nvPr>
            <p:ph type="subTitle" idx="1"/>
          </p:nvPr>
        </p:nvSpPr>
        <p:spPr>
          <a:xfrm>
            <a:off x="859536" y="2752344"/>
            <a:ext cx="10058400" cy="3321764"/>
          </a:xfrm>
        </p:spPr>
        <p:txBody>
          <a:bodyPr>
            <a:normAutofit/>
          </a:bodyPr>
          <a:lstStyle/>
          <a:p>
            <a:pPr marL="342900" lvl="0" indent="-342900">
              <a:lnSpc>
                <a:spcPct val="107000"/>
              </a:lnSpc>
              <a:buFont typeface="Symbol" panose="05050102010706020507" pitchFamily="18" charset="2"/>
              <a:buChar char=""/>
            </a:pPr>
            <a:r>
              <a:rPr lang="en-IN" sz="1800" kern="100" dirty="0">
                <a:solidFill>
                  <a:schemeClr val="tx1"/>
                </a:solidFill>
                <a:effectLst/>
                <a:ea typeface="Calibri" panose="020F0502020204030204" pitchFamily="34" charset="0"/>
                <a:cs typeface="Segoe UI" panose="020B0502040204020203" pitchFamily="34" charset="0"/>
              </a:rPr>
              <a:t>This analysis was aimed at helping a telecom organization understand their customer behaviour and how best to serve them through a Customer Retention Analysis using various key performance indicators (KPIs) and important visuals to draw insights to make recommendations to help the telecom organization take the right decisions. </a:t>
            </a:r>
            <a:endParaRPr lang="en-IN" sz="1800" kern="100" dirty="0">
              <a:solidFill>
                <a:schemeClr val="tx1"/>
              </a:solidFill>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kern="100" dirty="0">
                <a:solidFill>
                  <a:schemeClr val="tx1"/>
                </a:solidFill>
                <a:effectLst/>
                <a:ea typeface="Calibri" panose="020F0502020204030204" pitchFamily="34" charset="0"/>
                <a:cs typeface="Segoe UI" panose="020B0502040204020203" pitchFamily="34" charset="0"/>
              </a:rPr>
              <a:t>Provided relevant strategies to overcome customers at risk.</a:t>
            </a:r>
            <a:endParaRPr lang="en-IN" sz="1800" kern="100" dirty="0">
              <a:solidFill>
                <a:schemeClr val="tx1"/>
              </a:solidFill>
              <a:effectLst/>
              <a:ea typeface="Calibri" panose="020F0502020204030204" pitchFamily="34" charset="0"/>
              <a:cs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380900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00018AE-5C2C-02A5-B3FD-0A932C8EEE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40072"/>
          </a:xfrm>
        </p:spPr>
      </p:pic>
    </p:spTree>
    <p:extLst>
      <p:ext uri="{BB962C8B-B14F-4D97-AF65-F5344CB8AC3E}">
        <p14:creationId xmlns:p14="http://schemas.microsoft.com/office/powerpoint/2010/main" val="1245622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9CE04F7-9CB3-0C18-282E-7FEAAB7393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55910" cy="6858000"/>
          </a:xfrm>
        </p:spPr>
      </p:pic>
    </p:spTree>
    <p:extLst>
      <p:ext uri="{BB962C8B-B14F-4D97-AF65-F5344CB8AC3E}">
        <p14:creationId xmlns:p14="http://schemas.microsoft.com/office/powerpoint/2010/main" val="1681553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B1BFB44-861C-A5A8-89D8-1943A72A71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73152"/>
            <a:ext cx="12319039" cy="6931152"/>
          </a:xfrm>
        </p:spPr>
      </p:pic>
    </p:spTree>
    <p:extLst>
      <p:ext uri="{BB962C8B-B14F-4D97-AF65-F5344CB8AC3E}">
        <p14:creationId xmlns:p14="http://schemas.microsoft.com/office/powerpoint/2010/main" val="3873556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CACF95-8661-C91D-6C48-7520BAF85191}"/>
              </a:ext>
            </a:extLst>
          </p:cNvPr>
          <p:cNvSpPr>
            <a:spLocks noGrp="1"/>
          </p:cNvSpPr>
          <p:nvPr>
            <p:ph type="ctrTitle"/>
          </p:nvPr>
        </p:nvSpPr>
        <p:spPr>
          <a:xfrm>
            <a:off x="1115291" y="1428544"/>
            <a:ext cx="7607808" cy="2423160"/>
          </a:xfrm>
        </p:spPr>
        <p:txBody>
          <a:bodyPr>
            <a:normAutofit fontScale="90000"/>
          </a:bodyPr>
          <a:lstStyle/>
          <a:p>
            <a:pPr lvl="0">
              <a:lnSpc>
                <a:spcPct val="107000"/>
              </a:lnSpc>
            </a:pPr>
            <a:r>
              <a:rPr lang="en-IN" sz="4900" b="1" kern="100" dirty="0">
                <a:latin typeface="Times New Roman" panose="02020603050405020304" pitchFamily="18" charset="0"/>
                <a:ea typeface="Calibri" panose="020F0502020204030204" pitchFamily="34" charset="0"/>
                <a:cs typeface="Times New Roman" panose="02020603050405020304" pitchFamily="18" charset="0"/>
              </a:rPr>
              <a:t>Task 3</a:t>
            </a:r>
            <a:br>
              <a:rPr lang="en-IN" b="1" kern="100" dirty="0">
                <a:latin typeface="Microsoft JhengHei" panose="020B0604030504040204" pitchFamily="34" charset="-120"/>
                <a:ea typeface="Calibri" panose="020F0502020204030204" pitchFamily="34" charset="0"/>
                <a:cs typeface="Segoe UI" panose="020B0502040204020203" pitchFamily="34" charset="0"/>
              </a:rPr>
            </a:br>
            <a:r>
              <a:rPr lang="en-IN" sz="3100" kern="100" dirty="0">
                <a:effectLst/>
                <a:latin typeface="Times New Roman" panose="02020603050405020304" pitchFamily="18" charset="0"/>
                <a:ea typeface="Calibri" panose="020F0502020204030204" pitchFamily="34" charset="0"/>
                <a:cs typeface="Times New Roman" panose="02020603050405020304" pitchFamily="18" charset="0"/>
              </a:rPr>
              <a:t>Diversity &amp; Inclusion (Prescriptive Analysis): </a:t>
            </a:r>
            <a:br>
              <a:rPr lang="en-IN" sz="31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3100" kern="100" dirty="0">
                <a:effectLst/>
                <a:latin typeface="Times New Roman" panose="02020603050405020304" pitchFamily="18" charset="0"/>
                <a:ea typeface="Calibri" panose="020F0502020204030204" pitchFamily="34" charset="0"/>
                <a:cs typeface="Times New Roman" panose="02020603050405020304" pitchFamily="18" charset="0"/>
              </a:rPr>
              <a:t>Tools/Technologies Used: SQL, Power BI</a:t>
            </a:r>
            <a:br>
              <a:rPr lang="en-IN" sz="8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5" name="Subtitle 4">
            <a:extLst>
              <a:ext uri="{FF2B5EF4-FFF2-40B4-BE49-F238E27FC236}">
                <a16:creationId xmlns:a16="http://schemas.microsoft.com/office/drawing/2014/main" id="{55AA051A-0939-36E0-539B-E2E5654F6097}"/>
              </a:ext>
            </a:extLst>
          </p:cNvPr>
          <p:cNvSpPr>
            <a:spLocks noGrp="1"/>
          </p:cNvSpPr>
          <p:nvPr>
            <p:ph type="subTitle" idx="1"/>
          </p:nvPr>
        </p:nvSpPr>
        <p:spPr>
          <a:xfrm>
            <a:off x="1115291" y="2740708"/>
            <a:ext cx="10058400" cy="3394916"/>
          </a:xfrm>
        </p:spPr>
        <p:txBody>
          <a:bodyPr>
            <a:normAutofit/>
          </a:bodyPr>
          <a:lstStyle/>
          <a:p>
            <a:pPr marL="342900" lvl="0" indent="-342900" fontAlgn="base">
              <a:spcBef>
                <a:spcPts val="375"/>
              </a:spcBef>
              <a:buFont typeface="Symbol" panose="05050102010706020507" pitchFamily="18" charset="2"/>
              <a:buChar char=""/>
            </a:pPr>
            <a:r>
              <a:rPr lang="en-IN" sz="1800" b="0" dirty="0">
                <a:solidFill>
                  <a:schemeClr val="tx1"/>
                </a:solidFill>
                <a:effectLst/>
                <a:ea typeface="Times New Roman" panose="02020603050405020304" pitchFamily="18" charset="0"/>
                <a:cs typeface="Segoe UI" panose="020B0502040204020203" pitchFamily="34" charset="0"/>
              </a:rPr>
              <a:t>This  part of the project enabled me to calculate various measures. Created a dashboard that aims at showcasing the diversification , performance and hiring rate at various levels in an organization . It is made as a part of my final task in PWC virtual internship.</a:t>
            </a:r>
            <a:endParaRPr lang="en-IN" sz="1800" b="1" dirty="0">
              <a:solidFill>
                <a:schemeClr val="tx1"/>
              </a:solidFill>
              <a:effectLst/>
              <a:ea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kern="100" dirty="0">
                <a:solidFill>
                  <a:schemeClr val="tx1"/>
                </a:solidFill>
                <a:effectLst/>
                <a:ea typeface="Calibri" panose="020F0502020204030204" pitchFamily="34" charset="0"/>
                <a:cs typeface="Segoe UI" panose="020B0502040204020203" pitchFamily="34" charset="0"/>
              </a:rPr>
              <a:t>Developed and optimized  report for HR Team to balance the workforce based on gender using various DAX formulas and found that the average performance ratings for female and male employees were  very similar (2.42 for females and 2.41 for males) suggests that there may be gender equality in terms of performance within the organization.</a:t>
            </a:r>
            <a:endParaRPr lang="en-IN" sz="1800" kern="100" dirty="0">
              <a:solidFill>
                <a:schemeClr val="tx1"/>
              </a:solidFill>
              <a:effectLst/>
              <a:ea typeface="Calibri" panose="020F0502020204030204" pitchFamily="34" charset="0"/>
              <a:cs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2285302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1765B98-E5D4-0DF4-5809-6023889CB5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1"/>
          </a:xfrm>
        </p:spPr>
      </p:pic>
    </p:spTree>
    <p:extLst>
      <p:ext uri="{BB962C8B-B14F-4D97-AF65-F5344CB8AC3E}">
        <p14:creationId xmlns:p14="http://schemas.microsoft.com/office/powerpoint/2010/main" val="172344909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TotalTime>
  <Words>317</Words>
  <Application>Microsoft Office PowerPoint</Application>
  <PresentationFormat>Widescreen</PresentationFormat>
  <Paragraphs>10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Microsoft JhengHei</vt:lpstr>
      <vt:lpstr>Calibri</vt:lpstr>
      <vt:lpstr>Calibri Light</vt:lpstr>
      <vt:lpstr>Symbol</vt:lpstr>
      <vt:lpstr>Times New Roman</vt:lpstr>
      <vt:lpstr>Retrospect</vt:lpstr>
      <vt:lpstr>PowerPoint Presentation</vt:lpstr>
      <vt:lpstr>Task 1 Call Centre Trends (Descriptive Analysis):  Tools/Technologies Used: Excel, Power BI </vt:lpstr>
      <vt:lpstr>PowerPoint Presentation</vt:lpstr>
      <vt:lpstr>Task 2 Customer Retention (Time Series Analysis): Tools/Technologies Used: Excel, Power BI  </vt:lpstr>
      <vt:lpstr>PowerPoint Presentation</vt:lpstr>
      <vt:lpstr>PowerPoint Presentation</vt:lpstr>
      <vt:lpstr>PowerPoint Presentation</vt:lpstr>
      <vt:lpstr>Task 3 Diversity &amp; Inclusion (Prescriptive Analysis):  Tools/Technologies Used: SQL, Power BI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Rana</dc:creator>
  <cp:lastModifiedBy>Aditi Rana</cp:lastModifiedBy>
  <cp:revision>1</cp:revision>
  <dcterms:created xsi:type="dcterms:W3CDTF">2024-01-08T14:55:55Z</dcterms:created>
  <dcterms:modified xsi:type="dcterms:W3CDTF">2024-01-08T14:57:49Z</dcterms:modified>
</cp:coreProperties>
</file>