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65" r:id="rId13"/>
    <p:sldId id="273" r:id="rId14"/>
    <p:sldId id="274" r:id="rId15"/>
    <p:sldId id="268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270B6A-A546-45C7-A261-018311D940D7}" v="29" dt="2024-11-21T18:55:43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CFAE5-ADF6-4A84-8EA5-0D21F6BA36C9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5D675-1F46-4B87-A5F8-67DB0C31E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CE75-2696-426B-A7C6-7629D8CF2437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28FF-BE53-47F7-B430-409A097CA437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5DF8-C87B-4AA2-B81E-F9B41C3DE973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96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343-E99C-4C22-AAE8-C343A811CECF}" type="datetime1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7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C9B-DBC7-4258-BEB9-733492353AF9}" type="datetime1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12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6488-E703-4AFF-AB60-B11F0E50C7BC}" type="datetime1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479-18BA-4E37-9716-A08D210E9EC7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5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7E75-1528-41FC-88CA-CFEB217670A5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5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0E0-2234-4197-A558-6EA21AC7A0A0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 userDrawn="1"/>
        </p:nvSpPr>
        <p:spPr bwMode="auto">
          <a:xfrm rot="10800000" flipV="1">
            <a:off x="10587856" y="6247184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2029" y="6338155"/>
            <a:ext cx="7797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75ECA5-96F4-415B-9B7B-F5BEE4B08E09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E0AF9-0CD7-865F-F584-E7F93A885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" y="0"/>
            <a:ext cx="1457325" cy="1243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2BC9D-E099-1948-3435-FFC2468E3B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395" y="-394223"/>
            <a:ext cx="1017037" cy="18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3316-F1D2-4CFB-B3A8-36FF84D60DC1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4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D2DD-462B-4CBA-AA0A-8301F8EE9842}" type="datetime1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0FB0-DEC5-44F8-B224-7DEA76B58BCE}" type="datetime1">
              <a:rPr lang="en-IN" smtClean="0"/>
              <a:t>21-11-2024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3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1C4-12AA-486A-8A73-FD7CDFC9A495}" type="datetime1">
              <a:rPr lang="en-IN" smtClean="0"/>
              <a:t>21-11-2024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9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A1EF-1C77-4320-9664-16BFC03E4F4D}" type="datetime1">
              <a:rPr lang="en-IN" smtClean="0"/>
              <a:t>21-11-2024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48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BE58-E9FD-47D2-91AC-7CE0251A25B2}" type="datetime1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6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803-78DB-4882-8A70-E311DA0EF9FC}" type="datetime1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8841-AB6D-42AC-A9E1-E0D97A1068DD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manshupatidar2005" TargetMode="External"/><Relationship Id="rId2" Type="http://schemas.openxmlformats.org/officeDocument/2006/relationships/hyperlink" Target="https://github.com/Adititiwari169/YouTube-transcript-summarizer-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ditimodi21" TargetMode="External"/><Relationship Id="rId4" Type="http://schemas.openxmlformats.org/officeDocument/2006/relationships/hyperlink" Target="https://github.com/Sejalbhawsar26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book/10.1007/978-1-4842-4354-8" TargetMode="External"/><Relationship Id="rId2" Type="http://schemas.openxmlformats.org/officeDocument/2006/relationships/hyperlink" Target="https://www.oreilly.com/library/view/natural-language-processing/978059651649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youtube/v3" TargetMode="External"/><Relationship Id="rId5" Type="http://schemas.openxmlformats.org/officeDocument/2006/relationships/hyperlink" Target="https://link.springer.com/article/10.1007/s10462-020-09871-z" TargetMode="External"/><Relationship Id="rId4" Type="http://schemas.openxmlformats.org/officeDocument/2006/relationships/hyperlink" Target="https://machinelearningmastery.com/deep-learning-for-natural-language-processin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4E13-AF13-FE84-B59A-88C7FF0DD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221" y="1133061"/>
            <a:ext cx="8915399" cy="2511551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b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Transcript Summarizer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09E56-A5E9-0BDC-98BD-DDD921DC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5453" y="3747052"/>
            <a:ext cx="9079464" cy="3031435"/>
          </a:xfrm>
        </p:spPr>
        <p:txBody>
          <a:bodyPr>
            <a:normAutofit fontScale="92500" lnSpcReduction="20000"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Ankita Agrawal								         Aditi Modi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         Aditi Tiwari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         Himanshu Patidar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               Sejal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Bhawsar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C312B-2F58-B7DE-00D2-0142F8801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059" y="-354166"/>
            <a:ext cx="1175716" cy="209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F9EF6-DBB5-9291-78C0-1BD5FCF2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5" y="0"/>
            <a:ext cx="1620078" cy="13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B5D6A-F7D1-6412-26B3-02B46141F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C94F-6893-A33B-F5CF-63D0B67E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3.3</a:t>
            </a:r>
            <a:r>
              <a:rPr lang="en-IN" dirty="0"/>
              <a:t>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1E688-A8B7-5E5C-DF65-BD1B8E12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IN" dirty="0"/>
              <a:t>System Class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55AB3-9666-3FFB-D6B6-F32094E9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6" name="Picture 5" descr="A diagram of a computer&#10;&#10;Description automatically generated">
            <a:extLst>
              <a:ext uri="{FF2B5EF4-FFF2-40B4-BE49-F238E27FC236}">
                <a16:creationId xmlns:a16="http://schemas.microsoft.com/office/drawing/2014/main" id="{9220847E-7FB7-FC77-9967-2EC966EA0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44" y="2311120"/>
            <a:ext cx="8925739" cy="43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2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850E2-726A-D8A0-14A3-FA115C9A8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000C-B2B2-2070-C829-0ECA1055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3.4</a:t>
            </a:r>
            <a:r>
              <a:rPr lang="en-IN" dirty="0"/>
              <a:t>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ED492-CC1E-860E-2EFD-CE70F63B2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IN" dirty="0"/>
              <a:t>DFD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78091-2D23-B207-FD6C-0B5E9DC2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11DEB4FE-B3F1-124F-A22F-921AA9EB0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918" y="2100106"/>
            <a:ext cx="6997175" cy="452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8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87032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4. User Inface Design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2638AC-C1B4-4FAE-F775-4F852DB41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120" y="3544952"/>
            <a:ext cx="4310676" cy="268893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FF183A9-4EEB-CC88-AF29-46AD4C95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138" y="3544952"/>
            <a:ext cx="2591724" cy="3047506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8F6429A-6973-C076-67A9-707FCB386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7" y="3584405"/>
            <a:ext cx="4304970" cy="3047507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2F9ACE-CA5D-843C-28A6-D7B0F38B18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703" y="699829"/>
            <a:ext cx="5811296" cy="2729172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3F75A573-9D37-B6B8-A7D9-B1396A900F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7" y="979952"/>
            <a:ext cx="5962948" cy="244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4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2852-63C4-7A34-B212-654773ED4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C5C4-78A9-C6ED-6882-CC0E8210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7044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4. Data Design</a:t>
            </a:r>
            <a:br>
              <a:rPr lang="en-IN" dirty="0"/>
            </a:br>
            <a:r>
              <a:rPr lang="en-IN" dirty="0"/>
              <a:t>	4.1 Schema Definition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F75AC-B592-49CF-C33A-EDF8D56BB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247361"/>
            <a:ext cx="8915400" cy="4363278"/>
          </a:xfrm>
        </p:spPr>
        <p:txBody>
          <a:bodyPr/>
          <a:lstStyle/>
          <a:p>
            <a:r>
              <a:rPr lang="en-IN" dirty="0"/>
              <a:t>Complete Database Design.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6B82A-42E5-0552-2F10-B51BDFAC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CB4C0B3-5045-D46E-5EF3-1925AC1B5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714500"/>
            <a:ext cx="8915400" cy="48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5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7C023-2964-6149-6EB0-77AE30C21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E875-0BD5-0960-C462-C44DE8AB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4.2 E-R Diagram</a:t>
            </a:r>
            <a:br>
              <a:rPr lang="en-IN" dirty="0"/>
            </a:br>
            <a:endParaRPr lang="en-IN" dirty="0"/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2976AFAE-3561-E21C-741D-9CD19515B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59" y="1726038"/>
            <a:ext cx="9937070" cy="410969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B9194-0758-86E1-5DFC-F8CCA77C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38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434" dirty="0">
                <a:solidFill>
                  <a:srgbClr val="A32E0E"/>
                </a:solidFill>
                <a:latin typeface="Noto Sans Symbols2"/>
                <a:cs typeface="Noto Sans Symbols2"/>
              </a:rPr>
              <a:t> </a:t>
            </a:r>
            <a:r>
              <a:rPr lang="en-IN" sz="2400" u="sng" spc="-20" dirty="0">
                <a:solidFill>
                  <a:srgbClr val="F94817"/>
                </a:solidFill>
                <a:uFill>
                  <a:solidFill>
                    <a:srgbClr val="F94817"/>
                  </a:solidFill>
                </a:uFill>
                <a:latin typeface="Times New Roman"/>
                <a:cs typeface="Times New Roman"/>
                <a:hlinkClick r:id="rId2"/>
              </a:rPr>
              <a:t>https://github.com/Adititiwari169/YouTube-transcript-</a:t>
            </a:r>
            <a:r>
              <a:rPr lang="en-IN" sz="2400" u="sng" spc="-10" dirty="0">
                <a:solidFill>
                  <a:srgbClr val="F94817"/>
                </a:solidFill>
                <a:uFill>
                  <a:solidFill>
                    <a:srgbClr val="F94817"/>
                  </a:solidFill>
                </a:uFill>
                <a:latin typeface="Times New Roman"/>
                <a:cs typeface="Times New Roman"/>
                <a:hlinkClick r:id="rId2"/>
              </a:rPr>
              <a:t>summarizer-</a:t>
            </a:r>
            <a:endParaRPr lang="en-IN" sz="2400" u="sng" spc="-10" dirty="0">
              <a:solidFill>
                <a:srgbClr val="F94817"/>
              </a:solidFill>
              <a:uFill>
                <a:solidFill>
                  <a:srgbClr val="F94817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u="sng" spc="-10" dirty="0">
                <a:solidFill>
                  <a:srgbClr val="F94817"/>
                </a:solidFill>
                <a:uFill>
                  <a:solidFill>
                    <a:srgbClr val="F94817"/>
                  </a:solidFill>
                </a:uFill>
                <a:latin typeface="Times New Roman"/>
                <a:cs typeface="Times New Roman"/>
                <a:hlinkClick r:id="rId3"/>
              </a:rPr>
              <a:t>  https://github.com/Himanshupatidar2005</a:t>
            </a:r>
            <a:endParaRPr lang="en-IN" sz="2400" u="sng" spc="-10" dirty="0">
              <a:solidFill>
                <a:srgbClr val="F94817"/>
              </a:solidFill>
              <a:uFill>
                <a:solidFill>
                  <a:srgbClr val="F94817"/>
                </a:solidFill>
              </a:uFill>
              <a:latin typeface="Times New Roman"/>
              <a:cs typeface="Times New Roman"/>
            </a:endParaRPr>
          </a:p>
          <a:p>
            <a:pPr marL="12700">
              <a:spcBef>
                <a:spcPts val="100"/>
              </a:spcBef>
            </a:pPr>
            <a:r>
              <a:rPr lang="en-IN" sz="2400" dirty="0">
                <a:solidFill>
                  <a:srgbClr val="A32E0E"/>
                </a:solidFill>
                <a:latin typeface="Noto Sans Symbols2"/>
                <a:cs typeface="Noto Sans Symbols2"/>
              </a:rPr>
              <a:t>  </a:t>
            </a:r>
            <a:r>
              <a:rPr lang="en-IN" sz="2400" u="sng" spc="-10" dirty="0">
                <a:solidFill>
                  <a:srgbClr val="F94817"/>
                </a:solidFill>
                <a:uFill>
                  <a:solidFill>
                    <a:srgbClr val="F94817"/>
                  </a:solidFill>
                </a:uFill>
                <a:latin typeface="Times New Roman"/>
                <a:cs typeface="Times New Roman"/>
                <a:hlinkClick r:id="rId4"/>
              </a:rPr>
              <a:t>https://github.com/Sejalbhawsar26</a:t>
            </a:r>
            <a:endParaRPr lang="en-IN" sz="2400" u="sng" spc="-10" dirty="0">
              <a:solidFill>
                <a:srgbClr val="F94817"/>
              </a:solidFill>
              <a:uFill>
                <a:solidFill>
                  <a:srgbClr val="F94817"/>
                </a:solidFill>
              </a:uFill>
              <a:latin typeface="Times New Roman"/>
              <a:cs typeface="Times New Roman"/>
            </a:endParaRPr>
          </a:p>
          <a:p>
            <a:pPr marL="12700">
              <a:spcBef>
                <a:spcPts val="100"/>
              </a:spcBef>
            </a:pPr>
            <a:r>
              <a:rPr lang="en-IN" sz="2400" dirty="0">
                <a:solidFill>
                  <a:srgbClr val="A32E0E"/>
                </a:solidFill>
                <a:latin typeface="Noto Sans Symbols2"/>
                <a:cs typeface="Noto Sans Symbols2"/>
              </a:rPr>
              <a:t>  </a:t>
            </a:r>
            <a:r>
              <a:rPr lang="en-IN" sz="2400" u="sng" spc="-10" dirty="0">
                <a:solidFill>
                  <a:srgbClr val="F94817"/>
                </a:solidFill>
                <a:uFill>
                  <a:solidFill>
                    <a:srgbClr val="F94817"/>
                  </a:solidFill>
                </a:uFill>
                <a:latin typeface="Times New Roman"/>
                <a:cs typeface="Times New Roman"/>
                <a:hlinkClick r:id="rId5"/>
              </a:rPr>
              <a:t>https://github.com/Aditimodi21</a:t>
            </a:r>
            <a:endParaRPr lang="en-IN" sz="2400" u="sng" spc="-10" dirty="0">
              <a:solidFill>
                <a:srgbClr val="F94817"/>
              </a:solidFill>
              <a:uFill>
                <a:solidFill>
                  <a:srgbClr val="F94817"/>
                </a:solidFill>
              </a:u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3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>
            <a:normAutofit fontScale="77500" lnSpcReduction="20000"/>
          </a:bodyPr>
          <a:lstStyle/>
          <a:p>
            <a:pPr marL="12700" marR="148590" indent="-3175">
              <a:lnSpc>
                <a:spcPct val="103099"/>
              </a:lnSpc>
              <a:spcBef>
                <a:spcPts val="30"/>
              </a:spcBef>
              <a:buSzPct val="94444"/>
              <a:buAutoNum type="arabicPeriod"/>
              <a:tabLst>
                <a:tab pos="186055" algn="l"/>
              </a:tabLst>
            </a:pPr>
            <a:r>
              <a:rPr lang="en-IN" sz="2400" dirty="0">
                <a:solidFill>
                  <a:srgbClr val="1F1F1F"/>
                </a:solidFill>
                <a:latin typeface="Carlito"/>
                <a:cs typeface="Carlito"/>
              </a:rPr>
              <a:t>Book</a:t>
            </a:r>
            <a:r>
              <a:rPr lang="en-IN" sz="2400" spc="-50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dirty="0">
                <a:solidFill>
                  <a:srgbClr val="1F1F1F"/>
                </a:solidFill>
                <a:latin typeface="Carlito"/>
                <a:cs typeface="Carlito"/>
              </a:rPr>
              <a:t>o</a:t>
            </a:r>
            <a:r>
              <a:rPr lang="en-IN" sz="2400" spc="-20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dirty="0">
                <a:solidFill>
                  <a:srgbClr val="1F1F1F"/>
                </a:solidFill>
                <a:latin typeface="Carlito"/>
                <a:cs typeface="Carlito"/>
              </a:rPr>
              <a:t>Natural</a:t>
            </a:r>
            <a:r>
              <a:rPr lang="en-IN" sz="2400" spc="-40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dirty="0">
                <a:solidFill>
                  <a:srgbClr val="1F1F1F"/>
                </a:solidFill>
                <a:latin typeface="Carlito"/>
                <a:cs typeface="Carlito"/>
              </a:rPr>
              <a:t>Language</a:t>
            </a:r>
            <a:r>
              <a:rPr lang="en-IN" sz="2400" spc="-15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dirty="0">
                <a:solidFill>
                  <a:srgbClr val="1F1F1F"/>
                </a:solidFill>
                <a:latin typeface="Carlito"/>
                <a:cs typeface="Carlito"/>
              </a:rPr>
              <a:t>Processing</a:t>
            </a:r>
            <a:r>
              <a:rPr lang="en-IN" sz="2400" spc="-35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dirty="0">
                <a:solidFill>
                  <a:srgbClr val="1F1F1F"/>
                </a:solidFill>
                <a:latin typeface="Carlito"/>
                <a:cs typeface="Carlito"/>
              </a:rPr>
              <a:t>with</a:t>
            </a:r>
            <a:r>
              <a:rPr lang="en-IN" sz="2400" spc="-15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dirty="0">
                <a:solidFill>
                  <a:srgbClr val="1F1F1F"/>
                </a:solidFill>
                <a:latin typeface="Carlito"/>
                <a:cs typeface="Carlito"/>
              </a:rPr>
              <a:t>Python"</a:t>
            </a:r>
            <a:r>
              <a:rPr lang="en-IN" sz="2400" spc="-20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dirty="0">
                <a:solidFill>
                  <a:srgbClr val="1F1F1F"/>
                </a:solidFill>
                <a:latin typeface="Carlito"/>
                <a:cs typeface="Carlito"/>
              </a:rPr>
              <a:t>by</a:t>
            </a:r>
            <a:r>
              <a:rPr lang="en-IN" sz="2400" spc="-35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dirty="0">
                <a:solidFill>
                  <a:srgbClr val="1F1F1F"/>
                </a:solidFill>
                <a:latin typeface="Carlito"/>
                <a:cs typeface="Carlito"/>
              </a:rPr>
              <a:t>Steven</a:t>
            </a:r>
            <a:r>
              <a:rPr lang="en-IN" sz="2400" spc="-35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dirty="0">
                <a:solidFill>
                  <a:srgbClr val="1F1F1F"/>
                </a:solidFill>
                <a:latin typeface="Carlito"/>
                <a:cs typeface="Carlito"/>
              </a:rPr>
              <a:t>Bird</a:t>
            </a:r>
            <a:r>
              <a:rPr lang="en-IN" sz="2400" spc="-35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dirty="0">
                <a:solidFill>
                  <a:srgbClr val="1F1F1F"/>
                </a:solidFill>
                <a:latin typeface="Carlito"/>
                <a:cs typeface="Carlito"/>
              </a:rPr>
              <a:t>et</a:t>
            </a:r>
            <a:r>
              <a:rPr lang="en-IN" sz="2400" spc="-25" dirty="0">
                <a:solidFill>
                  <a:srgbClr val="1F1F1F"/>
                </a:solidFill>
                <a:latin typeface="Carlito"/>
                <a:cs typeface="Carlito"/>
              </a:rPr>
              <a:t> al. </a:t>
            </a:r>
            <a:r>
              <a:rPr lang="en-IN" sz="2400" u="sng" spc="-10" dirty="0">
                <a:solidFill>
                  <a:srgbClr val="F94817"/>
                </a:solidFill>
                <a:uFill>
                  <a:solidFill>
                    <a:srgbClr val="F94817"/>
                  </a:solidFill>
                </a:uFill>
                <a:latin typeface="Carlito"/>
                <a:cs typeface="Carlito"/>
                <a:hlinkClick r:id="rId2"/>
              </a:rPr>
              <a:t>https://www.oreilly.com/library/view/natural-language-processing/9780596516499/</a:t>
            </a:r>
            <a:r>
              <a:rPr lang="en-IN" sz="2400" u="none" spc="-10" dirty="0">
                <a:solidFill>
                  <a:srgbClr val="F94817"/>
                </a:solidFill>
                <a:latin typeface="Carlito"/>
                <a:cs typeface="Carlito"/>
              </a:rPr>
              <a:t> </a:t>
            </a:r>
            <a:r>
              <a:rPr lang="en-IN" sz="2400" u="none" dirty="0">
                <a:solidFill>
                  <a:srgbClr val="1F1F1F"/>
                </a:solidFill>
                <a:latin typeface="Carlito"/>
                <a:cs typeface="Carlito"/>
              </a:rPr>
              <a:t>Text</a:t>
            </a:r>
            <a:r>
              <a:rPr lang="en-IN" sz="2400" u="none" spc="-50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u="none" dirty="0">
                <a:solidFill>
                  <a:srgbClr val="1F1F1F"/>
                </a:solidFill>
                <a:latin typeface="Carlito"/>
                <a:cs typeface="Carlito"/>
              </a:rPr>
              <a:t>Analytics</a:t>
            </a:r>
            <a:r>
              <a:rPr lang="en-IN" sz="2400" u="none" spc="-40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u="none" dirty="0">
                <a:solidFill>
                  <a:srgbClr val="1F1F1F"/>
                </a:solidFill>
                <a:latin typeface="Carlito"/>
                <a:cs typeface="Carlito"/>
              </a:rPr>
              <a:t>with</a:t>
            </a:r>
            <a:r>
              <a:rPr lang="en-IN" sz="2400" u="none" spc="-35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u="none" dirty="0">
                <a:solidFill>
                  <a:srgbClr val="1F1F1F"/>
                </a:solidFill>
                <a:latin typeface="Carlito"/>
                <a:cs typeface="Carlito"/>
              </a:rPr>
              <a:t>Python"</a:t>
            </a:r>
            <a:r>
              <a:rPr lang="en-IN" sz="2400" u="none" spc="-30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u="none" dirty="0">
                <a:solidFill>
                  <a:srgbClr val="1F1F1F"/>
                </a:solidFill>
                <a:latin typeface="Carlito"/>
                <a:cs typeface="Carlito"/>
              </a:rPr>
              <a:t>by</a:t>
            </a:r>
            <a:r>
              <a:rPr lang="en-IN" sz="2400" u="none" spc="-20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u="none" dirty="0" err="1">
                <a:solidFill>
                  <a:srgbClr val="1F1F1F"/>
                </a:solidFill>
                <a:latin typeface="Carlito"/>
                <a:cs typeface="Carlito"/>
              </a:rPr>
              <a:t>Dipanjan</a:t>
            </a:r>
            <a:r>
              <a:rPr lang="en-IN" sz="2400" u="none" spc="-25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u="none" spc="-10" dirty="0">
                <a:solidFill>
                  <a:srgbClr val="1F1F1F"/>
                </a:solidFill>
                <a:latin typeface="Carlito"/>
                <a:cs typeface="Carlito"/>
              </a:rPr>
              <a:t>Sarkar</a:t>
            </a:r>
          </a:p>
          <a:p>
            <a:pPr marL="9525" marR="148590" indent="0">
              <a:lnSpc>
                <a:spcPct val="103099"/>
              </a:lnSpc>
              <a:spcBef>
                <a:spcPts val="30"/>
              </a:spcBef>
              <a:buSzPct val="94444"/>
              <a:buNone/>
              <a:tabLst>
                <a:tab pos="186055" algn="l"/>
              </a:tabLst>
            </a:pPr>
            <a:r>
              <a:rPr lang="en-IN" sz="2400" u="none" spc="-10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u="sng" spc="-10" dirty="0">
                <a:solidFill>
                  <a:srgbClr val="F94817"/>
                </a:solidFill>
                <a:uFill>
                  <a:solidFill>
                    <a:srgbClr val="F94817"/>
                  </a:solidFill>
                </a:uFill>
                <a:latin typeface="Carlito"/>
                <a:cs typeface="Carlito"/>
                <a:hlinkClick r:id="rId3"/>
              </a:rPr>
              <a:t>https://link.springer.com/book/10.1007/978-1-</a:t>
            </a:r>
            <a:r>
              <a:rPr lang="en-IN" sz="2400" u="sng" spc="-20" dirty="0">
                <a:solidFill>
                  <a:srgbClr val="F94817"/>
                </a:solidFill>
                <a:uFill>
                  <a:solidFill>
                    <a:srgbClr val="F94817"/>
                  </a:solidFill>
                </a:uFill>
                <a:latin typeface="Carlito"/>
                <a:cs typeface="Carlito"/>
                <a:hlinkClick r:id="rId3"/>
              </a:rPr>
              <a:t>4842-4354-</a:t>
            </a:r>
            <a:r>
              <a:rPr lang="en-IN" sz="2400" u="sng" spc="-50" dirty="0">
                <a:solidFill>
                  <a:srgbClr val="F94817"/>
                </a:solidFill>
                <a:uFill>
                  <a:solidFill>
                    <a:srgbClr val="F94817"/>
                  </a:solidFill>
                </a:uFill>
                <a:latin typeface="Carlito"/>
                <a:cs typeface="Carlito"/>
                <a:hlinkClick r:id="rId3"/>
              </a:rPr>
              <a:t>8</a:t>
            </a:r>
            <a:endParaRPr lang="en-IN"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65"/>
              </a:spcBef>
              <a:buClr>
                <a:srgbClr val="1F1F1F"/>
              </a:buClr>
              <a:buFont typeface="Carlito"/>
              <a:buAutoNum type="arabicPeriod"/>
            </a:pPr>
            <a:endParaRPr lang="en-IN" sz="2400" dirty="0">
              <a:latin typeface="Carlito"/>
              <a:cs typeface="Carlito"/>
            </a:endParaRPr>
          </a:p>
          <a:p>
            <a:pPr marL="237490" indent="-175895">
              <a:lnSpc>
                <a:spcPct val="100000"/>
              </a:lnSpc>
              <a:spcBef>
                <a:spcPts val="5"/>
              </a:spcBef>
              <a:buSzPct val="94444"/>
              <a:buAutoNum type="arabicPeriod"/>
              <a:tabLst>
                <a:tab pos="237490" algn="l"/>
              </a:tabLst>
            </a:pPr>
            <a:r>
              <a:rPr lang="en-IN" sz="2400" dirty="0">
                <a:solidFill>
                  <a:srgbClr val="1F1F1F"/>
                </a:solidFill>
                <a:latin typeface="Carlito"/>
                <a:cs typeface="Carlito"/>
              </a:rPr>
              <a:t>Journal</a:t>
            </a:r>
            <a:r>
              <a:rPr lang="en-IN" sz="2400" spc="-45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dirty="0">
                <a:solidFill>
                  <a:srgbClr val="1F1F1F"/>
                </a:solidFill>
                <a:latin typeface="Carlito"/>
                <a:cs typeface="Carlito"/>
              </a:rPr>
              <a:t>Article</a:t>
            </a:r>
            <a:r>
              <a:rPr lang="en-IN" sz="2400" spc="-30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dirty="0">
                <a:solidFill>
                  <a:srgbClr val="1F1F1F"/>
                </a:solidFill>
                <a:latin typeface="Carlito"/>
                <a:cs typeface="Carlito"/>
              </a:rPr>
              <a:t>o</a:t>
            </a:r>
            <a:r>
              <a:rPr lang="en-IN" sz="2400" spc="-35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dirty="0">
                <a:solidFill>
                  <a:srgbClr val="1F1F1F"/>
                </a:solidFill>
                <a:latin typeface="Carlito"/>
                <a:cs typeface="Carlito"/>
              </a:rPr>
              <a:t>Deep</a:t>
            </a:r>
            <a:r>
              <a:rPr lang="en-IN" sz="2400" spc="-30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dirty="0">
                <a:solidFill>
                  <a:srgbClr val="1F1F1F"/>
                </a:solidFill>
                <a:latin typeface="Carlito"/>
                <a:cs typeface="Carlito"/>
              </a:rPr>
              <a:t>Learning</a:t>
            </a:r>
            <a:r>
              <a:rPr lang="en-IN" sz="2400" spc="-30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dirty="0">
                <a:solidFill>
                  <a:srgbClr val="1F1F1F"/>
                </a:solidFill>
                <a:latin typeface="Carlito"/>
                <a:cs typeface="Carlito"/>
              </a:rPr>
              <a:t>for</a:t>
            </a:r>
            <a:r>
              <a:rPr lang="en-IN" sz="2400" spc="-35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dirty="0">
                <a:solidFill>
                  <a:srgbClr val="1F1F1F"/>
                </a:solidFill>
                <a:latin typeface="Carlito"/>
                <a:cs typeface="Carlito"/>
              </a:rPr>
              <a:t>Natural</a:t>
            </a:r>
            <a:r>
              <a:rPr lang="en-IN" sz="2400" spc="-35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dirty="0">
                <a:solidFill>
                  <a:srgbClr val="1F1F1F"/>
                </a:solidFill>
                <a:latin typeface="Carlito"/>
                <a:cs typeface="Carlito"/>
              </a:rPr>
              <a:t>Language</a:t>
            </a:r>
            <a:r>
              <a:rPr lang="en-IN" sz="2400" spc="-40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dirty="0">
                <a:solidFill>
                  <a:srgbClr val="1F1F1F"/>
                </a:solidFill>
                <a:latin typeface="Carlito"/>
                <a:cs typeface="Carlito"/>
              </a:rPr>
              <a:t>Processing"</a:t>
            </a:r>
            <a:r>
              <a:rPr lang="en-IN" sz="2400" spc="-35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dirty="0">
                <a:solidFill>
                  <a:srgbClr val="1F1F1F"/>
                </a:solidFill>
                <a:latin typeface="Carlito"/>
                <a:cs typeface="Carlito"/>
              </a:rPr>
              <a:t>by</a:t>
            </a:r>
            <a:r>
              <a:rPr lang="en-IN" sz="2400" spc="-40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dirty="0">
                <a:solidFill>
                  <a:srgbClr val="1F1F1F"/>
                </a:solidFill>
                <a:latin typeface="Carlito"/>
                <a:cs typeface="Carlito"/>
              </a:rPr>
              <a:t>Jason</a:t>
            </a:r>
            <a:r>
              <a:rPr lang="en-IN" sz="2400" spc="-45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spc="-10" dirty="0">
                <a:solidFill>
                  <a:srgbClr val="1F1F1F"/>
                </a:solidFill>
                <a:latin typeface="Carlito"/>
                <a:cs typeface="Carlito"/>
              </a:rPr>
              <a:t>Brownlee</a:t>
            </a:r>
            <a:endParaRPr lang="en-IN" sz="2400" dirty="0">
              <a:latin typeface="Carlito"/>
              <a:cs typeface="Carlit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u="sng" spc="-10" dirty="0">
                <a:solidFill>
                  <a:srgbClr val="F94817"/>
                </a:solidFill>
                <a:uFill>
                  <a:solidFill>
                    <a:srgbClr val="F94817"/>
                  </a:solidFill>
                </a:uFill>
                <a:latin typeface="Carlito"/>
                <a:cs typeface="Carlito"/>
                <a:hlinkClick r:id="rId4"/>
              </a:rPr>
              <a:t>https://machinelearningmastery.com/deep-learning-for-natural-language-processing/</a:t>
            </a:r>
            <a:endParaRPr lang="en-IN"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IN" sz="2400" dirty="0">
              <a:latin typeface="Carlito"/>
              <a:cs typeface="Carlito"/>
            </a:endParaRPr>
          </a:p>
          <a:p>
            <a:pPr marL="12700" marR="1788795" indent="223520">
              <a:lnSpc>
                <a:spcPct val="102499"/>
              </a:lnSpc>
              <a:buSzPct val="94444"/>
              <a:buAutoNum type="arabicPeriod" startAt="3"/>
              <a:tabLst>
                <a:tab pos="236220" algn="l"/>
              </a:tabLst>
            </a:pPr>
            <a:r>
              <a:rPr lang="en-IN" sz="2400" spc="-10" dirty="0">
                <a:solidFill>
                  <a:srgbClr val="1F1F1F"/>
                </a:solidFill>
                <a:latin typeface="Carlito"/>
                <a:cs typeface="Carlito"/>
              </a:rPr>
              <a:t>Conference</a:t>
            </a:r>
            <a:r>
              <a:rPr lang="en-IN" sz="2400" spc="-15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dirty="0">
                <a:solidFill>
                  <a:srgbClr val="1F1F1F"/>
                </a:solidFill>
                <a:latin typeface="Carlito"/>
                <a:cs typeface="Carlito"/>
              </a:rPr>
              <a:t>article o</a:t>
            </a:r>
            <a:r>
              <a:rPr lang="en-IN" sz="2400" spc="-15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dirty="0">
                <a:solidFill>
                  <a:srgbClr val="1F1F1F"/>
                </a:solidFill>
                <a:latin typeface="Carlito"/>
                <a:cs typeface="Carlito"/>
              </a:rPr>
              <a:t>A</a:t>
            </a:r>
            <a:r>
              <a:rPr lang="en-IN" sz="2400" spc="-35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dirty="0">
                <a:solidFill>
                  <a:srgbClr val="1F1F1F"/>
                </a:solidFill>
                <a:latin typeface="Carlito"/>
                <a:cs typeface="Carlito"/>
              </a:rPr>
              <a:t>Survey</a:t>
            </a:r>
            <a:r>
              <a:rPr lang="en-IN" sz="2400" spc="-25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dirty="0">
                <a:solidFill>
                  <a:srgbClr val="1F1F1F"/>
                </a:solidFill>
                <a:latin typeface="Carlito"/>
                <a:cs typeface="Carlito"/>
              </a:rPr>
              <a:t>on</a:t>
            </a:r>
            <a:r>
              <a:rPr lang="en-IN" sz="2400" spc="-10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dirty="0">
                <a:solidFill>
                  <a:srgbClr val="1F1F1F"/>
                </a:solidFill>
                <a:latin typeface="Carlito"/>
                <a:cs typeface="Carlito"/>
              </a:rPr>
              <a:t>Text</a:t>
            </a:r>
            <a:r>
              <a:rPr lang="en-IN" sz="2400" spc="-30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dirty="0">
                <a:solidFill>
                  <a:srgbClr val="1F1F1F"/>
                </a:solidFill>
                <a:latin typeface="Carlito"/>
                <a:cs typeface="Carlito"/>
              </a:rPr>
              <a:t>Summarization</a:t>
            </a:r>
            <a:r>
              <a:rPr lang="en-IN" sz="2400" spc="-15" dirty="0">
                <a:solidFill>
                  <a:srgbClr val="1F1F1F"/>
                </a:solidFill>
                <a:latin typeface="Carlito"/>
                <a:cs typeface="Carlito"/>
              </a:rPr>
              <a:t> </a:t>
            </a:r>
            <a:r>
              <a:rPr lang="en-IN" sz="2400" spc="-10" dirty="0">
                <a:solidFill>
                  <a:srgbClr val="1F1F1F"/>
                </a:solidFill>
                <a:latin typeface="Carlito"/>
                <a:cs typeface="Carlito"/>
              </a:rPr>
              <a:t>Techniques </a:t>
            </a:r>
            <a:r>
              <a:rPr lang="en-IN" sz="2400" u="sng" spc="-10" dirty="0">
                <a:solidFill>
                  <a:srgbClr val="F94817"/>
                </a:solidFill>
                <a:uFill>
                  <a:solidFill>
                    <a:srgbClr val="F94817"/>
                  </a:solidFill>
                </a:uFill>
                <a:latin typeface="Carlito"/>
                <a:cs typeface="Carlito"/>
                <a:hlinkClick r:id="rId5"/>
              </a:rPr>
              <a:t>https://link.springer.com/article/10.1007/s10462-</a:t>
            </a:r>
            <a:r>
              <a:rPr lang="en-IN" sz="2400" u="sng" spc="-20" dirty="0">
                <a:solidFill>
                  <a:srgbClr val="F94817"/>
                </a:solidFill>
                <a:uFill>
                  <a:solidFill>
                    <a:srgbClr val="F94817"/>
                  </a:solidFill>
                </a:uFill>
                <a:latin typeface="Carlito"/>
                <a:cs typeface="Carlito"/>
                <a:hlinkClick r:id="rId5"/>
              </a:rPr>
              <a:t>020-09871-</a:t>
            </a:r>
            <a:r>
              <a:rPr lang="en-IN" sz="2400" u="sng" spc="-50" dirty="0">
                <a:solidFill>
                  <a:srgbClr val="F94817"/>
                </a:solidFill>
                <a:uFill>
                  <a:solidFill>
                    <a:srgbClr val="F94817"/>
                  </a:solidFill>
                </a:uFill>
                <a:latin typeface="Carlito"/>
                <a:cs typeface="Carlito"/>
                <a:hlinkClick r:id="rId5"/>
              </a:rPr>
              <a:t>z</a:t>
            </a:r>
            <a:r>
              <a:rPr lang="en-IN" sz="2400" u="none" spc="-50" dirty="0">
                <a:solidFill>
                  <a:srgbClr val="F94817"/>
                </a:solidFill>
                <a:latin typeface="Carlito"/>
                <a:cs typeface="Carlito"/>
              </a:rPr>
              <a:t> </a:t>
            </a:r>
            <a:r>
              <a:rPr lang="en-IN" sz="2400" u="sng" spc="-10" dirty="0">
                <a:solidFill>
                  <a:srgbClr val="F94817"/>
                </a:solidFill>
                <a:uFill>
                  <a:solidFill>
                    <a:srgbClr val="F94817"/>
                  </a:solidFill>
                </a:uFill>
                <a:latin typeface="Carlito"/>
                <a:cs typeface="Carlito"/>
                <a:hlinkClick r:id="rId5"/>
              </a:rPr>
              <a:t>https://link.springer.com/article/10.1007/s10462-</a:t>
            </a:r>
            <a:r>
              <a:rPr lang="en-IN" sz="2400" u="sng" spc="-20" dirty="0">
                <a:solidFill>
                  <a:srgbClr val="F94817"/>
                </a:solidFill>
                <a:uFill>
                  <a:solidFill>
                    <a:srgbClr val="F94817"/>
                  </a:solidFill>
                </a:uFill>
                <a:latin typeface="Carlito"/>
                <a:cs typeface="Carlito"/>
                <a:hlinkClick r:id="rId5"/>
              </a:rPr>
              <a:t>020-09871-</a:t>
            </a:r>
            <a:r>
              <a:rPr lang="en-IN" sz="2400" u="sng" spc="-50" dirty="0">
                <a:solidFill>
                  <a:srgbClr val="F94817"/>
                </a:solidFill>
                <a:uFill>
                  <a:solidFill>
                    <a:srgbClr val="F94817"/>
                  </a:solidFill>
                </a:uFill>
                <a:latin typeface="Carlito"/>
                <a:cs typeface="Carlito"/>
                <a:hlinkClick r:id="rId5"/>
              </a:rPr>
              <a:t>z</a:t>
            </a:r>
            <a:endParaRPr lang="en-IN"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Clr>
                <a:srgbClr val="1F1F1F"/>
              </a:buClr>
              <a:buFont typeface="Carlito"/>
              <a:buAutoNum type="arabicPeriod" startAt="3"/>
            </a:pPr>
            <a:endParaRPr lang="en-IN" sz="2400" dirty="0">
              <a:latin typeface="Carlito"/>
              <a:cs typeface="Carlito"/>
            </a:endParaRPr>
          </a:p>
          <a:p>
            <a:pPr marL="236220" indent="-176530">
              <a:lnSpc>
                <a:spcPct val="100000"/>
              </a:lnSpc>
              <a:buSzPct val="94444"/>
              <a:buAutoNum type="arabicPeriod" startAt="3"/>
              <a:tabLst>
                <a:tab pos="236220" algn="l"/>
              </a:tabLst>
            </a:pPr>
            <a:r>
              <a:rPr lang="en-IN" sz="2400" spc="-10" dirty="0">
                <a:solidFill>
                  <a:srgbClr val="1F1F1F"/>
                </a:solidFill>
                <a:latin typeface="Carlito"/>
                <a:cs typeface="Carlito"/>
              </a:rPr>
              <a:t>Website</a:t>
            </a:r>
            <a:endParaRPr lang="en-IN" sz="2400" dirty="0">
              <a:latin typeface="Carlito"/>
              <a:cs typeface="Carlito"/>
            </a:endParaRPr>
          </a:p>
          <a:p>
            <a:pPr marL="0" marR="5080" indent="0">
              <a:lnSpc>
                <a:spcPct val="104400"/>
              </a:lnSpc>
              <a:spcBef>
                <a:spcPts val="10"/>
              </a:spcBef>
              <a:buNone/>
            </a:pPr>
            <a:r>
              <a:rPr lang="en-IN" sz="2400" u="sng" spc="-10" dirty="0">
                <a:solidFill>
                  <a:srgbClr val="F94817"/>
                </a:solidFill>
                <a:uFill>
                  <a:solidFill>
                    <a:srgbClr val="F94817"/>
                  </a:solidFill>
                </a:uFill>
                <a:latin typeface="Carlito"/>
                <a:cs typeface="Carlito"/>
                <a:hlinkClick r:id="rId4"/>
              </a:rPr>
              <a:t> https://machinelearningmastery.com/deep-learning-for-natural-language-processing/</a:t>
            </a:r>
            <a:r>
              <a:rPr lang="en-IN" sz="2400" u="none" spc="-10" dirty="0">
                <a:solidFill>
                  <a:srgbClr val="F94817"/>
                </a:solidFill>
                <a:latin typeface="Carlito"/>
                <a:cs typeface="Carlito"/>
              </a:rPr>
              <a:t>   </a:t>
            </a:r>
            <a:r>
              <a:rPr lang="en-IN" sz="2400" u="sng" spc="-10" dirty="0">
                <a:solidFill>
                  <a:srgbClr val="F94817"/>
                </a:solidFill>
                <a:uFill>
                  <a:solidFill>
                    <a:srgbClr val="F94817"/>
                  </a:solidFill>
                </a:uFill>
                <a:latin typeface="Carlito"/>
                <a:cs typeface="Carlito"/>
                <a:hlinkClick r:id="rId6"/>
              </a:rPr>
              <a:t>https://developers.google.com/youtube/v3</a:t>
            </a:r>
            <a:r>
              <a:rPr lang="en-IN" sz="2400" u="none" spc="-10" dirty="0">
                <a:solidFill>
                  <a:srgbClr val="F94817"/>
                </a:solidFill>
                <a:latin typeface="Carlito"/>
                <a:cs typeface="Carlito"/>
              </a:rPr>
              <a:t> </a:t>
            </a:r>
            <a:r>
              <a:rPr lang="en-IN" sz="2400" u="sng" spc="-10" dirty="0">
                <a:solidFill>
                  <a:srgbClr val="F94817"/>
                </a:solidFill>
                <a:uFill>
                  <a:solidFill>
                    <a:srgbClr val="F94817"/>
                  </a:solidFill>
                </a:uFill>
                <a:latin typeface="Carlito"/>
                <a:cs typeface="Carlito"/>
                <a:hlinkClick r:id="rId5"/>
              </a:rPr>
              <a:t>https://link.springer.com/article/10.1007/s10462-</a:t>
            </a:r>
            <a:r>
              <a:rPr lang="en-IN" sz="2400" u="sng" spc="-20" dirty="0">
                <a:solidFill>
                  <a:srgbClr val="F94817"/>
                </a:solidFill>
                <a:uFill>
                  <a:solidFill>
                    <a:srgbClr val="F94817"/>
                  </a:solidFill>
                </a:uFill>
                <a:latin typeface="Carlito"/>
                <a:cs typeface="Carlito"/>
                <a:hlinkClick r:id="rId5"/>
              </a:rPr>
              <a:t>020-09871-</a:t>
            </a:r>
            <a:r>
              <a:rPr lang="en-IN" sz="2400" u="sng" spc="-50" dirty="0">
                <a:solidFill>
                  <a:srgbClr val="F94817"/>
                </a:solidFill>
                <a:uFill>
                  <a:solidFill>
                    <a:srgbClr val="F94817"/>
                  </a:solidFill>
                </a:uFill>
                <a:latin typeface="Carlito"/>
                <a:cs typeface="Carlito"/>
                <a:hlinkClick r:id="rId5"/>
              </a:rPr>
              <a:t>z</a:t>
            </a:r>
            <a:endParaRPr lang="en-IN" sz="2400" dirty="0">
              <a:latin typeface="Carlito"/>
              <a:cs typeface="Carlito"/>
            </a:endParaRP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7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8E571-788C-E54B-B080-EEB4F50A8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2" y="2001854"/>
            <a:ext cx="8915400" cy="377762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9646-E93C-1967-B61B-316EFA05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A9428-B45B-20BA-B9BF-9EC990C7F486}"/>
              </a:ext>
            </a:extLst>
          </p:cNvPr>
          <p:cNvSpPr/>
          <p:nvPr/>
        </p:nvSpPr>
        <p:spPr>
          <a:xfrm>
            <a:off x="4765518" y="259526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05D59-04E2-F173-8396-FFBCDFE0262A}"/>
              </a:ext>
            </a:extLst>
          </p:cNvPr>
          <p:cNvSpPr/>
          <p:nvPr/>
        </p:nvSpPr>
        <p:spPr>
          <a:xfrm>
            <a:off x="5040010" y="4187370"/>
            <a:ext cx="2820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Queries ?</a:t>
            </a:r>
          </a:p>
        </p:txBody>
      </p:sp>
    </p:spTree>
    <p:extLst>
      <p:ext uri="{BB962C8B-B14F-4D97-AF65-F5344CB8AC3E}">
        <p14:creationId xmlns:p14="http://schemas.microsoft.com/office/powerpoint/2010/main" val="317134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8BD3-82F3-F887-7675-7696E56F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75750"/>
            <a:ext cx="8911687" cy="1280890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D591-8615-A08A-67F8-94300704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38"/>
            <a:ext cx="8915400" cy="5466523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Introduction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1.1</a:t>
            </a:r>
            <a:r>
              <a:rPr lang="en-IN" dirty="0"/>
              <a:t> Overview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1.2</a:t>
            </a:r>
            <a:r>
              <a:rPr lang="en-IN" dirty="0"/>
              <a:t> Purpose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Requirement Engineering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2.1</a:t>
            </a:r>
            <a:r>
              <a:rPr lang="en-IN" dirty="0"/>
              <a:t> Requirement Collection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2.2</a:t>
            </a:r>
            <a:r>
              <a:rPr lang="en-IN" dirty="0"/>
              <a:t> Functional Requirements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2.3</a:t>
            </a:r>
            <a:r>
              <a:rPr lang="en-IN" dirty="0"/>
              <a:t> Non Functional Requirements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2.4</a:t>
            </a:r>
            <a:r>
              <a:rPr lang="en-IN" dirty="0"/>
              <a:t> Use Case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Technical Design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3.1</a:t>
            </a:r>
            <a:r>
              <a:rPr lang="en-IN" dirty="0"/>
              <a:t> Technical Architecture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3.2</a:t>
            </a:r>
            <a:r>
              <a:rPr lang="en-IN" dirty="0"/>
              <a:t> Sequence Diagram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3.3</a:t>
            </a:r>
            <a:r>
              <a:rPr lang="en-IN" dirty="0"/>
              <a:t> Class Diagram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3.4</a:t>
            </a:r>
            <a:r>
              <a:rPr lang="en-IN" dirty="0"/>
              <a:t> DFD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User Interface Design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Design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5.1</a:t>
            </a:r>
            <a:r>
              <a:rPr lang="en-IN" dirty="0"/>
              <a:t> Schema Design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5.2</a:t>
            </a:r>
            <a:r>
              <a:rPr lang="en-IN" dirty="0"/>
              <a:t> E-R Diagram</a:t>
            </a:r>
          </a:p>
          <a:p>
            <a:pPr marL="0" indent="0">
              <a:buNone/>
            </a:pPr>
            <a:r>
              <a:rPr lang="en-IN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21891-9C7A-E4D4-07BD-AF0CB812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64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815" y="332937"/>
            <a:ext cx="8911687" cy="1280890"/>
          </a:xfrm>
        </p:spPr>
        <p:txBody>
          <a:bodyPr/>
          <a:lstStyle/>
          <a:p>
            <a:r>
              <a:rPr lang="en-IN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219" y="1055076"/>
            <a:ext cx="10188577" cy="564820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6000" dirty="0"/>
              <a:t>1.1 Overview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4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</a:t>
            </a:r>
            <a:r>
              <a:rPr kumimoji="0" lang="en-US" altLang="en-US" sz="4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Provide concise summaries of lengthy YouTube video transcripts, improving accessibility with visual representation and alternative summaries.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4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4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Functionality</a:t>
            </a:r>
            <a:r>
              <a:rPr kumimoji="0" lang="en-US" altLang="en-US" sz="4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Accepts a YouTube URL, retrieves the transcript, processes it using algorithms, and generates a concise summary.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4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4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Technology Stack</a:t>
            </a:r>
            <a:r>
              <a:rPr kumimoji="0" lang="en-US" altLang="en-US" sz="4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Built with HTML, CSS, JavaScript (frontend), Python (Flask/Django or Node.js backend), </a:t>
            </a:r>
            <a:r>
              <a:rPr kumimoji="0" lang="en-US" altLang="en-US" sz="4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BeautifulSoup</a:t>
            </a:r>
            <a:r>
              <a:rPr kumimoji="0" lang="en-US" altLang="en-US" sz="4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web scraping, and PageRank algorithm.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4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4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Case</a:t>
            </a:r>
            <a:r>
              <a:rPr kumimoji="0" lang="en-US" altLang="en-US" sz="4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Helps students, professionals, and researchers quickly extract key points from video lectures, tutorials, or presentations.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00000"/>
                </a:solidFill>
                <a:latin typeface="Times New Roman" panose="02020603050405020304" pitchFamily="18" charset="0"/>
              </a:rPr>
              <a:t>1.2 Purpose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4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Quick Content Insights</a:t>
            </a:r>
            <a:r>
              <a:rPr kumimoji="0" lang="en-US" altLang="en-US" sz="4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Extract key points from lengthy videos, saving significant time for users.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4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4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Research Efficiency</a:t>
            </a:r>
            <a:r>
              <a:rPr kumimoji="0" lang="en-US" altLang="en-US" sz="4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Enable professionals and students to gather information from multiple video sources quickly.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4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4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Content Accessibility</a:t>
            </a:r>
            <a:r>
              <a:rPr kumimoji="0" lang="en-US" altLang="en-US" sz="4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Provide summaries for individuals with hearing impairments or those in low-bandwidth environments.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4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4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Better Decision-Making</a:t>
            </a:r>
            <a:r>
              <a:rPr kumimoji="0" lang="en-US" altLang="en-US" sz="4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Help users decide the relevance of a video without watching the entire content.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Let me know if you'd like more focused examples!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75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5906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2. Requirement Engineering</a:t>
            </a:r>
            <a:br>
              <a:rPr lang="en-IN" dirty="0"/>
            </a:br>
            <a:r>
              <a:rPr lang="en-IN" dirty="0"/>
              <a:t>	2.1 Requirement Collection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Summary of Tools/ways used to collect the reequipments.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Forms and Surveys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Collected responses from users to understand their expectations and challenges with summarizing YouTube transcripts.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Discussions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Had casual conversations with students and professionals to learn about their problems with lengthy video content.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on Similar Tools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Explored existing transcript and summarization tools to identify useful features and common limitations.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from Prototypes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Shared early ideas with users to gather practical feedback.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6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14320"/>
            <a:ext cx="8911687" cy="1280890"/>
          </a:xfrm>
        </p:spPr>
        <p:txBody>
          <a:bodyPr/>
          <a:lstStyle/>
          <a:p>
            <a:r>
              <a:rPr lang="en-IN" dirty="0"/>
              <a:t>2.2 Function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50458"/>
            <a:ext cx="9412584" cy="51570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Transcript Extraction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Retrieve the full transcript of a YouTube video based on the URL provided by the user.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Summary Generation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Process the transcript to create a concise and accurate summary using various algorithm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3.Data 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sz="1800" dirty="0"/>
              <a:t>Provide visual representations, such as word clouds, sentiment analysis charts, or keyword frequency graphs.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Provide an interactive and easy-to-use interface for inputting URLs and viewing results.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Export Options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Allow users to download the transcript, summary, or visualizations in formats like PDF or PNG.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Error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Notify users if the video lacks a transcript or if the URL is invalid.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Would you like to add or modify anything?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95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91607"/>
            <a:ext cx="8911687" cy="1280890"/>
          </a:xfrm>
        </p:spPr>
        <p:txBody>
          <a:bodyPr/>
          <a:lstStyle/>
          <a:p>
            <a:r>
              <a:rPr lang="en-IN" dirty="0"/>
              <a:t>2.2 Non Functional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8" y="916475"/>
            <a:ext cx="9416297" cy="518287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Non Functional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system should process and summarize transcripts within a few seconds for optimal user experience.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application should handle multiple requests simultaneously without performance degradation.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interface should be simple, intuitive, and user-friendly to ensure ease of use for all users.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Reliability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system should function consistently, providing accurate summaries and visualizations without errors.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Portability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application should be accessible on different devices and browsers.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User input data (e.g., video URLs) must be handled securely without compromising user privacy.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Maintainability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system should be easy to update and maintain for future improvements or bug fixes.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16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54720"/>
            <a:ext cx="8911687" cy="1280890"/>
          </a:xfrm>
        </p:spPr>
        <p:txBody>
          <a:bodyPr/>
          <a:lstStyle/>
          <a:p>
            <a:r>
              <a:rPr lang="en-IN" dirty="0"/>
              <a:t>2.3 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95165"/>
            <a:ext cx="8915400" cy="4363278"/>
          </a:xfrm>
        </p:spPr>
        <p:txBody>
          <a:bodyPr/>
          <a:lstStyle/>
          <a:p>
            <a:r>
              <a:rPr lang="en-IN" dirty="0"/>
              <a:t>System Use Case Diagram For </a:t>
            </a:r>
            <a:r>
              <a:rPr lang="en-IN" dirty="0" err="1"/>
              <a:t>Youtube</a:t>
            </a:r>
            <a:r>
              <a:rPr lang="en-IN" dirty="0"/>
              <a:t> Transcript Summarizer.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8" name="Picture 7" descr="A screenshot of a computer screen">
            <a:extLst>
              <a:ext uri="{FF2B5EF4-FFF2-40B4-BE49-F238E27FC236}">
                <a16:creationId xmlns:a16="http://schemas.microsoft.com/office/drawing/2014/main" id="{59EEF18D-E443-01F6-C362-B52151801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0" y="1250308"/>
            <a:ext cx="9855123" cy="54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7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3. Technical Design</a:t>
            </a:r>
            <a:br>
              <a:rPr lang="en-IN" dirty="0"/>
            </a:br>
            <a:r>
              <a:rPr lang="en-IN" dirty="0"/>
              <a:t>	</a:t>
            </a:r>
            <a:r>
              <a:rPr lang="en-IN" dirty="0">
                <a:solidFill>
                  <a:schemeClr val="tx1"/>
                </a:solidFill>
              </a:rPr>
              <a:t>3.1</a:t>
            </a:r>
            <a:r>
              <a:rPr lang="en-IN" dirty="0"/>
              <a:t> Technical Architecture</a:t>
            </a:r>
          </a:p>
        </p:txBody>
      </p:sp>
      <p:pic>
        <p:nvPicPr>
          <p:cNvPr id="8" name="Content Placeholder 7" descr="A diagram of a computer&#10;&#10;Description automatically generated">
            <a:extLst>
              <a:ext uri="{FF2B5EF4-FFF2-40B4-BE49-F238E27FC236}">
                <a16:creationId xmlns:a16="http://schemas.microsoft.com/office/drawing/2014/main" id="{9302C5C9-92CA-A348-6F76-6C0A2125E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587" y="1889718"/>
            <a:ext cx="8915400" cy="48135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22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E8171-3C93-3951-64B3-73BCBD9C6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9705-08D0-11A7-6890-F6B46FB1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3.2</a:t>
            </a:r>
            <a:r>
              <a:rPr lang="en-IN" dirty="0"/>
              <a:t>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41C6D-2550-10EB-307E-7A3325468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IN" dirty="0"/>
              <a:t>System Sequence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A5758-5323-C7B4-8A6F-91E3A4C3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648745E-FBED-3AE9-8A3D-835B609AD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94" y="2222526"/>
            <a:ext cx="8535140" cy="441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274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874</TotalTime>
  <Words>936</Words>
  <Application>Microsoft Office PowerPoint</Application>
  <PresentationFormat>Widescreen</PresentationFormat>
  <Paragraphs>134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Wisp</vt:lpstr>
      <vt:lpstr>          Presentation on  Youtube Transcript Summarizer </vt:lpstr>
      <vt:lpstr>Contents</vt:lpstr>
      <vt:lpstr>1. Introduction</vt:lpstr>
      <vt:lpstr>2. Requirement Engineering  2.1 Requirement Collection   </vt:lpstr>
      <vt:lpstr>2.2 Function Requirements</vt:lpstr>
      <vt:lpstr>2.2 Non Functional Requirements </vt:lpstr>
      <vt:lpstr>2.3 Use Case Diagram</vt:lpstr>
      <vt:lpstr>3. Technical Design  3.1 Technical Architecture</vt:lpstr>
      <vt:lpstr>3.2 Sequence Diagram</vt:lpstr>
      <vt:lpstr>3.3 Class Diagram</vt:lpstr>
      <vt:lpstr>3.4 DFD</vt:lpstr>
      <vt:lpstr>4. User Inface Design </vt:lpstr>
      <vt:lpstr>4. Data Design  4.1 Schema Definition </vt:lpstr>
      <vt:lpstr>4.2 E-R Diagram </vt:lpstr>
      <vt:lpstr>GitHub Link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Singh Chouhan</dc:creator>
  <cp:lastModifiedBy>Aditi Tiwari</cp:lastModifiedBy>
  <cp:revision>15</cp:revision>
  <dcterms:created xsi:type="dcterms:W3CDTF">2024-09-26T07:25:32Z</dcterms:created>
  <dcterms:modified xsi:type="dcterms:W3CDTF">2024-11-21T19:07:42Z</dcterms:modified>
</cp:coreProperties>
</file>