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3" r:id="rId6"/>
    <p:sldId id="260" r:id="rId7"/>
    <p:sldId id="261" r:id="rId8"/>
    <p:sldId id="262" r:id="rId9"/>
    <p:sldId id="263" r:id="rId10"/>
    <p:sldId id="266" r:id="rId11"/>
    <p:sldId id="267" r:id="rId12"/>
    <p:sldId id="272" r:id="rId13"/>
    <p:sldId id="270" r:id="rId14"/>
    <p:sldId id="271"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7" d="100"/>
          <a:sy n="87"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7.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544444"/>
            <a:ext cx="7502642" cy="2262781"/>
          </a:xfrm>
        </p:spPr>
        <p:txBody>
          <a:bodyPr>
            <a:normAutofit/>
            <a:scene3d>
              <a:camera prst="orthographicFront"/>
              <a:lightRig rig="threePt" dir="t"/>
            </a:scene3d>
            <a:sp3d extrusionH="57150">
              <a:bevelT w="38100" h="38100" prst="angle"/>
            </a:sp3d>
          </a:bodyPr>
          <a:lstStyle/>
          <a:p>
            <a:r>
              <a:rPr lang="en-IN" sz="3600" b="1"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Enhancing Hydraulic Jaw Crusher </a:t>
            </a:r>
            <a:r>
              <a:rPr lang="en-IN" sz="3600" b="1" dirty="0" smtClean="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Capacity </a:t>
            </a:r>
            <a:r>
              <a:rPr lang="en-IN" sz="3600" b="1"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by Modifying Plate and Rod Sizes for Larger </a:t>
            </a:r>
            <a:r>
              <a:rPr lang="en-IN" sz="3600" b="1" dirty="0" smtClean="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rPr>
              <a:t>Ingots</a:t>
            </a:r>
            <a:endParaRPr lang="en-IN" sz="3600" dirty="0">
              <a:effectLst>
                <a:outerShdw blurRad="50800" dist="38100" dir="5400000" algn="t"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2" y="4275575"/>
            <a:ext cx="8915399" cy="1126283"/>
          </a:xfrm>
        </p:spPr>
        <p:txBody>
          <a:bodyPr>
            <a:normAutofit/>
          </a:bodyPr>
          <a:lstStyle/>
          <a:p>
            <a:r>
              <a:rPr lang="en-US" sz="2400" dirty="0" smtClean="0">
                <a:solidFill>
                  <a:schemeClr val="tx1"/>
                </a:solidFill>
                <a:latin typeface="Times New Roman" panose="02020603050405020304" pitchFamily="18" charset="0"/>
                <a:cs typeface="Times New Roman" panose="02020603050405020304" pitchFamily="18" charset="0"/>
              </a:rPr>
              <a:t>By Aditi Verma</a:t>
            </a:r>
          </a:p>
          <a:p>
            <a:r>
              <a:rPr lang="en-US" sz="2400" dirty="0" smtClean="0">
                <a:solidFill>
                  <a:schemeClr val="tx1"/>
                </a:solidFill>
                <a:latin typeface="Times New Roman" panose="02020603050405020304" pitchFamily="18" charset="0"/>
                <a:cs typeface="Times New Roman" panose="02020603050405020304" pitchFamily="18" charset="0"/>
              </a:rPr>
              <a:t>(Student trainee)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4959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Props>
              </a:ext>
              <a:ext uri="{28A0092B-C50C-407E-A947-70E740481C1C}">
                <a14:useLocalDpi xmlns:a14="http://schemas.microsoft.com/office/drawing/2010/main" val="0"/>
              </a:ext>
            </a:extLst>
          </a:blip>
          <a:srcRect l="50259" t="17080" r="18587" b="22522"/>
          <a:stretch/>
        </p:blipFill>
        <p:spPr>
          <a:xfrm>
            <a:off x="735982" y="496097"/>
            <a:ext cx="4882739" cy="5929661"/>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50591" t="17739" r="17742" b="21951"/>
          <a:stretch/>
        </p:blipFill>
        <p:spPr>
          <a:xfrm>
            <a:off x="6370556" y="496097"/>
            <a:ext cx="4981386" cy="5929661"/>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6" name="TextBox 5"/>
              <p:cNvSpPr txBox="1"/>
              <p:nvPr/>
            </p:nvSpPr>
            <p:spPr>
              <a:xfrm>
                <a:off x="936703" y="1264545"/>
                <a:ext cx="3289609"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Special case for t = 70 mm : When one of the hydraulic cylinders stops working</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Max stress &gt;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US" sz="2000" b="0" i="1" smtClean="0">
                            <a:latin typeface="Cambria Math" panose="02040503050406030204" pitchFamily="18" charset="0"/>
                          </a:rPr>
                          <m:t>𝑎𝑙𝑙𝑜𝑤𝑎𝑏𝑙𝑒</m:t>
                        </m:r>
                      </m:sub>
                    </m:sSub>
                  </m:oMath>
                </a14:m>
                <a:endParaRPr lang="en-IN" sz="2000" dirty="0">
                  <a:latin typeface="Times New Roman" panose="020206030504050203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36703" y="1264545"/>
                <a:ext cx="3289609" cy="1631216"/>
              </a:xfrm>
              <a:prstGeom prst="rect">
                <a:avLst/>
              </a:prstGeom>
              <a:blipFill>
                <a:blip r:embed="rId5"/>
                <a:stretch>
                  <a:fillRect l="-2041" t="-1866" b="-55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79580" y="1264545"/>
                <a:ext cx="3624147"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Special case for t = </a:t>
                </a:r>
                <a:r>
                  <a:rPr lang="en-US" sz="2000" dirty="0" smtClean="0">
                    <a:latin typeface="Times New Roman" panose="02020603050405020304" pitchFamily="18" charset="0"/>
                    <a:cs typeface="Times New Roman" panose="02020603050405020304" pitchFamily="18" charset="0"/>
                  </a:rPr>
                  <a:t>120 </a:t>
                </a:r>
                <a:r>
                  <a:rPr lang="en-US" sz="2000" dirty="0">
                    <a:latin typeface="Times New Roman" panose="02020603050405020304" pitchFamily="18" charset="0"/>
                    <a:cs typeface="Times New Roman" panose="02020603050405020304" pitchFamily="18" charset="0"/>
                  </a:rPr>
                  <a:t>mm : When one of the hydraulic cylinders stops </a:t>
                </a:r>
                <a:r>
                  <a:rPr lang="en-US" sz="2000" dirty="0" smtClean="0">
                    <a:latin typeface="Times New Roman" panose="02020603050405020304" pitchFamily="18" charset="0"/>
                    <a:cs typeface="Times New Roman" panose="02020603050405020304" pitchFamily="18" charset="0"/>
                  </a:rPr>
                  <a:t>working</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Max stress &lt;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US" sz="2000" i="1">
                            <a:latin typeface="Cambria Math" panose="02040503050406030204" pitchFamily="18" charset="0"/>
                          </a:rPr>
                          <m:t>𝑎𝑙𝑙𝑜𝑤𝑎𝑏𝑙𝑒</m:t>
                        </m:r>
                      </m:sub>
                    </m:sSub>
                  </m:oMath>
                </a14:m>
                <a:endParaRPr lang="en-IN" sz="2000" dirty="0">
                  <a:latin typeface="Times New Roman" panose="02020603050405020304" pitchFamily="18" charset="0"/>
                  <a:cs typeface="Times New Roman" panose="02020603050405020304"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679580" y="1264545"/>
                <a:ext cx="3624147" cy="1631216"/>
              </a:xfrm>
              <a:prstGeom prst="rect">
                <a:avLst/>
              </a:prstGeom>
              <a:blipFill>
                <a:blip r:embed="rId6"/>
                <a:stretch>
                  <a:fillRect l="-1852" t="-1866" b="-5597"/>
                </a:stretch>
              </a:blipFill>
            </p:spPr>
            <p:txBody>
              <a:bodyPr/>
              <a:lstStyle/>
              <a:p>
                <a:r>
                  <a:rPr lang="en-IN">
                    <a:noFill/>
                  </a:rPr>
                  <a:t> </a:t>
                </a:r>
              </a:p>
            </p:txBody>
          </p:sp>
        </mc:Fallback>
      </mc:AlternateContent>
    </p:spTree>
    <p:extLst>
      <p:ext uri="{BB962C8B-B14F-4D97-AF65-F5344CB8AC3E}">
        <p14:creationId xmlns:p14="http://schemas.microsoft.com/office/powerpoint/2010/main" val="1245216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grayscl/>
            <a:extLst>
              <a:ext uri="{BEBA8EAE-BF5A-486C-A8C5-ECC9F3942E4B}">
                <a14:imgProps xmlns:a14="http://schemas.microsoft.com/office/drawing/2010/main">
                  <a14:imgLayer r:embed="rId3">
                    <a14:imgEffect>
                      <a14:backgroundRemoval t="10000" b="90000" l="10000" r="90000">
                        <a14:backgroundMark x1="48542" y1="43556" x2="62083" y2="72889"/>
                        <a14:backgroundMark x1="51111" y1="41667" x2="60347" y2="69444"/>
                        <a14:backgroundMark x1="58819" y1="62111" x2="60903" y2="68667"/>
                      </a14:backgroundRemoval>
                    </a14:imgEffect>
                    <a14:imgEffect>
                      <a14:sharpenSoften amount="25000"/>
                    </a14:imgEffect>
                    <a14:imgEffect>
                      <a14:colorTemperature colorTemp="11200"/>
                    </a14:imgEffect>
                    <a14:imgEffect>
                      <a14:saturation sat="0"/>
                    </a14:imgEffect>
                  </a14:imgLayer>
                </a14:imgProps>
              </a:ext>
              <a:ext uri="{28A0092B-C50C-407E-A947-70E740481C1C}">
                <a14:useLocalDpi xmlns:a14="http://schemas.microsoft.com/office/drawing/2010/main" val="0"/>
              </a:ext>
            </a:extLst>
          </a:blip>
          <a:srcRect l="25719" t="7612" r="14078" b="33372"/>
          <a:stretch/>
        </p:blipFill>
        <p:spPr>
          <a:xfrm rot="1625363">
            <a:off x="1755703" y="2190222"/>
            <a:ext cx="7164996" cy="4389892"/>
          </a:xfrm>
          <a:prstGeom prst="rect">
            <a:avLst/>
          </a:prstGeom>
        </p:spPr>
      </p:pic>
      <p:sp>
        <p:nvSpPr>
          <p:cNvPr id="3" name="Content Placeholder 2"/>
          <p:cNvSpPr>
            <a:spLocks noGrp="1"/>
          </p:cNvSpPr>
          <p:nvPr>
            <p:ph idx="1"/>
          </p:nvPr>
        </p:nvSpPr>
        <p:spPr>
          <a:xfrm>
            <a:off x="2589212" y="1650381"/>
            <a:ext cx="8543608" cy="4538545"/>
          </a:xfrm>
        </p:spPr>
        <p:txBody>
          <a:bodyPr>
            <a:normAutofit/>
          </a:bodyPr>
          <a:lstStyle/>
          <a:p>
            <a:pPr algn="just"/>
            <a:r>
              <a:rPr lang="en-US" sz="2200" dirty="0" smtClean="0">
                <a:solidFill>
                  <a:schemeClr val="tx1"/>
                </a:solidFill>
                <a:latin typeface="Times New Roman" panose="02020603050405020304" pitchFamily="18" charset="0"/>
                <a:cs typeface="Times New Roman" panose="02020603050405020304" pitchFamily="18" charset="0"/>
              </a:rPr>
              <a:t>After finalizing the new thickness of the crushing plate </a:t>
            </a:r>
            <a:r>
              <a:rPr lang="en-IN" sz="2200" dirty="0">
                <a:solidFill>
                  <a:schemeClr val="tx1"/>
                </a:solidFill>
                <a:latin typeface="Times New Roman" panose="02020603050405020304" pitchFamily="18" charset="0"/>
                <a:cs typeface="Times New Roman" panose="02020603050405020304" pitchFamily="18" charset="0"/>
              </a:rPr>
              <a:t>i</a:t>
            </a:r>
            <a:r>
              <a:rPr lang="en-IN" sz="2200" dirty="0" smtClean="0">
                <a:solidFill>
                  <a:schemeClr val="tx1"/>
                </a:solidFill>
                <a:latin typeface="Times New Roman" panose="02020603050405020304" pitchFamily="18" charset="0"/>
                <a:cs typeface="Times New Roman" panose="02020603050405020304" pitchFamily="18" charset="0"/>
              </a:rPr>
              <a:t>dentification of </a:t>
            </a:r>
            <a:r>
              <a:rPr lang="en-IN" sz="2200" dirty="0">
                <a:solidFill>
                  <a:schemeClr val="tx1"/>
                </a:solidFill>
                <a:latin typeface="Times New Roman" panose="02020603050405020304" pitchFamily="18" charset="0"/>
                <a:cs typeface="Times New Roman" panose="02020603050405020304" pitchFamily="18" charset="0"/>
              </a:rPr>
              <a:t>key </a:t>
            </a:r>
            <a:r>
              <a:rPr lang="en-IN" sz="2200" dirty="0" smtClean="0">
                <a:solidFill>
                  <a:schemeClr val="tx1"/>
                </a:solidFill>
                <a:latin typeface="Times New Roman" panose="02020603050405020304" pitchFamily="18" charset="0"/>
                <a:cs typeface="Times New Roman" panose="02020603050405020304" pitchFamily="18" charset="0"/>
              </a:rPr>
              <a:t>force factors on the tie rod was done by taking into account:</a:t>
            </a:r>
          </a:p>
          <a:p>
            <a:pPr marL="0" indent="0" algn="just">
              <a:buNone/>
            </a:pPr>
            <a:r>
              <a:rPr lang="en-IN" sz="2200" dirty="0" smtClean="0">
                <a:solidFill>
                  <a:schemeClr val="tx1"/>
                </a:solidFill>
                <a:latin typeface="Times New Roman" panose="02020603050405020304" pitchFamily="18" charset="0"/>
                <a:cs typeface="Times New Roman" panose="02020603050405020304" pitchFamily="18" charset="0"/>
              </a:rPr>
              <a:t>      1. The tensile force caused due to the back plate because of the</a:t>
            </a:r>
          </a:p>
          <a:p>
            <a:pPr marL="0" indent="0" algn="just">
              <a:buNone/>
            </a:pPr>
            <a:r>
              <a:rPr lang="en-IN" sz="2200" dirty="0">
                <a:solidFill>
                  <a:schemeClr val="tx1"/>
                </a:solidFill>
                <a:latin typeface="Times New Roman" panose="02020603050405020304" pitchFamily="18" charset="0"/>
                <a:cs typeface="Times New Roman" panose="02020603050405020304" pitchFamily="18" charset="0"/>
              </a:rPr>
              <a:t> </a:t>
            </a:r>
            <a:r>
              <a:rPr lang="en-IN" sz="2200" dirty="0" smtClean="0">
                <a:solidFill>
                  <a:schemeClr val="tx1"/>
                </a:solidFill>
                <a:latin typeface="Times New Roman" panose="02020603050405020304" pitchFamily="18" charset="0"/>
                <a:cs typeface="Times New Roman" panose="02020603050405020304" pitchFamily="18" charset="0"/>
              </a:rPr>
              <a:t>          hydraulic cylinder applying pressure in all directions:</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F</a:t>
            </a:r>
            <a:r>
              <a:rPr lang="en-US" sz="2200" dirty="0" smtClean="0">
                <a:solidFill>
                  <a:schemeClr val="tx1"/>
                </a:solidFill>
                <a:latin typeface="Times New Roman" panose="02020603050405020304" pitchFamily="18" charset="0"/>
                <a:cs typeface="Times New Roman" panose="02020603050405020304" pitchFamily="18" charset="0"/>
              </a:rPr>
              <a:t>orce from 2 hydraulic cylinders = 113.15 * 2 = 226.3 kN</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Force from </a:t>
            </a:r>
            <a:r>
              <a:rPr lang="en-US" sz="2200" dirty="0" smtClean="0">
                <a:solidFill>
                  <a:schemeClr val="tx1"/>
                </a:solidFill>
                <a:latin typeface="Times New Roman" panose="02020603050405020304" pitchFamily="18" charset="0"/>
                <a:cs typeface="Times New Roman" panose="02020603050405020304" pitchFamily="18" charset="0"/>
              </a:rPr>
              <a:t>4 </a:t>
            </a:r>
            <a:r>
              <a:rPr lang="en-US" sz="2200" dirty="0">
                <a:solidFill>
                  <a:schemeClr val="tx1"/>
                </a:solidFill>
                <a:latin typeface="Times New Roman" panose="02020603050405020304" pitchFamily="18" charset="0"/>
                <a:cs typeface="Times New Roman" panose="02020603050405020304" pitchFamily="18" charset="0"/>
              </a:rPr>
              <a:t>hydraulic cylinders = 113.15 * </a:t>
            </a:r>
            <a:r>
              <a:rPr lang="en-US" sz="2200" dirty="0" smtClean="0">
                <a:solidFill>
                  <a:schemeClr val="tx1"/>
                </a:solidFill>
                <a:latin typeface="Times New Roman" panose="02020603050405020304" pitchFamily="18" charset="0"/>
                <a:cs typeface="Times New Roman" panose="02020603050405020304" pitchFamily="18" charset="0"/>
              </a:rPr>
              <a:t>4 </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452.6 </a:t>
            </a:r>
            <a:r>
              <a:rPr lang="en-US" sz="2200" dirty="0">
                <a:solidFill>
                  <a:schemeClr val="tx1"/>
                </a:solidFill>
                <a:latin typeface="Times New Roman" panose="02020603050405020304" pitchFamily="18" charset="0"/>
                <a:cs typeface="Times New Roman" panose="02020603050405020304" pitchFamily="18" charset="0"/>
              </a:rPr>
              <a:t>kN</a:t>
            </a:r>
            <a:endParaRPr lang="en-US" sz="22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2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flipV="1">
            <a:off x="6529985" y="5053677"/>
            <a:ext cx="647968" cy="3345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6823619" y="4939672"/>
            <a:ext cx="58064" cy="24718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6233222" y="4502912"/>
            <a:ext cx="819582" cy="44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V="1">
            <a:off x="6172200" y="4706570"/>
            <a:ext cx="841279" cy="37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7013479" y="6325496"/>
            <a:ext cx="893415" cy="53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7112609" y="6140632"/>
            <a:ext cx="794285" cy="40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6861014" y="5681237"/>
            <a:ext cx="940609" cy="6005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7315200" y="5583219"/>
            <a:ext cx="74617" cy="3097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7509751" y="5273662"/>
            <a:ext cx="820620" cy="231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40508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973758" y="1986394"/>
                <a:ext cx="7805535" cy="319299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2. The shear force and bending caused by the weight of the crushing plate</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New </a:t>
                </a:r>
                <a:r>
                  <a:rPr lang="en-US" sz="2000" dirty="0">
                    <a:latin typeface="Times New Roman" panose="02020603050405020304" pitchFamily="18" charset="0"/>
                    <a:cs typeface="Times New Roman" panose="02020603050405020304" pitchFamily="18" charset="0"/>
                  </a:rPr>
                  <a:t>dimensions of the crushing plate: </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Density = 7860 </a:t>
                </a:r>
                <a14:m>
                  <m:oMath xmlns:m="http://schemas.openxmlformats.org/officeDocument/2006/math">
                    <m:r>
                      <m:rPr>
                        <m:nor/>
                      </m:rPr>
                      <a:rPr lang="en-US" sz="2000">
                        <a:latin typeface="Cambria Math" panose="02040503050406030204" pitchFamily="18" charset="0"/>
                        <a:cs typeface="Times New Roman" panose="02020603050405020304" pitchFamily="18" charset="0"/>
                      </a:rPr>
                      <m:t>kg</m:t>
                    </m:r>
                    <m:r>
                      <m:rPr>
                        <m:nor/>
                      </m:rPr>
                      <a:rPr lang="en-US" sz="2000">
                        <a:latin typeface="Cambria Math" panose="02040503050406030204" pitchFamily="18" charset="0"/>
                        <a:cs typeface="Times New Roman" panose="02020603050405020304" pitchFamily="18" charset="0"/>
                      </a:rPr>
                      <m:t> </m:t>
                    </m:r>
                    <m:sSup>
                      <m:sSupPr>
                        <m:ctrlPr>
                          <a:rPr lang="en-US" sz="2000" i="1">
                            <a:latin typeface="Cambria Math" panose="02040503050406030204" pitchFamily="18" charset="0"/>
                            <a:cs typeface="Times New Roman" panose="02020603050405020304" pitchFamily="18" charset="0"/>
                          </a:rPr>
                        </m:ctrlPr>
                      </m:sSupPr>
                      <m:e>
                        <m:r>
                          <m:rPr>
                            <m:nor/>
                          </m:rPr>
                          <a:rPr lang="en-US" sz="2000">
                            <a:latin typeface="Cambria Math" panose="02040503050406030204" pitchFamily="18" charset="0"/>
                            <a:cs typeface="Times New Roman" panose="02020603050405020304" pitchFamily="18" charset="0"/>
                          </a:rPr>
                          <m:t>m</m:t>
                        </m:r>
                      </m:e>
                      <m:sup>
                        <m:r>
                          <m:rPr>
                            <m:nor/>
                          </m:rPr>
                          <a:rPr lang="en-US" sz="2000">
                            <a:latin typeface="Cambria Math" panose="02040503050406030204" pitchFamily="18" charset="0"/>
                            <a:cs typeface="Times New Roman" panose="02020603050405020304" pitchFamily="18" charset="0"/>
                          </a:rPr>
                          <m:t>3</m:t>
                        </m:r>
                      </m:sup>
                    </m:sSup>
                  </m:oMath>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Length (l) = 1410 mm</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Height (h) = 500 mm</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Thickness </a:t>
                </a:r>
                <a:r>
                  <a:rPr lang="en-US" sz="2000" dirty="0">
                    <a:latin typeface="Times New Roman" panose="02020603050405020304" pitchFamily="18" charset="0"/>
                    <a:cs typeface="Times New Roman" panose="02020603050405020304" pitchFamily="18" charset="0"/>
                  </a:rPr>
                  <a:t>(t) = 120 mm</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New weight of crushing plate without holes = density * </a:t>
                </a:r>
                <a:r>
                  <a:rPr lang="en-US" sz="2000" dirty="0" smtClean="0">
                    <a:latin typeface="Times New Roman" panose="02020603050405020304" pitchFamily="18" charset="0"/>
                    <a:cs typeface="Times New Roman" panose="02020603050405020304" pitchFamily="18" charset="0"/>
                  </a:rPr>
                  <a:t>volume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664.956 kg</a:t>
                </a:r>
                <a:endParaRPr lang="en-IN" sz="2000" dirty="0">
                  <a:latin typeface="Times New Roman" panose="02020603050405020304" pitchFamily="18" charset="0"/>
                  <a:cs typeface="Times New Roman" panose="02020603050405020304" pitchFamily="18" charset="0"/>
                </a:endParaRPr>
              </a:p>
              <a:p>
                <a:endParaRPr lang="en-IN" dirty="0"/>
              </a:p>
            </p:txBody>
          </p:sp>
        </mc:Choice>
        <mc:Fallback xmlns="">
          <p:sp>
            <p:nvSpPr>
              <p:cNvPr id="3" name="TextBox 2"/>
              <p:cNvSpPr txBox="1">
                <a:spLocks noRot="1" noChangeAspect="1" noMove="1" noResize="1" noEditPoints="1" noAdjustHandles="1" noChangeArrowheads="1" noChangeShapeType="1" noTextEdit="1"/>
              </p:cNvSpPr>
              <p:nvPr/>
            </p:nvSpPr>
            <p:spPr>
              <a:xfrm>
                <a:off x="2973758" y="1986394"/>
                <a:ext cx="7805535" cy="3192990"/>
              </a:xfrm>
              <a:prstGeom prst="rect">
                <a:avLst/>
              </a:prstGeom>
              <a:blipFill>
                <a:blip r:embed="rId2"/>
                <a:stretch>
                  <a:fillRect l="-859" t="-1145"/>
                </a:stretch>
              </a:blipFill>
            </p:spPr>
            <p:txBody>
              <a:bodyPr/>
              <a:lstStyle/>
              <a:p>
                <a:r>
                  <a:rPr lang="en-IN">
                    <a:noFill/>
                  </a:rPr>
                  <a:t> </a:t>
                </a:r>
              </a:p>
            </p:txBody>
          </p:sp>
        </mc:Fallback>
      </mc:AlternateContent>
    </p:spTree>
    <p:extLst>
      <p:ext uri="{BB962C8B-B14F-4D97-AF65-F5344CB8AC3E}">
        <p14:creationId xmlns:p14="http://schemas.microsoft.com/office/powerpoint/2010/main" val="18009364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236762" y="1269196"/>
                <a:ext cx="9792818" cy="2581861"/>
              </a:xfrm>
              <a:prstGeom prst="rect">
                <a:avLst/>
              </a:prstGeom>
              <a:noFill/>
            </p:spPr>
            <p:txBody>
              <a:bodyPr wrap="square" rtlCol="0">
                <a:spAutoFit/>
              </a:bodyPr>
              <a:lstStyle/>
              <a:p>
                <a:r>
                  <a:rPr lang="en-IN" sz="19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3.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bending moment caused by the bending of crushing </a:t>
                </a:r>
                <a:r>
                  <a:rPr lang="en-IN" sz="2000" dirty="0" smtClean="0">
                    <a:latin typeface="Times New Roman" panose="02020603050405020304" pitchFamily="18" charset="0"/>
                    <a:cs typeface="Times New Roman" panose="02020603050405020304" pitchFamily="18" charset="0"/>
                  </a:rPr>
                  <a:t>plate: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Force by 2 hydraulic cylinders = 226.3 kN</a:t>
                </a:r>
              </a:p>
              <a:p>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New positions of hydraulic cylinders due to the increase in plate’s length From the centre:</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m:rPr>
                            <m:nor/>
                          </m:rPr>
                          <a:rPr lang="en-US" sz="2000" b="0" i="0" smtClean="0">
                            <a:latin typeface="Cambria Math" panose="02040503050406030204" pitchFamily="18" charset="0"/>
                            <a:cs typeface="Times New Roman" panose="02020603050405020304" pitchFamily="18" charset="0"/>
                          </a:rPr>
                          <m:t>Length</m:t>
                        </m:r>
                      </m:e>
                      <m:sub>
                        <m:r>
                          <m:rPr>
                            <m:nor/>
                          </m:rPr>
                          <a:rPr lang="en-US" sz="2000" b="0" i="0" smtClean="0">
                            <a:latin typeface="Cambria Math" panose="02040503050406030204" pitchFamily="18" charset="0"/>
                            <a:cs typeface="Times New Roman" panose="02020603050405020304" pitchFamily="18" charset="0"/>
                          </a:rPr>
                          <m:t>1</m:t>
                        </m:r>
                      </m:sub>
                    </m:sSub>
                  </m:oMath>
                </a14:m>
                <a:r>
                  <a:rPr lang="en-US" sz="2000" dirty="0" smtClean="0">
                    <a:latin typeface="Times New Roman" panose="02020603050405020304" pitchFamily="18" charset="0"/>
                    <a:cs typeface="Times New Roman" panose="02020603050405020304" pitchFamily="18" charset="0"/>
                  </a:rPr>
                  <a:t> = 215 mm</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m:rPr>
                            <m:nor/>
                          </m:rPr>
                          <a:rPr lang="en-US" sz="2000">
                            <a:latin typeface="Cambria Math" panose="02040503050406030204" pitchFamily="18" charset="0"/>
                            <a:cs typeface="Times New Roman" panose="02020603050405020304" pitchFamily="18" charset="0"/>
                          </a:rPr>
                          <m:t>Length</m:t>
                        </m:r>
                      </m:e>
                      <m:sub>
                        <m:r>
                          <m:rPr>
                            <m:nor/>
                          </m:rPr>
                          <a:rPr lang="en-US" sz="2000" b="0" i="0" smtClean="0">
                            <a:latin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355 mm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Average distance of the hydraulic cylinders from the centre of the crushing plate = 285 mm</a:t>
                </a: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Moment due to the hydraulic cylinders from centre = force * distance = 65 kNm</a:t>
                </a:r>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1236762" y="1269196"/>
                <a:ext cx="9792818" cy="2581861"/>
              </a:xfrm>
              <a:prstGeom prst="rect">
                <a:avLst/>
              </a:prstGeom>
              <a:blipFill>
                <a:blip r:embed="rId2"/>
                <a:stretch>
                  <a:fillRect l="-62" t="-1179" r="-187" b="-3302"/>
                </a:stretch>
              </a:blipFill>
            </p:spPr>
            <p:txBody>
              <a:bodyPr/>
              <a:lstStyle/>
              <a:p>
                <a:r>
                  <a:rPr lang="en-IN">
                    <a:noFill/>
                  </a:rPr>
                  <a:t> </a:t>
                </a:r>
              </a:p>
            </p:txBody>
          </p:sp>
        </mc:Fallback>
      </mc:AlternateContent>
      <p:pic>
        <p:nvPicPr>
          <p:cNvPr id="3" name="Picture 2"/>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25537" t="46666" r="20981" b="20532"/>
          <a:stretch/>
        </p:blipFill>
        <p:spPr>
          <a:xfrm>
            <a:off x="3111191" y="4047893"/>
            <a:ext cx="6043960" cy="2062084"/>
          </a:xfrm>
          <a:prstGeom prst="rect">
            <a:avLst/>
          </a:prstGeom>
          <a:ln>
            <a:noFill/>
          </a:ln>
          <a:effectLst>
            <a:outerShdw blurRad="292100" dist="139700" dir="2700000" algn="tl" rotWithShape="0">
              <a:srgbClr val="333333">
                <a:alpha val="65000"/>
              </a:srgbClr>
            </a:outerShdw>
          </a:effectLst>
        </p:spPr>
      </p:pic>
      <p:sp>
        <p:nvSpPr>
          <p:cNvPr id="4" name="TextBox 3"/>
          <p:cNvSpPr txBox="1"/>
          <p:nvPr/>
        </p:nvSpPr>
        <p:spPr>
          <a:xfrm>
            <a:off x="4850780" y="4239237"/>
            <a:ext cx="1282391" cy="276999"/>
          </a:xfrm>
          <a:prstGeom prst="rect">
            <a:avLst/>
          </a:prstGeom>
          <a:noFill/>
        </p:spPr>
        <p:txBody>
          <a:bodyPr wrap="square" rtlCol="0">
            <a:spAutoFit/>
          </a:bodyPr>
          <a:lstStyle/>
          <a:p>
            <a:r>
              <a:rPr lang="en-US" sz="1200" dirty="0" smtClean="0"/>
              <a:t>Crushing plate</a:t>
            </a:r>
            <a:endParaRPr lang="en-IN" sz="1200" dirty="0"/>
          </a:p>
        </p:txBody>
      </p:sp>
      <p:cxnSp>
        <p:nvCxnSpPr>
          <p:cNvPr id="10" name="Straight Arrow Connector 9"/>
          <p:cNvCxnSpPr/>
          <p:nvPr/>
        </p:nvCxnSpPr>
        <p:spPr>
          <a:xfrm flipH="1">
            <a:off x="5029200" y="4525614"/>
            <a:ext cx="33454" cy="202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a:off x="6004931" y="4561290"/>
            <a:ext cx="1237786" cy="4478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5283631" y="5776332"/>
            <a:ext cx="990977" cy="276999"/>
          </a:xfrm>
          <a:prstGeom prst="rect">
            <a:avLst/>
          </a:prstGeom>
          <a:noFill/>
        </p:spPr>
        <p:txBody>
          <a:bodyPr wrap="none" rtlCol="0">
            <a:spAutoFit/>
          </a:bodyPr>
          <a:lstStyle/>
          <a:p>
            <a:r>
              <a:rPr lang="en-US" sz="1200" dirty="0" smtClean="0"/>
              <a:t>Back plate</a:t>
            </a:r>
            <a:endParaRPr lang="en-IN" sz="1200" dirty="0"/>
          </a:p>
        </p:txBody>
      </p:sp>
      <p:cxnSp>
        <p:nvCxnSpPr>
          <p:cNvPr id="25" name="Straight Arrow Connector 24"/>
          <p:cNvCxnSpPr/>
          <p:nvPr/>
        </p:nvCxnSpPr>
        <p:spPr>
          <a:xfrm flipH="1" flipV="1">
            <a:off x="3847171" y="5250443"/>
            <a:ext cx="1388326" cy="5258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6322742" y="5287009"/>
            <a:ext cx="2129883" cy="545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9364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04247" y="1641683"/>
            <a:ext cx="3297746" cy="378565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Here we have taken the original diameter of 90 mm of the rod to check if it can withstand the new forces.</a:t>
            </a:r>
          </a:p>
          <a:p>
            <a:pPr algn="just"/>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After the results in COMSOL multiphysics we concluded the new diameter of the rod to be unchanged and be 90 mm as the maximum stress on the tie rod was lesser than its allowable stress.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067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33333" b="78000" l="33542" r="74653">
                        <a14:foregroundMark x1="37222" y1="65333" x2="72500" y2="39333"/>
                        <a14:foregroundMark x1="72361" y1="38667" x2="73958" y2="37556"/>
                        <a14:foregroundMark x1="72153" y1="39333" x2="74167" y2="37556"/>
                      </a14:backgroundRemoval>
                    </a14:imgEffect>
                    <a14:imgEffect>
                      <a14:saturation sat="33000"/>
                    </a14:imgEffect>
                  </a14:imgLayer>
                </a14:imgProps>
              </a:ext>
              <a:ext uri="{28A0092B-C50C-407E-A947-70E740481C1C}">
                <a14:useLocalDpi xmlns:a14="http://schemas.microsoft.com/office/drawing/2010/main" val="0"/>
              </a:ext>
            </a:extLst>
          </a:blip>
          <a:srcRect l="34037" t="32638" r="20804" b="16808"/>
          <a:stretch/>
        </p:blipFill>
        <p:spPr>
          <a:xfrm>
            <a:off x="1472619" y="3211551"/>
            <a:ext cx="4542070" cy="3178098"/>
          </a:xfrm>
          <a:prstGeom prst="rect">
            <a:avLst/>
          </a:prstGeom>
          <a:ln>
            <a:noFill/>
          </a:ln>
          <a:effectLst>
            <a:outerShdw blurRad="292100" dist="139700" dir="2700000" algn="tl" rotWithShape="0">
              <a:srgbClr val="333333">
                <a:alpha val="65000"/>
              </a:srgbClr>
            </a:outerShdw>
          </a:effectLst>
        </p:spPr>
      </p:pic>
      <p:sp>
        <p:nvSpPr>
          <p:cNvPr id="3" name="Content Placeholder 2"/>
          <p:cNvSpPr>
            <a:spLocks noGrp="1"/>
          </p:cNvSpPr>
          <p:nvPr>
            <p:ph idx="1"/>
          </p:nvPr>
        </p:nvSpPr>
        <p:spPr>
          <a:xfrm>
            <a:off x="2589212" y="1890626"/>
            <a:ext cx="8915400" cy="3777622"/>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Optimised the plate </a:t>
            </a:r>
            <a:r>
              <a:rPr lang="en-IN" sz="2000" dirty="0" smtClean="0">
                <a:solidFill>
                  <a:schemeClr val="tx1"/>
                </a:solidFill>
                <a:latin typeface="Times New Roman" panose="02020603050405020304" pitchFamily="18" charset="0"/>
                <a:cs typeface="Times New Roman" panose="02020603050405020304" pitchFamily="18" charset="0"/>
              </a:rPr>
              <a:t>and rod design based </a:t>
            </a:r>
            <a:r>
              <a:rPr lang="en-IN" sz="2000" dirty="0">
                <a:solidFill>
                  <a:schemeClr val="tx1"/>
                </a:solidFill>
                <a:latin typeface="Times New Roman" panose="02020603050405020304" pitchFamily="18" charset="0"/>
                <a:cs typeface="Times New Roman" panose="02020603050405020304" pitchFamily="18" charset="0"/>
              </a:rPr>
              <a:t>on simulation outcomes to enhance strength, durability, and operational performance. Adjustments to </a:t>
            </a:r>
            <a:r>
              <a:rPr lang="en-IN" sz="2000" dirty="0" smtClean="0">
                <a:solidFill>
                  <a:schemeClr val="tx1"/>
                </a:solidFill>
                <a:latin typeface="Times New Roman" panose="02020603050405020304" pitchFamily="18" charset="0"/>
                <a:cs typeface="Times New Roman" panose="02020603050405020304" pitchFamily="18" charset="0"/>
              </a:rPr>
              <a:t>dimensions were </a:t>
            </a:r>
            <a:r>
              <a:rPr lang="en-IN" sz="2000" dirty="0">
                <a:solidFill>
                  <a:schemeClr val="tx1"/>
                </a:solidFill>
                <a:latin typeface="Times New Roman" panose="02020603050405020304" pitchFamily="18" charset="0"/>
                <a:cs typeface="Times New Roman" panose="02020603050405020304" pitchFamily="18" charset="0"/>
              </a:rPr>
              <a:t>made as </a:t>
            </a:r>
            <a:r>
              <a:rPr lang="en-IN" sz="2000" dirty="0" smtClean="0">
                <a:solidFill>
                  <a:schemeClr val="tx1"/>
                </a:solidFill>
                <a:latin typeface="Times New Roman" panose="02020603050405020304" pitchFamily="18" charset="0"/>
                <a:cs typeface="Times New Roman" panose="02020603050405020304" pitchFamily="18" charset="0"/>
              </a:rPr>
              <a:t>necessary and a 3-D model was made in SolidWorks.</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flipV="1">
            <a:off x="1803342" y="3895204"/>
            <a:ext cx="3880624" cy="17730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 name="TextBox 6"/>
          <p:cNvSpPr txBox="1"/>
          <p:nvPr/>
        </p:nvSpPr>
        <p:spPr>
          <a:xfrm rot="20008773">
            <a:off x="3260188" y="4822773"/>
            <a:ext cx="966931"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3700 mm</a:t>
            </a:r>
            <a:endParaRPr lang="en-IN" sz="1600" dirty="0">
              <a:latin typeface="Times New Roman" panose="02020603050405020304" pitchFamily="18" charset="0"/>
              <a:cs typeface="Times New Roman" panose="02020603050405020304" pitchFamily="18" charset="0"/>
            </a:endParaRPr>
          </a:p>
        </p:txBody>
      </p:sp>
      <p:pic>
        <p:nvPicPr>
          <p:cNvPr id="8" name="Picture 7" descr="SOLIDWORKS Premium 2016 x64 Edition - [cp2 120]"/>
          <p:cNvPicPr>
            <a:picLocks noChangeAspect="1"/>
          </p:cNvPicPr>
          <p:nvPr/>
        </p:nvPicPr>
        <p:blipFill rotWithShape="1">
          <a:blip r:embed="rId4">
            <a:extLst>
              <a:ext uri="{BEBA8EAE-BF5A-486C-A8C5-ECC9F3942E4B}">
                <a14:imgProps xmlns:a14="http://schemas.microsoft.com/office/drawing/2010/main">
                  <a14:imgLayer r:embed="rId5">
                    <a14:imgEffect>
                      <a14:backgroundRemoval t="29767" b="89419" l="34028" r="80417">
                        <a14:foregroundMark x1="41667" y1="36279" x2="44444" y2="33605"/>
                        <a14:foregroundMark x1="44722" y1="34651" x2="72639" y2="61395"/>
                        <a14:foregroundMark x1="44931" y1="33605" x2="69375" y2="58372"/>
                        <a14:foregroundMark x1="56458" y1="45233" x2="73611" y2="61860"/>
                      </a14:backgroundRemoval>
                    </a14:imgEffect>
                    <a14:imgEffect>
                      <a14:saturation sat="33000"/>
                    </a14:imgEffect>
                  </a14:imgLayer>
                </a14:imgProps>
              </a:ext>
              <a:ext uri="{28A0092B-C50C-407E-A947-70E740481C1C}">
                <a14:useLocalDpi xmlns:a14="http://schemas.microsoft.com/office/drawing/2010/main" val="0"/>
              </a:ext>
            </a:extLst>
          </a:blip>
          <a:srcRect l="31445" t="31753" r="19888" b="9764"/>
          <a:stretch/>
        </p:blipFill>
        <p:spPr>
          <a:xfrm>
            <a:off x="6519247" y="3173803"/>
            <a:ext cx="4480806" cy="3215846"/>
          </a:xfrm>
          <a:prstGeom prst="rect">
            <a:avLst/>
          </a:prstGeom>
        </p:spPr>
      </p:pic>
      <p:cxnSp>
        <p:nvCxnSpPr>
          <p:cNvPr id="10" name="Straight Arrow Connector 9"/>
          <p:cNvCxnSpPr/>
          <p:nvPr/>
        </p:nvCxnSpPr>
        <p:spPr>
          <a:xfrm flipV="1">
            <a:off x="9333571" y="4348977"/>
            <a:ext cx="256478" cy="1561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9215732" y="3779437"/>
            <a:ext cx="103703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120 mm</a:t>
            </a:r>
            <a:endParaRPr lang="en-IN" sz="1600" dirty="0">
              <a:latin typeface="Times New Roman" panose="02020603050405020304" pitchFamily="18" charset="0"/>
              <a:cs typeface="Times New Roman" panose="02020603050405020304" pitchFamily="18" charset="0"/>
            </a:endParaRPr>
          </a:p>
        </p:txBody>
      </p:sp>
      <p:cxnSp>
        <p:nvCxnSpPr>
          <p:cNvPr id="13" name="Elbow Connector 12"/>
          <p:cNvCxnSpPr/>
          <p:nvPr/>
        </p:nvCxnSpPr>
        <p:spPr>
          <a:xfrm rot="5400000">
            <a:off x="9414294" y="4149268"/>
            <a:ext cx="252799" cy="1466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4059044" y="3895204"/>
            <a:ext cx="100361" cy="119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768740" y="3586347"/>
            <a:ext cx="52610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a:t>
            </a:r>
            <a:r>
              <a:rPr lang="en-US" sz="1600" dirty="0" smtClean="0">
                <a:latin typeface="Times New Roman" panose="02020603050405020304" pitchFamily="18" charset="0"/>
                <a:cs typeface="Times New Roman" panose="02020603050405020304" pitchFamily="18" charset="0"/>
              </a:rPr>
              <a:t>45</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0282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4870" t="18094" r="10717" b="12017"/>
          <a:stretch/>
        </p:blipFill>
        <p:spPr>
          <a:xfrm>
            <a:off x="2419815" y="557561"/>
            <a:ext cx="7629924" cy="5174166"/>
          </a:xfrm>
          <a:prstGeom prst="rect">
            <a:avLst/>
          </a:prstGeom>
          <a:effectLst>
            <a:outerShdw blurRad="50800" dist="38100" dir="2700000" algn="tl" rotWithShape="0">
              <a:prstClr val="black">
                <a:alpha val="40000"/>
              </a:prstClr>
            </a:outerShdw>
          </a:effectLst>
        </p:spPr>
      </p:pic>
      <p:sp>
        <p:nvSpPr>
          <p:cNvPr id="3" name="TextBox 2"/>
          <p:cNvSpPr txBox="1"/>
          <p:nvPr/>
        </p:nvSpPr>
        <p:spPr>
          <a:xfrm>
            <a:off x="3702205" y="5547061"/>
            <a:ext cx="552619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Model created in SolidWorks using new dimensions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4063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35749"/>
          </a:xfrm>
        </p:spPr>
        <p:txBody>
          <a:bodyPr>
            <a:normAutofit/>
          </a:bodyPr>
          <a:lstStyle/>
          <a:p>
            <a:r>
              <a:rPr lang="en-US" sz="3200" dirty="0" smtClean="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886174"/>
            <a:ext cx="8915400" cy="2728856"/>
          </a:xfrm>
        </p:spPr>
        <p:txBody>
          <a:bodyPr>
            <a:noAutofit/>
          </a:bodyPr>
          <a:lstStyle/>
          <a:p>
            <a:pPr algn="just"/>
            <a:r>
              <a:rPr lang="en-IN" sz="2400" dirty="0">
                <a:solidFill>
                  <a:schemeClr val="tx1"/>
                </a:solidFill>
                <a:latin typeface="Times New Roman" panose="02020603050405020304" pitchFamily="18" charset="0"/>
                <a:cs typeface="Times New Roman" panose="02020603050405020304" pitchFamily="18" charset="0"/>
              </a:rPr>
              <a:t>This study focuses on optimising the design of plates and rods for a hydraulic jaw crusher capable of handling larger ingots. The project involved calculating the forces exerted by the hydraulic cylinder and subsequently analysing the resulting forces and stresses on the rod and plate components. By comprehensively evaluating these factors, the aim was to design plates and rods that can withstand the applied forces and stresses effectively. This research contributes to enhancing the crusher's performance and durability, ensuring reliable operation in industrial applications where robust equipment is essential</a:t>
            </a:r>
            <a:r>
              <a:rPr lang="en-IN" sz="2400" dirty="0" smtClean="0">
                <a:solidFill>
                  <a:schemeClr val="tx1"/>
                </a:solidFill>
                <a:latin typeface="Times New Roman" panose="02020603050405020304" pitchFamily="18" charset="0"/>
                <a:cs typeface="Times New Roman" panose="02020603050405020304" pitchFamily="18" charset="0"/>
              </a:rPr>
              <a:t>.</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4359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Analysed </a:t>
                </a:r>
                <a:r>
                  <a:rPr lang="en-IN" sz="2000" dirty="0">
                    <a:solidFill>
                      <a:schemeClr val="tx1"/>
                    </a:solidFill>
                    <a:latin typeface="Times New Roman" panose="02020603050405020304" pitchFamily="18" charset="0"/>
                    <a:cs typeface="Times New Roman" panose="02020603050405020304" pitchFamily="18" charset="0"/>
                  </a:rPr>
                  <a:t>the force exerted by the hydraulic cylinder based on operational parameters and load requirements specific to the jaw </a:t>
                </a:r>
                <a:r>
                  <a:rPr lang="en-IN" sz="2000" dirty="0" smtClean="0">
                    <a:solidFill>
                      <a:schemeClr val="tx1"/>
                    </a:solidFill>
                    <a:latin typeface="Times New Roman" panose="02020603050405020304" pitchFamily="18" charset="0"/>
                    <a:cs typeface="Times New Roman" panose="02020603050405020304" pitchFamily="18" charset="0"/>
                  </a:rPr>
                  <a:t>crusher.</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Diameter of hydraulic cylinder (d) = 120 mm</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Pressure = 100 bar =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m:rPr>
                            <m:nor/>
                          </m:rPr>
                          <a:rPr lang="en-US" sz="2000" b="0" i="0" smtClean="0">
                            <a:solidFill>
                              <a:schemeClr val="tx1"/>
                            </a:solidFill>
                            <a:latin typeface="Times New Roman" panose="02020603050405020304" pitchFamily="18" charset="0"/>
                            <a:cs typeface="Times New Roman" panose="02020603050405020304" pitchFamily="18" charset="0"/>
                          </a:rPr>
                          <m:t>10</m:t>
                        </m:r>
                      </m:e>
                      <m:sup>
                        <m:r>
                          <m:rPr>
                            <m:nor/>
                          </m:rPr>
                          <a:rPr lang="en-US" sz="2000" b="0" i="0" smtClean="0">
                            <a:solidFill>
                              <a:schemeClr val="tx1"/>
                            </a:solidFill>
                            <a:latin typeface="Times New Roman" panose="02020603050405020304" pitchFamily="18" charset="0"/>
                            <a:cs typeface="Times New Roman" panose="02020603050405020304" pitchFamily="18" charset="0"/>
                          </a:rPr>
                          <m:t>7</m:t>
                        </m:r>
                      </m:sup>
                    </m:sSup>
                  </m:oMath>
                </a14:m>
                <a:r>
                  <a:rPr lang="en-IN" sz="2000" dirty="0" smtClean="0">
                    <a:solidFill>
                      <a:schemeClr val="tx1"/>
                    </a:solidFill>
                    <a:latin typeface="Times New Roman" panose="02020603050405020304" pitchFamily="18" charset="0"/>
                    <a:cs typeface="Times New Roman" panose="02020603050405020304" pitchFamily="18" charset="0"/>
                  </a:rPr>
                  <a:t> Mpa</a:t>
                </a: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Force exerted by 1 hydraulic cylinder = Pressure * </a:t>
                </a:r>
                <a:r>
                  <a:rPr lang="el-GR" sz="2000" dirty="0" smtClean="0">
                    <a:solidFill>
                      <a:schemeClr val="tx1"/>
                    </a:solidFill>
                    <a:latin typeface="Times New Roman" panose="02020603050405020304" pitchFamily="18" charset="0"/>
                    <a:cs typeface="Times New Roman" panose="02020603050405020304" pitchFamily="18" charset="0"/>
                  </a:rPr>
                  <a:t>π</a:t>
                </a:r>
                <a:r>
                  <a:rPr lang="en-US" sz="2000" dirty="0" smtClean="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smtClean="0">
                            <a:solidFill>
                              <a:schemeClr val="tx1"/>
                            </a:solidFill>
                            <a:latin typeface="Cambria Math" panose="02040503050406030204" pitchFamily="18" charset="0"/>
                            <a:cs typeface="Times New Roman" panose="02020603050405020304" pitchFamily="18" charset="0"/>
                          </a:rPr>
                        </m:ctrlPr>
                      </m:fPr>
                      <m:num>
                        <m:sSup>
                          <m:sSupPr>
                            <m:ctrlPr>
                              <a:rPr lang="en-US" sz="2000" i="1" smtClean="0">
                                <a:solidFill>
                                  <a:schemeClr val="tx1"/>
                                </a:solidFill>
                                <a:latin typeface="Cambria Math" panose="02040503050406030204" pitchFamily="18" charset="0"/>
                                <a:cs typeface="Times New Roman" panose="02020603050405020304" pitchFamily="18" charset="0"/>
                              </a:rPr>
                            </m:ctrlPr>
                          </m:sSupPr>
                          <m:e>
                            <m:r>
                              <m:rPr>
                                <m:nor/>
                              </m:rPr>
                              <a:rPr lang="en-US" sz="2000" b="0" i="0" smtClean="0">
                                <a:solidFill>
                                  <a:schemeClr val="tx1"/>
                                </a:solidFill>
                                <a:latin typeface="Cambria Math" panose="02040503050406030204" pitchFamily="18" charset="0"/>
                                <a:cs typeface="Times New Roman" panose="02020603050405020304" pitchFamily="18" charset="0"/>
                              </a:rPr>
                              <m:t>d</m:t>
                            </m:r>
                          </m:e>
                          <m:sup>
                            <m:r>
                              <m:rPr>
                                <m:nor/>
                              </m:rPr>
                              <a:rPr lang="en-US" sz="2000" b="0" i="0" smtClean="0">
                                <a:solidFill>
                                  <a:schemeClr val="tx1"/>
                                </a:solidFill>
                                <a:latin typeface="Cambria Math" panose="02040503050406030204" pitchFamily="18" charset="0"/>
                                <a:cs typeface="Times New Roman" panose="02020603050405020304" pitchFamily="18" charset="0"/>
                              </a:rPr>
                              <m:t>2</m:t>
                            </m:r>
                          </m:sup>
                        </m:sSup>
                      </m:num>
                      <m:den>
                        <m:r>
                          <m:rPr>
                            <m:nor/>
                          </m:rPr>
                          <a:rPr lang="en-US" sz="2000" b="0" i="0" smtClean="0">
                            <a:solidFill>
                              <a:schemeClr val="tx1"/>
                            </a:solidFill>
                            <a:latin typeface="Cambria Math" panose="02040503050406030204" pitchFamily="18" charset="0"/>
                            <a:cs typeface="Times New Roman" panose="02020603050405020304" pitchFamily="18" charset="0"/>
                          </a:rPr>
                          <m:t>4</m:t>
                        </m:r>
                      </m:den>
                    </m:f>
                  </m:oMath>
                </a14:m>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 112.15 kN</a:t>
                </a:r>
                <a:endParaRPr lang="en-IN"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84" t="-806"/>
                </a:stretch>
              </a:blipFill>
            </p:spPr>
            <p:txBody>
              <a:bodyPr/>
              <a:lstStyle/>
              <a:p>
                <a:r>
                  <a:rPr lang="en-IN">
                    <a:noFill/>
                  </a:rPr>
                  <a:t> </a:t>
                </a:r>
              </a:p>
            </p:txBody>
          </p:sp>
        </mc:Fallback>
      </mc:AlternateContent>
    </p:spTree>
    <p:extLst>
      <p:ext uri="{BB962C8B-B14F-4D97-AF65-F5344CB8AC3E}">
        <p14:creationId xmlns:p14="http://schemas.microsoft.com/office/powerpoint/2010/main" val="7321029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6045466" cy="569989"/>
          </a:xfrm>
        </p:spPr>
        <p:txBody>
          <a:bodyPr>
            <a:normAutofit fontScale="90000"/>
          </a:bodyPr>
          <a:lstStyle/>
          <a:p>
            <a:r>
              <a:rPr lang="en-US" dirty="0" smtClean="0">
                <a:latin typeface="Times New Roman" panose="02020603050405020304" pitchFamily="18" charset="0"/>
                <a:cs typeface="Times New Roman" panose="02020603050405020304" pitchFamily="18" charset="0"/>
              </a:rPr>
              <a:t>Steps Taken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6" y="1858020"/>
            <a:ext cx="8627299" cy="3826088"/>
          </a:xfrm>
        </p:spPr>
        <p:txBody>
          <a:bodyPr>
            <a:normAutofit/>
          </a:bodyPr>
          <a:lstStyle/>
          <a:p>
            <a:r>
              <a:rPr lang="en-IN" sz="2000" dirty="0" smtClean="0">
                <a:solidFill>
                  <a:schemeClr val="tx1"/>
                </a:solidFill>
                <a:latin typeface="Times New Roman" panose="02020603050405020304" pitchFamily="18" charset="0"/>
                <a:cs typeface="Times New Roman" panose="02020603050405020304" pitchFamily="18" charset="0"/>
              </a:rPr>
              <a:t>Identified key stress factors, including shear stress from the hydraulic cylinder and bending </a:t>
            </a:r>
            <a:r>
              <a:rPr lang="en-IN" sz="2000" dirty="0">
                <a:solidFill>
                  <a:schemeClr val="tx1"/>
                </a:solidFill>
                <a:latin typeface="Times New Roman" panose="02020603050405020304" pitchFamily="18" charset="0"/>
                <a:cs typeface="Times New Roman" panose="02020603050405020304" pitchFamily="18" charset="0"/>
              </a:rPr>
              <a:t>stress due to its positioning relative to the plate</a:t>
            </a:r>
            <a:r>
              <a:rPr lang="en-IN" sz="2000" dirty="0" smtClean="0">
                <a:solidFill>
                  <a:schemeClr val="tx1"/>
                </a:solidFill>
                <a:latin typeface="Times New Roman" panose="02020603050405020304" pitchFamily="18" charset="0"/>
                <a:cs typeface="Times New Roman" panose="02020603050405020304" pitchFamily="18" charset="0"/>
              </a:rPr>
              <a:t>.</a:t>
            </a:r>
          </a:p>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        Force </a:t>
            </a:r>
            <a:r>
              <a:rPr lang="en-IN" sz="2000" dirty="0">
                <a:solidFill>
                  <a:schemeClr val="tx1"/>
                </a:solidFill>
                <a:latin typeface="Times New Roman" panose="02020603050405020304" pitchFamily="18" charset="0"/>
                <a:cs typeface="Times New Roman" panose="02020603050405020304" pitchFamily="18" charset="0"/>
              </a:rPr>
              <a:t>applied by 4 hydraulic </a:t>
            </a:r>
            <a:r>
              <a:rPr lang="en-IN" sz="2000" dirty="0" smtClean="0">
                <a:solidFill>
                  <a:schemeClr val="tx1"/>
                </a:solidFill>
                <a:latin typeface="Times New Roman" panose="02020603050405020304" pitchFamily="18" charset="0"/>
                <a:cs typeface="Times New Roman" panose="02020603050405020304" pitchFamily="18" charset="0"/>
              </a:rPr>
              <a:t>cylinders = 452.6 kN</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        Height </a:t>
            </a:r>
            <a:r>
              <a:rPr lang="en-IN" sz="2000" dirty="0">
                <a:solidFill>
                  <a:schemeClr val="tx1"/>
                </a:solidFill>
                <a:latin typeface="Times New Roman" panose="02020603050405020304" pitchFamily="18" charset="0"/>
                <a:cs typeface="Times New Roman" panose="02020603050405020304" pitchFamily="18" charset="0"/>
              </a:rPr>
              <a:t>of crushing plate (h</a:t>
            </a:r>
            <a:r>
              <a:rPr lang="en-IN" sz="2000" dirty="0" smtClean="0">
                <a:solidFill>
                  <a:schemeClr val="tx1"/>
                </a:solidFill>
                <a:latin typeface="Times New Roman" panose="02020603050405020304" pitchFamily="18" charset="0"/>
                <a:cs typeface="Times New Roman" panose="02020603050405020304" pitchFamily="18" charset="0"/>
              </a:rPr>
              <a:t>) = 500 mm</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        Length </a:t>
            </a:r>
            <a:r>
              <a:rPr lang="en-IN" sz="2000" dirty="0">
                <a:solidFill>
                  <a:schemeClr val="tx1"/>
                </a:solidFill>
                <a:latin typeface="Times New Roman" panose="02020603050405020304" pitchFamily="18" charset="0"/>
                <a:cs typeface="Times New Roman" panose="02020603050405020304" pitchFamily="18" charset="0"/>
              </a:rPr>
              <a:t>of crushing plate (l</a:t>
            </a:r>
            <a:r>
              <a:rPr lang="en-IN" sz="2000" dirty="0" smtClean="0">
                <a:solidFill>
                  <a:schemeClr val="tx1"/>
                </a:solidFill>
                <a:latin typeface="Times New Roman" panose="02020603050405020304" pitchFamily="18" charset="0"/>
                <a:cs typeface="Times New Roman" panose="02020603050405020304" pitchFamily="18" charset="0"/>
              </a:rPr>
              <a:t>) = 1410 mm</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Distance from the centres of the tie rod = 1240 mm</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a:solidFill>
                  <a:schemeClr val="tx1"/>
                </a:solidFill>
                <a:latin typeface="Times New Roman" panose="02020603050405020304" pitchFamily="18" charset="0"/>
                <a:cs typeface="Times New Roman" panose="02020603050405020304" pitchFamily="18" charset="0"/>
              </a:rPr>
              <a:t> </a:t>
            </a:r>
          </a:p>
          <a:p>
            <a:pPr marL="0" lvl="0" indent="0">
              <a:buNone/>
            </a:pPr>
            <a:r>
              <a:rPr lang="en-IN" sz="2200" dirty="0" smtClean="0">
                <a:solidFill>
                  <a:schemeClr val="tx1"/>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8573517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backgroundRemoval t="14000" b="73111" l="25556" r="70903"/>
                    </a14:imgEffect>
                    <a14:imgEffect>
                      <a14:artisticPhotocopy/>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4155688" y="1349297"/>
            <a:ext cx="10058400" cy="6286500"/>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405957" y="1349297"/>
                <a:ext cx="9813073" cy="4579972"/>
              </a:xfrm>
              <a:prstGeom prst="rect">
                <a:avLst/>
              </a:prstGeom>
              <a:noFill/>
            </p:spPr>
            <p:txBody>
              <a:bodyPr wrap="square" rtlCol="0">
                <a:spAutoFit/>
              </a:bodyPr>
              <a:lstStyle/>
              <a:p>
                <a:pPr marL="457200" lvl="0" indent="-457200">
                  <a:buAutoNum type="arabicPeriod"/>
                </a:pPr>
                <a:r>
                  <a:rPr lang="en-IN" sz="2000" dirty="0" smtClean="0">
                    <a:latin typeface="Times New Roman" panose="02020603050405020304" pitchFamily="18" charset="0"/>
                    <a:cs typeface="Times New Roman" panose="02020603050405020304" pitchFamily="18" charset="0"/>
                  </a:rPr>
                  <a:t>Bending </a:t>
                </a:r>
                <a:r>
                  <a:rPr lang="en-IN" sz="2000" dirty="0">
                    <a:latin typeface="Times New Roman" panose="02020603050405020304" pitchFamily="18" charset="0"/>
                    <a:cs typeface="Times New Roman" panose="02020603050405020304" pitchFamily="18" charset="0"/>
                  </a:rPr>
                  <a:t>stress applied by 1 hydraulic cylinder</a:t>
                </a:r>
                <a:r>
                  <a:rPr lang="en-IN" sz="2000" dirty="0" smtClean="0">
                    <a:latin typeface="Times New Roman" panose="02020603050405020304" pitchFamily="18" charset="0"/>
                    <a:cs typeface="Times New Roman" panose="02020603050405020304" pitchFamily="18" charset="0"/>
                  </a:rPr>
                  <a:t>:</a:t>
                </a:r>
              </a:p>
              <a:p>
                <a:pPr lvl="0"/>
                <a:endParaRPr lang="en-IN"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New </a:t>
                </a:r>
                <a:r>
                  <a:rPr lang="en-US" sz="2000" dirty="0">
                    <a:latin typeface="Times New Roman" panose="02020603050405020304" pitchFamily="18" charset="0"/>
                    <a:cs typeface="Times New Roman" panose="02020603050405020304" pitchFamily="18" charset="0"/>
                  </a:rPr>
                  <a:t>positions of hydraulic cylinders due to the increase in plate’s length From the centre:</a:t>
                </a: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m:rPr>
                            <m:nor/>
                          </m:rPr>
                          <a:rPr lang="en-US" sz="2000">
                            <a:latin typeface="Cambria Math" panose="02040503050406030204" pitchFamily="18" charset="0"/>
                            <a:cs typeface="Times New Roman" panose="02020603050405020304" pitchFamily="18" charset="0"/>
                          </a:rPr>
                          <m:t>Length</m:t>
                        </m:r>
                      </m:e>
                      <m:sub>
                        <m:r>
                          <m:rPr>
                            <m:nor/>
                          </m:rPr>
                          <a:rPr lang="en-US" sz="2000">
                            <a:latin typeface="Cambria Math" panose="02040503050406030204" pitchFamily="18" charset="0"/>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215 mm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m:rPr>
                            <m:nor/>
                          </m:rPr>
                          <a:rPr lang="en-US" sz="2000">
                            <a:latin typeface="Cambria Math" panose="02040503050406030204" pitchFamily="18" charset="0"/>
                            <a:cs typeface="Times New Roman" panose="02020603050405020304" pitchFamily="18" charset="0"/>
                          </a:rPr>
                          <m:t>Length</m:t>
                        </m:r>
                      </m:e>
                      <m:sub>
                        <m:r>
                          <m:rPr>
                            <m:nor/>
                          </m:rPr>
                          <a:rPr lang="en-US" sz="2000">
                            <a:latin typeface="Cambria Math" panose="02040503050406030204" pitchFamily="18" charset="0"/>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 = </a:t>
                </a:r>
                <a:r>
                  <a:rPr lang="en-US" sz="2000" dirty="0" smtClean="0">
                    <a:latin typeface="Times New Roman" panose="02020603050405020304" pitchFamily="18" charset="0"/>
                    <a:cs typeface="Times New Roman" panose="02020603050405020304" pitchFamily="18" charset="0"/>
                  </a:rPr>
                  <a:t>355 mm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Average distance of the hydraulic cylinders from the centre of the crushing plate = 285 mm</a:t>
                </a:r>
              </a:p>
              <a:p>
                <a:pPr lvl="0"/>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Moment = 113.15 kN </a:t>
                </a:r>
                <a:r>
                  <a:rPr lang="en-IN" sz="2000" dirty="0">
                    <a:latin typeface="Times New Roman" panose="02020603050405020304" pitchFamily="18" charset="0"/>
                    <a:cs typeface="Times New Roman" panose="02020603050405020304" pitchFamily="18" charset="0"/>
                  </a:rPr>
                  <a:t>X </a:t>
                </a:r>
                <a:r>
                  <a:rPr lang="en-IN" sz="2000" dirty="0" smtClean="0">
                    <a:latin typeface="Times New Roman" panose="02020603050405020304" pitchFamily="18" charset="0"/>
                    <a:cs typeface="Times New Roman" panose="02020603050405020304" pitchFamily="18" charset="0"/>
                  </a:rPr>
                  <a:t>285 mm = 65 kNm</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Bending stress (</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𝑏</m:t>
                        </m:r>
                      </m:sub>
                    </m:sSub>
                  </m:oMath>
                </a14:m>
                <a:r>
                  <a:rPr lang="en-IN" sz="20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000" i="1">
                            <a:latin typeface="Cambria Math" panose="02040503050406030204" pitchFamily="18" charset="0"/>
                          </a:rPr>
                        </m:ctrlPr>
                      </m:fPr>
                      <m:num>
                        <m:r>
                          <m:rPr>
                            <m:nor/>
                          </m:rPr>
                          <a:rPr lang="en-IN" sz="2000">
                            <a:latin typeface="Times New Roman" panose="02020603050405020304" pitchFamily="18" charset="0"/>
                            <a:cs typeface="Times New Roman" panose="02020603050405020304" pitchFamily="18" charset="0"/>
                          </a:rPr>
                          <m:t>M</m:t>
                        </m:r>
                        <m:r>
                          <m:rPr>
                            <m:nor/>
                          </m:rPr>
                          <a:rPr lang="en-US" sz="2000" b="0" i="0" smtClean="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m:t>
                        </m:r>
                        <m:r>
                          <m:rPr>
                            <m:nor/>
                          </m:rPr>
                          <a:rPr lang="en-US" sz="2000" b="0" i="0" smtClean="0">
                            <a:latin typeface="Times New Roman" panose="02020603050405020304" pitchFamily="18" charset="0"/>
                            <a:cs typeface="Times New Roman" panose="02020603050405020304" pitchFamily="18" charset="0"/>
                          </a:rPr>
                          <m:t> </m:t>
                        </m:r>
                        <m:r>
                          <m:rPr>
                            <m:nor/>
                          </m:rPr>
                          <a:rPr lang="en-IN" sz="2000">
                            <a:latin typeface="Times New Roman" panose="02020603050405020304" pitchFamily="18" charset="0"/>
                            <a:cs typeface="Times New Roman" panose="02020603050405020304" pitchFamily="18" charset="0"/>
                          </a:rPr>
                          <m:t>y</m:t>
                        </m:r>
                      </m:num>
                      <m:den>
                        <m:r>
                          <m:rPr>
                            <m:nor/>
                          </m:rPr>
                          <a:rPr lang="en-US" sz="2000">
                            <a:latin typeface="Times New Roman" panose="02020603050405020304" pitchFamily="18" charset="0"/>
                            <a:cs typeface="Times New Roman" panose="02020603050405020304" pitchFamily="18" charset="0"/>
                          </a:rPr>
                          <m:t>I</m:t>
                        </m:r>
                      </m:den>
                    </m:f>
                  </m:oMath>
                </a14:m>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y = 1/2 thickness </a:t>
                </a:r>
                <a:r>
                  <a:rPr lang="en-IN" sz="2000" dirty="0">
                    <a:latin typeface="Times New Roman" panose="02020603050405020304" pitchFamily="18" charset="0"/>
                    <a:cs typeface="Times New Roman" panose="02020603050405020304" pitchFamily="18" charset="0"/>
                  </a:rPr>
                  <a:t>of plate</a:t>
                </a:r>
              </a:p>
              <a:p>
                <a:r>
                  <a:rPr lang="en-IN" sz="2000" dirty="0">
                    <a:latin typeface="Times New Roman" panose="02020603050405020304" pitchFamily="18" charset="0"/>
                    <a:cs typeface="Times New Roman" panose="02020603050405020304" pitchFamily="18" charset="0"/>
                  </a:rPr>
                  <a:t>            I</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t>
                </a:r>
                <a14:m>
                  <m:oMath xmlns:m="http://schemas.openxmlformats.org/officeDocument/2006/math">
                    <m:r>
                      <a:rPr lang="en-IN" sz="2000" i="1">
                        <a:latin typeface="Cambria Math" panose="02040503050406030204" pitchFamily="18" charset="0"/>
                      </a:rPr>
                      <m:t> 1/12∗</m:t>
                    </m:r>
                    <m:r>
                      <a:rPr lang="en-IN" sz="2000" i="1">
                        <a:latin typeface="Cambria Math" panose="02040503050406030204" pitchFamily="18" charset="0"/>
                      </a:rPr>
                      <m:t>h</m:t>
                    </m:r>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𝑡</m:t>
                        </m:r>
                      </m:e>
                      <m:sup>
                        <m:r>
                          <a:rPr lang="en-IN" sz="2000" i="1">
                            <a:latin typeface="Cambria Math" panose="02040503050406030204" pitchFamily="18" charset="0"/>
                          </a:rPr>
                          <m:t>3</m:t>
                        </m:r>
                      </m:sup>
                    </m:sSup>
                  </m:oMath>
                </a14:m>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𝑏</m:t>
                        </m:r>
                      </m:sub>
                    </m:sSub>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0.78/</m:t>
                    </m:r>
                    <m:sSup>
                      <m:sSupPr>
                        <m:ctrlPr>
                          <a:rPr lang="en-IN" sz="2000" i="1">
                            <a:latin typeface="Cambria Math" panose="02040503050406030204" pitchFamily="18" charset="0"/>
                          </a:rPr>
                        </m:ctrlPr>
                      </m:sSupPr>
                      <m:e>
                        <m:r>
                          <a:rPr lang="en-IN" sz="2000" i="1">
                            <a:latin typeface="Cambria Math" panose="02040503050406030204" pitchFamily="18" charset="0"/>
                          </a:rPr>
                          <m:t>𝑡</m:t>
                        </m:r>
                      </m:e>
                      <m:sup>
                        <m:r>
                          <a:rPr lang="en-IN" sz="2000" i="1">
                            <a:latin typeface="Cambria Math" panose="02040503050406030204" pitchFamily="18" charset="0"/>
                          </a:rPr>
                          <m:t>2</m:t>
                        </m:r>
                      </m:sup>
                    </m:sSup>
                  </m:oMath>
                </a14:m>
                <a:r>
                  <a:rPr lang="en-IN" sz="2000" dirty="0">
                    <a:latin typeface="Times New Roman" panose="02020603050405020304" pitchFamily="18" charset="0"/>
                    <a:cs typeface="Times New Roman" panose="02020603050405020304" pitchFamily="18" charset="0"/>
                  </a:rPr>
                  <a:t> MPa</a:t>
                </a:r>
              </a:p>
              <a:p>
                <a:endParaRPr lang="en-US" sz="2000" dirty="0" smtClean="0">
                  <a:latin typeface="Times New Roman" panose="02020603050405020304" pitchFamily="18" charset="0"/>
                  <a:cs typeface="Times New Roman" panose="02020603050405020304" pitchFamily="18" charset="0"/>
                </a:endParaRPr>
              </a:p>
              <a:p>
                <a:endParaRPr lang="en-IN" dirty="0"/>
              </a:p>
            </p:txBody>
          </p:sp>
        </mc:Choice>
        <mc:Fallback xmlns="">
          <p:sp>
            <p:nvSpPr>
              <p:cNvPr id="2" name="TextBox 1"/>
              <p:cNvSpPr txBox="1">
                <a:spLocks noRot="1" noChangeAspect="1" noMove="1" noResize="1" noEditPoints="1" noAdjustHandles="1" noChangeArrowheads="1" noChangeShapeType="1" noTextEdit="1"/>
              </p:cNvSpPr>
              <p:nvPr/>
            </p:nvSpPr>
            <p:spPr>
              <a:xfrm>
                <a:off x="1405957" y="1349297"/>
                <a:ext cx="9813073" cy="4579972"/>
              </a:xfrm>
              <a:prstGeom prst="rect">
                <a:avLst/>
              </a:prstGeom>
              <a:blipFill>
                <a:blip r:embed="rId4"/>
                <a:stretch>
                  <a:fillRect l="-559" t="-665"/>
                </a:stretch>
              </a:blipFill>
            </p:spPr>
            <p:txBody>
              <a:bodyPr/>
              <a:lstStyle/>
              <a:p>
                <a:r>
                  <a:rPr lang="en-IN">
                    <a:noFill/>
                  </a:rPr>
                  <a:t> </a:t>
                </a:r>
              </a:p>
            </p:txBody>
          </p:sp>
        </mc:Fallback>
      </mc:AlternateContent>
      <p:cxnSp>
        <p:nvCxnSpPr>
          <p:cNvPr id="5" name="Straight Connector 4"/>
          <p:cNvCxnSpPr/>
          <p:nvPr/>
        </p:nvCxnSpPr>
        <p:spPr>
          <a:xfrm>
            <a:off x="8903970" y="4011930"/>
            <a:ext cx="971" cy="13967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8244419" y="3604921"/>
            <a:ext cx="864339"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215 mm</a:t>
            </a:r>
            <a:endParaRPr lang="en-IN" sz="1600" dirty="0">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a:off x="8384988" y="3914588"/>
            <a:ext cx="53190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7912847" y="5522259"/>
            <a:ext cx="100404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8008348" y="5480182"/>
            <a:ext cx="864339" cy="338554"/>
          </a:xfrm>
          <a:prstGeom prst="rect">
            <a:avLst/>
          </a:prstGeom>
          <a:noFill/>
        </p:spPr>
        <p:txBody>
          <a:bodyPr wrap="none" rtlCol="0">
            <a:spAutoFit/>
          </a:bodyPr>
          <a:lstStyle/>
          <a:p>
            <a:r>
              <a:rPr lang="en-US" sz="1600" dirty="0" smtClean="0">
                <a:latin typeface="Times New Roman" panose="02020603050405020304" pitchFamily="18" charset="0"/>
                <a:cs typeface="Times New Roman" panose="02020603050405020304" pitchFamily="18" charset="0"/>
              </a:rPr>
              <a:t>355 mm</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3012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871110" y="1451758"/>
                <a:ext cx="7042323" cy="4657814"/>
              </a:xfrm>
              <a:prstGeom prst="rect">
                <a:avLst/>
              </a:prstGeom>
              <a:noFill/>
            </p:spPr>
            <p:txBody>
              <a:bodyPr wrap="square" rtlCol="0">
                <a:spAutoFit/>
              </a:bodyPr>
              <a:lstStyle/>
              <a:p>
                <a:pPr lvl="0"/>
                <a:r>
                  <a:rPr lang="en-IN" sz="2000" dirty="0" smtClean="0">
                    <a:latin typeface="Times New Roman" panose="02020603050405020304" pitchFamily="18" charset="0"/>
                    <a:cs typeface="Times New Roman" panose="02020603050405020304" pitchFamily="18" charset="0"/>
                  </a:rPr>
                  <a:t>2. Shear </a:t>
                </a:r>
                <a:r>
                  <a:rPr lang="en-IN" sz="2000" dirty="0">
                    <a:latin typeface="Times New Roman" panose="02020603050405020304" pitchFamily="18" charset="0"/>
                    <a:cs typeface="Times New Roman" panose="02020603050405020304" pitchFamily="18" charset="0"/>
                  </a:rPr>
                  <a:t>stress applied by hydraulic cylinder:</a:t>
                </a:r>
              </a:p>
              <a:p>
                <a:r>
                  <a:rPr lang="en-IN" sz="2000" dirty="0" smtClean="0">
                    <a:latin typeface="Times New Roman" panose="02020603050405020304" pitchFamily="18" charset="0"/>
                    <a:cs typeface="Times New Roman" panose="02020603050405020304" pitchFamily="18" charset="0"/>
                  </a:rPr>
                  <a:t>    Shear stress (</a:t>
                </a:r>
                <a14:m>
                  <m:oMath xmlns:m="http://schemas.openxmlformats.org/officeDocument/2006/math">
                    <m:r>
                      <a:rPr lang="en-IN" sz="2000" i="1">
                        <a:latin typeface="Cambria Math" panose="02040503050406030204" pitchFamily="18" charset="0"/>
                      </a:rPr>
                      <m:t>𝜏</m:t>
                    </m:r>
                  </m:oMath>
                </a14:m>
                <a:r>
                  <a:rPr lang="en-IN" sz="2000" dirty="0" smtClean="0">
                    <a:latin typeface="Times New Roman" panose="02020603050405020304" pitchFamily="18" charset="0"/>
                    <a:cs typeface="Times New Roman" panose="02020603050405020304" pitchFamily="18" charset="0"/>
                  </a:rPr>
                  <a:t>) = </a:t>
                </a:r>
                <a14:m>
                  <m:oMath xmlns:m="http://schemas.openxmlformats.org/officeDocument/2006/math">
                    <m:f>
                      <m:fPr>
                        <m:ctrlPr>
                          <a:rPr lang="en-IN" sz="2000" i="1" smtClean="0">
                            <a:latin typeface="Cambria Math" panose="02040503050406030204" pitchFamily="18" charset="0"/>
                          </a:rPr>
                        </m:ctrlPr>
                      </m:fPr>
                      <m:num>
                        <m:r>
                          <m:rPr>
                            <m:nor/>
                          </m:rPr>
                          <a:rPr lang="en-IN" sz="2000" i="0">
                            <a:latin typeface="Cambria Math" panose="02040503050406030204" pitchFamily="18" charset="0"/>
                          </a:rPr>
                          <m:t>V</m:t>
                        </m:r>
                        <m:r>
                          <m:rPr>
                            <m:nor/>
                          </m:rPr>
                          <a:rPr lang="en-IN" sz="2000" i="0">
                            <a:latin typeface="Cambria Math" panose="02040503050406030204" pitchFamily="18" charset="0"/>
                          </a:rPr>
                          <m:t>∗</m:t>
                        </m:r>
                        <m:r>
                          <m:rPr>
                            <m:nor/>
                          </m:rPr>
                          <a:rPr lang="en-IN" sz="2000" i="0">
                            <a:latin typeface="Cambria Math" panose="02040503050406030204" pitchFamily="18" charset="0"/>
                          </a:rPr>
                          <m:t>Q</m:t>
                        </m:r>
                      </m:num>
                      <m:den>
                        <m:r>
                          <m:rPr>
                            <m:nor/>
                          </m:rPr>
                          <a:rPr lang="en-IN" sz="2000" i="0">
                            <a:latin typeface="Cambria Math" panose="02040503050406030204" pitchFamily="18" charset="0"/>
                          </a:rPr>
                          <m:t>I</m:t>
                        </m:r>
                        <m:r>
                          <m:rPr>
                            <m:nor/>
                          </m:rPr>
                          <a:rPr lang="en-IN" sz="2000" i="0">
                            <a:latin typeface="Cambria Math" panose="02040503050406030204" pitchFamily="18" charset="0"/>
                          </a:rPr>
                          <m:t>∗</m:t>
                        </m:r>
                        <m:r>
                          <m:rPr>
                            <m:nor/>
                          </m:rPr>
                          <a:rPr lang="en-IN" sz="2000" i="0">
                            <a:latin typeface="Cambria Math" panose="02040503050406030204" pitchFamily="18" charset="0"/>
                          </a:rPr>
                          <m:t>T</m:t>
                        </m:r>
                      </m:den>
                    </m:f>
                  </m:oMath>
                </a14:m>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𝜏</m:t>
                    </m:r>
                    <m:r>
                      <a:rPr lang="en-US" sz="2000" b="0" i="1" smtClean="0">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 </a:t>
                </a:r>
                <a14:m>
                  <m:oMath xmlns:m="http://schemas.openxmlformats.org/officeDocument/2006/math">
                    <m:r>
                      <a:rPr lang="en-IN" sz="2000" i="1">
                        <a:latin typeface="Cambria Math" panose="02040503050406030204" pitchFamily="18" charset="0"/>
                      </a:rPr>
                      <m:t>0.6789/</m:t>
                    </m:r>
                    <m:r>
                      <a:rPr lang="en-IN" sz="2000" i="1">
                        <a:latin typeface="Cambria Math" panose="02040503050406030204" pitchFamily="18" charset="0"/>
                      </a:rPr>
                      <m:t>𝑡</m:t>
                    </m:r>
                    <m:r>
                      <a:rPr lang="en-IN" sz="2000" i="1">
                        <a:latin typeface="Cambria Math" panose="02040503050406030204" pitchFamily="18" charset="0"/>
                      </a:rPr>
                      <m:t> </m:t>
                    </m:r>
                  </m:oMath>
                </a14:m>
                <a:r>
                  <a:rPr lang="en-IN" sz="2000" dirty="0">
                    <a:latin typeface="Times New Roman" panose="02020603050405020304" pitchFamily="18" charset="0"/>
                    <a:cs typeface="Times New Roman" panose="02020603050405020304" pitchFamily="18" charset="0"/>
                  </a:rPr>
                  <a:t>MPa</a:t>
                </a:r>
              </a:p>
              <a:p>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3. </a:t>
                </a:r>
                <a:r>
                  <a:rPr lang="en-IN" sz="2000" dirty="0">
                    <a:latin typeface="Times New Roman" panose="02020603050405020304" pitchFamily="18" charset="0"/>
                    <a:cs typeface="Times New Roman" panose="02020603050405020304" pitchFamily="18" charset="0"/>
                  </a:rPr>
                  <a:t>Principal stress</a:t>
                </a:r>
                <a:r>
                  <a:rPr lang="en-IN" sz="2000" dirty="0" smtClean="0">
                    <a:latin typeface="Times New Roman" panose="02020603050405020304" pitchFamily="18" charset="0"/>
                    <a:cs typeface="Times New Roman" panose="02020603050405020304" pitchFamily="18" charset="0"/>
                  </a:rPr>
                  <a:t>:</a:t>
                </a:r>
              </a:p>
              <a:p>
                <a:pPr lvl="0"/>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𝑚𝑎𝑥</m:t>
                          </m:r>
                        </m:sub>
                      </m:sSub>
                      <m:r>
                        <a:rPr lang="en-IN" sz="2000" i="1">
                          <a:latin typeface="Cambria Math" panose="02040503050406030204" pitchFamily="18" charset="0"/>
                        </a:rPr>
                        <m:t>= [ </m:t>
                      </m:r>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𝑏</m:t>
                          </m:r>
                        </m:sub>
                      </m:sSub>
                      <m:r>
                        <a:rPr lang="en-IN" sz="2000" i="1">
                          <a:latin typeface="Cambria Math" panose="02040503050406030204" pitchFamily="18" charset="0"/>
                        </a:rPr>
                        <m:t> / 2] + √([( </m:t>
                      </m:r>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𝑏</m:t>
                          </m:r>
                        </m:sub>
                      </m:sSub>
                      <m:r>
                        <a:rPr lang="en-IN" sz="2000" i="1">
                          <a:latin typeface="Cambria Math" panose="02040503050406030204" pitchFamily="18" charset="0"/>
                        </a:rPr>
                        <m:t>) / 2</m:t>
                      </m:r>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2</m:t>
                          </m:r>
                        </m:sup>
                      </m:sSup>
                      <m:r>
                        <a:rPr lang="en-IN" sz="2000" i="1">
                          <a:latin typeface="Cambria Math" panose="02040503050406030204" pitchFamily="18" charset="0"/>
                        </a:rPr>
                        <m:t> +</m:t>
                      </m:r>
                      <m:sSubSup>
                        <m:sSubSupPr>
                          <m:ctrlPr>
                            <a:rPr lang="en-IN" sz="2000" i="1">
                              <a:latin typeface="Cambria Math" panose="02040503050406030204" pitchFamily="18" charset="0"/>
                            </a:rPr>
                          </m:ctrlPr>
                        </m:sSubSupPr>
                        <m:e>
                          <m:r>
                            <a:rPr lang="en-IN" sz="2000" i="1">
                              <a:latin typeface="Cambria Math" panose="02040503050406030204" pitchFamily="18" charset="0"/>
                            </a:rPr>
                            <m:t>𝜏</m:t>
                          </m:r>
                        </m:e>
                        <m:sub>
                          <m:r>
                            <a:rPr lang="en-IN" sz="2000" i="1">
                              <a:latin typeface="Cambria Math" panose="02040503050406030204" pitchFamily="18" charset="0"/>
                            </a:rPr>
                            <m:t>𝑥𝑦</m:t>
                          </m:r>
                        </m:sub>
                        <m:sup>
                          <m:r>
                            <a:rPr lang="en-IN" sz="2000" i="1">
                              <a:latin typeface="Cambria Math" panose="02040503050406030204" pitchFamily="18" charset="0"/>
                            </a:rPr>
                            <m:t>2</m:t>
                          </m:r>
                        </m:sup>
                      </m:sSubSup>
                      <m:r>
                        <a:rPr lang="en-IN" sz="2000" i="1">
                          <a:latin typeface="Cambria Math" panose="02040503050406030204" pitchFamily="18" charset="0"/>
                        </a:rPr>
                        <m:t>)</m:t>
                      </m:r>
                    </m:oMath>
                  </m:oMathPara>
                </a14:m>
                <a:endParaRPr lang="en-I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IN" sz="2000" i="1">
                              <a:latin typeface="Cambria Math" panose="02040503050406030204" pitchFamily="18" charset="0"/>
                            </a:rPr>
                            <m:t>𝑚𝑎𝑥</m:t>
                          </m:r>
                        </m:sub>
                      </m:sSub>
                      <m:r>
                        <a:rPr lang="en-IN" sz="2000" i="1">
                          <a:latin typeface="Cambria Math" panose="02040503050406030204" pitchFamily="18" charset="0"/>
                        </a:rPr>
                        <m:t>= [0.78 / 2</m:t>
                      </m:r>
                      <m:sSup>
                        <m:sSupPr>
                          <m:ctrlPr>
                            <a:rPr lang="en-IN" sz="2000" i="1">
                              <a:latin typeface="Cambria Math" panose="02040503050406030204" pitchFamily="18" charset="0"/>
                            </a:rPr>
                          </m:ctrlPr>
                        </m:sSupPr>
                        <m:e>
                          <m:r>
                            <a:rPr lang="en-IN" sz="2000" i="1">
                              <a:latin typeface="Cambria Math" panose="02040503050406030204" pitchFamily="18" charset="0"/>
                            </a:rPr>
                            <m:t>𝑡</m:t>
                          </m:r>
                        </m:e>
                        <m:sup>
                          <m:r>
                            <a:rPr lang="en-IN" sz="2000" i="1">
                              <a:latin typeface="Cambria Math" panose="02040503050406030204" pitchFamily="18" charset="0"/>
                            </a:rPr>
                            <m:t>2</m:t>
                          </m:r>
                        </m:sup>
                      </m:sSup>
                      <m:r>
                        <a:rPr lang="en-IN" sz="2000" i="1">
                          <a:latin typeface="Cambria Math" panose="02040503050406030204" pitchFamily="18" charset="0"/>
                        </a:rPr>
                        <m:t>] + √([(0.78/</m:t>
                      </m:r>
                      <m:sSup>
                        <m:sSupPr>
                          <m:ctrlPr>
                            <a:rPr lang="en-IN" sz="2000" i="1">
                              <a:latin typeface="Cambria Math" panose="02040503050406030204" pitchFamily="18" charset="0"/>
                            </a:rPr>
                          </m:ctrlPr>
                        </m:sSupPr>
                        <m:e>
                          <m:r>
                            <a:rPr lang="en-IN" sz="2000" i="1">
                              <a:latin typeface="Cambria Math" panose="02040503050406030204" pitchFamily="18" charset="0"/>
                            </a:rPr>
                            <m:t>𝑡</m:t>
                          </m:r>
                        </m:e>
                        <m:sup>
                          <m:r>
                            <a:rPr lang="en-IN" sz="2000" i="1">
                              <a:latin typeface="Cambria Math" panose="02040503050406030204" pitchFamily="18" charset="0"/>
                            </a:rPr>
                            <m:t>2</m:t>
                          </m:r>
                        </m:sup>
                      </m:sSup>
                      <m:r>
                        <a:rPr lang="en-IN" sz="2000" i="1">
                          <a:latin typeface="Cambria Math" panose="02040503050406030204" pitchFamily="18" charset="0"/>
                        </a:rPr>
                        <m:t>) / 2</m:t>
                      </m:r>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2</m:t>
                          </m:r>
                        </m:sup>
                      </m:sSup>
                      <m:r>
                        <a:rPr lang="en-IN" sz="2000" i="1">
                          <a:latin typeface="Cambria Math" panose="02040503050406030204" pitchFamily="18" charset="0"/>
                        </a:rPr>
                        <m:t> +(0.6789/</m:t>
                      </m:r>
                      <m:r>
                        <a:rPr lang="en-IN" sz="2000" i="1">
                          <a:latin typeface="Cambria Math" panose="02040503050406030204" pitchFamily="18" charset="0"/>
                        </a:rPr>
                        <m:t>𝑡</m:t>
                      </m:r>
                      <m:sSup>
                        <m:sSupPr>
                          <m:ctrlPr>
                            <a:rPr lang="en-IN" sz="2000" i="1">
                              <a:latin typeface="Cambria Math" panose="02040503050406030204" pitchFamily="18" charset="0"/>
                            </a:rPr>
                          </m:ctrlPr>
                        </m:sSupPr>
                        <m:e>
                          <m:r>
                            <a:rPr lang="en-IN" sz="2000" i="1">
                              <a:latin typeface="Cambria Math" panose="02040503050406030204" pitchFamily="18" charset="0"/>
                            </a:rPr>
                            <m:t>)</m:t>
                          </m:r>
                        </m:e>
                        <m:sup>
                          <m:r>
                            <a:rPr lang="en-IN" sz="2000" i="1">
                              <a:latin typeface="Cambria Math" panose="02040503050406030204" pitchFamily="18" charset="0"/>
                            </a:rPr>
                            <m:t>2</m:t>
                          </m:r>
                        </m:sup>
                      </m:sSup>
                      <m:r>
                        <a:rPr lang="en-IN" sz="2000" i="1">
                          <a:latin typeface="Cambria Math" panose="02040503050406030204" pitchFamily="18" charset="0"/>
                        </a:rPr>
                        <m:t>)</m:t>
                      </m:r>
                    </m:oMath>
                  </m:oMathPara>
                </a14:m>
                <a:endParaRPr lang="en-US" sz="2000" dirty="0" smtClean="0">
                  <a:latin typeface="Times New Roman" panose="02020603050405020304" pitchFamily="18" charset="0"/>
                </a:endParaRPr>
              </a:p>
              <a:p>
                <a:endParaRPr lang="en-IN"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US" sz="2000" b="0" i="1" smtClean="0">
                              <a:latin typeface="Cambria Math" panose="02040503050406030204" pitchFamily="18" charset="0"/>
                            </a:rPr>
                            <m:t>𝑦𝑠</m:t>
                          </m:r>
                        </m:sub>
                      </m:sSub>
                      <m:r>
                        <a:rPr lang="en-US" sz="2000" b="0" i="1" smtClean="0">
                          <a:latin typeface="Cambria Math" panose="02040503050406030204" pitchFamily="18" charset="0"/>
                        </a:rPr>
                        <m:t>=650 </m:t>
                      </m:r>
                      <m:r>
                        <a:rPr lang="en-US" sz="2000" b="0" i="1" smtClean="0">
                          <a:latin typeface="Cambria Math" panose="02040503050406030204" pitchFamily="18" charset="0"/>
                        </a:rPr>
                        <m:t>𝑀𝑃𝑎</m:t>
                      </m:r>
                    </m:oMath>
                  </m:oMathPara>
                </a14:m>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Factor of safety = 1.5</a:t>
                </a:r>
                <a:endParaRPr lang="en-US" sz="2000" dirty="0">
                  <a:latin typeface="Times New Roman" panose="02020603050405020304" pitchFamily="18" charset="0"/>
                  <a:cs typeface="Times New Roman" panose="02020603050405020304" pitchFamily="18" charset="0"/>
                </a:endParaRPr>
              </a:p>
              <a:p>
                <a:pPr algn="ct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𝜎</m:t>
                        </m:r>
                      </m:e>
                      <m:sub>
                        <m:r>
                          <a:rPr lang="en-US" sz="2000" i="1">
                            <a:latin typeface="Cambria Math" panose="02040503050406030204" pitchFamily="18" charset="0"/>
                          </a:rPr>
                          <m:t>𝑎𝑙𝑙𝑜𝑤𝑎𝑏𝑙𝑒</m:t>
                        </m:r>
                      </m:sub>
                    </m:sSub>
                  </m:oMath>
                </a14:m>
                <a:r>
                  <a:rPr lang="en-IN" sz="2000" dirty="0" smtClean="0">
                    <a:latin typeface="Times New Roman" panose="02020603050405020304" pitchFamily="18" charset="0"/>
                    <a:cs typeface="Times New Roman" panose="02020603050405020304" pitchFamily="18" charset="0"/>
                  </a:rPr>
                  <a:t> = 650 * 1.5 =433.33 MPa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2871110" y="1451758"/>
                <a:ext cx="7042323" cy="4657814"/>
              </a:xfrm>
              <a:prstGeom prst="rect">
                <a:avLst/>
              </a:prstGeom>
              <a:blipFill>
                <a:blip r:embed="rId2"/>
                <a:stretch>
                  <a:fillRect l="-952" t="-654"/>
                </a:stretch>
              </a:blipFill>
            </p:spPr>
            <p:txBody>
              <a:bodyPr/>
              <a:lstStyle/>
              <a:p>
                <a:r>
                  <a:rPr lang="en-IN">
                    <a:noFill/>
                  </a:rPr>
                  <a:t> </a:t>
                </a:r>
              </a:p>
            </p:txBody>
          </p:sp>
        </mc:Fallback>
      </mc:AlternateContent>
    </p:spTree>
    <p:extLst>
      <p:ext uri="{BB962C8B-B14F-4D97-AF65-F5344CB8AC3E}">
        <p14:creationId xmlns:p14="http://schemas.microsoft.com/office/powerpoint/2010/main" val="22712962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sz="2000" dirty="0" smtClean="0">
                    <a:solidFill>
                      <a:schemeClr val="tx1"/>
                    </a:solidFill>
                    <a:latin typeface="Times New Roman" panose="02020603050405020304" pitchFamily="18" charset="0"/>
                    <a:cs typeface="Times New Roman" panose="02020603050405020304" pitchFamily="18" charset="0"/>
                  </a:rPr>
                  <a:t>Calculated the required plate thickness to withstand both shear and bending stresses, ensuring structural integrity under operational loads.</a:t>
                </a:r>
              </a:p>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 = </a:t>
                </a:r>
                <a:r>
                  <a:rPr lang="en-IN" sz="2000" dirty="0" smtClean="0">
                    <a:solidFill>
                      <a:schemeClr val="tx1"/>
                    </a:solidFill>
                    <a:latin typeface="Times New Roman" panose="02020603050405020304" pitchFamily="18" charset="0"/>
                    <a:cs typeface="Times New Roman" panose="02020603050405020304" pitchFamily="18" charset="0"/>
                  </a:rPr>
                  <a:t>35 mm </a:t>
                </a:r>
                <a:r>
                  <a:rPr lang="en-IN" sz="2000" dirty="0">
                    <a:solidFill>
                      <a:schemeClr val="tx1"/>
                    </a:solidFill>
                    <a:latin typeface="Times New Roman" panose="02020603050405020304" pitchFamily="18" charset="0"/>
                    <a:cs typeface="Times New Roman" panose="02020603050405020304" pitchFamily="18" charset="0"/>
                  </a:rPr>
                  <a:t>(considering </a:t>
                </a:r>
                <a14:m>
                  <m:oMath xmlns:m="http://schemas.openxmlformats.org/officeDocument/2006/math">
                    <m:sSub>
                      <m:sSubPr>
                        <m:ctrlPr>
                          <a:rPr lang="en-IN" sz="2000" i="1">
                            <a:solidFill>
                              <a:schemeClr val="tx1"/>
                            </a:solidFill>
                            <a:latin typeface="Cambria Math" panose="02040503050406030204" pitchFamily="18" charset="0"/>
                          </a:rPr>
                        </m:ctrlPr>
                      </m:sSubPr>
                      <m:e>
                        <m:r>
                          <a:rPr lang="en-IN" sz="2000" i="1">
                            <a:solidFill>
                              <a:schemeClr val="tx1"/>
                            </a:solidFill>
                            <a:latin typeface="Cambria Math" panose="02040503050406030204" pitchFamily="18" charset="0"/>
                          </a:rPr>
                          <m:t>𝜎</m:t>
                        </m:r>
                      </m:e>
                      <m:sub>
                        <m:r>
                          <a:rPr lang="en-IN" sz="2000" i="1">
                            <a:solidFill>
                              <a:schemeClr val="tx1"/>
                            </a:solidFill>
                            <a:latin typeface="Cambria Math" panose="02040503050406030204" pitchFamily="18" charset="0"/>
                          </a:rPr>
                          <m:t>𝑦𝑠</m:t>
                        </m:r>
                      </m:sub>
                    </m:sSub>
                  </m:oMath>
                </a14:m>
                <a:r>
                  <a:rPr lang="en-IN" sz="2000" dirty="0">
                    <a:solidFill>
                      <a:schemeClr val="tx1"/>
                    </a:solidFill>
                    <a:latin typeface="Times New Roman" panose="02020603050405020304" pitchFamily="18" charset="0"/>
                    <a:cs typeface="Times New Roman" panose="02020603050405020304" pitchFamily="18" charset="0"/>
                  </a:rPr>
                  <a:t> as 650 MPa</a:t>
                </a:r>
                <a:r>
                  <a:rPr lang="en-IN" sz="2000" dirty="0" smtClean="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Original thickness:</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r>
                  <a:rPr lang="en-IN" sz="2000" dirty="0" smtClean="0">
                    <a:solidFill>
                      <a:schemeClr val="tx1"/>
                    </a:solidFill>
                    <a:latin typeface="Times New Roman" panose="02020603050405020304" pitchFamily="18" charset="0"/>
                    <a:cs typeface="Times New Roman" panose="02020603050405020304" pitchFamily="18" charset="0"/>
                  </a:rPr>
                  <a:t>      t </a:t>
                </a:r>
                <a14:m>
                  <m:oMath xmlns:m="http://schemas.openxmlformats.org/officeDocument/2006/math">
                    <m:r>
                      <a:rPr lang="en-IN" sz="2000" i="1">
                        <a:solidFill>
                          <a:schemeClr val="tx1"/>
                        </a:solidFill>
                        <a:latin typeface="Cambria Math" panose="02040503050406030204" pitchFamily="18" charset="0"/>
                      </a:rPr>
                      <m:t>≈</m:t>
                    </m:r>
                    <m:r>
                      <m:rPr>
                        <m:nor/>
                      </m:rPr>
                      <a:rPr lang="en-IN" sz="2000">
                        <a:solidFill>
                          <a:schemeClr val="tx1"/>
                        </a:solidFill>
                        <a:latin typeface="Times New Roman" panose="02020603050405020304" pitchFamily="18" charset="0"/>
                        <a:cs typeface="Times New Roman" panose="02020603050405020304" pitchFamily="18" charset="0"/>
                      </a:rPr>
                      <m:t>70</m:t>
                    </m:r>
                    <m:r>
                      <m:rPr>
                        <m:nor/>
                      </m:rPr>
                      <a:rPr lang="en-US" sz="2000" b="0" i="0" smtClean="0">
                        <a:solidFill>
                          <a:schemeClr val="tx1"/>
                        </a:solidFill>
                        <a:latin typeface="Times New Roman" panose="02020603050405020304" pitchFamily="18" charset="0"/>
                        <a:cs typeface="Times New Roman" panose="02020603050405020304" pitchFamily="18" charset="0"/>
                      </a:rPr>
                      <m:t> </m:t>
                    </m:r>
                    <m:r>
                      <m:rPr>
                        <m:nor/>
                      </m:rPr>
                      <a:rPr lang="en-IN" sz="2000">
                        <a:solidFill>
                          <a:schemeClr val="tx1"/>
                        </a:solidFill>
                        <a:latin typeface="Times New Roman" panose="02020603050405020304" pitchFamily="18" charset="0"/>
                        <a:cs typeface="Times New Roman" panose="02020603050405020304" pitchFamily="18" charset="0"/>
                      </a:rPr>
                      <m:t>mm</m:t>
                    </m:r>
                    <m:r>
                      <m:rPr>
                        <m:nor/>
                      </m:rPr>
                      <a:rPr lang="en-IN" sz="2000">
                        <a:solidFill>
                          <a:schemeClr val="tx1"/>
                        </a:solidFill>
                        <a:latin typeface="Times New Roman" panose="02020603050405020304" pitchFamily="18" charset="0"/>
                        <a:cs typeface="Times New Roman" panose="02020603050405020304" pitchFamily="18" charset="0"/>
                      </a:rPr>
                      <m:t> (</m:t>
                    </m:r>
                    <m:r>
                      <m:rPr>
                        <m:nor/>
                      </m:rPr>
                      <a:rPr lang="en-IN" sz="2000">
                        <a:solidFill>
                          <a:schemeClr val="tx1"/>
                        </a:solidFill>
                        <a:latin typeface="Times New Roman" panose="02020603050405020304" pitchFamily="18" charset="0"/>
                        <a:cs typeface="Times New Roman" panose="02020603050405020304" pitchFamily="18" charset="0"/>
                      </a:rPr>
                      <m:t>considering</m:t>
                    </m:r>
                    <m:r>
                      <m:rPr>
                        <m:nor/>
                      </m:rPr>
                      <a:rPr lang="en-IN" sz="2000">
                        <a:solidFill>
                          <a:schemeClr val="tx1"/>
                        </a:solidFill>
                        <a:latin typeface="Times New Roman" panose="02020603050405020304" pitchFamily="18" charset="0"/>
                        <a:cs typeface="Times New Roman" panose="02020603050405020304" pitchFamily="18" charset="0"/>
                      </a:rPr>
                      <m:t> </m:t>
                    </m:r>
                    <m:r>
                      <m:rPr>
                        <m:nor/>
                      </m:rPr>
                      <a:rPr lang="en-IN" sz="2000">
                        <a:solidFill>
                          <a:schemeClr val="tx1"/>
                        </a:solidFill>
                        <a:latin typeface="Times New Roman" panose="02020603050405020304" pitchFamily="18" charset="0"/>
                        <a:cs typeface="Times New Roman" panose="02020603050405020304" pitchFamily="18" charset="0"/>
                      </a:rPr>
                      <m:t>FOS</m:t>
                    </m:r>
                    <m:r>
                      <m:rPr>
                        <m:nor/>
                      </m:rPr>
                      <a:rPr lang="en-IN" sz="2000">
                        <a:solidFill>
                          <a:schemeClr val="tx1"/>
                        </a:solidFill>
                        <a:latin typeface="Times New Roman" panose="02020603050405020304" pitchFamily="18" charset="0"/>
                        <a:cs typeface="Times New Roman" panose="02020603050405020304" pitchFamily="18" charset="0"/>
                      </a:rPr>
                      <m:t> </m:t>
                    </m:r>
                    <m:r>
                      <m:rPr>
                        <m:nor/>
                      </m:rPr>
                      <a:rPr lang="en-IN" sz="2000">
                        <a:solidFill>
                          <a:schemeClr val="tx1"/>
                        </a:solidFill>
                        <a:latin typeface="Times New Roman" panose="02020603050405020304" pitchFamily="18" charset="0"/>
                        <a:cs typeface="Times New Roman" panose="02020603050405020304" pitchFamily="18" charset="0"/>
                      </a:rPr>
                      <m:t>as</m:t>
                    </m:r>
                    <m:r>
                      <m:rPr>
                        <m:nor/>
                      </m:rPr>
                      <a:rPr lang="en-IN" sz="2000">
                        <a:solidFill>
                          <a:schemeClr val="tx1"/>
                        </a:solidFill>
                        <a:latin typeface="Times New Roman" panose="02020603050405020304" pitchFamily="18" charset="0"/>
                        <a:cs typeface="Times New Roman" panose="02020603050405020304" pitchFamily="18" charset="0"/>
                      </a:rPr>
                      <m:t> </m:t>
                    </m:r>
                    <m:r>
                      <m:rPr>
                        <m:nor/>
                      </m:rPr>
                      <a:rPr lang="en-US" sz="2000" b="0" i="0" smtClean="0">
                        <a:solidFill>
                          <a:schemeClr val="tx1"/>
                        </a:solidFill>
                        <a:latin typeface="Times New Roman" panose="02020603050405020304" pitchFamily="18" charset="0"/>
                        <a:cs typeface="Times New Roman" panose="02020603050405020304" pitchFamily="18" charset="0"/>
                      </a:rPr>
                      <m:t>1.5−2</m:t>
                    </m:r>
                    <m:r>
                      <m:rPr>
                        <m:nor/>
                      </m:rPr>
                      <a:rPr lang="en-IN" sz="2000">
                        <a:solidFill>
                          <a:schemeClr val="tx1"/>
                        </a:solidFill>
                        <a:latin typeface="Times New Roman" panose="02020603050405020304" pitchFamily="18" charset="0"/>
                        <a:cs typeface="Times New Roman" panose="02020603050405020304" pitchFamily="18" charset="0"/>
                      </a:rPr>
                      <m:t>)</m:t>
                    </m:r>
                  </m:oMath>
                </a14:m>
                <a:endParaRPr lang="en-IN"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84" t="-806"/>
                </a:stretch>
              </a:blipFill>
            </p:spPr>
            <p:txBody>
              <a:bodyPr/>
              <a:lstStyle/>
              <a:p>
                <a:r>
                  <a:rPr lang="en-IN">
                    <a:noFill/>
                  </a:rPr>
                  <a:t> </a:t>
                </a:r>
              </a:p>
            </p:txBody>
          </p:sp>
        </mc:Fallback>
      </mc:AlternateContent>
    </p:spTree>
    <p:extLst>
      <p:ext uri="{BB962C8B-B14F-4D97-AF65-F5344CB8AC3E}">
        <p14:creationId xmlns:p14="http://schemas.microsoft.com/office/powerpoint/2010/main" val="37012212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31810"/>
            <a:ext cx="8915400" cy="3777622"/>
          </a:xfrm>
        </p:spPr>
        <p:txBody>
          <a:bodyPr/>
          <a:lstStyle/>
          <a:p>
            <a:r>
              <a:rPr lang="en-IN" sz="2000" dirty="0">
                <a:latin typeface="Times New Roman" panose="02020603050405020304" pitchFamily="18" charset="0"/>
                <a:cs typeface="Times New Roman" panose="02020603050405020304" pitchFamily="18" charset="0"/>
              </a:rPr>
              <a:t>Created </a:t>
            </a:r>
            <a:r>
              <a:rPr lang="en-IN" sz="2000" dirty="0" smtClean="0">
                <a:latin typeface="Times New Roman" panose="02020603050405020304" pitchFamily="18" charset="0"/>
                <a:cs typeface="Times New Roman" panose="02020603050405020304" pitchFamily="18" charset="0"/>
              </a:rPr>
              <a:t>a 3D </a:t>
            </a:r>
            <a:r>
              <a:rPr lang="en-IN" sz="2000" dirty="0">
                <a:latin typeface="Times New Roman" panose="02020603050405020304" pitchFamily="18" charset="0"/>
                <a:cs typeface="Times New Roman" panose="02020603050405020304" pitchFamily="18" charset="0"/>
              </a:rPr>
              <a:t>model of the plate using SolidWorks, incorporating precise dimensions and design specifications for visualisation and refinement.</a:t>
            </a:r>
          </a:p>
          <a:p>
            <a:pPr marL="0" indent="0">
              <a:buNone/>
            </a:pPr>
            <a:endParaRPr lang="en-IN" dirty="0"/>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21000" b="88444" l="33750" r="81319"/>
                    </a14:imgEffect>
                    <a14:imgEffect>
                      <a14:saturation sat="33000"/>
                    </a14:imgEffect>
                  </a14:imgLayer>
                </a14:imgProps>
              </a:ext>
              <a:ext uri="{28A0092B-C50C-407E-A947-70E740481C1C}">
                <a14:useLocalDpi xmlns:a14="http://schemas.microsoft.com/office/drawing/2010/main" val="0"/>
              </a:ext>
            </a:extLst>
          </a:blip>
          <a:srcRect l="33739" t="21463" r="15374" b="11662"/>
          <a:stretch/>
        </p:blipFill>
        <p:spPr>
          <a:xfrm>
            <a:off x="3813718" y="2921619"/>
            <a:ext cx="4638907" cy="3810171"/>
          </a:xfrm>
          <a:prstGeom prst="rect">
            <a:avLst/>
          </a:prstGeom>
        </p:spPr>
      </p:pic>
      <p:cxnSp>
        <p:nvCxnSpPr>
          <p:cNvPr id="8" name="Elbow Connector 7"/>
          <p:cNvCxnSpPr/>
          <p:nvPr/>
        </p:nvCxnSpPr>
        <p:spPr>
          <a:xfrm flipV="1">
            <a:off x="3557239" y="4360127"/>
            <a:ext cx="847493" cy="56871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740442" y="4744173"/>
            <a:ext cx="922047" cy="369332"/>
          </a:xfrm>
          <a:prstGeom prst="rect">
            <a:avLst/>
          </a:prstGeom>
          <a:noFill/>
        </p:spPr>
        <p:txBody>
          <a:bodyPr wrap="none" rtlCol="0">
            <a:spAutoFit/>
          </a:bodyPr>
          <a:lstStyle/>
          <a:p>
            <a:r>
              <a:rPr lang="en-US" dirty="0" smtClean="0"/>
              <a:t>Tie rod</a:t>
            </a:r>
            <a:endParaRPr lang="en-IN" dirty="0"/>
          </a:p>
        </p:txBody>
      </p:sp>
      <p:cxnSp>
        <p:nvCxnSpPr>
          <p:cNvPr id="13" name="Straight Connector 12"/>
          <p:cNvCxnSpPr/>
          <p:nvPr/>
        </p:nvCxnSpPr>
        <p:spPr>
          <a:xfrm>
            <a:off x="4984595" y="3655108"/>
            <a:ext cx="0" cy="1338146"/>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5820937" y="4059044"/>
            <a:ext cx="0" cy="1422699"/>
          </a:xfrm>
          <a:prstGeom prst="line">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Arrow Connector 20"/>
          <p:cNvCxnSpPr/>
          <p:nvPr/>
        </p:nvCxnSpPr>
        <p:spPr>
          <a:xfrm>
            <a:off x="4908981" y="5132995"/>
            <a:ext cx="836342" cy="48841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rot="1857861">
            <a:off x="4690065" y="5413248"/>
            <a:ext cx="1066318" cy="369332"/>
          </a:xfrm>
          <a:prstGeom prst="rect">
            <a:avLst/>
          </a:prstGeom>
          <a:noFill/>
        </p:spPr>
        <p:txBody>
          <a:bodyPr wrap="none" rtlCol="0">
            <a:spAutoFit/>
          </a:bodyPr>
          <a:lstStyle/>
          <a:p>
            <a:r>
              <a:rPr lang="en-US" dirty="0" smtClean="0"/>
              <a:t>285 mm</a:t>
            </a:r>
            <a:endParaRPr lang="en-IN" dirty="0"/>
          </a:p>
        </p:txBody>
      </p:sp>
      <p:cxnSp>
        <p:nvCxnSpPr>
          <p:cNvPr id="24" name="Straight Arrow Connector 23"/>
          <p:cNvCxnSpPr/>
          <p:nvPr/>
        </p:nvCxnSpPr>
        <p:spPr>
          <a:xfrm flipH="1">
            <a:off x="4984595" y="3590693"/>
            <a:ext cx="981307" cy="1895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669711" y="2921619"/>
            <a:ext cx="4308908" cy="338554"/>
          </a:xfrm>
          <a:prstGeom prst="rect">
            <a:avLst/>
          </a:prstGeom>
          <a:noFill/>
        </p:spPr>
        <p:txBody>
          <a:bodyPr wrap="square" rtlCol="0">
            <a:spAutoFit/>
          </a:bodyPr>
          <a:lstStyle/>
          <a:p>
            <a:r>
              <a:rPr lang="en-US" sz="1600" dirty="0" smtClean="0"/>
              <a:t>Average position of 2 hydraulic cylinders </a:t>
            </a:r>
            <a:endParaRPr lang="en-IN" sz="1600" dirty="0"/>
          </a:p>
        </p:txBody>
      </p:sp>
      <p:cxnSp>
        <p:nvCxnSpPr>
          <p:cNvPr id="35" name="Straight Arrow Connector 34"/>
          <p:cNvCxnSpPr/>
          <p:nvPr/>
        </p:nvCxnSpPr>
        <p:spPr>
          <a:xfrm flipH="1" flipV="1">
            <a:off x="4567112" y="2935198"/>
            <a:ext cx="2982263" cy="1755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rot="1749140">
            <a:off x="5972331" y="3651344"/>
            <a:ext cx="1080745" cy="338554"/>
          </a:xfrm>
          <a:prstGeom prst="rect">
            <a:avLst/>
          </a:prstGeom>
          <a:noFill/>
        </p:spPr>
        <p:txBody>
          <a:bodyPr wrap="none" rtlCol="0">
            <a:spAutoFit/>
          </a:bodyPr>
          <a:lstStyle/>
          <a:p>
            <a:r>
              <a:rPr lang="en-US" sz="1600" dirty="0" smtClean="0"/>
              <a:t>1240 mm</a:t>
            </a:r>
            <a:endParaRPr lang="en-IN" sz="1600" dirty="0"/>
          </a:p>
        </p:txBody>
      </p:sp>
      <p:cxnSp>
        <p:nvCxnSpPr>
          <p:cNvPr id="39" name="Straight Connector 38"/>
          <p:cNvCxnSpPr/>
          <p:nvPr/>
        </p:nvCxnSpPr>
        <p:spPr>
          <a:xfrm flipV="1">
            <a:off x="5965902" y="3289069"/>
            <a:ext cx="0" cy="30162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5820937" y="5274527"/>
            <a:ext cx="2341756" cy="1561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8123948" y="5245978"/>
            <a:ext cx="3334567" cy="369332"/>
          </a:xfrm>
          <a:prstGeom prst="rect">
            <a:avLst/>
          </a:prstGeom>
          <a:noFill/>
        </p:spPr>
        <p:txBody>
          <a:bodyPr wrap="none" rtlCol="0">
            <a:spAutoFit/>
          </a:bodyPr>
          <a:lstStyle/>
          <a:p>
            <a:r>
              <a:rPr lang="en-US" dirty="0" smtClean="0"/>
              <a:t>Centre of the crushing plate</a:t>
            </a:r>
            <a:endParaRPr lang="en-IN" dirty="0"/>
          </a:p>
        </p:txBody>
      </p:sp>
    </p:spTree>
    <p:extLst>
      <p:ext uri="{BB962C8B-B14F-4D97-AF65-F5344CB8AC3E}">
        <p14:creationId xmlns:p14="http://schemas.microsoft.com/office/powerpoint/2010/main" val="11514715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Steps Taken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40673" y="2133599"/>
            <a:ext cx="9463939" cy="4077629"/>
          </a:xfrm>
        </p:spPr>
        <p:txBody>
          <a:bodyPr>
            <a:normAutofit/>
          </a:bodyPr>
          <a:lstStyle/>
          <a:p>
            <a:pPr algn="just"/>
            <a:r>
              <a:rPr lang="en-IN" sz="2000" dirty="0">
                <a:solidFill>
                  <a:schemeClr val="tx1"/>
                </a:solidFill>
                <a:latin typeface="Times New Roman" panose="02020603050405020304" pitchFamily="18" charset="0"/>
                <a:cs typeface="Times New Roman" panose="02020603050405020304" pitchFamily="18" charset="0"/>
              </a:rPr>
              <a:t>Utilised COMSOL Multiphysics to simulate stress distribution within the plate under various conditions, including scenarios where one hydraulic cylinder was inactive. Evaluated</a:t>
            </a:r>
            <a:r>
              <a:rPr lang="en-IN" sz="2000" dirty="0" smtClean="0">
                <a:solidFill>
                  <a:schemeClr val="tx1"/>
                </a:solidFill>
                <a:latin typeface="Times New Roman" panose="02020603050405020304" pitchFamily="18" charset="0"/>
                <a:cs typeface="Times New Roman" panose="02020603050405020304" pitchFamily="18" charset="0"/>
              </a:rPr>
              <a:t>:</a:t>
            </a:r>
            <a:endParaRPr lang="en-IN" sz="20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 </a:t>
            </a:r>
            <a:r>
              <a:rPr lang="en-IN" sz="2000" dirty="0">
                <a:solidFill>
                  <a:schemeClr val="tx1"/>
                </a:solidFill>
                <a:latin typeface="Times New Roman" panose="02020603050405020304" pitchFamily="18" charset="0"/>
                <a:cs typeface="Times New Roman" panose="02020603050405020304" pitchFamily="18" charset="0"/>
              </a:rPr>
              <a:t>Shear stress distribution across the plate surface.</a:t>
            </a:r>
          </a:p>
          <a:p>
            <a:pPr marL="0" indent="0" algn="just">
              <a:buNone/>
            </a:pPr>
            <a:r>
              <a:rPr lang="en-IN" sz="2000" dirty="0" smtClean="0">
                <a:solidFill>
                  <a:schemeClr val="tx1"/>
                </a:solidFill>
                <a:latin typeface="Times New Roman" panose="02020603050405020304" pitchFamily="18" charset="0"/>
                <a:cs typeface="Times New Roman" panose="02020603050405020304" pitchFamily="18" charset="0"/>
              </a:rPr>
              <a:t>      - </a:t>
            </a:r>
            <a:r>
              <a:rPr lang="en-IN" sz="2000" dirty="0">
                <a:solidFill>
                  <a:schemeClr val="tx1"/>
                </a:solidFill>
                <a:latin typeface="Times New Roman" panose="02020603050405020304" pitchFamily="18" charset="0"/>
                <a:cs typeface="Times New Roman" panose="02020603050405020304" pitchFamily="18" charset="0"/>
              </a:rPr>
              <a:t>Plate </a:t>
            </a:r>
            <a:r>
              <a:rPr lang="en-IN" sz="2000" dirty="0" smtClean="0">
                <a:solidFill>
                  <a:schemeClr val="tx1"/>
                </a:solidFill>
                <a:latin typeface="Times New Roman" panose="02020603050405020304" pitchFamily="18" charset="0"/>
                <a:cs typeface="Times New Roman" panose="02020603050405020304" pitchFamily="18" charset="0"/>
              </a:rPr>
              <a:t>bending </a:t>
            </a:r>
            <a:r>
              <a:rPr lang="en-IN" sz="2000" dirty="0">
                <a:solidFill>
                  <a:schemeClr val="tx1"/>
                </a:solidFill>
                <a:latin typeface="Times New Roman" panose="02020603050405020304" pitchFamily="18" charset="0"/>
                <a:cs typeface="Times New Roman" panose="02020603050405020304" pitchFamily="18" charset="0"/>
              </a:rPr>
              <a:t>considering the hydraulic cylinder’s positioning.</a:t>
            </a: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Ability of the plate design to withstand stress concentrations without </a:t>
            </a:r>
            <a:r>
              <a:rPr lang="en-IN" sz="2000" dirty="0" smtClean="0">
                <a:solidFill>
                  <a:schemeClr val="tx1"/>
                </a:solidFill>
                <a:latin typeface="Times New Roman" panose="02020603050405020304" pitchFamily="18" charset="0"/>
                <a:cs typeface="Times New Roman" panose="02020603050405020304" pitchFamily="18" charset="0"/>
              </a:rPr>
              <a:t>failure</a:t>
            </a:r>
            <a:r>
              <a:rPr lang="en-IN" sz="2000" dirty="0">
                <a:solidFill>
                  <a:schemeClr val="tx1"/>
                </a:solidFill>
                <a:latin typeface="Times New Roman" panose="02020603050405020304" pitchFamily="18" charset="0"/>
                <a:cs typeface="Times New Roman" panose="02020603050405020304" pitchFamily="18" charset="0"/>
              </a:rPr>
              <a:t>.</a:t>
            </a:r>
          </a:p>
          <a:p>
            <a:pPr marL="0" indent="0" algn="just">
              <a:buNone/>
            </a:pPr>
            <a:r>
              <a:rPr lang="en-IN" sz="2000" dirty="0">
                <a:solidFill>
                  <a:schemeClr val="tx1"/>
                </a:solidFill>
                <a:latin typeface="Times New Roman" panose="02020603050405020304" pitchFamily="18" charset="0"/>
                <a:cs typeface="Times New Roman" panose="02020603050405020304" pitchFamily="18" charset="0"/>
              </a:rPr>
              <a:t> </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 Performance under realistic conditions, accounting for potential cylinder failures.</a:t>
            </a: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     With help of this software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it was concluded that 70 mm thick plate would not be 	suitable for a	case in which one of the hydraulic cylinders stopped working hence,</a:t>
            </a:r>
          </a:p>
          <a:p>
            <a:pPr marL="0" indent="0" algn="just">
              <a:buNone/>
            </a:pPr>
            <a:r>
              <a:rPr lang="en-US" sz="2000" dirty="0" smtClean="0">
                <a:solidFill>
                  <a:schemeClr val="tx1"/>
                </a:solidFill>
                <a:latin typeface="Times New Roman" panose="02020603050405020304" pitchFamily="18" charset="0"/>
                <a:cs typeface="Times New Roman" panose="02020603050405020304" pitchFamily="18" charset="0"/>
              </a:rPr>
              <a:t>     Thickness of plate (t) was taken to be 120 mm</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6838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612</TotalTime>
  <Words>1177</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 Math</vt:lpstr>
      <vt:lpstr>Century Gothic</vt:lpstr>
      <vt:lpstr>Times New Roman</vt:lpstr>
      <vt:lpstr>Wingdings 3</vt:lpstr>
      <vt:lpstr>Wisp</vt:lpstr>
      <vt:lpstr>Enhancing Hydraulic Jaw Crusher Capacity by Modifying Plate and Rod Sizes for Larger Ingots</vt:lpstr>
      <vt:lpstr>Abstract</vt:lpstr>
      <vt:lpstr>Steps Taken</vt:lpstr>
      <vt:lpstr>Steps Taken</vt:lpstr>
      <vt:lpstr>PowerPoint Presentation</vt:lpstr>
      <vt:lpstr>PowerPoint Presentation</vt:lpstr>
      <vt:lpstr>Steps Taken</vt:lpstr>
      <vt:lpstr>Steps Taken</vt:lpstr>
      <vt:lpstr>Steps Taken</vt:lpstr>
      <vt:lpstr>PowerPoint Presentation</vt:lpstr>
      <vt:lpstr>Steps Taken</vt:lpstr>
      <vt:lpstr>PowerPoint Presentation</vt:lpstr>
      <vt:lpstr>PowerPoint Presentation</vt:lpstr>
      <vt:lpstr>PowerPoint Presentation</vt:lpstr>
      <vt:lpstr>Steps Taken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aditi</cp:lastModifiedBy>
  <cp:revision>52</cp:revision>
  <dcterms:created xsi:type="dcterms:W3CDTF">2024-07-04T09:59:55Z</dcterms:created>
  <dcterms:modified xsi:type="dcterms:W3CDTF">2024-12-16T14:06:37Z</dcterms:modified>
</cp:coreProperties>
</file>