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3" r:id="rId10"/>
    <p:sldId id="266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525074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E-Waste Generation Classification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519237"/>
            <a:ext cx="11287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8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Screenshots </a:t>
            </a:r>
            <a:r>
              <a:rPr lang="en-US" sz="2000" b="1" dirty="0">
                <a:solidFill>
                  <a:srgbClr val="213163"/>
                </a:solidFill>
              </a:rPr>
              <a:t>of </a:t>
            </a:r>
            <a:r>
              <a:rPr lang="en-US" sz="2000" b="1" dirty="0" smtClean="0">
                <a:solidFill>
                  <a:srgbClr val="213163"/>
                </a:solidFill>
              </a:rPr>
              <a:t>Analysis: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6004028" cy="2268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17" y="3864019"/>
            <a:ext cx="4495800" cy="280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30" y="1417391"/>
            <a:ext cx="5560227" cy="48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9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712" y="1388261"/>
            <a:ext cx="11821639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e-waste classification model successfully demonstrates the power of transfer learning by achieving accurate predictions using EfficientNetV2B0. Through data augmentation, structured training, and a user-friendly </a:t>
            </a:r>
            <a:r>
              <a:rPr lang="en-US" dirty="0" err="1"/>
              <a:t>Gradio</a:t>
            </a:r>
            <a:r>
              <a:rPr lang="en-US" dirty="0"/>
              <a:t> interface, the solution offers a practical and deployable tool for electronic waste identification.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1911" y="1452754"/>
            <a:ext cx="670326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Dataset Structure and Class Distribution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and Prepare Image Data Using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Data Augmentation Techniques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CNN Using Transfer Learning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 and Train the Model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 Performance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Model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 and Reusability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042" y="1599411"/>
            <a:ext cx="6096000" cy="44021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Programming Language:</a:t>
            </a:r>
          </a:p>
          <a:p>
            <a:r>
              <a:rPr lang="en-IN" dirty="0" smtClean="0"/>
              <a:t>Python</a:t>
            </a:r>
          </a:p>
          <a:p>
            <a:endParaRPr lang="en-IN" dirty="0"/>
          </a:p>
          <a:p>
            <a:r>
              <a:rPr lang="en-IN" b="1" dirty="0"/>
              <a:t>Deep Learning Framework:</a:t>
            </a:r>
          </a:p>
          <a:p>
            <a:r>
              <a:rPr lang="en-IN" dirty="0" err="1"/>
              <a:t>TensorFlow</a:t>
            </a:r>
            <a:r>
              <a:rPr lang="en-IN" dirty="0"/>
              <a:t> / </a:t>
            </a:r>
            <a:r>
              <a:rPr lang="en-IN" dirty="0" err="1" smtClean="0"/>
              <a:t>Keras</a:t>
            </a:r>
            <a:endParaRPr lang="en-IN" dirty="0" smtClean="0"/>
          </a:p>
          <a:p>
            <a:endParaRPr lang="en-IN" dirty="0"/>
          </a:p>
          <a:p>
            <a:r>
              <a:rPr lang="en-IN" b="1" dirty="0" err="1"/>
              <a:t>Pretrained</a:t>
            </a:r>
            <a:r>
              <a:rPr lang="en-IN" b="1" dirty="0"/>
              <a:t> Model:</a:t>
            </a:r>
          </a:p>
          <a:p>
            <a:r>
              <a:rPr lang="en-IN" dirty="0"/>
              <a:t>EfficientNetV2B0 (ImageNet weights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b="1" dirty="0"/>
              <a:t>Data Handling &amp; Visualization:</a:t>
            </a:r>
          </a:p>
          <a:p>
            <a:r>
              <a:rPr lang="en-IN" dirty="0" err="1"/>
              <a:t>NumPy</a:t>
            </a:r>
            <a:r>
              <a:rPr lang="en-IN" dirty="0"/>
              <a:t>, </a:t>
            </a:r>
            <a:r>
              <a:rPr lang="en-IN" dirty="0" err="1"/>
              <a:t>Matplotlib</a:t>
            </a:r>
            <a:r>
              <a:rPr lang="en-IN" dirty="0"/>
              <a:t>, </a:t>
            </a:r>
            <a:r>
              <a:rPr lang="en-IN" dirty="0" err="1"/>
              <a:t>Seaborn</a:t>
            </a:r>
            <a:r>
              <a:rPr lang="en-IN" dirty="0"/>
              <a:t>, </a:t>
            </a:r>
            <a:r>
              <a:rPr lang="en-IN" dirty="0" smtClean="0"/>
              <a:t>PIL</a:t>
            </a:r>
          </a:p>
          <a:p>
            <a:endParaRPr lang="en-IN" dirty="0"/>
          </a:p>
          <a:p>
            <a:r>
              <a:rPr lang="en-IN" b="1" dirty="0"/>
              <a:t>Model Evaluation:</a:t>
            </a:r>
          </a:p>
          <a:p>
            <a:r>
              <a:rPr lang="en-IN" dirty="0" err="1"/>
              <a:t>Scikit</a:t>
            </a:r>
            <a:r>
              <a:rPr lang="en-IN" dirty="0"/>
              <a:t>-learn (confusion matrix, classification report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238460" y="1599411"/>
            <a:ext cx="6096000" cy="23909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Web </a:t>
            </a:r>
            <a:r>
              <a:rPr lang="en-IN" b="1" dirty="0"/>
              <a:t>Deployment:</a:t>
            </a:r>
          </a:p>
          <a:p>
            <a:r>
              <a:rPr lang="en-IN" dirty="0" err="1" smtClean="0"/>
              <a:t>Gradio</a:t>
            </a:r>
            <a:endParaRPr lang="en-IN" dirty="0" smtClean="0"/>
          </a:p>
          <a:p>
            <a:endParaRPr lang="en-IN" dirty="0"/>
          </a:p>
          <a:p>
            <a:r>
              <a:rPr lang="en-IN" b="1" dirty="0"/>
              <a:t>Environment:</a:t>
            </a:r>
          </a:p>
          <a:p>
            <a:r>
              <a:rPr lang="en-IN" dirty="0"/>
              <a:t>Google </a:t>
            </a:r>
            <a:r>
              <a:rPr lang="en-IN" dirty="0" err="1"/>
              <a:t>Colab</a:t>
            </a:r>
            <a:r>
              <a:rPr lang="en-IN" dirty="0"/>
              <a:t> / </a:t>
            </a:r>
            <a:r>
              <a:rPr lang="en-IN" dirty="0" err="1"/>
              <a:t>Jupyter</a:t>
            </a:r>
            <a:r>
              <a:rPr lang="en-IN" dirty="0"/>
              <a:t> </a:t>
            </a:r>
            <a:r>
              <a:rPr lang="en-IN" dirty="0" smtClean="0"/>
              <a:t>Notebook</a:t>
            </a:r>
          </a:p>
          <a:p>
            <a:endParaRPr lang="en-IN" dirty="0"/>
          </a:p>
          <a:p>
            <a:r>
              <a:rPr lang="en-IN" b="1" dirty="0"/>
              <a:t>OS / File Handling:</a:t>
            </a:r>
          </a:p>
          <a:p>
            <a:r>
              <a:rPr lang="en-IN" dirty="0" err="1"/>
              <a:t>os</a:t>
            </a:r>
            <a:r>
              <a:rPr lang="en-IN" dirty="0"/>
              <a:t>, </a:t>
            </a:r>
            <a:r>
              <a:rPr lang="en-IN" dirty="0" err="1"/>
              <a:t>zipfile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8356" y="1736780"/>
            <a:ext cx="1174763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Extraction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extracted from a zip file and organized into training, validation, and test directories.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Exploration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structure is explored by visualizing class distributions and displaying sample images from each category.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Data Loading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datasets are loaded using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TensorFlow’s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image_dataset_from_directory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which automatically assigns labels and resizes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Data Augmentation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image augmentations like horizontal flipping, rotation, and zooming are applied to enhance model generalization.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Model Architecture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EfficientNetV2B0 model is used as the base feature extractor, followed by custom dense layers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8356" y="1901696"/>
            <a:ext cx="1172187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/>
              <a:t>6. Model Compilation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600" dirty="0"/>
              <a:t>The model is compiled using the Adam optimizer, sparse categorical cross-entropy loss, and accuracy as the evaluation metric.</a:t>
            </a:r>
          </a:p>
          <a:p>
            <a:endParaRPr lang="en-IN" sz="1800" dirty="0"/>
          </a:p>
          <a:p>
            <a:r>
              <a:rPr lang="en-IN" sz="1800" b="1" dirty="0"/>
              <a:t>7. Model Training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600" dirty="0"/>
              <a:t>The model is trained on the training set with early stopping to prevent overfitting, and validated on the validation set.</a:t>
            </a:r>
          </a:p>
          <a:p>
            <a:endParaRPr lang="en-IN" sz="1800" dirty="0"/>
          </a:p>
          <a:p>
            <a:r>
              <a:rPr lang="en-IN" sz="1800" b="1" dirty="0"/>
              <a:t>8. Performance Visualization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600" dirty="0"/>
              <a:t>Training and validation accuracy and loss curves are plotted to monitor the model’s learning </a:t>
            </a:r>
            <a:r>
              <a:rPr lang="en-IN" sz="1600" dirty="0" err="1"/>
              <a:t>behavior</a:t>
            </a:r>
            <a:r>
              <a:rPr lang="en-IN" sz="1600" dirty="0"/>
              <a:t>.</a:t>
            </a:r>
          </a:p>
          <a:p>
            <a:endParaRPr lang="en-IN" sz="1800" dirty="0"/>
          </a:p>
          <a:p>
            <a:r>
              <a:rPr lang="en-IN" sz="1800" b="1" dirty="0"/>
              <a:t>9. Model Evaluation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600" dirty="0"/>
              <a:t>The model is evaluated on the test set using accuracy, a confusion matrix, and visual inspection of predictions.</a:t>
            </a:r>
          </a:p>
          <a:p>
            <a:endParaRPr lang="en-IN" sz="1800" dirty="0"/>
          </a:p>
          <a:p>
            <a:r>
              <a:rPr lang="en-IN" sz="1800" b="1" dirty="0"/>
              <a:t>10. Model Saving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600" dirty="0"/>
              <a:t>The trained model is saved in .</a:t>
            </a:r>
            <a:r>
              <a:rPr lang="en-IN" sz="1600" dirty="0" err="1"/>
              <a:t>keras</a:t>
            </a:r>
            <a:r>
              <a:rPr lang="en-IN" sz="1600" dirty="0"/>
              <a:t> format for future inference or deployment.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700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104" y="1454522"/>
            <a:ext cx="11644975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E-waste (electronic waste) is rapidly becoming a serious environmental and health issue around the world. Proper sorting and categorization of e-waste is essential for efficient recycling and disposal, but manual classification is error-prone and labor-intensive.</a:t>
            </a:r>
          </a:p>
          <a:p>
            <a:endParaRPr lang="en-US" dirty="0"/>
          </a:p>
          <a:p>
            <a:r>
              <a:rPr lang="en-US" dirty="0"/>
              <a:t>This project aims to build an automated e-waste classification system using artificial intelligence and machine learning. By training a deep learning model on images of different types of e-waste, we can identify and categorize them accurately.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104" y="1454522"/>
            <a:ext cx="11838158" cy="440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image classification with EfficientNetV2B0 to classify e-waste into 10 distinct categories to support better sorting and recycling automation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Transfer Learning with EfficientNetV2B0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model uses EfficientNetV2B0, a state-of-the-art </a:t>
            </a:r>
            <a:r>
              <a:rPr lang="en-US" dirty="0" smtClean="0"/>
              <a:t>pre-trained </a:t>
            </a:r>
            <a:r>
              <a:rPr lang="en-US" dirty="0"/>
              <a:t>convolutional neural network trained on ImageNet. Transfer learning allows the model to leverage learned visual features, reducing training time and improving performance on the e-waste dataset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Image Classification with Fine-Tuned Layers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custom classification head is added on top of EfficientNetV2B0 to adapt it to the specific e-waste categories. The final layers are trained on the dataset while keeping base features intact for optimal accuracy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Data Augmentation for Generalization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Techniques like flipping, rotation, and zoom are applied to training images to introduce variability. This helps the model generalize better to unseen data and reduces overfitting.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Features: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5104" y="1454522"/>
            <a:ext cx="11722248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Data Exploration 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distribution plotting and sample image visualization are handled together in a unified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explore_dataset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function for clarity and reuse.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Augmented Image Visualization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Augmented images are visually displayed to ensure the transformations are meaningful and effective.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Output Layer Definition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model's output layer dynamically adapts to the number of classes using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class_names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600" dirty="0"/>
              <a:t>The trained model is deployed using a </a:t>
            </a:r>
            <a:r>
              <a:rPr lang="en-US" sz="1600" dirty="0" err="1"/>
              <a:t>Gradio</a:t>
            </a:r>
            <a:r>
              <a:rPr lang="en-US" sz="1600" dirty="0"/>
              <a:t> web interface that allows real-time image uploads and predictions. This makes the solution accessible and easy to test without needing local setup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and Clean Training Workflow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setup, augmentation, callbacks, and training are structured in a clear and minimal form for better readability and maintenance.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Labeled Subplots for Training Metrics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and loss are plotted with well-organized, labeled subplots for easy interpretation of training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8410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Screenshots </a:t>
            </a:r>
            <a:r>
              <a:rPr lang="en-US" sz="2000" b="1" dirty="0">
                <a:solidFill>
                  <a:srgbClr val="213163"/>
                </a:solidFill>
              </a:rPr>
              <a:t>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11" y="1578392"/>
            <a:ext cx="4790010" cy="4771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3" y="1578392"/>
            <a:ext cx="4619480" cy="47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105</TotalTime>
  <Words>317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Microsoft account</cp:lastModifiedBy>
  <cp:revision>10</cp:revision>
  <dcterms:created xsi:type="dcterms:W3CDTF">2024-12-31T09:40:01Z</dcterms:created>
  <dcterms:modified xsi:type="dcterms:W3CDTF">2025-07-08T08:06:16Z</dcterms:modified>
</cp:coreProperties>
</file>