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82" r:id="rId3"/>
    <p:sldId id="257" r:id="rId4"/>
    <p:sldId id="258" r:id="rId5"/>
    <p:sldId id="259" r:id="rId6"/>
    <p:sldId id="260" r:id="rId7"/>
    <p:sldId id="262" r:id="rId8"/>
    <p:sldId id="263" r:id="rId9"/>
    <p:sldId id="265" r:id="rId10"/>
    <p:sldId id="264" r:id="rId11"/>
    <p:sldId id="267" r:id="rId12"/>
    <p:sldId id="268" r:id="rId13"/>
    <p:sldId id="269" r:id="rId14"/>
    <p:sldId id="270" r:id="rId15"/>
    <p:sldId id="271" r:id="rId16"/>
    <p:sldId id="274" r:id="rId17"/>
    <p:sldId id="277" r:id="rId18"/>
    <p:sldId id="279" r:id="rId19"/>
    <p:sldId id="280" r:id="rId20"/>
    <p:sldId id="276" r:id="rId21"/>
    <p:sldId id="275"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7790C9-3F9A-417B-973D-61219F69B53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9F034-C6DE-4239-B56F-0758CDB2B1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52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7790C9-3F9A-417B-973D-61219F69B53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91789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7790C9-3F9A-417B-973D-61219F69B53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16723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7790C9-3F9A-417B-973D-61219F69B53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279318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7790C9-3F9A-417B-973D-61219F69B53D}"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9F034-C6DE-4239-B56F-0758CDB2B1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4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7790C9-3F9A-417B-973D-61219F69B53D}"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319870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7790C9-3F9A-417B-973D-61219F69B53D}"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146405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7790C9-3F9A-417B-973D-61219F69B53D}"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265710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7790C9-3F9A-417B-973D-61219F69B53D}" type="datetimeFigureOut">
              <a:rPr lang="en-US" smtClean="0"/>
              <a:t>4/30/2019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129383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7790C9-3F9A-417B-973D-61219F69B53D}" type="datetimeFigureOut">
              <a:rPr lang="en-US" smtClean="0"/>
              <a:t>4/30/2019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79F034-C6DE-4239-B56F-0758CDB2B1AC}" type="slidenum">
              <a:rPr lang="en-US" smtClean="0"/>
              <a:t>‹#›</a:t>
            </a:fld>
            <a:endParaRPr lang="en-US"/>
          </a:p>
        </p:txBody>
      </p:sp>
    </p:spTree>
    <p:extLst>
      <p:ext uri="{BB962C8B-B14F-4D97-AF65-F5344CB8AC3E}">
        <p14:creationId xmlns:p14="http://schemas.microsoft.com/office/powerpoint/2010/main" val="260516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7790C9-3F9A-417B-973D-61219F69B53D}"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9F034-C6DE-4239-B56F-0758CDB2B1AC}" type="slidenum">
              <a:rPr lang="en-US" smtClean="0"/>
              <a:t>‹#›</a:t>
            </a:fld>
            <a:endParaRPr lang="en-US"/>
          </a:p>
        </p:txBody>
      </p:sp>
    </p:spTree>
    <p:extLst>
      <p:ext uri="{BB962C8B-B14F-4D97-AF65-F5344CB8AC3E}">
        <p14:creationId xmlns:p14="http://schemas.microsoft.com/office/powerpoint/2010/main" val="267623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7790C9-3F9A-417B-973D-61219F69B53D}" type="datetimeFigureOut">
              <a:rPr lang="en-US" smtClean="0"/>
              <a:t>4/30/2019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79F034-C6DE-4239-B56F-0758CDB2B1A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69956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dewithangula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guru99.com/angularjs-tutorial.html" TargetMode="External"/><Relationship Id="rId3" Type="http://schemas.openxmlformats.org/officeDocument/2006/relationships/hyperlink" Target="https://docs.angularjs.org/guide/introduction" TargetMode="External"/><Relationship Id="rId7" Type="http://schemas.openxmlformats.org/officeDocument/2006/relationships/hyperlink" Target="https://www.w3schools.com/angular/"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6" Type="http://schemas.openxmlformats.org/officeDocument/2006/relationships/hyperlink" Target="https://en.wikipedia.org/wiki/AngularJS" TargetMode="External"/><Relationship Id="rId5" Type="http://schemas.openxmlformats.org/officeDocument/2006/relationships/hyperlink" Target="https://www.madewithangular.com/" TargetMode="External"/><Relationship Id="rId10" Type="http://schemas.openxmlformats.org/officeDocument/2006/relationships/hyperlink" Target="https://www.tutorialsteacher.com/angularjs/angularjs-tutorials" TargetMode="External"/><Relationship Id="rId4" Type="http://schemas.openxmlformats.org/officeDocument/2006/relationships/hyperlink" Target="https://www.youtube.com/watch?v=o3Z8EY7tT-8" TargetMode="External"/><Relationship Id="rId9" Type="http://schemas.openxmlformats.org/officeDocument/2006/relationships/hyperlink" Target="https://thinkster.io/a-better-way-to-learn-angular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npmjs.com/about-npm/index.html"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Angular JS Framework</a:t>
            </a:r>
            <a:endParaRPr lang="en-US" dirty="0"/>
          </a:p>
        </p:txBody>
      </p:sp>
      <p:sp>
        <p:nvSpPr>
          <p:cNvPr id="3" name="Subtitle 2"/>
          <p:cNvSpPr>
            <a:spLocks noGrp="1"/>
          </p:cNvSpPr>
          <p:nvPr>
            <p:ph type="subTitle" idx="1"/>
          </p:nvPr>
        </p:nvSpPr>
        <p:spPr/>
        <p:txBody>
          <a:bodyPr/>
          <a:lstStyle/>
          <a:p>
            <a:r>
              <a:rPr lang="en-US" dirty="0" smtClean="0"/>
              <a:t>Adit Kulkarni</a:t>
            </a:r>
          </a:p>
          <a:p>
            <a:r>
              <a:rPr lang="en-US" dirty="0" err="1" smtClean="0"/>
              <a:t>Msis</a:t>
            </a:r>
            <a:r>
              <a:rPr lang="en-US" dirty="0" smtClean="0"/>
              <a:t> 517 Web technologies </a:t>
            </a:r>
            <a:endParaRPr lang="en-US" dirty="0"/>
          </a:p>
        </p:txBody>
      </p:sp>
      <p:pic>
        <p:nvPicPr>
          <p:cNvPr id="4" name="Picture 3"/>
          <p:cNvPicPr>
            <a:picLocks noChangeAspect="1"/>
          </p:cNvPicPr>
          <p:nvPr/>
        </p:nvPicPr>
        <p:blipFill>
          <a:blip r:embed="rId2"/>
          <a:stretch>
            <a:fillRect/>
          </a:stretch>
        </p:blipFill>
        <p:spPr>
          <a:xfrm>
            <a:off x="4631983" y="334978"/>
            <a:ext cx="2981982" cy="2387567"/>
          </a:xfrm>
          <a:prstGeom prst="rect">
            <a:avLst/>
          </a:prstGeom>
        </p:spPr>
      </p:pic>
    </p:spTree>
    <p:extLst>
      <p:ext uri="{BB962C8B-B14F-4D97-AF65-F5344CB8AC3E}">
        <p14:creationId xmlns:p14="http://schemas.microsoft.com/office/powerpoint/2010/main" val="41169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01168" lvl="1" indent="0">
              <a:lnSpc>
                <a:spcPct val="150000"/>
              </a:lnSpc>
              <a:buNone/>
            </a:pPr>
            <a:r>
              <a:rPr lang="en-US" b="1" dirty="0" smtClean="0"/>
              <a:t>Step 1 – Install Angular CLI</a:t>
            </a:r>
          </a:p>
          <a:p>
            <a:pPr lvl="1">
              <a:lnSpc>
                <a:spcPct val="100000"/>
              </a:lnSpc>
              <a:buFont typeface="Arial" panose="020B0604020202020204" pitchFamily="34" charset="0"/>
              <a:buChar char="•"/>
            </a:pPr>
            <a:r>
              <a:rPr lang="en-US" dirty="0" smtClean="0"/>
              <a:t>Execute the following command in your terminal to initiate the installation of Angular CLI –&gt; </a:t>
            </a:r>
          </a:p>
          <a:p>
            <a:pPr marL="201168" lvl="1" indent="0">
              <a:lnSpc>
                <a:spcPct val="100000"/>
              </a:lnSpc>
              <a:buNone/>
            </a:pPr>
            <a:r>
              <a:rPr lang="en-US" dirty="0" err="1" smtClean="0"/>
              <a:t>npm</a:t>
            </a:r>
            <a:r>
              <a:rPr lang="en-US" dirty="0" smtClean="0"/>
              <a:t> install –g @angular/cli</a:t>
            </a:r>
          </a:p>
          <a:p>
            <a:pPr marL="201168" lvl="1" indent="0">
              <a:lnSpc>
                <a:spcPct val="150000"/>
              </a:lnSpc>
              <a:buNone/>
            </a:pPr>
            <a:endParaRPr lang="en-US" dirty="0" smtClean="0"/>
          </a:p>
        </p:txBody>
      </p:sp>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pic>
        <p:nvPicPr>
          <p:cNvPr id="6" name="Picture 5"/>
          <p:cNvPicPr/>
          <p:nvPr/>
        </p:nvPicPr>
        <p:blipFill>
          <a:blip r:embed="rId2"/>
          <a:stretch>
            <a:fillRect/>
          </a:stretch>
        </p:blipFill>
        <p:spPr>
          <a:xfrm>
            <a:off x="594812" y="3476906"/>
            <a:ext cx="11063335" cy="1801263"/>
          </a:xfrm>
          <a:prstGeom prst="rect">
            <a:avLst/>
          </a:prstGeom>
        </p:spPr>
      </p:pic>
    </p:spTree>
    <p:extLst>
      <p:ext uri="{BB962C8B-B14F-4D97-AF65-F5344CB8AC3E}">
        <p14:creationId xmlns:p14="http://schemas.microsoft.com/office/powerpoint/2010/main" val="11413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01168" lvl="1" indent="0">
              <a:lnSpc>
                <a:spcPct val="150000"/>
              </a:lnSpc>
              <a:buNone/>
            </a:pPr>
            <a:r>
              <a:rPr lang="en-US" b="1" dirty="0" smtClean="0"/>
              <a:t>Step 2 – Workspace Creation</a:t>
            </a:r>
          </a:p>
          <a:p>
            <a:pPr lvl="1">
              <a:lnSpc>
                <a:spcPct val="100000"/>
              </a:lnSpc>
              <a:buFont typeface="Arial" panose="020B0604020202020204" pitchFamily="34" charset="0"/>
              <a:buChar char="•"/>
            </a:pPr>
            <a:r>
              <a:rPr lang="en-US" dirty="0" smtClean="0"/>
              <a:t>Execute the following command in your terminal to initiate creation of a workspace –&gt; </a:t>
            </a:r>
          </a:p>
          <a:p>
            <a:pPr marL="201168" lvl="1" indent="0">
              <a:lnSpc>
                <a:spcPct val="100000"/>
              </a:lnSpc>
              <a:buNone/>
            </a:pPr>
            <a:r>
              <a:rPr lang="en-US" dirty="0" err="1"/>
              <a:t>ng</a:t>
            </a:r>
            <a:r>
              <a:rPr lang="en-US" dirty="0"/>
              <a:t> new </a:t>
            </a:r>
            <a:r>
              <a:rPr lang="en-US" dirty="0" smtClean="0"/>
              <a:t>my-app</a:t>
            </a:r>
          </a:p>
          <a:p>
            <a:pPr marL="201168" lvl="1" indent="0">
              <a:lnSpc>
                <a:spcPct val="100000"/>
              </a:lnSpc>
              <a:buNone/>
            </a:pPr>
            <a:r>
              <a:rPr lang="en-US" sz="1400" dirty="0" smtClean="0">
                <a:solidFill>
                  <a:srgbClr val="FF0000"/>
                </a:solidFill>
              </a:rPr>
              <a:t>Note : This will prompt a few questions concerning the details of creation, hit Enter or Yes.</a:t>
            </a:r>
          </a:p>
          <a:p>
            <a:pPr marL="201168" lvl="1" indent="0">
              <a:lnSpc>
                <a:spcPct val="100000"/>
              </a:lnSpc>
              <a:buNone/>
            </a:pPr>
            <a:endParaRPr lang="en-US" sz="1400" dirty="0" smtClean="0">
              <a:solidFill>
                <a:srgbClr val="FF0000"/>
              </a:solidFill>
            </a:endParaRPr>
          </a:p>
        </p:txBody>
      </p:sp>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pic>
        <p:nvPicPr>
          <p:cNvPr id="5" name="Picture 4"/>
          <p:cNvPicPr/>
          <p:nvPr/>
        </p:nvPicPr>
        <p:blipFill>
          <a:blip r:embed="rId2"/>
          <a:stretch>
            <a:fillRect/>
          </a:stretch>
        </p:blipFill>
        <p:spPr>
          <a:xfrm>
            <a:off x="1759381" y="3643605"/>
            <a:ext cx="8742639" cy="2105345"/>
          </a:xfrm>
          <a:prstGeom prst="rect">
            <a:avLst/>
          </a:prstGeom>
        </p:spPr>
      </p:pic>
    </p:spTree>
    <p:extLst>
      <p:ext uri="{BB962C8B-B14F-4D97-AF65-F5344CB8AC3E}">
        <p14:creationId xmlns:p14="http://schemas.microsoft.com/office/powerpoint/2010/main" val="105017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01168" lvl="1" indent="0">
              <a:lnSpc>
                <a:spcPct val="150000"/>
              </a:lnSpc>
              <a:buNone/>
            </a:pPr>
            <a:r>
              <a:rPr lang="en-US" b="1" dirty="0" smtClean="0"/>
              <a:t>Step 3 – Open the Server</a:t>
            </a:r>
          </a:p>
          <a:p>
            <a:pPr lvl="1">
              <a:lnSpc>
                <a:spcPct val="100000"/>
              </a:lnSpc>
              <a:buFont typeface="Arial" panose="020B0604020202020204" pitchFamily="34" charset="0"/>
              <a:buChar char="•"/>
            </a:pPr>
            <a:r>
              <a:rPr lang="en-US" dirty="0" smtClean="0"/>
              <a:t>Execute the following command in your terminal to navigate to your app and open the server–&gt; </a:t>
            </a:r>
          </a:p>
          <a:p>
            <a:pPr marL="201168" lvl="1" indent="0">
              <a:lnSpc>
                <a:spcPct val="100000"/>
              </a:lnSpc>
              <a:buNone/>
            </a:pPr>
            <a:r>
              <a:rPr lang="en-US" dirty="0"/>
              <a:t>cd my-app </a:t>
            </a:r>
            <a:endParaRPr lang="en-US" dirty="0" smtClean="0"/>
          </a:p>
          <a:p>
            <a:pPr marL="201168" lvl="1" indent="0">
              <a:lnSpc>
                <a:spcPct val="100000"/>
              </a:lnSpc>
              <a:buNone/>
            </a:pPr>
            <a:r>
              <a:rPr lang="en-US" dirty="0" err="1" smtClean="0"/>
              <a:t>ng</a:t>
            </a:r>
            <a:r>
              <a:rPr lang="en-US" dirty="0" smtClean="0"/>
              <a:t> </a:t>
            </a:r>
            <a:r>
              <a:rPr lang="en-US" dirty="0"/>
              <a:t>serve </a:t>
            </a:r>
            <a:r>
              <a:rPr lang="en-US" dirty="0" smtClean="0"/>
              <a:t>–open</a:t>
            </a:r>
          </a:p>
          <a:p>
            <a:pPr marL="201168" lvl="1" indent="0">
              <a:lnSpc>
                <a:spcPct val="100000"/>
              </a:lnSpc>
              <a:buNone/>
            </a:pPr>
            <a:r>
              <a:rPr lang="en-US" sz="1400" dirty="0" smtClean="0">
                <a:solidFill>
                  <a:srgbClr val="FF0000"/>
                </a:solidFill>
              </a:rPr>
              <a:t>Note : Angular JS comes with a server so the user can host their application locally.</a:t>
            </a:r>
          </a:p>
          <a:p>
            <a:pPr marL="201168" lvl="1" indent="0">
              <a:lnSpc>
                <a:spcPct val="100000"/>
              </a:lnSpc>
              <a:buNone/>
            </a:pPr>
            <a:endParaRPr lang="en-US" sz="1400" dirty="0" smtClean="0">
              <a:solidFill>
                <a:srgbClr val="FF0000"/>
              </a:solidFill>
            </a:endParaRPr>
          </a:p>
          <a:p>
            <a:pPr marL="201168" lvl="1" indent="0">
              <a:lnSpc>
                <a:spcPct val="100000"/>
              </a:lnSpc>
              <a:buNone/>
            </a:pPr>
            <a:endParaRPr lang="en-US" sz="1400" dirty="0" smtClean="0">
              <a:solidFill>
                <a:srgbClr val="FF0000"/>
              </a:solidFill>
            </a:endParaRPr>
          </a:p>
        </p:txBody>
      </p:sp>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pic>
        <p:nvPicPr>
          <p:cNvPr id="6" name="Picture 5"/>
          <p:cNvPicPr/>
          <p:nvPr/>
        </p:nvPicPr>
        <p:blipFill>
          <a:blip r:embed="rId2"/>
          <a:stretch>
            <a:fillRect/>
          </a:stretch>
        </p:blipFill>
        <p:spPr>
          <a:xfrm>
            <a:off x="2672809" y="4108150"/>
            <a:ext cx="7159254" cy="1070432"/>
          </a:xfrm>
          <a:prstGeom prst="rect">
            <a:avLst/>
          </a:prstGeom>
        </p:spPr>
      </p:pic>
    </p:spTree>
    <p:extLst>
      <p:ext uri="{BB962C8B-B14F-4D97-AF65-F5344CB8AC3E}">
        <p14:creationId xmlns:p14="http://schemas.microsoft.com/office/powerpoint/2010/main" val="42785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01168" lvl="1" indent="0">
              <a:lnSpc>
                <a:spcPct val="150000"/>
              </a:lnSpc>
              <a:buNone/>
            </a:pPr>
            <a:r>
              <a:rPr lang="en-US" b="1" dirty="0" smtClean="0"/>
              <a:t>Step 3 – Open the Server</a:t>
            </a:r>
          </a:p>
          <a:p>
            <a:pPr lvl="1">
              <a:lnSpc>
                <a:spcPct val="100000"/>
              </a:lnSpc>
              <a:buFont typeface="Arial" panose="020B0604020202020204" pitchFamily="34" charset="0"/>
              <a:buChar char="•"/>
            </a:pPr>
            <a:r>
              <a:rPr lang="en-US" dirty="0" smtClean="0"/>
              <a:t>Once you execute the open command you will see code getting executed in your terminal, after that a browser will open which will be welcome page and you would know that the app is open.</a:t>
            </a:r>
            <a:endParaRPr lang="en-US" sz="1400" dirty="0" smtClean="0">
              <a:solidFill>
                <a:srgbClr val="FF0000"/>
              </a:solidFill>
            </a:endParaRPr>
          </a:p>
          <a:p>
            <a:pPr marL="201168" lvl="1" indent="0">
              <a:lnSpc>
                <a:spcPct val="100000"/>
              </a:lnSpc>
              <a:buNone/>
            </a:pPr>
            <a:endParaRPr lang="en-US" sz="1400" dirty="0" smtClean="0">
              <a:solidFill>
                <a:srgbClr val="FF0000"/>
              </a:solidFill>
            </a:endParaRPr>
          </a:p>
        </p:txBody>
      </p:sp>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pic>
        <p:nvPicPr>
          <p:cNvPr id="5" name="Picture 4"/>
          <p:cNvPicPr/>
          <p:nvPr/>
        </p:nvPicPr>
        <p:blipFill>
          <a:blip r:embed="rId2"/>
          <a:stretch>
            <a:fillRect/>
          </a:stretch>
        </p:blipFill>
        <p:spPr>
          <a:xfrm>
            <a:off x="1376881" y="3092556"/>
            <a:ext cx="9550652" cy="3009480"/>
          </a:xfrm>
          <a:prstGeom prst="rect">
            <a:avLst/>
          </a:prstGeom>
        </p:spPr>
      </p:pic>
    </p:spTree>
    <p:extLst>
      <p:ext uri="{BB962C8B-B14F-4D97-AF65-F5344CB8AC3E}">
        <p14:creationId xmlns:p14="http://schemas.microsoft.com/office/powerpoint/2010/main" val="59444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sp>
        <p:nvSpPr>
          <p:cNvPr id="5" name="Content Placeholder 2"/>
          <p:cNvSpPr>
            <a:spLocks noGrp="1"/>
          </p:cNvSpPr>
          <p:nvPr>
            <p:ph idx="1"/>
          </p:nvPr>
        </p:nvSpPr>
        <p:spPr>
          <a:xfrm>
            <a:off x="1097280" y="1845734"/>
            <a:ext cx="10058400" cy="4023360"/>
          </a:xfrm>
        </p:spPr>
        <p:txBody>
          <a:bodyPr>
            <a:normAutofit/>
          </a:bodyPr>
          <a:lstStyle/>
          <a:p>
            <a:pPr marL="201168" lvl="1" indent="0">
              <a:lnSpc>
                <a:spcPct val="150000"/>
              </a:lnSpc>
              <a:buNone/>
            </a:pPr>
            <a:r>
              <a:rPr lang="en-US" b="1" dirty="0" smtClean="0"/>
              <a:t>Step 3 – Open the Server</a:t>
            </a:r>
          </a:p>
          <a:p>
            <a:pPr lvl="1">
              <a:lnSpc>
                <a:spcPct val="100000"/>
              </a:lnSpc>
              <a:buFont typeface="Arial" panose="020B0604020202020204" pitchFamily="34" charset="0"/>
              <a:buChar char="•"/>
            </a:pPr>
            <a:r>
              <a:rPr lang="en-US" dirty="0" smtClean="0"/>
              <a:t>App opened</a:t>
            </a:r>
          </a:p>
          <a:p>
            <a:pPr lvl="1">
              <a:lnSpc>
                <a:spcPct val="100000"/>
              </a:lnSpc>
              <a:buFont typeface="Arial" panose="020B0604020202020204" pitchFamily="34" charset="0"/>
              <a:buChar char="•"/>
            </a:pPr>
            <a:endParaRPr lang="en-US" sz="1400" dirty="0" smtClean="0">
              <a:solidFill>
                <a:srgbClr val="FF0000"/>
              </a:solidFill>
            </a:endParaRPr>
          </a:p>
          <a:p>
            <a:pPr marL="201168" lvl="1" indent="0">
              <a:lnSpc>
                <a:spcPct val="100000"/>
              </a:lnSpc>
              <a:buNone/>
            </a:pPr>
            <a:endParaRPr lang="en-US" sz="1400" dirty="0" smtClean="0">
              <a:solidFill>
                <a:srgbClr val="FF0000"/>
              </a:solidFill>
            </a:endParaRPr>
          </a:p>
        </p:txBody>
      </p:sp>
      <p:pic>
        <p:nvPicPr>
          <p:cNvPr id="6" name="Picture 5"/>
          <p:cNvPicPr/>
          <p:nvPr/>
        </p:nvPicPr>
        <p:blipFill>
          <a:blip r:embed="rId2"/>
          <a:stretch>
            <a:fillRect/>
          </a:stretch>
        </p:blipFill>
        <p:spPr>
          <a:xfrm>
            <a:off x="908062" y="2688880"/>
            <a:ext cx="10436835" cy="3657600"/>
          </a:xfrm>
          <a:prstGeom prst="rect">
            <a:avLst/>
          </a:prstGeom>
        </p:spPr>
      </p:pic>
    </p:spTree>
    <p:extLst>
      <p:ext uri="{BB962C8B-B14F-4D97-AF65-F5344CB8AC3E}">
        <p14:creationId xmlns:p14="http://schemas.microsoft.com/office/powerpoint/2010/main" val="59727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Features of Angular JS – </a:t>
            </a:r>
            <a:br>
              <a:rPr lang="en-US" dirty="0" smtClean="0"/>
            </a:br>
            <a:r>
              <a:rPr lang="en-US" dirty="0" smtClean="0"/>
              <a:t>MVC (Model – View – Controller)</a:t>
            </a:r>
            <a:endParaRPr lang="en-US" dirty="0"/>
          </a:p>
        </p:txBody>
      </p:sp>
      <p:sp>
        <p:nvSpPr>
          <p:cNvPr id="6" name="Rounded Rectangle 5"/>
          <p:cNvSpPr/>
          <p:nvPr/>
        </p:nvSpPr>
        <p:spPr>
          <a:xfrm>
            <a:off x="4995699" y="1865014"/>
            <a:ext cx="2261556" cy="995881"/>
          </a:xfrm>
          <a:prstGeom prst="roundRect">
            <a:avLst/>
          </a:prstGeom>
          <a:solidFill>
            <a:schemeClr val="accent2"/>
          </a:solidFill>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t>Model </a:t>
            </a:r>
            <a:endParaRPr lang="en-US" sz="2800" b="1" dirty="0"/>
          </a:p>
        </p:txBody>
      </p:sp>
      <p:sp>
        <p:nvSpPr>
          <p:cNvPr id="7" name="Rounded Rectangle 6"/>
          <p:cNvSpPr/>
          <p:nvPr/>
        </p:nvSpPr>
        <p:spPr>
          <a:xfrm>
            <a:off x="8894124" y="3304515"/>
            <a:ext cx="2261556" cy="995881"/>
          </a:xfrm>
          <a:prstGeom prst="roundRect">
            <a:avLst/>
          </a:prstGeom>
          <a:solidFill>
            <a:schemeClr val="accent2"/>
          </a:solidFill>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View </a:t>
            </a:r>
          </a:p>
        </p:txBody>
      </p:sp>
      <p:sp>
        <p:nvSpPr>
          <p:cNvPr id="8" name="Rounded Rectangle 7"/>
          <p:cNvSpPr/>
          <p:nvPr/>
        </p:nvSpPr>
        <p:spPr>
          <a:xfrm>
            <a:off x="1097280" y="3376943"/>
            <a:ext cx="2261556" cy="995881"/>
          </a:xfrm>
          <a:prstGeom prst="roundRect">
            <a:avLst/>
          </a:prstGeom>
          <a:solidFill>
            <a:schemeClr val="accent2"/>
          </a:solidFill>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Controller </a:t>
            </a:r>
          </a:p>
        </p:txBody>
      </p:sp>
      <p:pic>
        <p:nvPicPr>
          <p:cNvPr id="9" name="Picture 8"/>
          <p:cNvPicPr>
            <a:picLocks noChangeAspect="1"/>
          </p:cNvPicPr>
          <p:nvPr/>
        </p:nvPicPr>
        <p:blipFill>
          <a:blip r:embed="rId2"/>
          <a:stretch>
            <a:fillRect/>
          </a:stretch>
        </p:blipFill>
        <p:spPr>
          <a:xfrm>
            <a:off x="5464089" y="4822746"/>
            <a:ext cx="1324777" cy="1256694"/>
          </a:xfrm>
          <a:prstGeom prst="rect">
            <a:avLst/>
          </a:prstGeom>
        </p:spPr>
      </p:pic>
      <p:sp>
        <p:nvSpPr>
          <p:cNvPr id="11" name="TextBox 10"/>
          <p:cNvSpPr txBox="1"/>
          <p:nvPr/>
        </p:nvSpPr>
        <p:spPr>
          <a:xfrm>
            <a:off x="5788886" y="6011502"/>
            <a:ext cx="675185" cy="369332"/>
          </a:xfrm>
          <a:prstGeom prst="rect">
            <a:avLst/>
          </a:prstGeom>
          <a:noFill/>
        </p:spPr>
        <p:txBody>
          <a:bodyPr wrap="none" rtlCol="0">
            <a:spAutoFit/>
          </a:bodyPr>
          <a:lstStyle/>
          <a:p>
            <a:r>
              <a:rPr lang="en-US" dirty="0" smtClean="0"/>
              <a:t>USER</a:t>
            </a:r>
            <a:endParaRPr lang="en-US" dirty="0"/>
          </a:p>
        </p:txBody>
      </p:sp>
      <p:sp>
        <p:nvSpPr>
          <p:cNvPr id="12" name="TextBox 11"/>
          <p:cNvSpPr txBox="1"/>
          <p:nvPr/>
        </p:nvSpPr>
        <p:spPr>
          <a:xfrm>
            <a:off x="3915947" y="2860895"/>
            <a:ext cx="4649799" cy="369332"/>
          </a:xfrm>
          <a:prstGeom prst="rect">
            <a:avLst/>
          </a:prstGeom>
          <a:noFill/>
        </p:spPr>
        <p:txBody>
          <a:bodyPr wrap="none" rtlCol="0">
            <a:spAutoFit/>
          </a:bodyPr>
          <a:lstStyle/>
          <a:p>
            <a:r>
              <a:rPr lang="en-US" dirty="0" smtClean="0"/>
              <a:t>The Model layer will hold the data and the logic</a:t>
            </a:r>
            <a:endParaRPr lang="en-US" dirty="0"/>
          </a:p>
        </p:txBody>
      </p:sp>
      <p:sp>
        <p:nvSpPr>
          <p:cNvPr id="13" name="TextBox 12"/>
          <p:cNvSpPr txBox="1"/>
          <p:nvPr/>
        </p:nvSpPr>
        <p:spPr>
          <a:xfrm>
            <a:off x="-124277" y="4381878"/>
            <a:ext cx="4695408" cy="923330"/>
          </a:xfrm>
          <a:prstGeom prst="rect">
            <a:avLst/>
          </a:prstGeom>
          <a:noFill/>
        </p:spPr>
        <p:txBody>
          <a:bodyPr wrap="square" rtlCol="0">
            <a:spAutoFit/>
          </a:bodyPr>
          <a:lstStyle/>
          <a:p>
            <a:pPr algn="ctr"/>
            <a:r>
              <a:rPr lang="en-US" dirty="0" smtClean="0"/>
              <a:t>The Controller layer manages the input events for the user, populate the view layer and interact with the Model layer</a:t>
            </a:r>
            <a:endParaRPr lang="en-US" dirty="0"/>
          </a:p>
        </p:txBody>
      </p:sp>
      <p:sp>
        <p:nvSpPr>
          <p:cNvPr id="14" name="TextBox 13"/>
          <p:cNvSpPr txBox="1"/>
          <p:nvPr/>
        </p:nvSpPr>
        <p:spPr>
          <a:xfrm>
            <a:off x="7125077" y="4300396"/>
            <a:ext cx="5180836" cy="923330"/>
          </a:xfrm>
          <a:prstGeom prst="rect">
            <a:avLst/>
          </a:prstGeom>
          <a:noFill/>
        </p:spPr>
        <p:txBody>
          <a:bodyPr wrap="square" rtlCol="0">
            <a:spAutoFit/>
          </a:bodyPr>
          <a:lstStyle/>
          <a:p>
            <a:pPr algn="ctr"/>
            <a:r>
              <a:rPr lang="en-US" dirty="0" smtClean="0"/>
              <a:t>The View layer displays the content to the user as per the Angular JS templates using Directives and Filters, these consist of the styling and formatting code</a:t>
            </a:r>
            <a:endParaRPr lang="en-US" dirty="0"/>
          </a:p>
        </p:txBody>
      </p:sp>
      <p:sp>
        <p:nvSpPr>
          <p:cNvPr id="21" name="Left-Right-Up Arrow 20"/>
          <p:cNvSpPr/>
          <p:nvPr/>
        </p:nvSpPr>
        <p:spPr>
          <a:xfrm>
            <a:off x="3395271" y="3234754"/>
            <a:ext cx="5462420" cy="100493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07891" y="3505551"/>
            <a:ext cx="1513095" cy="369332"/>
          </a:xfrm>
          <a:prstGeom prst="rect">
            <a:avLst/>
          </a:prstGeom>
          <a:noFill/>
        </p:spPr>
        <p:txBody>
          <a:bodyPr wrap="square" rtlCol="0">
            <a:spAutoFit/>
          </a:bodyPr>
          <a:lstStyle/>
          <a:p>
            <a:r>
              <a:rPr lang="en-US" dirty="0" smtClean="0"/>
              <a:t>Manipulates</a:t>
            </a:r>
            <a:endParaRPr lang="en-US" dirty="0"/>
          </a:p>
        </p:txBody>
      </p:sp>
      <p:sp>
        <p:nvSpPr>
          <p:cNvPr id="23" name="TextBox 22"/>
          <p:cNvSpPr txBox="1"/>
          <p:nvPr/>
        </p:nvSpPr>
        <p:spPr>
          <a:xfrm>
            <a:off x="7344595" y="3505551"/>
            <a:ext cx="1513095" cy="369332"/>
          </a:xfrm>
          <a:prstGeom prst="rect">
            <a:avLst/>
          </a:prstGeom>
          <a:noFill/>
        </p:spPr>
        <p:txBody>
          <a:bodyPr wrap="square" rtlCol="0">
            <a:spAutoFit/>
          </a:bodyPr>
          <a:lstStyle/>
          <a:p>
            <a:r>
              <a:rPr lang="en-US" dirty="0" smtClean="0"/>
              <a:t>Updates</a:t>
            </a:r>
            <a:endParaRPr lang="en-US" dirty="0"/>
          </a:p>
        </p:txBody>
      </p:sp>
      <p:sp>
        <p:nvSpPr>
          <p:cNvPr id="24" name="Bent-Up Arrow 23"/>
          <p:cNvSpPr/>
          <p:nvPr/>
        </p:nvSpPr>
        <p:spPr>
          <a:xfrm>
            <a:off x="7344595" y="5223726"/>
            <a:ext cx="2876767" cy="5885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ent-Up Arrow 24"/>
          <p:cNvSpPr/>
          <p:nvPr/>
        </p:nvSpPr>
        <p:spPr>
          <a:xfrm flipH="1">
            <a:off x="1891698" y="5223725"/>
            <a:ext cx="3072740" cy="5885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375181" y="5812324"/>
            <a:ext cx="1513095" cy="369332"/>
          </a:xfrm>
          <a:prstGeom prst="rect">
            <a:avLst/>
          </a:prstGeom>
          <a:noFill/>
        </p:spPr>
        <p:txBody>
          <a:bodyPr wrap="square" rtlCol="0">
            <a:spAutoFit/>
          </a:bodyPr>
          <a:lstStyle/>
          <a:p>
            <a:r>
              <a:rPr lang="en-US" dirty="0" smtClean="0"/>
              <a:t>Views</a:t>
            </a:r>
            <a:endParaRPr lang="en-US" dirty="0"/>
          </a:p>
        </p:txBody>
      </p:sp>
      <p:sp>
        <p:nvSpPr>
          <p:cNvPr id="27" name="TextBox 26"/>
          <p:cNvSpPr txBox="1"/>
          <p:nvPr/>
        </p:nvSpPr>
        <p:spPr>
          <a:xfrm>
            <a:off x="2622990" y="5812324"/>
            <a:ext cx="1513095" cy="369332"/>
          </a:xfrm>
          <a:prstGeom prst="rect">
            <a:avLst/>
          </a:prstGeom>
          <a:noFill/>
        </p:spPr>
        <p:txBody>
          <a:bodyPr wrap="square" rtlCol="0">
            <a:spAutoFit/>
          </a:bodyPr>
          <a:lstStyle/>
          <a:p>
            <a:r>
              <a:rPr lang="en-US" dirty="0" smtClean="0"/>
              <a:t>Manages</a:t>
            </a:r>
            <a:endParaRPr lang="en-US" dirty="0"/>
          </a:p>
        </p:txBody>
      </p:sp>
    </p:spTree>
    <p:extLst>
      <p:ext uri="{BB962C8B-B14F-4D97-AF65-F5344CB8AC3E}">
        <p14:creationId xmlns:p14="http://schemas.microsoft.com/office/powerpoint/2010/main" val="38717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Features of Angular JS – </a:t>
            </a:r>
            <a:br>
              <a:rPr lang="en-US" dirty="0" smtClean="0"/>
            </a:br>
            <a:r>
              <a:rPr lang="en-US" dirty="0" smtClean="0"/>
              <a:t>Two-Way Data Binding</a:t>
            </a:r>
            <a:endParaRPr lang="en-US" dirty="0"/>
          </a:p>
        </p:txBody>
      </p:sp>
      <p:sp>
        <p:nvSpPr>
          <p:cNvPr id="6" name="Rounded Rectangle 5"/>
          <p:cNvSpPr/>
          <p:nvPr/>
        </p:nvSpPr>
        <p:spPr>
          <a:xfrm>
            <a:off x="4995699" y="1865014"/>
            <a:ext cx="2261556" cy="995881"/>
          </a:xfrm>
          <a:prstGeom prst="roundRect">
            <a:avLst/>
          </a:prstGeom>
          <a:solidFill>
            <a:schemeClr val="accent2"/>
          </a:solidFill>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t>Model </a:t>
            </a:r>
            <a:endParaRPr lang="en-US" sz="2800" b="1" dirty="0"/>
          </a:p>
        </p:txBody>
      </p:sp>
      <p:sp>
        <p:nvSpPr>
          <p:cNvPr id="7" name="Rounded Rectangle 6"/>
          <p:cNvSpPr/>
          <p:nvPr/>
        </p:nvSpPr>
        <p:spPr>
          <a:xfrm>
            <a:off x="4995699" y="5001109"/>
            <a:ext cx="2261556" cy="995881"/>
          </a:xfrm>
          <a:prstGeom prst="roundRect">
            <a:avLst/>
          </a:prstGeom>
          <a:solidFill>
            <a:schemeClr val="accent2"/>
          </a:solidFill>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View </a:t>
            </a:r>
          </a:p>
        </p:txBody>
      </p:sp>
      <p:sp>
        <p:nvSpPr>
          <p:cNvPr id="11" name="TextBox 10"/>
          <p:cNvSpPr txBox="1"/>
          <p:nvPr/>
        </p:nvSpPr>
        <p:spPr>
          <a:xfrm>
            <a:off x="4427615" y="3591807"/>
            <a:ext cx="4587643" cy="523220"/>
          </a:xfrm>
          <a:prstGeom prst="rect">
            <a:avLst/>
          </a:prstGeom>
          <a:noFill/>
        </p:spPr>
        <p:txBody>
          <a:bodyPr wrap="square" rtlCol="0">
            <a:spAutoFit/>
          </a:bodyPr>
          <a:lstStyle/>
          <a:p>
            <a:r>
              <a:rPr lang="en-US" sz="2800" b="1" dirty="0" smtClean="0"/>
              <a:t>CONTINIOUS UPDATES</a:t>
            </a:r>
            <a:endParaRPr lang="en-US" sz="2800" b="1" dirty="0"/>
          </a:p>
        </p:txBody>
      </p:sp>
      <p:sp>
        <p:nvSpPr>
          <p:cNvPr id="27" name="TextBox 26"/>
          <p:cNvSpPr txBox="1"/>
          <p:nvPr/>
        </p:nvSpPr>
        <p:spPr>
          <a:xfrm>
            <a:off x="358915" y="3391752"/>
            <a:ext cx="1513095" cy="923330"/>
          </a:xfrm>
          <a:prstGeom prst="rect">
            <a:avLst/>
          </a:prstGeom>
          <a:noFill/>
        </p:spPr>
        <p:txBody>
          <a:bodyPr wrap="square" rtlCol="0">
            <a:spAutoFit/>
          </a:bodyPr>
          <a:lstStyle/>
          <a:p>
            <a:pPr algn="ctr"/>
            <a:r>
              <a:rPr lang="en-US" b="1" dirty="0" smtClean="0"/>
              <a:t>VIEW UPDATES THE MODEL</a:t>
            </a:r>
            <a:endParaRPr lang="en-US" b="1" dirty="0"/>
          </a:p>
        </p:txBody>
      </p:sp>
      <p:sp>
        <p:nvSpPr>
          <p:cNvPr id="3" name="Curved Left Arrow 2"/>
          <p:cNvSpPr/>
          <p:nvPr/>
        </p:nvSpPr>
        <p:spPr>
          <a:xfrm>
            <a:off x="7825339" y="2362954"/>
            <a:ext cx="2281187" cy="32004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Left Arrow 18"/>
          <p:cNvSpPr/>
          <p:nvPr/>
        </p:nvSpPr>
        <p:spPr>
          <a:xfrm rot="10800000">
            <a:off x="2156053" y="2253193"/>
            <a:ext cx="2271562" cy="32004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10258862" y="3391752"/>
            <a:ext cx="1628338" cy="923330"/>
          </a:xfrm>
          <a:prstGeom prst="rect">
            <a:avLst/>
          </a:prstGeom>
          <a:noFill/>
        </p:spPr>
        <p:txBody>
          <a:bodyPr wrap="square" rtlCol="0">
            <a:spAutoFit/>
          </a:bodyPr>
          <a:lstStyle/>
          <a:p>
            <a:pPr algn="ctr"/>
            <a:r>
              <a:rPr lang="en-US" b="1" dirty="0" smtClean="0"/>
              <a:t>MODEL UPDATES THE VIEW</a:t>
            </a:r>
            <a:endParaRPr lang="en-US" b="1" dirty="0"/>
          </a:p>
        </p:txBody>
      </p:sp>
    </p:spTree>
    <p:extLst>
      <p:ext uri="{BB962C8B-B14F-4D97-AF65-F5344CB8AC3E}">
        <p14:creationId xmlns:p14="http://schemas.microsoft.com/office/powerpoint/2010/main" val="352672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Implementation Examples -</a:t>
            </a:r>
            <a:endParaRPr lang="en-US" dirty="0"/>
          </a:p>
        </p:txBody>
      </p:sp>
      <p:sp>
        <p:nvSpPr>
          <p:cNvPr id="3" name="Content Placeholder 2"/>
          <p:cNvSpPr>
            <a:spLocks noGrp="1"/>
          </p:cNvSpPr>
          <p:nvPr>
            <p:ph idx="1"/>
          </p:nvPr>
        </p:nvSpPr>
        <p:spPr>
          <a:xfrm>
            <a:off x="1097280" y="2026804"/>
            <a:ext cx="10058400" cy="4023360"/>
          </a:xfrm>
        </p:spPr>
        <p:txBody>
          <a:bodyPr>
            <a:normAutofit/>
          </a:bodyPr>
          <a:lstStyle/>
          <a:p>
            <a:pPr>
              <a:buFont typeface="Arial" panose="020B0604020202020204" pitchFamily="34" charset="0"/>
              <a:buChar char="•"/>
            </a:pPr>
            <a:r>
              <a:rPr lang="en-US" sz="2800" dirty="0" smtClean="0"/>
              <a:t> GOOGLE</a:t>
            </a:r>
          </a:p>
          <a:p>
            <a:pPr>
              <a:buFont typeface="Arial" panose="020B0604020202020204" pitchFamily="34" charset="0"/>
              <a:buChar char="•"/>
            </a:pPr>
            <a:r>
              <a:rPr lang="en-US" sz="2800" dirty="0"/>
              <a:t> </a:t>
            </a:r>
            <a:r>
              <a:rPr lang="en-US" sz="2800" dirty="0" smtClean="0"/>
              <a:t>DELTA AIRLINES WEBSITE</a:t>
            </a:r>
          </a:p>
          <a:p>
            <a:pPr>
              <a:buFont typeface="Arial" panose="020B0604020202020204" pitchFamily="34" charset="0"/>
              <a:buChar char="•"/>
            </a:pPr>
            <a:r>
              <a:rPr lang="en-US" sz="2800" dirty="0"/>
              <a:t> </a:t>
            </a:r>
            <a:r>
              <a:rPr lang="en-US" sz="2800" dirty="0" smtClean="0"/>
              <a:t>MICROSOFT OFFICE HOME</a:t>
            </a:r>
          </a:p>
          <a:p>
            <a:pPr>
              <a:buFont typeface="Arial" panose="020B0604020202020204" pitchFamily="34" charset="0"/>
              <a:buChar char="•"/>
            </a:pPr>
            <a:r>
              <a:rPr lang="en-US" sz="2800" dirty="0"/>
              <a:t> </a:t>
            </a:r>
            <a:r>
              <a:rPr lang="en-US" sz="2800" dirty="0" smtClean="0"/>
              <a:t>FORBES</a:t>
            </a:r>
          </a:p>
          <a:p>
            <a:pPr>
              <a:buFont typeface="Arial" panose="020B0604020202020204" pitchFamily="34" charset="0"/>
              <a:buChar char="•"/>
            </a:pPr>
            <a:r>
              <a:rPr lang="en-US" sz="2800" dirty="0"/>
              <a:t> </a:t>
            </a:r>
            <a:r>
              <a:rPr lang="en-US" sz="2800" dirty="0" smtClean="0"/>
              <a:t>NASDAQ BUSINESS</a:t>
            </a:r>
          </a:p>
          <a:p>
            <a:pPr>
              <a:buFont typeface="Arial" panose="020B0604020202020204" pitchFamily="34" charset="0"/>
              <a:buChar char="•"/>
            </a:pPr>
            <a:r>
              <a:rPr lang="en-US" sz="2800" dirty="0"/>
              <a:t> </a:t>
            </a:r>
            <a:r>
              <a:rPr lang="en-US" sz="2800" dirty="0" smtClean="0"/>
              <a:t>GIT HUB COMMUNITY FORUM</a:t>
            </a:r>
          </a:p>
          <a:p>
            <a:pPr marL="0" indent="0">
              <a:buNone/>
            </a:pPr>
            <a:r>
              <a:rPr lang="en-US" sz="2800" dirty="0" smtClean="0"/>
              <a:t> </a:t>
            </a:r>
            <a:r>
              <a:rPr lang="en-US" sz="1900" dirty="0" smtClean="0"/>
              <a:t>More Examples can be found on - </a:t>
            </a:r>
            <a:r>
              <a:rPr lang="en-US" sz="1900" dirty="0">
                <a:hlinkClick r:id="rId2"/>
              </a:rPr>
              <a:t>https://www.madewithangular.com</a:t>
            </a:r>
            <a:r>
              <a:rPr lang="en-US" sz="1900" dirty="0" smtClean="0">
                <a:hlinkClick r:id="rId2"/>
              </a:rPr>
              <a:t>/</a:t>
            </a:r>
            <a:endParaRPr lang="en-US" sz="1900" dirty="0" smtClean="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7624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Implementation Examples -</a:t>
            </a:r>
            <a:endParaRPr lang="en-US" dirty="0"/>
          </a:p>
        </p:txBody>
      </p:sp>
      <p:pic>
        <p:nvPicPr>
          <p:cNvPr id="4" name="Picture 3"/>
          <p:cNvPicPr>
            <a:picLocks noChangeAspect="1"/>
          </p:cNvPicPr>
          <p:nvPr/>
        </p:nvPicPr>
        <p:blipFill>
          <a:blip r:embed="rId2"/>
          <a:stretch>
            <a:fillRect/>
          </a:stretch>
        </p:blipFill>
        <p:spPr>
          <a:xfrm>
            <a:off x="6174462" y="1801639"/>
            <a:ext cx="6017537" cy="4381878"/>
          </a:xfrm>
          <a:prstGeom prst="rect">
            <a:avLst/>
          </a:prstGeom>
        </p:spPr>
      </p:pic>
      <p:pic>
        <p:nvPicPr>
          <p:cNvPr id="5" name="Picture 4"/>
          <p:cNvPicPr>
            <a:picLocks noChangeAspect="1"/>
          </p:cNvPicPr>
          <p:nvPr/>
        </p:nvPicPr>
        <p:blipFill>
          <a:blip r:embed="rId3"/>
          <a:stretch>
            <a:fillRect/>
          </a:stretch>
        </p:blipFill>
        <p:spPr>
          <a:xfrm>
            <a:off x="0" y="1801639"/>
            <a:ext cx="6174462" cy="4381878"/>
          </a:xfrm>
          <a:prstGeom prst="rect">
            <a:avLst/>
          </a:prstGeom>
        </p:spPr>
      </p:pic>
    </p:spTree>
    <p:extLst>
      <p:ext uri="{BB962C8B-B14F-4D97-AF65-F5344CB8AC3E}">
        <p14:creationId xmlns:p14="http://schemas.microsoft.com/office/powerpoint/2010/main" val="380703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Implementation Examples -</a:t>
            </a:r>
            <a:endParaRPr lang="en-US" dirty="0"/>
          </a:p>
        </p:txBody>
      </p:sp>
      <p:pic>
        <p:nvPicPr>
          <p:cNvPr id="3" name="Picture 2"/>
          <p:cNvPicPr>
            <a:picLocks noChangeAspect="1"/>
          </p:cNvPicPr>
          <p:nvPr/>
        </p:nvPicPr>
        <p:blipFill>
          <a:blip r:embed="rId2"/>
          <a:stretch>
            <a:fillRect/>
          </a:stretch>
        </p:blipFill>
        <p:spPr>
          <a:xfrm>
            <a:off x="0" y="1855723"/>
            <a:ext cx="6065822" cy="4337164"/>
          </a:xfrm>
          <a:prstGeom prst="rect">
            <a:avLst/>
          </a:prstGeom>
        </p:spPr>
      </p:pic>
      <p:pic>
        <p:nvPicPr>
          <p:cNvPr id="6" name="Picture 5"/>
          <p:cNvPicPr>
            <a:picLocks noChangeAspect="1"/>
          </p:cNvPicPr>
          <p:nvPr/>
        </p:nvPicPr>
        <p:blipFill>
          <a:blip r:embed="rId3"/>
          <a:stretch>
            <a:fillRect/>
          </a:stretch>
        </p:blipFill>
        <p:spPr>
          <a:xfrm>
            <a:off x="6065822" y="1946495"/>
            <a:ext cx="5966233" cy="4246392"/>
          </a:xfrm>
          <a:prstGeom prst="rect">
            <a:avLst/>
          </a:prstGeom>
        </p:spPr>
      </p:pic>
    </p:spTree>
    <p:extLst>
      <p:ext uri="{BB962C8B-B14F-4D97-AF65-F5344CB8AC3E}">
        <p14:creationId xmlns:p14="http://schemas.microsoft.com/office/powerpoint/2010/main" val="108388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097280" y="1737360"/>
            <a:ext cx="10058400" cy="4591012"/>
          </a:xfrm>
        </p:spPr>
        <p:txBody>
          <a:bodyPr>
            <a:normAutofit fontScale="85000" lnSpcReduction="20000"/>
          </a:bodyPr>
          <a:lstStyle/>
          <a:p>
            <a:pPr>
              <a:lnSpc>
                <a:spcPct val="150000"/>
              </a:lnSpc>
            </a:pPr>
            <a:r>
              <a:rPr lang="en-US" sz="2100" dirty="0" smtClean="0"/>
              <a:t>This presentation gives us basic understanding of Angular JS Framework, through this presentation I will address questions like What is Angular JS ? Why is it different ? How to Install it ? And the benefits of it’s implementation. The topic covered will be as given below – </a:t>
            </a:r>
          </a:p>
          <a:p>
            <a:pPr>
              <a:lnSpc>
                <a:spcPct val="150000"/>
              </a:lnSpc>
              <a:spcBef>
                <a:spcPts val="600"/>
              </a:spcBef>
              <a:spcAft>
                <a:spcPts val="0"/>
              </a:spcAft>
              <a:buFont typeface="Arial" panose="020B0604020202020204" pitchFamily="34" charset="0"/>
              <a:buChar char="•"/>
            </a:pPr>
            <a:r>
              <a:rPr lang="en-US" dirty="0" smtClean="0"/>
              <a:t>Introduction to Angular JS</a:t>
            </a:r>
          </a:p>
          <a:p>
            <a:pPr>
              <a:lnSpc>
                <a:spcPct val="150000"/>
              </a:lnSpc>
              <a:spcBef>
                <a:spcPts val="600"/>
              </a:spcBef>
              <a:spcAft>
                <a:spcPts val="0"/>
              </a:spcAft>
              <a:buFont typeface="Arial" panose="020B0604020202020204" pitchFamily="34" charset="0"/>
              <a:buChar char="•"/>
            </a:pPr>
            <a:r>
              <a:rPr lang="en-US" dirty="0" smtClean="0"/>
              <a:t>Benefits of implementing Angular JS.</a:t>
            </a:r>
          </a:p>
          <a:p>
            <a:pPr>
              <a:lnSpc>
                <a:spcPct val="150000"/>
              </a:lnSpc>
              <a:spcBef>
                <a:spcPts val="600"/>
              </a:spcBef>
              <a:spcAft>
                <a:spcPts val="0"/>
              </a:spcAft>
              <a:buFont typeface="Arial" panose="020B0604020202020204" pitchFamily="34" charset="0"/>
              <a:buChar char="•"/>
            </a:pPr>
            <a:r>
              <a:rPr lang="en-US" dirty="0" smtClean="0"/>
              <a:t>Installation of Angular JS.</a:t>
            </a:r>
          </a:p>
          <a:p>
            <a:pPr>
              <a:lnSpc>
                <a:spcPct val="150000"/>
              </a:lnSpc>
              <a:spcBef>
                <a:spcPts val="600"/>
              </a:spcBef>
              <a:spcAft>
                <a:spcPts val="0"/>
              </a:spcAft>
              <a:buFont typeface="Arial" panose="020B0604020202020204" pitchFamily="34" charset="0"/>
              <a:buChar char="•"/>
            </a:pPr>
            <a:r>
              <a:rPr lang="en-US" dirty="0" smtClean="0"/>
              <a:t>Key Features of Angular JS.</a:t>
            </a:r>
          </a:p>
          <a:p>
            <a:pPr>
              <a:lnSpc>
                <a:spcPct val="150000"/>
              </a:lnSpc>
              <a:spcBef>
                <a:spcPts val="600"/>
              </a:spcBef>
              <a:spcAft>
                <a:spcPts val="0"/>
              </a:spcAft>
              <a:buFont typeface="Arial" panose="020B0604020202020204" pitchFamily="34" charset="0"/>
              <a:buChar char="•"/>
            </a:pPr>
            <a:r>
              <a:rPr lang="en-US" dirty="0" smtClean="0"/>
              <a:t>Angular JS implementation examples.</a:t>
            </a:r>
          </a:p>
          <a:p>
            <a:pPr>
              <a:lnSpc>
                <a:spcPct val="150000"/>
              </a:lnSpc>
              <a:spcBef>
                <a:spcPts val="600"/>
              </a:spcBef>
              <a:spcAft>
                <a:spcPts val="0"/>
              </a:spcAft>
              <a:buFont typeface="Arial" panose="020B0604020202020204" pitchFamily="34" charset="0"/>
              <a:buChar char="•"/>
            </a:pPr>
            <a:r>
              <a:rPr lang="en-US" dirty="0" smtClean="0"/>
              <a:t>Demo Code </a:t>
            </a:r>
          </a:p>
          <a:p>
            <a:pPr>
              <a:lnSpc>
                <a:spcPct val="150000"/>
              </a:lnSpc>
              <a:spcBef>
                <a:spcPts val="600"/>
              </a:spcBef>
              <a:spcAft>
                <a:spcPts val="0"/>
              </a:spcAft>
              <a:buFont typeface="Arial" panose="020B0604020202020204" pitchFamily="34" charset="0"/>
              <a:buChar char="•"/>
            </a:pPr>
            <a:r>
              <a:rPr lang="en-US" dirty="0" smtClean="0"/>
              <a:t>Demo Site</a:t>
            </a:r>
          </a:p>
          <a:p>
            <a:pPr>
              <a:lnSpc>
                <a:spcPct val="150000"/>
              </a:lnSpc>
              <a:spcBef>
                <a:spcPts val="600"/>
              </a:spcBef>
              <a:spcAft>
                <a:spcPts val="0"/>
              </a:spcAft>
              <a:buFont typeface="Arial" panose="020B0604020202020204" pitchFamily="34" charset="0"/>
              <a:buChar char="•"/>
            </a:pPr>
            <a:r>
              <a:rPr lang="en-US" dirty="0" smtClean="0"/>
              <a:t>References</a:t>
            </a:r>
          </a:p>
          <a:p>
            <a:pPr>
              <a:lnSpc>
                <a:spcPct val="150000"/>
              </a:lnSpc>
              <a:buFont typeface="Arial" panose="020B0604020202020204" pitchFamily="34" charset="0"/>
              <a:buChar char="•"/>
            </a:pPr>
            <a:endParaRPr lang="en-US" dirty="0" smtClean="0"/>
          </a:p>
          <a:p>
            <a:pPr>
              <a:lnSpc>
                <a:spcPct val="150000"/>
              </a:lnSpc>
              <a:buFont typeface="Arial" panose="020B0604020202020204" pitchFamily="34" charset="0"/>
              <a:buChar char="•"/>
            </a:pPr>
            <a:endParaRPr lang="en-US" dirty="0" smtClean="0"/>
          </a:p>
          <a:p>
            <a:pPr>
              <a:lnSpc>
                <a:spcPct val="150000"/>
              </a:lnSpc>
              <a:buFont typeface="Arial" panose="020B0604020202020204" pitchFamily="34" charset="0"/>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258124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Code</a:t>
            </a:r>
            <a:endParaRPr lang="en-US" dirty="0"/>
          </a:p>
        </p:txBody>
      </p:sp>
      <p:pic>
        <p:nvPicPr>
          <p:cNvPr id="4" name="Picture 3"/>
          <p:cNvPicPr>
            <a:picLocks noChangeAspect="1"/>
          </p:cNvPicPr>
          <p:nvPr/>
        </p:nvPicPr>
        <p:blipFill>
          <a:blip r:embed="rId2"/>
          <a:stretch>
            <a:fillRect/>
          </a:stretch>
        </p:blipFill>
        <p:spPr>
          <a:xfrm>
            <a:off x="1097279" y="1737360"/>
            <a:ext cx="10058401" cy="4591012"/>
          </a:xfrm>
          <a:prstGeom prst="rect">
            <a:avLst/>
          </a:prstGeom>
        </p:spPr>
      </p:pic>
    </p:spTree>
    <p:extLst>
      <p:ext uri="{BB962C8B-B14F-4D97-AF65-F5344CB8AC3E}">
        <p14:creationId xmlns:p14="http://schemas.microsoft.com/office/powerpoint/2010/main" val="32461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Site</a:t>
            </a:r>
            <a:endParaRPr lang="en-US" dirty="0"/>
          </a:p>
        </p:txBody>
      </p:sp>
      <p:pic>
        <p:nvPicPr>
          <p:cNvPr id="4" name="Picture 3"/>
          <p:cNvPicPr>
            <a:picLocks noChangeAspect="1"/>
          </p:cNvPicPr>
          <p:nvPr/>
        </p:nvPicPr>
        <p:blipFill>
          <a:blip r:embed="rId2"/>
          <a:stretch>
            <a:fillRect/>
          </a:stretch>
        </p:blipFill>
        <p:spPr>
          <a:xfrm>
            <a:off x="300481" y="1867840"/>
            <a:ext cx="11651997" cy="4197982"/>
          </a:xfrm>
          <a:prstGeom prst="rect">
            <a:avLst/>
          </a:prstGeom>
        </p:spPr>
      </p:pic>
    </p:spTree>
    <p:extLst>
      <p:ext uri="{BB962C8B-B14F-4D97-AF65-F5344CB8AC3E}">
        <p14:creationId xmlns:p14="http://schemas.microsoft.com/office/powerpoint/2010/main" val="2679842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2026803"/>
            <a:ext cx="10058400" cy="4084285"/>
          </a:xfrm>
        </p:spPr>
        <p:txBody>
          <a:bodyPr>
            <a:normAutofit fontScale="85000" lnSpcReduction="20000"/>
          </a:bodyPr>
          <a:lstStyle/>
          <a:p>
            <a:pPr>
              <a:buFont typeface="Arial" panose="020B0604020202020204" pitchFamily="34" charset="0"/>
              <a:buChar char="•"/>
            </a:pPr>
            <a:r>
              <a:rPr lang="en-US" sz="2800" dirty="0">
                <a:hlinkClick r:id="rId2"/>
              </a:rPr>
              <a:t>https://angularjs.org</a:t>
            </a:r>
            <a:r>
              <a:rPr lang="en-US" sz="2800" dirty="0" smtClean="0">
                <a:hlinkClick r:id="rId2"/>
              </a:rPr>
              <a:t>/</a:t>
            </a:r>
            <a:endParaRPr lang="en-US" sz="2800" dirty="0" smtClean="0"/>
          </a:p>
          <a:p>
            <a:pPr>
              <a:buFont typeface="Arial" panose="020B0604020202020204" pitchFamily="34" charset="0"/>
              <a:buChar char="•"/>
            </a:pPr>
            <a:r>
              <a:rPr lang="en-US" sz="2800" dirty="0">
                <a:hlinkClick r:id="rId3"/>
              </a:rPr>
              <a:t>https://</a:t>
            </a:r>
            <a:r>
              <a:rPr lang="en-US" sz="2800" dirty="0" smtClean="0">
                <a:hlinkClick r:id="rId3"/>
              </a:rPr>
              <a:t>docs.angularjs.org/guide/introduction</a:t>
            </a:r>
            <a:endParaRPr lang="en-US" sz="2800" dirty="0" smtClean="0"/>
          </a:p>
          <a:p>
            <a:pPr>
              <a:buFont typeface="Arial" panose="020B0604020202020204" pitchFamily="34" charset="0"/>
              <a:buChar char="•"/>
            </a:pPr>
            <a:r>
              <a:rPr lang="en-US" sz="2800" dirty="0">
                <a:hlinkClick r:id="rId4"/>
              </a:rPr>
              <a:t>https://</a:t>
            </a:r>
            <a:r>
              <a:rPr lang="en-US" sz="2800" dirty="0" smtClean="0">
                <a:hlinkClick r:id="rId4"/>
              </a:rPr>
              <a:t>www.youtube.com/watch?v=o3Z8EY7tT-8</a:t>
            </a:r>
            <a:r>
              <a:rPr lang="en-US" sz="2800" dirty="0" smtClean="0"/>
              <a:t> </a:t>
            </a:r>
            <a:r>
              <a:rPr lang="en-US" sz="1900" dirty="0" smtClean="0"/>
              <a:t>– Video Demo by Avnet Academy</a:t>
            </a:r>
          </a:p>
          <a:p>
            <a:pPr>
              <a:buFont typeface="Arial" panose="020B0604020202020204" pitchFamily="34" charset="0"/>
              <a:buChar char="•"/>
            </a:pPr>
            <a:r>
              <a:rPr lang="en-US" sz="2800" dirty="0">
                <a:hlinkClick r:id="rId5"/>
              </a:rPr>
              <a:t>https://www.madewithangular.com</a:t>
            </a:r>
            <a:r>
              <a:rPr lang="en-US" sz="2800" dirty="0" smtClean="0">
                <a:hlinkClick r:id="rId5"/>
              </a:rPr>
              <a:t>/</a:t>
            </a:r>
            <a:endParaRPr lang="en-US" sz="2800" dirty="0" smtClean="0"/>
          </a:p>
          <a:p>
            <a:pPr>
              <a:buFont typeface="Arial" panose="020B0604020202020204" pitchFamily="34" charset="0"/>
              <a:buChar char="•"/>
            </a:pPr>
            <a:r>
              <a:rPr lang="en-US" sz="2800" dirty="0">
                <a:hlinkClick r:id="rId6"/>
              </a:rPr>
              <a:t>https://</a:t>
            </a:r>
            <a:r>
              <a:rPr lang="en-US" sz="2800" dirty="0" smtClean="0">
                <a:hlinkClick r:id="rId6"/>
              </a:rPr>
              <a:t>en.wikipedia.org/wiki/AngularJS</a:t>
            </a:r>
            <a:endParaRPr lang="en-US" sz="2800" dirty="0" smtClean="0"/>
          </a:p>
          <a:p>
            <a:pPr>
              <a:buFont typeface="Arial" panose="020B0604020202020204" pitchFamily="34" charset="0"/>
              <a:buChar char="•"/>
            </a:pPr>
            <a:r>
              <a:rPr lang="en-US" sz="2800" dirty="0">
                <a:hlinkClick r:id="rId7"/>
              </a:rPr>
              <a:t>https://www.w3schools.com/angular</a:t>
            </a:r>
            <a:r>
              <a:rPr lang="en-US" sz="2800" dirty="0" smtClean="0">
                <a:hlinkClick r:id="rId7"/>
              </a:rPr>
              <a:t>/</a:t>
            </a:r>
            <a:endParaRPr lang="en-US" sz="2800" dirty="0" smtClean="0"/>
          </a:p>
          <a:p>
            <a:pPr>
              <a:buFont typeface="Arial" panose="020B0604020202020204" pitchFamily="34" charset="0"/>
              <a:buChar char="•"/>
            </a:pPr>
            <a:r>
              <a:rPr lang="en-US" sz="2800" dirty="0">
                <a:hlinkClick r:id="rId8"/>
              </a:rPr>
              <a:t>https://</a:t>
            </a:r>
            <a:r>
              <a:rPr lang="en-US" sz="2800" dirty="0" smtClean="0">
                <a:hlinkClick r:id="rId8"/>
              </a:rPr>
              <a:t>www.guru99.com/angularjs-tutorial.html</a:t>
            </a:r>
            <a:endParaRPr lang="en-US" sz="2800" dirty="0" smtClean="0"/>
          </a:p>
          <a:p>
            <a:pPr>
              <a:buFont typeface="Arial" panose="020B0604020202020204" pitchFamily="34" charset="0"/>
              <a:buChar char="•"/>
            </a:pPr>
            <a:r>
              <a:rPr lang="en-US" sz="2800" dirty="0">
                <a:hlinkClick r:id="rId9"/>
              </a:rPr>
              <a:t>https://</a:t>
            </a:r>
            <a:r>
              <a:rPr lang="en-US" sz="2800" dirty="0" smtClean="0">
                <a:hlinkClick r:id="rId9"/>
              </a:rPr>
              <a:t>thinkster.io/a-better-way-to-learn-angularjs</a:t>
            </a:r>
            <a:endParaRPr lang="en-US" sz="2800" dirty="0" smtClean="0"/>
          </a:p>
          <a:p>
            <a:pPr>
              <a:buFont typeface="Arial" panose="020B0604020202020204" pitchFamily="34" charset="0"/>
              <a:buChar char="•"/>
            </a:pPr>
            <a:r>
              <a:rPr lang="en-US" sz="2800" dirty="0">
                <a:hlinkClick r:id="rId10"/>
              </a:rPr>
              <a:t>https://</a:t>
            </a:r>
            <a:r>
              <a:rPr lang="en-US" sz="2800" dirty="0" smtClean="0">
                <a:hlinkClick r:id="rId10"/>
              </a:rPr>
              <a:t>www.tutorialsteacher.com/angularjs/angularjs-tutorials</a:t>
            </a:r>
            <a:endParaRPr lang="en-US" sz="2800" dirty="0"/>
          </a:p>
        </p:txBody>
      </p:sp>
    </p:spTree>
    <p:extLst>
      <p:ext uri="{BB962C8B-B14F-4D97-AF65-F5344CB8AC3E}">
        <p14:creationId xmlns:p14="http://schemas.microsoft.com/office/powerpoint/2010/main" val="245490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Angular JS</a:t>
            </a:r>
            <a:endParaRPr lang="en-US" dirty="0"/>
          </a:p>
        </p:txBody>
      </p:sp>
      <p:sp>
        <p:nvSpPr>
          <p:cNvPr id="3" name="Content Placeholder 2"/>
          <p:cNvSpPr>
            <a:spLocks noGrp="1"/>
          </p:cNvSpPr>
          <p:nvPr>
            <p:ph idx="1"/>
          </p:nvPr>
        </p:nvSpPr>
        <p:spPr>
          <a:xfrm>
            <a:off x="1097280" y="1809520"/>
            <a:ext cx="10058400" cy="4491692"/>
          </a:xfrm>
        </p:spPr>
        <p:txBody>
          <a:bodyPr>
            <a:normAutofit fontScale="92500"/>
          </a:bodyPr>
          <a:lstStyle/>
          <a:p>
            <a:pPr>
              <a:lnSpc>
                <a:spcPct val="150000"/>
              </a:lnSpc>
            </a:pPr>
            <a:r>
              <a:rPr lang="en-US" sz="2800" dirty="0" smtClean="0"/>
              <a:t>What is Angular JS ?</a:t>
            </a:r>
          </a:p>
          <a:p>
            <a:pPr lvl="1">
              <a:lnSpc>
                <a:spcPct val="150000"/>
              </a:lnSpc>
              <a:buFont typeface="Arial" panose="020B0604020202020204" pitchFamily="34" charset="0"/>
              <a:buChar char="•"/>
            </a:pPr>
            <a:r>
              <a:rPr lang="en-US" sz="2000" dirty="0" smtClean="0"/>
              <a:t>Angular JS is a Java Script based structural framework which is majorly maintained by Google.</a:t>
            </a:r>
          </a:p>
          <a:p>
            <a:pPr lvl="1">
              <a:lnSpc>
                <a:spcPct val="150000"/>
              </a:lnSpc>
              <a:buFont typeface="Arial" panose="020B0604020202020204" pitchFamily="34" charset="0"/>
              <a:buChar char="•"/>
            </a:pPr>
            <a:r>
              <a:rPr lang="en-US" sz="2000" dirty="0" smtClean="0"/>
              <a:t>Open source framework which is also maintained by a community which includes corporations and individuals.</a:t>
            </a:r>
          </a:p>
          <a:p>
            <a:pPr lvl="1">
              <a:lnSpc>
                <a:spcPct val="150000"/>
              </a:lnSpc>
              <a:buFont typeface="Arial" panose="020B0604020202020204" pitchFamily="34" charset="0"/>
              <a:buChar char="•"/>
            </a:pPr>
            <a:r>
              <a:rPr lang="en-US" sz="2000" dirty="0" smtClean="0"/>
              <a:t>The first release of this framework was on 20</a:t>
            </a:r>
            <a:r>
              <a:rPr lang="en-US" sz="2000" baseline="30000" dirty="0" smtClean="0"/>
              <a:t>th</a:t>
            </a:r>
            <a:r>
              <a:rPr lang="en-US" sz="2000" dirty="0" smtClean="0"/>
              <a:t> October 2018.</a:t>
            </a:r>
          </a:p>
          <a:p>
            <a:pPr lvl="1">
              <a:lnSpc>
                <a:spcPct val="150000"/>
              </a:lnSpc>
              <a:buFont typeface="Arial" panose="020B0604020202020204" pitchFamily="34" charset="0"/>
              <a:buChar char="•"/>
            </a:pPr>
            <a:r>
              <a:rPr lang="en-US" sz="2000" dirty="0" smtClean="0"/>
              <a:t>It was first developed in 2009 by a group of developers who worked at Brat Tech LLC.</a:t>
            </a:r>
          </a:p>
          <a:p>
            <a:pPr lvl="1">
              <a:lnSpc>
                <a:spcPct val="150000"/>
              </a:lnSpc>
              <a:buFont typeface="Arial" panose="020B0604020202020204" pitchFamily="34" charset="0"/>
              <a:buChar char="•"/>
            </a:pPr>
            <a:r>
              <a:rPr lang="en-US" sz="2000" dirty="0" smtClean="0"/>
              <a:t>Angular JS works on Client – Side.</a:t>
            </a:r>
          </a:p>
          <a:p>
            <a:pPr lvl="1">
              <a:lnSpc>
                <a:spcPct val="150000"/>
              </a:lnSpc>
              <a:buFont typeface="Arial" panose="020B0604020202020204" pitchFamily="34" charset="0"/>
              <a:buChar char="•"/>
            </a:pPr>
            <a:r>
              <a:rPr lang="en-US" sz="2000" dirty="0" smtClean="0"/>
              <a:t>Angular JS uses HTML as a template and lets you add HTML vocabulary with the help of directives.</a:t>
            </a:r>
          </a:p>
          <a:p>
            <a:pPr lvl="1">
              <a:lnSpc>
                <a:spcPct val="100000"/>
              </a:lnSpc>
              <a:buFont typeface="Arial" panose="020B0604020202020204" pitchFamily="34" charset="0"/>
              <a:buChar char="•"/>
            </a:pPr>
            <a:endParaRPr lang="en-US" sz="2000" dirty="0" smtClean="0"/>
          </a:p>
          <a:p>
            <a:pPr lvl="1">
              <a:lnSpc>
                <a:spcPct val="100000"/>
              </a:lnSpc>
              <a:buFont typeface="Arial" panose="020B0604020202020204" pitchFamily="34" charset="0"/>
              <a:buChar char="•"/>
            </a:pPr>
            <a:endParaRPr lang="en-US" sz="2000" dirty="0"/>
          </a:p>
          <a:p>
            <a:endParaRPr lang="en-US" dirty="0" smtClean="0"/>
          </a:p>
          <a:p>
            <a:endParaRPr lang="en-US" dirty="0"/>
          </a:p>
        </p:txBody>
      </p:sp>
    </p:spTree>
    <p:extLst>
      <p:ext uri="{BB962C8B-B14F-4D97-AF65-F5344CB8AC3E}">
        <p14:creationId xmlns:p14="http://schemas.microsoft.com/office/powerpoint/2010/main" val="139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1450757"/>
          </a:xfrm>
        </p:spPr>
        <p:txBody>
          <a:bodyPr/>
          <a:lstStyle/>
          <a:p>
            <a:r>
              <a:rPr lang="en-US" dirty="0" smtClean="0"/>
              <a:t>Introduction to Angular JS</a:t>
            </a:r>
            <a:endParaRPr lang="en-US" dirty="0"/>
          </a:p>
        </p:txBody>
      </p:sp>
      <p:sp>
        <p:nvSpPr>
          <p:cNvPr id="5" name="Content Placeholder 2"/>
          <p:cNvSpPr>
            <a:spLocks noGrp="1"/>
          </p:cNvSpPr>
          <p:nvPr>
            <p:ph idx="1"/>
          </p:nvPr>
        </p:nvSpPr>
        <p:spPr>
          <a:xfrm>
            <a:off x="1097280" y="1338739"/>
            <a:ext cx="10058400" cy="4491692"/>
          </a:xfrm>
        </p:spPr>
        <p:txBody>
          <a:bodyPr>
            <a:normAutofit/>
          </a:bodyPr>
          <a:lstStyle/>
          <a:p>
            <a:pPr lvl="1">
              <a:lnSpc>
                <a:spcPct val="150000"/>
              </a:lnSpc>
              <a:buFont typeface="Arial" panose="020B0604020202020204" pitchFamily="34" charset="0"/>
              <a:buChar char="•"/>
            </a:pPr>
            <a:endParaRPr lang="en-US" sz="2000" dirty="0" smtClean="0"/>
          </a:p>
          <a:p>
            <a:pPr lvl="1">
              <a:lnSpc>
                <a:spcPct val="200000"/>
              </a:lnSpc>
              <a:buFont typeface="Arial" panose="020B0604020202020204" pitchFamily="34" charset="0"/>
              <a:buChar char="•"/>
            </a:pPr>
            <a:r>
              <a:rPr lang="en-US" sz="2000" dirty="0" smtClean="0"/>
              <a:t>Angular JS works along with various servers.</a:t>
            </a:r>
          </a:p>
          <a:p>
            <a:pPr lvl="1">
              <a:lnSpc>
                <a:spcPct val="200000"/>
              </a:lnSpc>
              <a:buFont typeface="Arial" panose="020B0604020202020204" pitchFamily="34" charset="0"/>
              <a:buChar char="•"/>
            </a:pPr>
            <a:r>
              <a:rPr lang="en-US" sz="2000" dirty="0" smtClean="0"/>
              <a:t>It also enables developers to work cross browser.</a:t>
            </a:r>
          </a:p>
          <a:p>
            <a:pPr lvl="1">
              <a:lnSpc>
                <a:spcPct val="200000"/>
              </a:lnSpc>
              <a:buFont typeface="Arial" panose="020B0604020202020204" pitchFamily="34" charset="0"/>
              <a:buChar char="•"/>
            </a:pPr>
            <a:r>
              <a:rPr lang="en-US" sz="2000" dirty="0" smtClean="0"/>
              <a:t>Angular JS reduces coding – It implements two – way data binding which enables the user to manipulate the DOM with minimal code as compared to </a:t>
            </a:r>
            <a:r>
              <a:rPr lang="en-US" sz="2000" dirty="0" err="1" smtClean="0"/>
              <a:t>Jquery</a:t>
            </a:r>
            <a:r>
              <a:rPr lang="en-US" sz="2000" dirty="0" smtClean="0"/>
              <a:t>.</a:t>
            </a:r>
          </a:p>
          <a:p>
            <a:pPr marL="201168" lvl="1" indent="0">
              <a:lnSpc>
                <a:spcPct val="150000"/>
              </a:lnSpc>
              <a:buNone/>
            </a:pPr>
            <a:endParaRPr lang="en-US" sz="2000" dirty="0" smtClean="0"/>
          </a:p>
          <a:p>
            <a:pPr lvl="1">
              <a:lnSpc>
                <a:spcPct val="100000"/>
              </a:lnSpc>
              <a:buFont typeface="Arial" panose="020B0604020202020204" pitchFamily="34" charset="0"/>
              <a:buChar char="•"/>
            </a:pPr>
            <a:endParaRPr lang="en-US" sz="2000" dirty="0" smtClean="0"/>
          </a:p>
          <a:p>
            <a:pPr lvl="1">
              <a:lnSpc>
                <a:spcPct val="100000"/>
              </a:lnSpc>
              <a:buFont typeface="Arial" panose="020B0604020202020204" pitchFamily="34" charset="0"/>
              <a:buChar char="•"/>
            </a:pPr>
            <a:endParaRPr lang="en-US" sz="2000" dirty="0"/>
          </a:p>
          <a:p>
            <a:endParaRPr lang="en-US" dirty="0" smtClean="0"/>
          </a:p>
          <a:p>
            <a:endParaRPr lang="en-US" dirty="0"/>
          </a:p>
        </p:txBody>
      </p:sp>
    </p:spTree>
    <p:extLst>
      <p:ext uri="{BB962C8B-B14F-4D97-AF65-F5344CB8AC3E}">
        <p14:creationId xmlns:p14="http://schemas.microsoft.com/office/powerpoint/2010/main" val="282715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US" sz="2800" dirty="0"/>
              <a:t> </a:t>
            </a:r>
            <a:r>
              <a:rPr lang="en-US" sz="2800" dirty="0" smtClean="0"/>
              <a:t>How is Angular JS different from other Frameworks </a:t>
            </a:r>
            <a:r>
              <a:rPr lang="en-US" sz="2800" dirty="0"/>
              <a:t>?</a:t>
            </a:r>
          </a:p>
          <a:p>
            <a:pPr lvl="1">
              <a:lnSpc>
                <a:spcPct val="150000"/>
              </a:lnSpc>
              <a:buFont typeface="Arial" panose="020B0604020202020204" pitchFamily="34" charset="0"/>
              <a:buChar char="•"/>
            </a:pPr>
            <a:r>
              <a:rPr lang="en-US" sz="2000" dirty="0" smtClean="0"/>
              <a:t>Originally HTML was not designed for Dynamic Views.</a:t>
            </a:r>
          </a:p>
          <a:p>
            <a:pPr lvl="1">
              <a:lnSpc>
                <a:spcPct val="150000"/>
              </a:lnSpc>
              <a:buFont typeface="Arial" panose="020B0604020202020204" pitchFamily="34" charset="0"/>
              <a:buChar char="•"/>
            </a:pPr>
            <a:r>
              <a:rPr lang="en-US" sz="2000" dirty="0" smtClean="0"/>
              <a:t>Other frameworks try to completely remove HTML, CSS or </a:t>
            </a:r>
            <a:r>
              <a:rPr lang="en-US" sz="2000" dirty="0" err="1" smtClean="0"/>
              <a:t>JavaScripts</a:t>
            </a:r>
            <a:r>
              <a:rPr lang="en-US" sz="2000" dirty="0"/>
              <a:t> </a:t>
            </a:r>
            <a:r>
              <a:rPr lang="en-US" sz="2000" dirty="0" smtClean="0"/>
              <a:t>by providing a way to manipulate the DOM.</a:t>
            </a:r>
          </a:p>
          <a:p>
            <a:pPr lvl="1">
              <a:lnSpc>
                <a:spcPct val="150000"/>
              </a:lnSpc>
              <a:buFont typeface="Arial" panose="020B0604020202020204" pitchFamily="34" charset="0"/>
              <a:buChar char="•"/>
            </a:pPr>
            <a:r>
              <a:rPr lang="en-US" sz="2000" dirty="0" smtClean="0"/>
              <a:t>Angular JS lets the developer use HTML as a template and then extends its abilities.</a:t>
            </a:r>
            <a:endParaRPr lang="en-US" sz="2000" dirty="0"/>
          </a:p>
          <a:p>
            <a:endParaRPr lang="en-US" dirty="0"/>
          </a:p>
        </p:txBody>
      </p:sp>
      <p:sp>
        <p:nvSpPr>
          <p:cNvPr id="4" name="Title 1"/>
          <p:cNvSpPr>
            <a:spLocks noGrp="1"/>
          </p:cNvSpPr>
          <p:nvPr>
            <p:ph type="title"/>
          </p:nvPr>
        </p:nvSpPr>
        <p:spPr>
          <a:xfrm>
            <a:off x="1097280" y="286603"/>
            <a:ext cx="10058400" cy="1450757"/>
          </a:xfrm>
        </p:spPr>
        <p:txBody>
          <a:bodyPr/>
          <a:lstStyle/>
          <a:p>
            <a:r>
              <a:rPr lang="en-US" dirty="0" smtClean="0"/>
              <a:t>Introduction to Angular JS</a:t>
            </a:r>
            <a:endParaRPr lang="en-US" dirty="0"/>
          </a:p>
        </p:txBody>
      </p:sp>
    </p:spTree>
    <p:extLst>
      <p:ext uri="{BB962C8B-B14F-4D97-AF65-F5344CB8AC3E}">
        <p14:creationId xmlns:p14="http://schemas.microsoft.com/office/powerpoint/2010/main" val="175012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US" sz="2800" dirty="0"/>
              <a:t> </a:t>
            </a:r>
            <a:r>
              <a:rPr lang="en-US" sz="2800" dirty="0" smtClean="0"/>
              <a:t>What can we do with Angular JS </a:t>
            </a:r>
            <a:r>
              <a:rPr lang="en-US" sz="2800" dirty="0"/>
              <a:t>?</a:t>
            </a:r>
          </a:p>
          <a:p>
            <a:pPr lvl="1">
              <a:lnSpc>
                <a:spcPct val="150000"/>
              </a:lnSpc>
              <a:buFont typeface="Arial" panose="020B0604020202020204" pitchFamily="34" charset="0"/>
              <a:buChar char="•"/>
            </a:pPr>
            <a:r>
              <a:rPr lang="en-US" dirty="0"/>
              <a:t>Angular JS </a:t>
            </a:r>
            <a:r>
              <a:rPr lang="en-US" dirty="0" smtClean="0"/>
              <a:t>has </a:t>
            </a:r>
            <a:r>
              <a:rPr lang="en-US" b="1" dirty="0" smtClean="0"/>
              <a:t>Custom </a:t>
            </a:r>
            <a:r>
              <a:rPr lang="en-US" b="1" dirty="0"/>
              <a:t>Directives, </a:t>
            </a:r>
            <a:r>
              <a:rPr lang="en-US" dirty="0" smtClean="0"/>
              <a:t>these directives </a:t>
            </a:r>
            <a:r>
              <a:rPr lang="en-US" dirty="0"/>
              <a:t>help the developer to create new HTML syntax as per their needs</a:t>
            </a:r>
            <a:r>
              <a:rPr lang="en-US" dirty="0" smtClean="0"/>
              <a:t>.</a:t>
            </a:r>
          </a:p>
          <a:p>
            <a:pPr lvl="1">
              <a:lnSpc>
                <a:spcPct val="150000"/>
              </a:lnSpc>
              <a:buFont typeface="Arial" panose="020B0604020202020204" pitchFamily="34" charset="0"/>
              <a:buChar char="•"/>
            </a:pPr>
            <a:r>
              <a:rPr lang="en-US" dirty="0" smtClean="0"/>
              <a:t>The Custom directives are also used to create </a:t>
            </a:r>
            <a:r>
              <a:rPr lang="en-US" b="1" dirty="0" smtClean="0"/>
              <a:t>re usable components</a:t>
            </a:r>
            <a:r>
              <a:rPr lang="en-US" dirty="0" smtClean="0"/>
              <a:t>, this encapsulates the complex DOM structure which enables the developers to focus more on the application.</a:t>
            </a:r>
          </a:p>
          <a:p>
            <a:pPr lvl="1">
              <a:lnSpc>
                <a:spcPct val="150000"/>
              </a:lnSpc>
              <a:buFont typeface="Arial" panose="020B0604020202020204" pitchFamily="34" charset="0"/>
              <a:buChar char="•"/>
            </a:pPr>
            <a:r>
              <a:rPr lang="en-US" dirty="0" smtClean="0"/>
              <a:t>Better Navigation – Angular JS has </a:t>
            </a:r>
            <a:r>
              <a:rPr lang="en-US" b="1" dirty="0" smtClean="0"/>
              <a:t>Deep Linking, </a:t>
            </a:r>
            <a:r>
              <a:rPr lang="en-US" dirty="0" smtClean="0"/>
              <a:t>this showcases the location of the user inside the application, users can email links or bookmark their location for further use and ease of accessibility within the app. With this feature Angular JS gives desktop application feel to web applications.</a:t>
            </a:r>
            <a:endParaRPr lang="en-US" b="1" dirty="0"/>
          </a:p>
          <a:p>
            <a:pPr lvl="1">
              <a:lnSpc>
                <a:spcPct val="150000"/>
              </a:lnSpc>
              <a:buFont typeface="Arial" panose="020B0604020202020204" pitchFamily="34" charset="0"/>
              <a:buChar char="•"/>
            </a:pPr>
            <a:endParaRPr lang="en-US" dirty="0"/>
          </a:p>
        </p:txBody>
      </p:sp>
      <p:sp>
        <p:nvSpPr>
          <p:cNvPr id="4" name="Title 1"/>
          <p:cNvSpPr>
            <a:spLocks noGrp="1"/>
          </p:cNvSpPr>
          <p:nvPr>
            <p:ph type="title"/>
          </p:nvPr>
        </p:nvSpPr>
        <p:spPr>
          <a:xfrm>
            <a:off x="1097280" y="286603"/>
            <a:ext cx="10058400" cy="1450757"/>
          </a:xfrm>
        </p:spPr>
        <p:txBody>
          <a:bodyPr/>
          <a:lstStyle/>
          <a:p>
            <a:r>
              <a:rPr lang="en-US" dirty="0" smtClean="0"/>
              <a:t>Benefits of implementing Angular </a:t>
            </a:r>
            <a:r>
              <a:rPr lang="en-US" dirty="0" smtClean="0"/>
              <a:t>JS</a:t>
            </a:r>
            <a:endParaRPr lang="en-US" dirty="0"/>
          </a:p>
        </p:txBody>
      </p:sp>
    </p:spTree>
    <p:extLst>
      <p:ext uri="{BB962C8B-B14F-4D97-AF65-F5344CB8AC3E}">
        <p14:creationId xmlns:p14="http://schemas.microsoft.com/office/powerpoint/2010/main" val="92329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037" y="1927215"/>
            <a:ext cx="10058400" cy="4023360"/>
          </a:xfrm>
        </p:spPr>
        <p:txBody>
          <a:bodyPr>
            <a:normAutofit/>
          </a:bodyPr>
          <a:lstStyle/>
          <a:p>
            <a:pPr lvl="1">
              <a:lnSpc>
                <a:spcPct val="150000"/>
              </a:lnSpc>
              <a:buFont typeface="Arial" panose="020B0604020202020204" pitchFamily="34" charset="0"/>
              <a:buChar char="•"/>
            </a:pPr>
            <a:r>
              <a:rPr lang="en-US" b="1" dirty="0" smtClean="0"/>
              <a:t>Form Validation </a:t>
            </a:r>
            <a:r>
              <a:rPr lang="en-US" dirty="0" smtClean="0"/>
              <a:t>– Angular JS enables the developers to declare form validation rules effectively by eliminating the need to write the a separate JavaScript code for this functionality.</a:t>
            </a:r>
          </a:p>
          <a:p>
            <a:pPr lvl="1">
              <a:lnSpc>
                <a:spcPct val="150000"/>
              </a:lnSpc>
              <a:buFont typeface="Arial" panose="020B0604020202020204" pitchFamily="34" charset="0"/>
              <a:buChar char="•"/>
            </a:pPr>
            <a:r>
              <a:rPr lang="en-US" b="1" dirty="0" smtClean="0"/>
              <a:t>Built – In Testability </a:t>
            </a:r>
            <a:r>
              <a:rPr lang="en-US" dirty="0" smtClean="0"/>
              <a:t>– Angular JS provides an end to end scenario runner which makes the application more testable.</a:t>
            </a:r>
          </a:p>
          <a:p>
            <a:pPr lvl="1">
              <a:lnSpc>
                <a:spcPct val="150000"/>
              </a:lnSpc>
              <a:buFont typeface="Arial" panose="020B0604020202020204" pitchFamily="34" charset="0"/>
              <a:buChar char="•"/>
            </a:pPr>
            <a:r>
              <a:rPr lang="en-US" dirty="0" smtClean="0"/>
              <a:t>Angular JS has </a:t>
            </a:r>
            <a:r>
              <a:rPr lang="en-US" b="1" dirty="0" smtClean="0"/>
              <a:t>Filters, </a:t>
            </a:r>
            <a:r>
              <a:rPr lang="en-US" dirty="0" smtClean="0"/>
              <a:t>these Filters allow to format the data as per the developers’ needs, this can be used in cases where for example temperature is to displayed, the unit for it would be degree Celsius or Fahrenheit, Angular JS accesses the browser and according to the locale / country it can display the temperature in correct units.</a:t>
            </a:r>
          </a:p>
          <a:p>
            <a:pPr lvl="1">
              <a:lnSpc>
                <a:spcPct val="150000"/>
              </a:lnSpc>
              <a:buFont typeface="Arial" panose="020B0604020202020204" pitchFamily="34" charset="0"/>
              <a:buChar char="•"/>
            </a:pPr>
            <a:endParaRPr lang="en-US" b="1" dirty="0"/>
          </a:p>
          <a:p>
            <a:pPr lvl="1">
              <a:lnSpc>
                <a:spcPct val="150000"/>
              </a:lnSpc>
              <a:buFont typeface="Arial" panose="020B0604020202020204" pitchFamily="34" charset="0"/>
              <a:buChar char="•"/>
            </a:pPr>
            <a:endParaRPr lang="en-US" dirty="0"/>
          </a:p>
        </p:txBody>
      </p:sp>
      <p:sp>
        <p:nvSpPr>
          <p:cNvPr id="5" name="Title 1"/>
          <p:cNvSpPr txBox="1">
            <a:spLocks/>
          </p:cNvSpPr>
          <p:nvPr/>
        </p:nvSpPr>
        <p:spPr>
          <a:xfrm>
            <a:off x="1090037" y="294148"/>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Benefits of implementing Angular JS</a:t>
            </a:r>
            <a:endParaRPr lang="en-US" dirty="0"/>
          </a:p>
        </p:txBody>
      </p:sp>
    </p:spTree>
    <p:extLst>
      <p:ext uri="{BB962C8B-B14F-4D97-AF65-F5344CB8AC3E}">
        <p14:creationId xmlns:p14="http://schemas.microsoft.com/office/powerpoint/2010/main" val="1998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50000"/>
              </a:lnSpc>
              <a:buNone/>
            </a:pPr>
            <a:r>
              <a:rPr lang="en-US" sz="2800" dirty="0"/>
              <a:t> </a:t>
            </a:r>
            <a:r>
              <a:rPr lang="en-US" sz="2800" dirty="0" smtClean="0"/>
              <a:t>How to install Angular JS </a:t>
            </a:r>
            <a:r>
              <a:rPr lang="en-US" sz="2800" dirty="0"/>
              <a:t>?</a:t>
            </a:r>
          </a:p>
          <a:p>
            <a:pPr marL="201168" lvl="1" indent="0">
              <a:lnSpc>
                <a:spcPct val="150000"/>
              </a:lnSpc>
              <a:buNone/>
            </a:pPr>
            <a:r>
              <a:rPr lang="en-US" b="1" dirty="0" smtClean="0"/>
              <a:t>Pre-requisites – </a:t>
            </a:r>
          </a:p>
          <a:p>
            <a:pPr lvl="1">
              <a:lnSpc>
                <a:spcPct val="150000"/>
              </a:lnSpc>
              <a:buFont typeface="Arial" panose="020B0604020202020204" pitchFamily="34" charset="0"/>
              <a:buChar char="•"/>
            </a:pPr>
            <a:r>
              <a:rPr lang="en-US" dirty="0" smtClean="0"/>
              <a:t>Verify if you have Node.js and NPM Package Manager</a:t>
            </a:r>
          </a:p>
          <a:p>
            <a:pPr lvl="1">
              <a:lnSpc>
                <a:spcPct val="150000"/>
              </a:lnSpc>
              <a:buFont typeface="Arial" panose="020B0604020202020204" pitchFamily="34" charset="0"/>
              <a:buChar char="•"/>
            </a:pPr>
            <a:r>
              <a:rPr lang="en-US" dirty="0" smtClean="0"/>
              <a:t>Check version of Node by executing the following command in your terminal –&gt; node –v</a:t>
            </a:r>
          </a:p>
          <a:p>
            <a:pPr lvl="1">
              <a:lnSpc>
                <a:spcPct val="150000"/>
              </a:lnSpc>
              <a:buFont typeface="Arial" panose="020B0604020202020204" pitchFamily="34" charset="0"/>
              <a:buChar char="•"/>
            </a:pPr>
            <a:r>
              <a:rPr lang="en-US" dirty="0" smtClean="0"/>
              <a:t>Check version of NPM </a:t>
            </a:r>
            <a:r>
              <a:rPr lang="en-US" dirty="0"/>
              <a:t>by executing the following command in your terminal </a:t>
            </a:r>
            <a:r>
              <a:rPr lang="en-US" dirty="0" smtClean="0"/>
              <a:t>–&gt; </a:t>
            </a:r>
            <a:r>
              <a:rPr lang="en-US" dirty="0" err="1" smtClean="0"/>
              <a:t>npm</a:t>
            </a:r>
            <a:r>
              <a:rPr lang="en-US" dirty="0" smtClean="0"/>
              <a:t> –v</a:t>
            </a:r>
          </a:p>
          <a:p>
            <a:pPr lvl="1">
              <a:lnSpc>
                <a:spcPct val="150000"/>
              </a:lnSpc>
              <a:buFont typeface="Arial" panose="020B0604020202020204" pitchFamily="34" charset="0"/>
              <a:buChar char="•"/>
            </a:pPr>
            <a:r>
              <a:rPr lang="en-US" dirty="0" smtClean="0"/>
              <a:t>You can download the node.js and NPM at below given links – </a:t>
            </a:r>
          </a:p>
          <a:p>
            <a:pPr lvl="1">
              <a:lnSpc>
                <a:spcPct val="150000"/>
              </a:lnSpc>
              <a:buFont typeface="Arial" panose="020B0604020202020204" pitchFamily="34" charset="0"/>
              <a:buChar char="•"/>
            </a:pPr>
            <a:r>
              <a:rPr lang="en-US" dirty="0">
                <a:hlinkClick r:id="rId2"/>
              </a:rPr>
              <a:t>https://nodejs.org/en</a:t>
            </a:r>
            <a:r>
              <a:rPr lang="en-US" dirty="0" smtClean="0">
                <a:hlinkClick r:id="rId2"/>
              </a:rPr>
              <a:t>/</a:t>
            </a:r>
            <a:endParaRPr lang="en-US" dirty="0" smtClean="0"/>
          </a:p>
          <a:p>
            <a:pPr lvl="1">
              <a:lnSpc>
                <a:spcPct val="150000"/>
              </a:lnSpc>
              <a:buFont typeface="Arial" panose="020B0604020202020204" pitchFamily="34" charset="0"/>
              <a:buChar char="•"/>
            </a:pPr>
            <a:r>
              <a:rPr lang="en-US" dirty="0">
                <a:hlinkClick r:id="rId3"/>
              </a:rPr>
              <a:t>https://docs.npmjs.com/about-npm/index.html</a:t>
            </a:r>
            <a:endParaRPr lang="en-US" dirty="0"/>
          </a:p>
          <a:p>
            <a:pPr lvl="1">
              <a:lnSpc>
                <a:spcPct val="150000"/>
              </a:lnSpc>
              <a:buFont typeface="Arial" panose="020B0604020202020204" pitchFamily="34" charset="0"/>
              <a:buChar char="•"/>
            </a:pPr>
            <a:endParaRPr lang="en-US" dirty="0"/>
          </a:p>
        </p:txBody>
      </p:sp>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spTree>
    <p:extLst>
      <p:ext uri="{BB962C8B-B14F-4D97-AF65-F5344CB8AC3E}">
        <p14:creationId xmlns:p14="http://schemas.microsoft.com/office/powerpoint/2010/main" val="387052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1450757"/>
          </a:xfrm>
        </p:spPr>
        <p:txBody>
          <a:bodyPr/>
          <a:lstStyle/>
          <a:p>
            <a:r>
              <a:rPr lang="en-US" dirty="0" smtClean="0"/>
              <a:t>Installation of Angular JS</a:t>
            </a:r>
            <a:endParaRPr lang="en-US" dirty="0"/>
          </a:p>
        </p:txBody>
      </p:sp>
      <p:pic>
        <p:nvPicPr>
          <p:cNvPr id="5" name="Picture 4"/>
          <p:cNvPicPr/>
          <p:nvPr/>
        </p:nvPicPr>
        <p:blipFill>
          <a:blip r:embed="rId2"/>
          <a:stretch>
            <a:fillRect/>
          </a:stretch>
        </p:blipFill>
        <p:spPr>
          <a:xfrm>
            <a:off x="2675694" y="2037031"/>
            <a:ext cx="6901571" cy="3793402"/>
          </a:xfrm>
          <a:prstGeom prst="rect">
            <a:avLst/>
          </a:prstGeom>
        </p:spPr>
      </p:pic>
    </p:spTree>
    <p:extLst>
      <p:ext uri="{BB962C8B-B14F-4D97-AF65-F5344CB8AC3E}">
        <p14:creationId xmlns:p14="http://schemas.microsoft.com/office/powerpoint/2010/main" val="30477115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TM02900769[[fn=Retrospect]]</Template>
  <TotalTime>2930</TotalTime>
  <Words>974</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Retrospect</vt:lpstr>
      <vt:lpstr>Angular JS Framework</vt:lpstr>
      <vt:lpstr>Agenda</vt:lpstr>
      <vt:lpstr>Introduction to Angular JS</vt:lpstr>
      <vt:lpstr>Introduction to Angular JS</vt:lpstr>
      <vt:lpstr>Introduction to Angular JS</vt:lpstr>
      <vt:lpstr>Benefits of implementing Angular JS</vt:lpstr>
      <vt:lpstr>PowerPoint Presentation</vt:lpstr>
      <vt:lpstr>Installation of Angular JS</vt:lpstr>
      <vt:lpstr>Installation of Angular JS</vt:lpstr>
      <vt:lpstr>Installation of Angular JS</vt:lpstr>
      <vt:lpstr>Installation of Angular JS</vt:lpstr>
      <vt:lpstr>Installation of Angular JS</vt:lpstr>
      <vt:lpstr>Installation of Angular JS</vt:lpstr>
      <vt:lpstr>Installation of Angular JS</vt:lpstr>
      <vt:lpstr>Key Features of Angular JS –  MVC (Model – View – Controller)</vt:lpstr>
      <vt:lpstr>Key Features of Angular JS –  Two-Way Data Binding</vt:lpstr>
      <vt:lpstr>Angular JS Implementation Examples -</vt:lpstr>
      <vt:lpstr>Angular JS Implementation Examples -</vt:lpstr>
      <vt:lpstr>Angular JS Implementation Examples -</vt:lpstr>
      <vt:lpstr>Demo Code</vt:lpstr>
      <vt:lpstr>Demo Site</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 Framework</dc:title>
  <dc:creator>Adit Kulkarni</dc:creator>
  <cp:lastModifiedBy>Adit Kulkarni</cp:lastModifiedBy>
  <cp:revision>28</cp:revision>
  <dcterms:created xsi:type="dcterms:W3CDTF">2019-04-28T20:51:33Z</dcterms:created>
  <dcterms:modified xsi:type="dcterms:W3CDTF">2019-04-30T21:46:11Z</dcterms:modified>
</cp:coreProperties>
</file>