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3"/>
  </p:notesMasterIdLst>
  <p:sldIdLst>
    <p:sldId id="256" r:id="rId2"/>
    <p:sldId id="276" r:id="rId3"/>
    <p:sldId id="269" r:id="rId4"/>
    <p:sldId id="268" r:id="rId5"/>
    <p:sldId id="271" r:id="rId6"/>
    <p:sldId id="274" r:id="rId7"/>
    <p:sldId id="270" r:id="rId8"/>
    <p:sldId id="273" r:id="rId9"/>
    <p:sldId id="272" r:id="rId10"/>
    <p:sldId id="277"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2C4571-B1B3-4E78-9B31-3BC7BA68E861}" v="1982" dt="2020-11-28T03:14:09.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'[Jordan summary data on outcomes.xlsx]Sheet4'!$A$4</c:f>
              <c:strCache>
                <c:ptCount val="1"/>
                <c:pt idx="0">
                  <c:v>Businesses aware of inspection procedures, and their legal and technical obligations (%)</c:v>
                </c:pt>
              </c:strCache>
            </c:strRef>
          </c:tx>
          <c:dPt>
            <c:idx val="0"/>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1-212F-469B-BDDF-FCF27068E450}"/>
              </c:ext>
            </c:extLst>
          </c:dPt>
          <c:dPt>
            <c:idx val="1"/>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3-212F-469B-BDDF-FCF27068E450}"/>
              </c:ext>
            </c:extLst>
          </c:dPt>
          <c:val>
            <c:numRef>
              <c:f>'[Jordan summary data on outcomes.xlsx]Sheet4'!$B$4:$C$4</c:f>
              <c:numCache>
                <c:formatCode>General</c:formatCode>
                <c:ptCount val="2"/>
                <c:pt idx="0">
                  <c:v>62</c:v>
                </c:pt>
                <c:pt idx="1">
                  <c:v>38</c:v>
                </c:pt>
              </c:numCache>
            </c:numRef>
          </c:val>
          <c:extLst>
            <c:ext xmlns:c16="http://schemas.microsoft.com/office/drawing/2014/chart" uri="{C3380CC4-5D6E-409C-BE32-E72D297353CC}">
              <c16:uniqueId val="{00000004-212F-469B-BDDF-FCF27068E45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6479513866501064"/>
          <c:y val="6.1728395061728392E-2"/>
          <c:w val="0.67040934561185406"/>
          <c:h val="0.86419753086419748"/>
        </c:manualLayout>
      </c:layout>
      <c:pieChart>
        <c:varyColors val="1"/>
        <c:ser>
          <c:idx val="1"/>
          <c:order val="0"/>
          <c:dPt>
            <c:idx val="0"/>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1-8283-4ABA-9550-667E7494B076}"/>
              </c:ext>
            </c:extLst>
          </c:dPt>
          <c:dPt>
            <c:idx val="1"/>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3-8283-4ABA-9550-667E7494B076}"/>
              </c:ext>
            </c:extLst>
          </c:dPt>
          <c:val>
            <c:numRef>
              <c:f>'[Jordan summary data on outcomes.xlsx]Sheet4'!$B$5:$C$5</c:f>
              <c:numCache>
                <c:formatCode>General</c:formatCode>
                <c:ptCount val="2"/>
                <c:pt idx="0">
                  <c:v>37</c:v>
                </c:pt>
                <c:pt idx="1">
                  <c:v>63</c:v>
                </c:pt>
              </c:numCache>
            </c:numRef>
          </c:val>
          <c:extLst>
            <c:ext xmlns:c15="http://schemas.microsoft.com/office/drawing/2012/chart" uri="{02D57815-91ED-43cb-92C2-25804820EDAC}">
              <c15:filteredSeriesTitle>
                <c15:tx>
                  <c:strRef>
                    <c:extLst>
                      <c:ext uri="{02D57815-91ED-43cb-92C2-25804820EDAC}">
                        <c15:formulaRef>
                          <c15:sqref>'[Jordan summary data on outcomes.xlsx]Sheet4'!$A$5</c15:sqref>
                        </c15:formulaRef>
                      </c:ext>
                    </c:extLst>
                    <c:strCache>
                      <c:ptCount val="1"/>
                      <c:pt idx="0">
                        <c:v>Businesses aware of their legal rights (%)</c:v>
                      </c:pt>
                    </c:strCache>
                  </c:strRef>
                </c15:tx>
              </c15:filteredSeriesTitle>
            </c:ext>
            <c:ext xmlns:c16="http://schemas.microsoft.com/office/drawing/2014/chart" uri="{C3380CC4-5D6E-409C-BE32-E72D297353CC}">
              <c16:uniqueId val="{00000004-8283-4ABA-9550-667E7494B076}"/>
            </c:ext>
          </c:extLst>
        </c:ser>
        <c:dLbls>
          <c:showLegendKey val="0"/>
          <c:showVal val="0"/>
          <c:showCatName val="0"/>
          <c:showSerName val="0"/>
          <c:showPercent val="0"/>
          <c:showBubbleSize val="0"/>
          <c:showLeaderLines val="1"/>
        </c:dLbls>
        <c:firstSliceAng val="0"/>
        <c:extLst/>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2"/>
          <c:order val="0"/>
          <c:dPt>
            <c:idx val="0"/>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1-8BF6-40CF-90A7-081F3591B09C}"/>
              </c:ext>
            </c:extLst>
          </c:dPt>
          <c:dPt>
            <c:idx val="1"/>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3-8BF6-40CF-90A7-081F3591B09C}"/>
              </c:ext>
            </c:extLst>
          </c:dPt>
          <c:val>
            <c:numRef>
              <c:f>'[Jordan summary data on outcomes.xlsx]Sheet4'!$B$6:$C$6</c:f>
              <c:numCache>
                <c:formatCode>General</c:formatCode>
                <c:ptCount val="2"/>
                <c:pt idx="0">
                  <c:v>61</c:v>
                </c:pt>
                <c:pt idx="1">
                  <c:v>39</c:v>
                </c:pt>
              </c:numCache>
            </c:numRef>
          </c:val>
          <c:extLst>
            <c:ext xmlns:c15="http://schemas.microsoft.com/office/drawing/2012/chart" uri="{02D57815-91ED-43cb-92C2-25804820EDAC}">
              <c15:filteredSeriesTitle>
                <c15:tx>
                  <c:strRef>
                    <c:extLst>
                      <c:ext uri="{02D57815-91ED-43cb-92C2-25804820EDAC}">
                        <c15:formulaRef>
                          <c15:sqref>'[Jordan summary data on outcomes.xlsx]Sheet4'!$A$6</c15:sqref>
                        </c15:formulaRef>
                      </c:ext>
                    </c:extLst>
                    <c:strCache>
                      <c:ptCount val="1"/>
                      <c:pt idx="0">
                        <c:v>Businesses believe inspectors are aware of the technical aspects of the inspection (%)</c:v>
                      </c:pt>
                    </c:strCache>
                  </c:strRef>
                </c15:tx>
              </c15:filteredSeriesTitle>
            </c:ext>
            <c:ext xmlns:c16="http://schemas.microsoft.com/office/drawing/2014/chart" uri="{C3380CC4-5D6E-409C-BE32-E72D297353CC}">
              <c16:uniqueId val="{00000004-8BF6-40CF-90A7-081F3591B09C}"/>
            </c:ext>
          </c:extLst>
        </c:ser>
        <c:dLbls>
          <c:showLegendKey val="0"/>
          <c:showVal val="0"/>
          <c:showCatName val="0"/>
          <c:showSerName val="0"/>
          <c:showPercent val="0"/>
          <c:showBubbleSize val="0"/>
          <c:showLeaderLines val="1"/>
        </c:dLbls>
        <c:firstSliceAng val="0"/>
        <c:extLst/>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3"/>
          <c:order val="0"/>
          <c:dPt>
            <c:idx val="0"/>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1-DB25-4A56-889D-B2B020C37C9F}"/>
              </c:ext>
            </c:extLst>
          </c:dPt>
          <c:dPt>
            <c:idx val="1"/>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3-DB25-4A56-889D-B2B020C37C9F}"/>
              </c:ext>
            </c:extLst>
          </c:dPt>
          <c:val>
            <c:numRef>
              <c:f>'[Jordan summary data on outcomes.xlsx]Sheet4'!$B$7:$C$7</c:f>
              <c:numCache>
                <c:formatCode>General</c:formatCode>
                <c:ptCount val="2"/>
                <c:pt idx="0">
                  <c:v>51</c:v>
                </c:pt>
                <c:pt idx="1">
                  <c:v>49</c:v>
                </c:pt>
              </c:numCache>
            </c:numRef>
          </c:val>
          <c:extLst>
            <c:ext xmlns:c15="http://schemas.microsoft.com/office/drawing/2012/chart" uri="{02D57815-91ED-43cb-92C2-25804820EDAC}">
              <c15:filteredSeriesTitle>
                <c15:tx>
                  <c:strRef>
                    <c:extLst>
                      <c:ext uri="{02D57815-91ED-43cb-92C2-25804820EDAC}">
                        <c15:formulaRef>
                          <c15:sqref>'[Jordan summary data on outcomes.xlsx]Sheet4'!$A$7</c15:sqref>
                        </c15:formulaRef>
                      </c:ext>
                    </c:extLst>
                    <c:strCache>
                      <c:ptCount val="1"/>
                      <c:pt idx="0">
                        <c:v>Businesses satisfied with the performance and conduct of the inspector (%)</c:v>
                      </c:pt>
                    </c:strCache>
                  </c:strRef>
                </c15:tx>
              </c15:filteredSeriesTitle>
            </c:ext>
            <c:ext xmlns:c16="http://schemas.microsoft.com/office/drawing/2014/chart" uri="{C3380CC4-5D6E-409C-BE32-E72D297353CC}">
              <c16:uniqueId val="{00000004-DB25-4A56-889D-B2B020C37C9F}"/>
            </c:ext>
          </c:extLst>
        </c:ser>
        <c:dLbls>
          <c:showLegendKey val="0"/>
          <c:showVal val="0"/>
          <c:showCatName val="0"/>
          <c:showSerName val="0"/>
          <c:showPercent val="0"/>
          <c:showBubbleSize val="0"/>
          <c:showLeaderLines val="1"/>
        </c:dLbls>
        <c:firstSliceAng val="0"/>
        <c:extLst/>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4"/>
          <c:order val="0"/>
          <c:dPt>
            <c:idx val="0"/>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1-011F-4F29-82BD-A9567326B0A8}"/>
              </c:ext>
            </c:extLst>
          </c:dPt>
          <c:dPt>
            <c:idx val="1"/>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3-011F-4F29-82BD-A9567326B0A8}"/>
              </c:ext>
            </c:extLst>
          </c:dPt>
          <c:val>
            <c:numRef>
              <c:f>'[Jordan summary data on outcomes.xlsx]Sheet4'!$B$8:$C$8</c:f>
              <c:numCache>
                <c:formatCode>General</c:formatCode>
                <c:ptCount val="2"/>
                <c:pt idx="0">
                  <c:v>58</c:v>
                </c:pt>
                <c:pt idx="1">
                  <c:v>42</c:v>
                </c:pt>
              </c:numCache>
            </c:numRef>
          </c:val>
          <c:extLst>
            <c:ext xmlns:c15="http://schemas.microsoft.com/office/drawing/2012/chart" uri="{02D57815-91ED-43cb-92C2-25804820EDAC}">
              <c15:filteredSeriesTitle>
                <c15:tx>
                  <c:strRef>
                    <c:extLst>
                      <c:ext uri="{02D57815-91ED-43cb-92C2-25804820EDAC}">
                        <c15:formulaRef>
                          <c15:sqref>'[Jordan summary data on outcomes.xlsx]Sheet4'!$A$8</c15:sqref>
                        </c15:formulaRef>
                      </c:ext>
                    </c:extLst>
                    <c:strCache>
                      <c:ptCount val="1"/>
                      <c:pt idx="0">
                        <c:v>Businesses don’t feel that they have been subject to unfair penalities of decisions by inspector (%) </c:v>
                      </c:pt>
                    </c:strCache>
                  </c:strRef>
                </c15:tx>
              </c15:filteredSeriesTitle>
            </c:ext>
            <c:ext xmlns:c16="http://schemas.microsoft.com/office/drawing/2014/chart" uri="{C3380CC4-5D6E-409C-BE32-E72D297353CC}">
              <c16:uniqueId val="{00000004-011F-4F29-82BD-A9567326B0A8}"/>
            </c:ext>
          </c:extLst>
        </c:ser>
        <c:dLbls>
          <c:showLegendKey val="0"/>
          <c:showVal val="0"/>
          <c:showCatName val="0"/>
          <c:showSerName val="0"/>
          <c:showPercent val="0"/>
          <c:showBubbleSize val="0"/>
          <c:showLeaderLines val="1"/>
        </c:dLbls>
        <c:firstSliceAng val="0"/>
        <c:extLst/>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5"/>
          <c:order val="0"/>
          <c:dPt>
            <c:idx val="0"/>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1-11FA-4EEF-854A-CE74750879EC}"/>
              </c:ext>
            </c:extLst>
          </c:dPt>
          <c:dPt>
            <c:idx val="1"/>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3-11FA-4EEF-854A-CE74750879EC}"/>
              </c:ext>
            </c:extLst>
          </c:dPt>
          <c:val>
            <c:numRef>
              <c:f>'[Jordan summary data on outcomes.xlsx]Sheet4'!$B$9:$C$9</c:f>
              <c:numCache>
                <c:formatCode>General</c:formatCode>
                <c:ptCount val="2"/>
                <c:pt idx="0">
                  <c:v>19</c:v>
                </c:pt>
                <c:pt idx="1">
                  <c:v>81</c:v>
                </c:pt>
              </c:numCache>
            </c:numRef>
          </c:val>
          <c:extLst>
            <c:ext xmlns:c15="http://schemas.microsoft.com/office/drawing/2012/chart" uri="{02D57815-91ED-43cb-92C2-25804820EDAC}">
              <c15:filteredSeriesTitle>
                <c15:tx>
                  <c:strRef>
                    <c:extLst>
                      <c:ext uri="{02D57815-91ED-43cb-92C2-25804820EDAC}">
                        <c15:formulaRef>
                          <c15:sqref>'[Jordan summary data on outcomes.xlsx]Sheet4'!$A$9</c15:sqref>
                        </c15:formulaRef>
                      </c:ext>
                    </c:extLst>
                    <c:strCache>
                      <c:ptCount val="1"/>
                      <c:pt idx="0">
                        <c:v>Businesses informed ahead of inspection goal and purpose(%)</c:v>
                      </c:pt>
                    </c:strCache>
                  </c:strRef>
                </c15:tx>
              </c15:filteredSeriesTitle>
            </c:ext>
            <c:ext xmlns:c16="http://schemas.microsoft.com/office/drawing/2014/chart" uri="{C3380CC4-5D6E-409C-BE32-E72D297353CC}">
              <c16:uniqueId val="{00000004-11FA-4EEF-854A-CE74750879EC}"/>
            </c:ext>
          </c:extLst>
        </c:ser>
        <c:dLbls>
          <c:showLegendKey val="0"/>
          <c:showVal val="0"/>
          <c:showCatName val="0"/>
          <c:showSerName val="0"/>
          <c:showPercent val="0"/>
          <c:showBubbleSize val="0"/>
          <c:showLeaderLines val="1"/>
        </c:dLbls>
        <c:firstSliceAng val="0"/>
        <c:extLst/>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02412-4A10-4F06-A206-5B6A1BA6FF8C}"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27B01B-2BF3-432C-BEA5-F12C3F33CB0E}">
      <dgm:prSet/>
      <dgm:spPr/>
      <dgm:t>
        <a:bodyPr/>
        <a:lstStyle/>
        <a:p>
          <a:pPr>
            <a:defRPr b="1"/>
          </a:pPr>
          <a:r>
            <a:rPr lang="en-US"/>
            <a:t>Best Subset Model</a:t>
          </a:r>
        </a:p>
      </dgm:t>
    </dgm:pt>
    <dgm:pt modelId="{7DB13CA0-ED59-4419-A75C-F436B41B093B}" type="parTrans" cxnId="{D7AF8ABD-0EB8-4425-9BD4-DB3A10CC4F76}">
      <dgm:prSet/>
      <dgm:spPr/>
      <dgm:t>
        <a:bodyPr/>
        <a:lstStyle/>
        <a:p>
          <a:endParaRPr lang="en-US"/>
        </a:p>
      </dgm:t>
    </dgm:pt>
    <dgm:pt modelId="{7DA4B8BD-8C1F-46C6-A9E3-43E3A4A41B9C}" type="sibTrans" cxnId="{D7AF8ABD-0EB8-4425-9BD4-DB3A10CC4F76}">
      <dgm:prSet/>
      <dgm:spPr/>
      <dgm:t>
        <a:bodyPr/>
        <a:lstStyle/>
        <a:p>
          <a:endParaRPr lang="en-US"/>
        </a:p>
      </dgm:t>
    </dgm:pt>
    <dgm:pt modelId="{A6110796-337B-4912-8455-A847EB34CC35}">
      <dgm:prSet/>
      <dgm:spPr/>
      <dgm:t>
        <a:bodyPr/>
        <a:lstStyle/>
        <a:p>
          <a:r>
            <a:rPr lang="en-US" dirty="0">
              <a:latin typeface="+mn-lt"/>
              <a:cs typeface="Times New Roman" panose="02020603050405020304" pitchFamily="18" charset="0"/>
            </a:rPr>
            <a:t>The first step was to the identify the best model, i.e., the best combination of factors to use for every regression  </a:t>
          </a:r>
        </a:p>
      </dgm:t>
    </dgm:pt>
    <dgm:pt modelId="{9FCF71AE-5EF2-4000-BB32-D96296504331}" type="parTrans" cxnId="{4308A8A0-F716-436E-A8E0-3199CD0493FF}">
      <dgm:prSet/>
      <dgm:spPr/>
      <dgm:t>
        <a:bodyPr/>
        <a:lstStyle/>
        <a:p>
          <a:endParaRPr lang="en-US"/>
        </a:p>
      </dgm:t>
    </dgm:pt>
    <dgm:pt modelId="{B7625049-855D-46E2-966D-81F040EA36B6}" type="sibTrans" cxnId="{4308A8A0-F716-436E-A8E0-3199CD0493FF}">
      <dgm:prSet/>
      <dgm:spPr/>
      <dgm:t>
        <a:bodyPr/>
        <a:lstStyle/>
        <a:p>
          <a:endParaRPr lang="en-US"/>
        </a:p>
      </dgm:t>
    </dgm:pt>
    <dgm:pt modelId="{DB4DE35C-C211-4572-B7C1-C79963907F98}">
      <dgm:prSet/>
      <dgm:spPr/>
      <dgm:t>
        <a:bodyPr/>
        <a:lstStyle/>
        <a:p>
          <a:pPr>
            <a:defRPr b="1"/>
          </a:pPr>
          <a:r>
            <a:rPr lang="en-US"/>
            <a:t>Logistic Regression</a:t>
          </a:r>
        </a:p>
      </dgm:t>
    </dgm:pt>
    <dgm:pt modelId="{546C8DBB-C450-46BD-B749-ED84A3351799}" type="parTrans" cxnId="{D408A1F3-72CD-467A-8A1B-C819F47E4863}">
      <dgm:prSet/>
      <dgm:spPr/>
      <dgm:t>
        <a:bodyPr/>
        <a:lstStyle/>
        <a:p>
          <a:endParaRPr lang="en-US"/>
        </a:p>
      </dgm:t>
    </dgm:pt>
    <dgm:pt modelId="{A1187291-A0B1-42D5-95DF-2FFCAAF6B2CC}" type="sibTrans" cxnId="{D408A1F3-72CD-467A-8A1B-C819F47E4863}">
      <dgm:prSet/>
      <dgm:spPr/>
      <dgm:t>
        <a:bodyPr/>
        <a:lstStyle/>
        <a:p>
          <a:endParaRPr lang="en-US"/>
        </a:p>
      </dgm:t>
    </dgm:pt>
    <dgm:pt modelId="{F155DA9A-04B5-4F1B-8256-974FAD8AC8BF}">
      <dgm:prSet/>
      <dgm:spPr/>
      <dgm:t>
        <a:bodyPr/>
        <a:lstStyle/>
        <a:p>
          <a:r>
            <a:rPr lang="en-US" dirty="0">
              <a:latin typeface="+mn-lt"/>
              <a:cs typeface="Times New Roman" panose="02020603050405020304" pitchFamily="18" charset="0"/>
            </a:rPr>
            <a:t>Once the best models were chosen, logistic regression exercises were done to identify factors that significantly affected inspection quality  </a:t>
          </a:r>
        </a:p>
      </dgm:t>
    </dgm:pt>
    <dgm:pt modelId="{DA4DB594-2DB0-4F0D-937B-BCEB7F5C4578}" type="parTrans" cxnId="{3DF3E5FB-45D5-45BC-A9B7-291F67AEF3CE}">
      <dgm:prSet/>
      <dgm:spPr/>
      <dgm:t>
        <a:bodyPr/>
        <a:lstStyle/>
        <a:p>
          <a:endParaRPr lang="en-US"/>
        </a:p>
      </dgm:t>
    </dgm:pt>
    <dgm:pt modelId="{6AD61B9A-D045-4D3E-9CBB-5221DE064485}" type="sibTrans" cxnId="{3DF3E5FB-45D5-45BC-A9B7-291F67AEF3CE}">
      <dgm:prSet/>
      <dgm:spPr/>
      <dgm:t>
        <a:bodyPr/>
        <a:lstStyle/>
        <a:p>
          <a:endParaRPr lang="en-US"/>
        </a:p>
      </dgm:t>
    </dgm:pt>
    <dgm:pt modelId="{CE82DAEA-98C6-4DA7-836A-1A7073436303}">
      <dgm:prSet/>
      <dgm:spPr/>
      <dgm:t>
        <a:bodyPr/>
        <a:lstStyle/>
        <a:p>
          <a:pPr>
            <a:defRPr b="1"/>
          </a:pPr>
          <a:r>
            <a:rPr lang="en-US"/>
            <a:t>Prediction </a:t>
          </a:r>
        </a:p>
      </dgm:t>
    </dgm:pt>
    <dgm:pt modelId="{D2C10538-C0F2-4E06-8A61-C3078A82C2FE}" type="parTrans" cxnId="{09DAC03A-EB85-41B2-9647-7E4F087CCC96}">
      <dgm:prSet/>
      <dgm:spPr/>
      <dgm:t>
        <a:bodyPr/>
        <a:lstStyle/>
        <a:p>
          <a:endParaRPr lang="en-US"/>
        </a:p>
      </dgm:t>
    </dgm:pt>
    <dgm:pt modelId="{EF9032B5-0593-4FEE-872E-7B2973185809}" type="sibTrans" cxnId="{09DAC03A-EB85-41B2-9647-7E4F087CCC96}">
      <dgm:prSet/>
      <dgm:spPr/>
      <dgm:t>
        <a:bodyPr/>
        <a:lstStyle/>
        <a:p>
          <a:endParaRPr lang="en-US"/>
        </a:p>
      </dgm:t>
    </dgm:pt>
    <dgm:pt modelId="{ADF8CC84-379E-4FCE-8442-E497E8261862}">
      <dgm:prSet/>
      <dgm:spPr/>
      <dgm:t>
        <a:bodyPr/>
        <a:lstStyle/>
        <a:p>
          <a:r>
            <a:rPr lang="en-US" dirty="0">
              <a:latin typeface="+mn-lt"/>
              <a:cs typeface="Times New Roman" panose="02020603050405020304" pitchFamily="18" charset="0"/>
            </a:rPr>
            <a:t>The best model, implied by the logistic regression, was used to generate predictions and compare these to the actual values</a:t>
          </a:r>
        </a:p>
      </dgm:t>
    </dgm:pt>
    <dgm:pt modelId="{5FE23EAA-757B-485B-AA91-C0C3EBE434CD}" type="parTrans" cxnId="{6866ADE6-C884-49DD-9D1F-C6A7E8F1A06C}">
      <dgm:prSet/>
      <dgm:spPr/>
      <dgm:t>
        <a:bodyPr/>
        <a:lstStyle/>
        <a:p>
          <a:endParaRPr lang="en-US"/>
        </a:p>
      </dgm:t>
    </dgm:pt>
    <dgm:pt modelId="{11129EFE-941C-45F1-85FE-7CE02763B1E8}" type="sibTrans" cxnId="{6866ADE6-C884-49DD-9D1F-C6A7E8F1A06C}">
      <dgm:prSet/>
      <dgm:spPr/>
      <dgm:t>
        <a:bodyPr/>
        <a:lstStyle/>
        <a:p>
          <a:endParaRPr lang="en-US"/>
        </a:p>
      </dgm:t>
    </dgm:pt>
    <dgm:pt modelId="{D4CFE4CB-0BDF-41B0-AE73-99DEC8C1A1CF}" type="pres">
      <dgm:prSet presAssocID="{34102412-4A10-4F06-A206-5B6A1BA6FF8C}" presName="root" presStyleCnt="0">
        <dgm:presLayoutVars>
          <dgm:dir/>
          <dgm:resizeHandles val="exact"/>
        </dgm:presLayoutVars>
      </dgm:prSet>
      <dgm:spPr/>
    </dgm:pt>
    <dgm:pt modelId="{F1190E43-8626-4590-960C-3A6076256C52}" type="pres">
      <dgm:prSet presAssocID="{9727B01B-2BF3-432C-BEA5-F12C3F33CB0E}" presName="compNode" presStyleCnt="0"/>
      <dgm:spPr/>
    </dgm:pt>
    <dgm:pt modelId="{E08F89C1-5466-4FAA-B265-9FCC57F0CC99}" type="pres">
      <dgm:prSet presAssocID="{9727B01B-2BF3-432C-BEA5-F12C3F33CB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470EE68-65DA-40C8-BC6C-0B8A18239A0A}" type="pres">
      <dgm:prSet presAssocID="{9727B01B-2BF3-432C-BEA5-F12C3F33CB0E}" presName="iconSpace" presStyleCnt="0"/>
      <dgm:spPr/>
    </dgm:pt>
    <dgm:pt modelId="{50E493D5-FD2D-45CA-A18B-E897AC6B222B}" type="pres">
      <dgm:prSet presAssocID="{9727B01B-2BF3-432C-BEA5-F12C3F33CB0E}" presName="parTx" presStyleLbl="revTx" presStyleIdx="0" presStyleCnt="6">
        <dgm:presLayoutVars>
          <dgm:chMax val="0"/>
          <dgm:chPref val="0"/>
        </dgm:presLayoutVars>
      </dgm:prSet>
      <dgm:spPr/>
    </dgm:pt>
    <dgm:pt modelId="{61F658AE-1F5A-4DE5-845E-715B5E21A31B}" type="pres">
      <dgm:prSet presAssocID="{9727B01B-2BF3-432C-BEA5-F12C3F33CB0E}" presName="txSpace" presStyleCnt="0"/>
      <dgm:spPr/>
    </dgm:pt>
    <dgm:pt modelId="{C88A1759-903C-434B-A960-337004B9CD76}" type="pres">
      <dgm:prSet presAssocID="{9727B01B-2BF3-432C-BEA5-F12C3F33CB0E}" presName="desTx" presStyleLbl="revTx" presStyleIdx="1" presStyleCnt="6">
        <dgm:presLayoutVars/>
      </dgm:prSet>
      <dgm:spPr/>
    </dgm:pt>
    <dgm:pt modelId="{E65B04C1-786A-409C-9D80-6730BB889CD1}" type="pres">
      <dgm:prSet presAssocID="{7DA4B8BD-8C1F-46C6-A9E3-43E3A4A41B9C}" presName="sibTrans" presStyleCnt="0"/>
      <dgm:spPr/>
    </dgm:pt>
    <dgm:pt modelId="{7E61F1C0-6F73-40E3-8FB3-89CF6DEFEA77}" type="pres">
      <dgm:prSet presAssocID="{DB4DE35C-C211-4572-B7C1-C79963907F98}" presName="compNode" presStyleCnt="0"/>
      <dgm:spPr/>
    </dgm:pt>
    <dgm:pt modelId="{3E8CEF9F-9BBC-4F65-8623-8052B5AFC8ED}" type="pres">
      <dgm:prSet presAssocID="{DB4DE35C-C211-4572-B7C1-C79963907F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EB3EE5C-027F-499E-899C-D05EA0C49121}" type="pres">
      <dgm:prSet presAssocID="{DB4DE35C-C211-4572-B7C1-C79963907F98}" presName="iconSpace" presStyleCnt="0"/>
      <dgm:spPr/>
    </dgm:pt>
    <dgm:pt modelId="{DB7211F1-0A58-47F2-9241-ADCBFBF7B761}" type="pres">
      <dgm:prSet presAssocID="{DB4DE35C-C211-4572-B7C1-C79963907F98}" presName="parTx" presStyleLbl="revTx" presStyleIdx="2" presStyleCnt="6">
        <dgm:presLayoutVars>
          <dgm:chMax val="0"/>
          <dgm:chPref val="0"/>
        </dgm:presLayoutVars>
      </dgm:prSet>
      <dgm:spPr/>
    </dgm:pt>
    <dgm:pt modelId="{4217CEFF-AD1E-48E6-B7CF-0EFC2312AAC4}" type="pres">
      <dgm:prSet presAssocID="{DB4DE35C-C211-4572-B7C1-C79963907F98}" presName="txSpace" presStyleCnt="0"/>
      <dgm:spPr/>
    </dgm:pt>
    <dgm:pt modelId="{E4A5F5C9-8E42-4033-87E3-D019D41E93EC}" type="pres">
      <dgm:prSet presAssocID="{DB4DE35C-C211-4572-B7C1-C79963907F98}" presName="desTx" presStyleLbl="revTx" presStyleIdx="3" presStyleCnt="6">
        <dgm:presLayoutVars/>
      </dgm:prSet>
      <dgm:spPr/>
    </dgm:pt>
    <dgm:pt modelId="{962B71D6-032E-4B98-9F48-A5FF3254BEEE}" type="pres">
      <dgm:prSet presAssocID="{A1187291-A0B1-42D5-95DF-2FFCAAF6B2CC}" presName="sibTrans" presStyleCnt="0"/>
      <dgm:spPr/>
    </dgm:pt>
    <dgm:pt modelId="{62A58806-DB87-45E1-B34E-0BE1DF1BFD06}" type="pres">
      <dgm:prSet presAssocID="{CE82DAEA-98C6-4DA7-836A-1A7073436303}" presName="compNode" presStyleCnt="0"/>
      <dgm:spPr/>
    </dgm:pt>
    <dgm:pt modelId="{6886F4A4-4A8D-4416-AB18-19AB84A2A6D6}" type="pres">
      <dgm:prSet presAssocID="{CE82DAEA-98C6-4DA7-836A-1A70734363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E2D0B0EA-7C51-49DF-871A-B314F0FE15AE}" type="pres">
      <dgm:prSet presAssocID="{CE82DAEA-98C6-4DA7-836A-1A7073436303}" presName="iconSpace" presStyleCnt="0"/>
      <dgm:spPr/>
    </dgm:pt>
    <dgm:pt modelId="{71A7B4B2-34E6-4C1F-B8EB-8708C0CBBA9F}" type="pres">
      <dgm:prSet presAssocID="{CE82DAEA-98C6-4DA7-836A-1A7073436303}" presName="parTx" presStyleLbl="revTx" presStyleIdx="4" presStyleCnt="6">
        <dgm:presLayoutVars>
          <dgm:chMax val="0"/>
          <dgm:chPref val="0"/>
        </dgm:presLayoutVars>
      </dgm:prSet>
      <dgm:spPr/>
    </dgm:pt>
    <dgm:pt modelId="{D4150F30-66E6-4A5D-B168-CF436CF5C6CB}" type="pres">
      <dgm:prSet presAssocID="{CE82DAEA-98C6-4DA7-836A-1A7073436303}" presName="txSpace" presStyleCnt="0"/>
      <dgm:spPr/>
    </dgm:pt>
    <dgm:pt modelId="{93481C97-D773-4B16-870E-E733E59AFBB2}" type="pres">
      <dgm:prSet presAssocID="{CE82DAEA-98C6-4DA7-836A-1A7073436303}" presName="desTx" presStyleLbl="revTx" presStyleIdx="5" presStyleCnt="6">
        <dgm:presLayoutVars/>
      </dgm:prSet>
      <dgm:spPr/>
    </dgm:pt>
  </dgm:ptLst>
  <dgm:cxnLst>
    <dgm:cxn modelId="{083EFF26-3E4F-4323-BD30-26FEBDED2CE3}" type="presOf" srcId="{ADF8CC84-379E-4FCE-8442-E497E8261862}" destId="{93481C97-D773-4B16-870E-E733E59AFBB2}" srcOrd="0" destOrd="0" presId="urn:microsoft.com/office/officeart/2018/5/layout/CenteredIconLabelDescriptionList"/>
    <dgm:cxn modelId="{09DAC03A-EB85-41B2-9647-7E4F087CCC96}" srcId="{34102412-4A10-4F06-A206-5B6A1BA6FF8C}" destId="{CE82DAEA-98C6-4DA7-836A-1A7073436303}" srcOrd="2" destOrd="0" parTransId="{D2C10538-C0F2-4E06-8A61-C3078A82C2FE}" sibTransId="{EF9032B5-0593-4FEE-872E-7B2973185809}"/>
    <dgm:cxn modelId="{0C69BE60-9CF6-48A3-89D0-17A4F7A7317E}" type="presOf" srcId="{DB4DE35C-C211-4572-B7C1-C79963907F98}" destId="{DB7211F1-0A58-47F2-9241-ADCBFBF7B761}" srcOrd="0" destOrd="0" presId="urn:microsoft.com/office/officeart/2018/5/layout/CenteredIconLabelDescriptionList"/>
    <dgm:cxn modelId="{E7234F46-68FF-481E-8C0C-22C670341B68}" type="presOf" srcId="{CE82DAEA-98C6-4DA7-836A-1A7073436303}" destId="{71A7B4B2-34E6-4C1F-B8EB-8708C0CBBA9F}" srcOrd="0" destOrd="0" presId="urn:microsoft.com/office/officeart/2018/5/layout/CenteredIconLabelDescriptionList"/>
    <dgm:cxn modelId="{D336647D-0EED-42B2-B721-2CF9801C0106}" type="presOf" srcId="{F155DA9A-04B5-4F1B-8256-974FAD8AC8BF}" destId="{E4A5F5C9-8E42-4033-87E3-D019D41E93EC}" srcOrd="0" destOrd="0" presId="urn:microsoft.com/office/officeart/2018/5/layout/CenteredIconLabelDescriptionList"/>
    <dgm:cxn modelId="{4308A8A0-F716-436E-A8E0-3199CD0493FF}" srcId="{9727B01B-2BF3-432C-BEA5-F12C3F33CB0E}" destId="{A6110796-337B-4912-8455-A847EB34CC35}" srcOrd="0" destOrd="0" parTransId="{9FCF71AE-5EF2-4000-BB32-D96296504331}" sibTransId="{B7625049-855D-46E2-966D-81F040EA36B6}"/>
    <dgm:cxn modelId="{5C84A7A6-64A9-4A24-BDEA-42CE29B5A3CC}" type="presOf" srcId="{34102412-4A10-4F06-A206-5B6A1BA6FF8C}" destId="{D4CFE4CB-0BDF-41B0-AE73-99DEC8C1A1CF}" srcOrd="0" destOrd="0" presId="urn:microsoft.com/office/officeart/2018/5/layout/CenteredIconLabelDescriptionList"/>
    <dgm:cxn modelId="{CC8342AB-CADF-48B9-890B-4162C376F50C}" type="presOf" srcId="{9727B01B-2BF3-432C-BEA5-F12C3F33CB0E}" destId="{50E493D5-FD2D-45CA-A18B-E897AC6B222B}" srcOrd="0" destOrd="0" presId="urn:microsoft.com/office/officeart/2018/5/layout/CenteredIconLabelDescriptionList"/>
    <dgm:cxn modelId="{D7AF8ABD-0EB8-4425-9BD4-DB3A10CC4F76}" srcId="{34102412-4A10-4F06-A206-5B6A1BA6FF8C}" destId="{9727B01B-2BF3-432C-BEA5-F12C3F33CB0E}" srcOrd="0" destOrd="0" parTransId="{7DB13CA0-ED59-4419-A75C-F436B41B093B}" sibTransId="{7DA4B8BD-8C1F-46C6-A9E3-43E3A4A41B9C}"/>
    <dgm:cxn modelId="{6588CABF-495B-474D-8D77-DEC74208D324}" type="presOf" srcId="{A6110796-337B-4912-8455-A847EB34CC35}" destId="{C88A1759-903C-434B-A960-337004B9CD76}" srcOrd="0" destOrd="0" presId="urn:microsoft.com/office/officeart/2018/5/layout/CenteredIconLabelDescriptionList"/>
    <dgm:cxn modelId="{6866ADE6-C884-49DD-9D1F-C6A7E8F1A06C}" srcId="{CE82DAEA-98C6-4DA7-836A-1A7073436303}" destId="{ADF8CC84-379E-4FCE-8442-E497E8261862}" srcOrd="0" destOrd="0" parTransId="{5FE23EAA-757B-485B-AA91-C0C3EBE434CD}" sibTransId="{11129EFE-941C-45F1-85FE-7CE02763B1E8}"/>
    <dgm:cxn modelId="{D408A1F3-72CD-467A-8A1B-C819F47E4863}" srcId="{34102412-4A10-4F06-A206-5B6A1BA6FF8C}" destId="{DB4DE35C-C211-4572-B7C1-C79963907F98}" srcOrd="1" destOrd="0" parTransId="{546C8DBB-C450-46BD-B749-ED84A3351799}" sibTransId="{A1187291-A0B1-42D5-95DF-2FFCAAF6B2CC}"/>
    <dgm:cxn modelId="{3DF3E5FB-45D5-45BC-A9B7-291F67AEF3CE}" srcId="{DB4DE35C-C211-4572-B7C1-C79963907F98}" destId="{F155DA9A-04B5-4F1B-8256-974FAD8AC8BF}" srcOrd="0" destOrd="0" parTransId="{DA4DB594-2DB0-4F0D-937B-BCEB7F5C4578}" sibTransId="{6AD61B9A-D045-4D3E-9CBB-5221DE064485}"/>
    <dgm:cxn modelId="{6B4AC2D2-B049-40A0-A81B-FEC6F9BD75C8}" type="presParOf" srcId="{D4CFE4CB-0BDF-41B0-AE73-99DEC8C1A1CF}" destId="{F1190E43-8626-4590-960C-3A6076256C52}" srcOrd="0" destOrd="0" presId="urn:microsoft.com/office/officeart/2018/5/layout/CenteredIconLabelDescriptionList"/>
    <dgm:cxn modelId="{68DBCFA7-0895-4BC9-AAC3-876D13E07A8E}" type="presParOf" srcId="{F1190E43-8626-4590-960C-3A6076256C52}" destId="{E08F89C1-5466-4FAA-B265-9FCC57F0CC99}" srcOrd="0" destOrd="0" presId="urn:microsoft.com/office/officeart/2018/5/layout/CenteredIconLabelDescriptionList"/>
    <dgm:cxn modelId="{1D5B9623-0C8E-46FC-ADBA-E715711612E4}" type="presParOf" srcId="{F1190E43-8626-4590-960C-3A6076256C52}" destId="{C470EE68-65DA-40C8-BC6C-0B8A18239A0A}" srcOrd="1" destOrd="0" presId="urn:microsoft.com/office/officeart/2018/5/layout/CenteredIconLabelDescriptionList"/>
    <dgm:cxn modelId="{554C016B-E344-45B4-9377-1AE8D7941F8A}" type="presParOf" srcId="{F1190E43-8626-4590-960C-3A6076256C52}" destId="{50E493D5-FD2D-45CA-A18B-E897AC6B222B}" srcOrd="2" destOrd="0" presId="urn:microsoft.com/office/officeart/2018/5/layout/CenteredIconLabelDescriptionList"/>
    <dgm:cxn modelId="{43EE8EEC-5608-4EA0-A2D0-8A71912274A7}" type="presParOf" srcId="{F1190E43-8626-4590-960C-3A6076256C52}" destId="{61F658AE-1F5A-4DE5-845E-715B5E21A31B}" srcOrd="3" destOrd="0" presId="urn:microsoft.com/office/officeart/2018/5/layout/CenteredIconLabelDescriptionList"/>
    <dgm:cxn modelId="{737169C5-3283-467D-B402-01EDBF3D107E}" type="presParOf" srcId="{F1190E43-8626-4590-960C-3A6076256C52}" destId="{C88A1759-903C-434B-A960-337004B9CD76}" srcOrd="4" destOrd="0" presId="urn:microsoft.com/office/officeart/2018/5/layout/CenteredIconLabelDescriptionList"/>
    <dgm:cxn modelId="{57DA49EF-E298-456B-B30B-EB2F7DB30EB2}" type="presParOf" srcId="{D4CFE4CB-0BDF-41B0-AE73-99DEC8C1A1CF}" destId="{E65B04C1-786A-409C-9D80-6730BB889CD1}" srcOrd="1" destOrd="0" presId="urn:microsoft.com/office/officeart/2018/5/layout/CenteredIconLabelDescriptionList"/>
    <dgm:cxn modelId="{47CEEF7C-B821-4CB9-B4F0-6D66DCA5746C}" type="presParOf" srcId="{D4CFE4CB-0BDF-41B0-AE73-99DEC8C1A1CF}" destId="{7E61F1C0-6F73-40E3-8FB3-89CF6DEFEA77}" srcOrd="2" destOrd="0" presId="urn:microsoft.com/office/officeart/2018/5/layout/CenteredIconLabelDescriptionList"/>
    <dgm:cxn modelId="{ABEC1B34-B91F-49A8-B5E8-8A28D6AD01DA}" type="presParOf" srcId="{7E61F1C0-6F73-40E3-8FB3-89CF6DEFEA77}" destId="{3E8CEF9F-9BBC-4F65-8623-8052B5AFC8ED}" srcOrd="0" destOrd="0" presId="urn:microsoft.com/office/officeart/2018/5/layout/CenteredIconLabelDescriptionList"/>
    <dgm:cxn modelId="{7AD2BA62-7F42-4AB2-A043-E83D2ECB562D}" type="presParOf" srcId="{7E61F1C0-6F73-40E3-8FB3-89CF6DEFEA77}" destId="{0EB3EE5C-027F-499E-899C-D05EA0C49121}" srcOrd="1" destOrd="0" presId="urn:microsoft.com/office/officeart/2018/5/layout/CenteredIconLabelDescriptionList"/>
    <dgm:cxn modelId="{2E178B48-C0A0-41A2-926F-A06F70D4D302}" type="presParOf" srcId="{7E61F1C0-6F73-40E3-8FB3-89CF6DEFEA77}" destId="{DB7211F1-0A58-47F2-9241-ADCBFBF7B761}" srcOrd="2" destOrd="0" presId="urn:microsoft.com/office/officeart/2018/5/layout/CenteredIconLabelDescriptionList"/>
    <dgm:cxn modelId="{1B706822-E7C0-49CC-BC07-8C49F91F860A}" type="presParOf" srcId="{7E61F1C0-6F73-40E3-8FB3-89CF6DEFEA77}" destId="{4217CEFF-AD1E-48E6-B7CF-0EFC2312AAC4}" srcOrd="3" destOrd="0" presId="urn:microsoft.com/office/officeart/2018/5/layout/CenteredIconLabelDescriptionList"/>
    <dgm:cxn modelId="{1B1948E4-FF66-45EF-95DF-C4CCE535E322}" type="presParOf" srcId="{7E61F1C0-6F73-40E3-8FB3-89CF6DEFEA77}" destId="{E4A5F5C9-8E42-4033-87E3-D019D41E93EC}" srcOrd="4" destOrd="0" presId="urn:microsoft.com/office/officeart/2018/5/layout/CenteredIconLabelDescriptionList"/>
    <dgm:cxn modelId="{4D87F5FF-FDF1-4750-9189-1246D021B823}" type="presParOf" srcId="{D4CFE4CB-0BDF-41B0-AE73-99DEC8C1A1CF}" destId="{962B71D6-032E-4B98-9F48-A5FF3254BEEE}" srcOrd="3" destOrd="0" presId="urn:microsoft.com/office/officeart/2018/5/layout/CenteredIconLabelDescriptionList"/>
    <dgm:cxn modelId="{489775D5-97BA-4C00-A789-F66A6FD648AC}" type="presParOf" srcId="{D4CFE4CB-0BDF-41B0-AE73-99DEC8C1A1CF}" destId="{62A58806-DB87-45E1-B34E-0BE1DF1BFD06}" srcOrd="4" destOrd="0" presId="urn:microsoft.com/office/officeart/2018/5/layout/CenteredIconLabelDescriptionList"/>
    <dgm:cxn modelId="{1B47306C-8B87-41B6-AAC0-C888042FBBCF}" type="presParOf" srcId="{62A58806-DB87-45E1-B34E-0BE1DF1BFD06}" destId="{6886F4A4-4A8D-4416-AB18-19AB84A2A6D6}" srcOrd="0" destOrd="0" presId="urn:microsoft.com/office/officeart/2018/5/layout/CenteredIconLabelDescriptionList"/>
    <dgm:cxn modelId="{1CFF205E-8A2E-4464-9579-D64FAD96A0B6}" type="presParOf" srcId="{62A58806-DB87-45E1-B34E-0BE1DF1BFD06}" destId="{E2D0B0EA-7C51-49DF-871A-B314F0FE15AE}" srcOrd="1" destOrd="0" presId="urn:microsoft.com/office/officeart/2018/5/layout/CenteredIconLabelDescriptionList"/>
    <dgm:cxn modelId="{2A4E5F76-EAFF-4DF8-BF01-81350FC8F5AE}" type="presParOf" srcId="{62A58806-DB87-45E1-B34E-0BE1DF1BFD06}" destId="{71A7B4B2-34E6-4C1F-B8EB-8708C0CBBA9F}" srcOrd="2" destOrd="0" presId="urn:microsoft.com/office/officeart/2018/5/layout/CenteredIconLabelDescriptionList"/>
    <dgm:cxn modelId="{C8BD05D4-856F-4BCC-9F66-12DEE657FB63}" type="presParOf" srcId="{62A58806-DB87-45E1-B34E-0BE1DF1BFD06}" destId="{D4150F30-66E6-4A5D-B168-CF436CF5C6CB}" srcOrd="3" destOrd="0" presId="urn:microsoft.com/office/officeart/2018/5/layout/CenteredIconLabelDescriptionList"/>
    <dgm:cxn modelId="{788F9208-C7A5-4A49-A8B4-F084AF32D3CD}" type="presParOf" srcId="{62A58806-DB87-45E1-B34E-0BE1DF1BFD06}" destId="{93481C97-D773-4B16-870E-E733E59AFBB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4C2184-0100-4652-84F5-BDB240CAC2BC}"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745CA6-6805-458A-8C3B-BC0C8ADD2518}">
      <dgm:prSet/>
      <dgm:spPr/>
      <dgm:t>
        <a:bodyPr/>
        <a:lstStyle/>
        <a:p>
          <a:pPr>
            <a:lnSpc>
              <a:spcPct val="100000"/>
            </a:lnSpc>
            <a:defRPr b="1"/>
          </a:pPr>
          <a:r>
            <a:rPr lang="en-US" dirty="0"/>
            <a:t>Score Definition</a:t>
          </a:r>
        </a:p>
      </dgm:t>
    </dgm:pt>
    <dgm:pt modelId="{2C65C737-EE50-4C05-A45E-43DC46474153}" type="parTrans" cxnId="{C4F67157-49E6-45BD-9360-1429945D33FA}">
      <dgm:prSet/>
      <dgm:spPr/>
      <dgm:t>
        <a:bodyPr/>
        <a:lstStyle/>
        <a:p>
          <a:endParaRPr lang="en-US"/>
        </a:p>
      </dgm:t>
    </dgm:pt>
    <dgm:pt modelId="{29C9632B-3A80-4FC3-8345-67CF05455D7D}" type="sibTrans" cxnId="{C4F67157-49E6-45BD-9360-1429945D33FA}">
      <dgm:prSet/>
      <dgm:spPr/>
      <dgm:t>
        <a:bodyPr/>
        <a:lstStyle/>
        <a:p>
          <a:endParaRPr lang="en-US"/>
        </a:p>
      </dgm:t>
    </dgm:pt>
    <dgm:pt modelId="{D8DD23E9-91A5-414F-B36B-B5A0C895F21D}">
      <dgm:prSet/>
      <dgm:spPr/>
      <dgm:t>
        <a:bodyPr/>
        <a:lstStyle/>
        <a:p>
          <a:pPr>
            <a:lnSpc>
              <a:spcPct val="100000"/>
            </a:lnSpc>
          </a:pPr>
          <a:r>
            <a:rPr lang="en-US" dirty="0">
              <a:latin typeface="+mn-lt"/>
              <a:cs typeface="Times New Roman" panose="02020603050405020304" pitchFamily="18" charset="0"/>
            </a:rPr>
            <a:t>1: Decline, 2: No Change, 3: Improvement</a:t>
          </a:r>
        </a:p>
      </dgm:t>
    </dgm:pt>
    <dgm:pt modelId="{D5AF7906-7CA9-45EF-9D4F-A35E90EB6E30}" type="parTrans" cxnId="{3C720CC6-8C77-4582-A9B3-47DE4D670069}">
      <dgm:prSet/>
      <dgm:spPr/>
      <dgm:t>
        <a:bodyPr/>
        <a:lstStyle/>
        <a:p>
          <a:endParaRPr lang="en-US"/>
        </a:p>
      </dgm:t>
    </dgm:pt>
    <dgm:pt modelId="{59B23880-A898-419A-A6D1-A06544859DB6}" type="sibTrans" cxnId="{3C720CC6-8C77-4582-A9B3-47DE4D670069}">
      <dgm:prSet/>
      <dgm:spPr/>
      <dgm:t>
        <a:bodyPr/>
        <a:lstStyle/>
        <a:p>
          <a:endParaRPr lang="en-US"/>
        </a:p>
      </dgm:t>
    </dgm:pt>
    <dgm:pt modelId="{A42872E1-7148-48A1-9ACF-61A22C09927A}">
      <dgm:prSet/>
      <dgm:spPr/>
      <dgm:t>
        <a:bodyPr/>
        <a:lstStyle/>
        <a:p>
          <a:pPr>
            <a:lnSpc>
              <a:spcPct val="100000"/>
            </a:lnSpc>
          </a:pPr>
          <a:r>
            <a:rPr lang="en-US" dirty="0">
              <a:latin typeface="+mn-lt"/>
              <a:cs typeface="Times New Roman" panose="02020603050405020304" pitchFamily="18" charset="0"/>
            </a:rPr>
            <a:t>1: Yes, 0: No </a:t>
          </a:r>
        </a:p>
      </dgm:t>
    </dgm:pt>
    <dgm:pt modelId="{7A22B795-C7A5-4915-A38B-97A5FB4A73CA}" type="parTrans" cxnId="{801897BB-1029-4FA3-A8F1-B19902B82653}">
      <dgm:prSet/>
      <dgm:spPr/>
      <dgm:t>
        <a:bodyPr/>
        <a:lstStyle/>
        <a:p>
          <a:endParaRPr lang="en-US"/>
        </a:p>
      </dgm:t>
    </dgm:pt>
    <dgm:pt modelId="{8F26592A-E16F-4D07-84E4-AD74EFF2FEBD}" type="sibTrans" cxnId="{801897BB-1029-4FA3-A8F1-B19902B82653}">
      <dgm:prSet/>
      <dgm:spPr/>
      <dgm:t>
        <a:bodyPr/>
        <a:lstStyle/>
        <a:p>
          <a:endParaRPr lang="en-US"/>
        </a:p>
      </dgm:t>
    </dgm:pt>
    <dgm:pt modelId="{854D3E45-05EE-482B-9BCA-ABF933AC18F9}">
      <dgm:prSet/>
      <dgm:spPr/>
      <dgm:t>
        <a:bodyPr/>
        <a:lstStyle/>
        <a:p>
          <a:pPr>
            <a:lnSpc>
              <a:spcPct val="100000"/>
            </a:lnSpc>
            <a:defRPr b="1"/>
          </a:pPr>
          <a:r>
            <a:rPr lang="en-US" dirty="0"/>
            <a:t>Two different datasets analyzed </a:t>
          </a:r>
        </a:p>
      </dgm:t>
    </dgm:pt>
    <dgm:pt modelId="{A6B92EF5-13A0-47DE-B99C-7BF377CAF1A3}" type="parTrans" cxnId="{9A18AD28-B5B2-4806-AE45-6B4C18E532EE}">
      <dgm:prSet/>
      <dgm:spPr/>
      <dgm:t>
        <a:bodyPr/>
        <a:lstStyle/>
        <a:p>
          <a:endParaRPr lang="en-US"/>
        </a:p>
      </dgm:t>
    </dgm:pt>
    <dgm:pt modelId="{FB3CB8A0-D599-4BB0-827C-237546E56455}" type="sibTrans" cxnId="{9A18AD28-B5B2-4806-AE45-6B4C18E532EE}">
      <dgm:prSet/>
      <dgm:spPr/>
      <dgm:t>
        <a:bodyPr/>
        <a:lstStyle/>
        <a:p>
          <a:endParaRPr lang="en-US"/>
        </a:p>
      </dgm:t>
    </dgm:pt>
    <dgm:pt modelId="{0400F0D5-95EF-4DB7-92D6-A1E3A107D579}">
      <dgm:prSet/>
      <dgm:spPr/>
      <dgm:t>
        <a:bodyPr/>
        <a:lstStyle/>
        <a:p>
          <a:pPr>
            <a:lnSpc>
              <a:spcPct val="100000"/>
            </a:lnSpc>
            <a:buFont typeface="Arial" panose="020B0604020202020204" pitchFamily="34" charset="0"/>
            <a:buNone/>
          </a:pPr>
          <a:r>
            <a:rPr lang="en-US" u="sng" dirty="0">
              <a:latin typeface="+mn-lt"/>
              <a:cs typeface="Times New Roman" panose="02020603050405020304" pitchFamily="18" charset="0"/>
            </a:rPr>
            <a:t>Study 1</a:t>
          </a:r>
          <a:r>
            <a:rPr lang="en-US" u="none" dirty="0">
              <a:latin typeface="+mn-lt"/>
              <a:cs typeface="Times New Roman" panose="02020603050405020304" pitchFamily="18" charset="0"/>
            </a:rPr>
            <a:t>: analyzed</a:t>
          </a:r>
          <a:r>
            <a:rPr lang="en-US" dirty="0">
              <a:latin typeface="+mn-lt"/>
              <a:cs typeface="Times New Roman" panose="02020603050405020304" pitchFamily="18" charset="0"/>
            </a:rPr>
            <a:t> responses related to the Greater Amman Municipality (GAM): these covered business opinion about the 2020 inspection related situation </a:t>
          </a:r>
        </a:p>
        <a:p>
          <a:pPr>
            <a:lnSpc>
              <a:spcPct val="100000"/>
            </a:lnSpc>
            <a:buFont typeface="Arial" panose="020B0604020202020204" pitchFamily="34" charset="0"/>
            <a:buNone/>
          </a:pPr>
          <a:endParaRPr lang="en-US" dirty="0">
            <a:latin typeface="+mn-lt"/>
            <a:cs typeface="Times New Roman" panose="02020603050405020304" pitchFamily="18" charset="0"/>
          </a:endParaRPr>
        </a:p>
        <a:p>
          <a:pPr>
            <a:lnSpc>
              <a:spcPct val="100000"/>
            </a:lnSpc>
            <a:buFont typeface="Arial" panose="020B0604020202020204" pitchFamily="34" charset="0"/>
            <a:buNone/>
          </a:pPr>
          <a:r>
            <a:rPr lang="en-US" u="sng" dirty="0">
              <a:latin typeface="+mn-lt"/>
              <a:cs typeface="Times New Roman" panose="02020603050405020304" pitchFamily="18" charset="0"/>
            </a:rPr>
            <a:t>Study 2</a:t>
          </a:r>
          <a:r>
            <a:rPr lang="en-US" dirty="0">
              <a:latin typeface="+mn-lt"/>
              <a:cs typeface="Times New Roman" panose="02020603050405020304" pitchFamily="18" charset="0"/>
            </a:rPr>
            <a:t>: analyzed responses related to all inspectorates: these covered business opinion of changes in recent past</a:t>
          </a:r>
        </a:p>
      </dgm:t>
    </dgm:pt>
    <dgm:pt modelId="{E8B01D94-CB61-4755-8383-F1CD489D5CD5}" type="parTrans" cxnId="{F99D44F1-7E97-4456-8D57-DED0D36F52A1}">
      <dgm:prSet/>
      <dgm:spPr/>
      <dgm:t>
        <a:bodyPr/>
        <a:lstStyle/>
        <a:p>
          <a:endParaRPr lang="en-US"/>
        </a:p>
      </dgm:t>
    </dgm:pt>
    <dgm:pt modelId="{FE5EEE3C-85F2-49F4-892E-28BC660C2647}" type="sibTrans" cxnId="{F99D44F1-7E97-4456-8D57-DED0D36F52A1}">
      <dgm:prSet/>
      <dgm:spPr/>
      <dgm:t>
        <a:bodyPr/>
        <a:lstStyle/>
        <a:p>
          <a:endParaRPr lang="en-US"/>
        </a:p>
      </dgm:t>
    </dgm:pt>
    <dgm:pt modelId="{5AAAFEC6-4C21-4145-88F8-8FE566584A41}" type="pres">
      <dgm:prSet presAssocID="{234C2184-0100-4652-84F5-BDB240CAC2BC}" presName="root" presStyleCnt="0">
        <dgm:presLayoutVars>
          <dgm:dir/>
          <dgm:resizeHandles val="exact"/>
        </dgm:presLayoutVars>
      </dgm:prSet>
      <dgm:spPr/>
    </dgm:pt>
    <dgm:pt modelId="{E6A1EF1E-DDCD-464B-80B2-CDB9B7C53DAC}" type="pres">
      <dgm:prSet presAssocID="{C8745CA6-6805-458A-8C3B-BC0C8ADD2518}" presName="compNode" presStyleCnt="0"/>
      <dgm:spPr/>
    </dgm:pt>
    <dgm:pt modelId="{54F1CCC2-BAC1-4D92-9890-BBFC1A3325A5}" type="pres">
      <dgm:prSet presAssocID="{C8745CA6-6805-458A-8C3B-BC0C8ADD2518}" presName="iconRect" presStyleLbl="node1" presStyleIdx="0" presStyleCnt="2" custLinFactNeighborX="-2533" custLinFactNeighborY="-3875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EF52C4D3-5AF9-4679-957A-2E241123E195}" type="pres">
      <dgm:prSet presAssocID="{C8745CA6-6805-458A-8C3B-BC0C8ADD2518}" presName="iconSpace" presStyleCnt="0"/>
      <dgm:spPr/>
    </dgm:pt>
    <dgm:pt modelId="{FDAF79D7-6B78-4D59-A35A-07BE448A8F29}" type="pres">
      <dgm:prSet presAssocID="{C8745CA6-6805-458A-8C3B-BC0C8ADD2518}" presName="parTx" presStyleLbl="revTx" presStyleIdx="0" presStyleCnt="4" custLinFactNeighborX="-213" custLinFactNeighborY="-55594">
        <dgm:presLayoutVars>
          <dgm:chMax val="0"/>
          <dgm:chPref val="0"/>
        </dgm:presLayoutVars>
      </dgm:prSet>
      <dgm:spPr/>
    </dgm:pt>
    <dgm:pt modelId="{08B35F55-CA96-44D8-AF82-210572D02514}" type="pres">
      <dgm:prSet presAssocID="{C8745CA6-6805-458A-8C3B-BC0C8ADD2518}" presName="txSpace" presStyleCnt="0"/>
      <dgm:spPr/>
    </dgm:pt>
    <dgm:pt modelId="{6860F029-6350-4112-B598-C1BF28669F98}" type="pres">
      <dgm:prSet presAssocID="{C8745CA6-6805-458A-8C3B-BC0C8ADD2518}" presName="desTx" presStyleLbl="revTx" presStyleIdx="1" presStyleCnt="4" custLinFactNeighborX="-213" custLinFactNeighborY="-32287">
        <dgm:presLayoutVars/>
      </dgm:prSet>
      <dgm:spPr/>
    </dgm:pt>
    <dgm:pt modelId="{A62C4DE1-8386-4319-837F-B686C3CA3678}" type="pres">
      <dgm:prSet presAssocID="{29C9632B-3A80-4FC3-8345-67CF05455D7D}" presName="sibTrans" presStyleCnt="0"/>
      <dgm:spPr/>
    </dgm:pt>
    <dgm:pt modelId="{53C97EE8-3827-4521-9D86-0D3DB4A470C7}" type="pres">
      <dgm:prSet presAssocID="{854D3E45-05EE-482B-9BCA-ABF933AC18F9}" presName="compNode" presStyleCnt="0"/>
      <dgm:spPr/>
    </dgm:pt>
    <dgm:pt modelId="{5CDA810F-CE75-43E1-A3D9-75352FAEE1B2}" type="pres">
      <dgm:prSet presAssocID="{854D3E45-05EE-482B-9BCA-ABF933AC18F9}" presName="iconRect" presStyleLbl="node1" presStyleIdx="1" presStyleCnt="2" custLinFactNeighborY="-3288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BF18F69-22D9-4228-858B-EC18BCA9CDB2}" type="pres">
      <dgm:prSet presAssocID="{854D3E45-05EE-482B-9BCA-ABF933AC18F9}" presName="iconSpace" presStyleCnt="0"/>
      <dgm:spPr/>
    </dgm:pt>
    <dgm:pt modelId="{A6673C78-06C7-497A-8D16-68A229B08BF4}" type="pres">
      <dgm:prSet presAssocID="{854D3E45-05EE-482B-9BCA-ABF933AC18F9}" presName="parTx" presStyleLbl="revTx" presStyleIdx="2" presStyleCnt="4" custLinFactNeighborX="-1238" custLinFactNeighborY="-72629">
        <dgm:presLayoutVars>
          <dgm:chMax val="0"/>
          <dgm:chPref val="0"/>
        </dgm:presLayoutVars>
      </dgm:prSet>
      <dgm:spPr/>
    </dgm:pt>
    <dgm:pt modelId="{844871F6-5A9F-4B8C-AA7B-9714307D3276}" type="pres">
      <dgm:prSet presAssocID="{854D3E45-05EE-482B-9BCA-ABF933AC18F9}" presName="txSpace" presStyleCnt="0"/>
      <dgm:spPr/>
    </dgm:pt>
    <dgm:pt modelId="{14E403CA-3B2B-49C5-9006-549AAEB75C75}" type="pres">
      <dgm:prSet presAssocID="{854D3E45-05EE-482B-9BCA-ABF933AC18F9}" presName="desTx" presStyleLbl="revTx" presStyleIdx="3" presStyleCnt="4" custScaleX="103946" custScaleY="325638">
        <dgm:presLayoutVars/>
      </dgm:prSet>
      <dgm:spPr/>
    </dgm:pt>
  </dgm:ptLst>
  <dgm:cxnLst>
    <dgm:cxn modelId="{E83D2401-D498-4F7B-9A72-C5E914C14E13}" type="presOf" srcId="{854D3E45-05EE-482B-9BCA-ABF933AC18F9}" destId="{A6673C78-06C7-497A-8D16-68A229B08BF4}" srcOrd="0" destOrd="0" presId="urn:microsoft.com/office/officeart/2018/5/layout/CenteredIconLabelDescriptionList"/>
    <dgm:cxn modelId="{9A18AD28-B5B2-4806-AE45-6B4C18E532EE}" srcId="{234C2184-0100-4652-84F5-BDB240CAC2BC}" destId="{854D3E45-05EE-482B-9BCA-ABF933AC18F9}" srcOrd="1" destOrd="0" parTransId="{A6B92EF5-13A0-47DE-B99C-7BF377CAF1A3}" sibTransId="{FB3CB8A0-D599-4BB0-827C-237546E56455}"/>
    <dgm:cxn modelId="{DAD3BD60-6A8C-4227-A5EF-A9F4A5F4E826}" type="presOf" srcId="{A42872E1-7148-48A1-9ACF-61A22C09927A}" destId="{6860F029-6350-4112-B598-C1BF28669F98}" srcOrd="0" destOrd="1" presId="urn:microsoft.com/office/officeart/2018/5/layout/CenteredIconLabelDescriptionList"/>
    <dgm:cxn modelId="{BA49D84B-55A7-4C1C-B5EC-2FA6D34394C1}" type="presOf" srcId="{C8745CA6-6805-458A-8C3B-BC0C8ADD2518}" destId="{FDAF79D7-6B78-4D59-A35A-07BE448A8F29}" srcOrd="0" destOrd="0" presId="urn:microsoft.com/office/officeart/2018/5/layout/CenteredIconLabelDescriptionList"/>
    <dgm:cxn modelId="{C4F67157-49E6-45BD-9360-1429945D33FA}" srcId="{234C2184-0100-4652-84F5-BDB240CAC2BC}" destId="{C8745CA6-6805-458A-8C3B-BC0C8ADD2518}" srcOrd="0" destOrd="0" parTransId="{2C65C737-EE50-4C05-A45E-43DC46474153}" sibTransId="{29C9632B-3A80-4FC3-8345-67CF05455D7D}"/>
    <dgm:cxn modelId="{801897BB-1029-4FA3-A8F1-B19902B82653}" srcId="{C8745CA6-6805-458A-8C3B-BC0C8ADD2518}" destId="{A42872E1-7148-48A1-9ACF-61A22C09927A}" srcOrd="1" destOrd="0" parTransId="{7A22B795-C7A5-4915-A38B-97A5FB4A73CA}" sibTransId="{8F26592A-E16F-4D07-84E4-AD74EFF2FEBD}"/>
    <dgm:cxn modelId="{3C720CC6-8C77-4582-A9B3-47DE4D670069}" srcId="{C8745CA6-6805-458A-8C3B-BC0C8ADD2518}" destId="{D8DD23E9-91A5-414F-B36B-B5A0C895F21D}" srcOrd="0" destOrd="0" parTransId="{D5AF7906-7CA9-45EF-9D4F-A35E90EB6E30}" sibTransId="{59B23880-A898-419A-A6D1-A06544859DB6}"/>
    <dgm:cxn modelId="{135D31D4-7255-46ED-88A3-55AEC04716FC}" type="presOf" srcId="{234C2184-0100-4652-84F5-BDB240CAC2BC}" destId="{5AAAFEC6-4C21-4145-88F8-8FE566584A41}" srcOrd="0" destOrd="0" presId="urn:microsoft.com/office/officeart/2018/5/layout/CenteredIconLabelDescriptionList"/>
    <dgm:cxn modelId="{0CA2A3DE-DAE4-4FE7-A337-D74B0511551A}" type="presOf" srcId="{D8DD23E9-91A5-414F-B36B-B5A0C895F21D}" destId="{6860F029-6350-4112-B598-C1BF28669F98}" srcOrd="0" destOrd="0" presId="urn:microsoft.com/office/officeart/2018/5/layout/CenteredIconLabelDescriptionList"/>
    <dgm:cxn modelId="{F99D44F1-7E97-4456-8D57-DED0D36F52A1}" srcId="{854D3E45-05EE-482B-9BCA-ABF933AC18F9}" destId="{0400F0D5-95EF-4DB7-92D6-A1E3A107D579}" srcOrd="0" destOrd="0" parTransId="{E8B01D94-CB61-4755-8383-F1CD489D5CD5}" sibTransId="{FE5EEE3C-85F2-49F4-892E-28BC660C2647}"/>
    <dgm:cxn modelId="{327FDBF3-52F5-4A33-B0BD-3271F04CD8C8}" type="presOf" srcId="{0400F0D5-95EF-4DB7-92D6-A1E3A107D579}" destId="{14E403CA-3B2B-49C5-9006-549AAEB75C75}" srcOrd="0" destOrd="0" presId="urn:microsoft.com/office/officeart/2018/5/layout/CenteredIconLabelDescriptionList"/>
    <dgm:cxn modelId="{591DA90D-FA0A-420E-9467-002DA68CBDAC}" type="presParOf" srcId="{5AAAFEC6-4C21-4145-88F8-8FE566584A41}" destId="{E6A1EF1E-DDCD-464B-80B2-CDB9B7C53DAC}" srcOrd="0" destOrd="0" presId="urn:microsoft.com/office/officeart/2018/5/layout/CenteredIconLabelDescriptionList"/>
    <dgm:cxn modelId="{271B2DAE-0686-4B2C-A2CB-314E39AED9CE}" type="presParOf" srcId="{E6A1EF1E-DDCD-464B-80B2-CDB9B7C53DAC}" destId="{54F1CCC2-BAC1-4D92-9890-BBFC1A3325A5}" srcOrd="0" destOrd="0" presId="urn:microsoft.com/office/officeart/2018/5/layout/CenteredIconLabelDescriptionList"/>
    <dgm:cxn modelId="{2756BC96-C8D6-4CD8-B05E-3C4052B0045C}" type="presParOf" srcId="{E6A1EF1E-DDCD-464B-80B2-CDB9B7C53DAC}" destId="{EF52C4D3-5AF9-4679-957A-2E241123E195}" srcOrd="1" destOrd="0" presId="urn:microsoft.com/office/officeart/2018/5/layout/CenteredIconLabelDescriptionList"/>
    <dgm:cxn modelId="{C905A371-4DF1-401C-A6D3-288EB83CEAEE}" type="presParOf" srcId="{E6A1EF1E-DDCD-464B-80B2-CDB9B7C53DAC}" destId="{FDAF79D7-6B78-4D59-A35A-07BE448A8F29}" srcOrd="2" destOrd="0" presId="urn:microsoft.com/office/officeart/2018/5/layout/CenteredIconLabelDescriptionList"/>
    <dgm:cxn modelId="{96C54B59-0B09-4C13-8317-B0BCF456B18C}" type="presParOf" srcId="{E6A1EF1E-DDCD-464B-80B2-CDB9B7C53DAC}" destId="{08B35F55-CA96-44D8-AF82-210572D02514}" srcOrd="3" destOrd="0" presId="urn:microsoft.com/office/officeart/2018/5/layout/CenteredIconLabelDescriptionList"/>
    <dgm:cxn modelId="{72F8E24A-3242-4B5A-9AA4-9568335510E6}" type="presParOf" srcId="{E6A1EF1E-DDCD-464B-80B2-CDB9B7C53DAC}" destId="{6860F029-6350-4112-B598-C1BF28669F98}" srcOrd="4" destOrd="0" presId="urn:microsoft.com/office/officeart/2018/5/layout/CenteredIconLabelDescriptionList"/>
    <dgm:cxn modelId="{0C65ED6A-C8F4-4912-B745-E21A67953690}" type="presParOf" srcId="{5AAAFEC6-4C21-4145-88F8-8FE566584A41}" destId="{A62C4DE1-8386-4319-837F-B686C3CA3678}" srcOrd="1" destOrd="0" presId="urn:microsoft.com/office/officeart/2018/5/layout/CenteredIconLabelDescriptionList"/>
    <dgm:cxn modelId="{DDD87613-7792-4CF2-B9BD-65380DDCA5E0}" type="presParOf" srcId="{5AAAFEC6-4C21-4145-88F8-8FE566584A41}" destId="{53C97EE8-3827-4521-9D86-0D3DB4A470C7}" srcOrd="2" destOrd="0" presId="urn:microsoft.com/office/officeart/2018/5/layout/CenteredIconLabelDescriptionList"/>
    <dgm:cxn modelId="{06A0A6B5-490A-412F-AAFD-9A5CFED0B8DE}" type="presParOf" srcId="{53C97EE8-3827-4521-9D86-0D3DB4A470C7}" destId="{5CDA810F-CE75-43E1-A3D9-75352FAEE1B2}" srcOrd="0" destOrd="0" presId="urn:microsoft.com/office/officeart/2018/5/layout/CenteredIconLabelDescriptionList"/>
    <dgm:cxn modelId="{30DC394B-7D5D-45E5-8061-659D8D86280D}" type="presParOf" srcId="{53C97EE8-3827-4521-9D86-0D3DB4A470C7}" destId="{7BF18F69-22D9-4228-858B-EC18BCA9CDB2}" srcOrd="1" destOrd="0" presId="urn:microsoft.com/office/officeart/2018/5/layout/CenteredIconLabelDescriptionList"/>
    <dgm:cxn modelId="{EBD49D82-18BB-4778-8EFE-14D86B333978}" type="presParOf" srcId="{53C97EE8-3827-4521-9D86-0D3DB4A470C7}" destId="{A6673C78-06C7-497A-8D16-68A229B08BF4}" srcOrd="2" destOrd="0" presId="urn:microsoft.com/office/officeart/2018/5/layout/CenteredIconLabelDescriptionList"/>
    <dgm:cxn modelId="{EA8A7913-822F-4134-AFE5-114984CE296A}" type="presParOf" srcId="{53C97EE8-3827-4521-9D86-0D3DB4A470C7}" destId="{844871F6-5A9F-4B8C-AA7B-9714307D3276}" srcOrd="3" destOrd="0" presId="urn:microsoft.com/office/officeart/2018/5/layout/CenteredIconLabelDescriptionList"/>
    <dgm:cxn modelId="{F2EC2742-6F62-42B2-BE48-143558C970F1}" type="presParOf" srcId="{53C97EE8-3827-4521-9D86-0D3DB4A470C7}" destId="{14E403CA-3B2B-49C5-9006-549AAEB75C7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F7132B-3CB0-4BFB-9285-0AAA2D14E01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A172B094-2580-49CC-9099-21E00CC0423A}">
      <dgm:prSet/>
      <dgm:spPr/>
      <dgm:t>
        <a:bodyPr/>
        <a:lstStyle/>
        <a:p>
          <a:r>
            <a:rPr lang="en-US" dirty="0"/>
            <a:t>Study 1: GAM dataset</a:t>
          </a:r>
        </a:p>
      </dgm:t>
    </dgm:pt>
    <dgm:pt modelId="{71B282F5-2C58-44F1-A14A-3F51E6CF9361}" type="parTrans" cxnId="{093581AE-1CA9-463A-901F-F7E7BA88F8F8}">
      <dgm:prSet/>
      <dgm:spPr/>
      <dgm:t>
        <a:bodyPr/>
        <a:lstStyle/>
        <a:p>
          <a:endParaRPr lang="en-US"/>
        </a:p>
      </dgm:t>
    </dgm:pt>
    <dgm:pt modelId="{6513A497-9571-4057-BC00-D7EBA02F513E}" type="sibTrans" cxnId="{093581AE-1CA9-463A-901F-F7E7BA88F8F8}">
      <dgm:prSet/>
      <dgm:spPr/>
      <dgm:t>
        <a:bodyPr/>
        <a:lstStyle/>
        <a:p>
          <a:endParaRPr lang="en-US"/>
        </a:p>
      </dgm:t>
    </dgm:pt>
    <dgm:pt modelId="{5481CD65-45A4-4EF1-8165-EEADABB0FCD5}">
      <dgm:prSet/>
      <dgm:spPr/>
      <dgm:t>
        <a:bodyPr/>
        <a:lstStyle/>
        <a:p>
          <a:r>
            <a:rPr lang="en-US" dirty="0"/>
            <a:t>Study 2: Aggregate dataset</a:t>
          </a:r>
        </a:p>
      </dgm:t>
    </dgm:pt>
    <dgm:pt modelId="{950BEDBD-DA19-4AE5-BED0-0D9C7FDA78AE}" type="parTrans" cxnId="{ACC6BCB5-FA60-4800-8B1F-9AF35C3EA744}">
      <dgm:prSet/>
      <dgm:spPr/>
      <dgm:t>
        <a:bodyPr/>
        <a:lstStyle/>
        <a:p>
          <a:endParaRPr lang="en-US"/>
        </a:p>
      </dgm:t>
    </dgm:pt>
    <dgm:pt modelId="{309198C7-4AFE-44D3-9C28-3C6F66A7FB24}" type="sibTrans" cxnId="{ACC6BCB5-FA60-4800-8B1F-9AF35C3EA744}">
      <dgm:prSet/>
      <dgm:spPr/>
      <dgm:t>
        <a:bodyPr/>
        <a:lstStyle/>
        <a:p>
          <a:endParaRPr lang="en-US"/>
        </a:p>
      </dgm:t>
    </dgm:pt>
    <dgm:pt modelId="{D99D8A0E-E3CC-489B-A5F4-9FD9BA029704}">
      <dgm:prSet custT="1"/>
      <dgm:spPr/>
      <dgm:t>
        <a:bodyPr/>
        <a:lstStyle/>
        <a:p>
          <a:pPr>
            <a:buFontTx/>
            <a:buNone/>
          </a:pPr>
          <a:r>
            <a:rPr lang="en-US" sz="2000" u="sng" dirty="0">
              <a:latin typeface="+mn-lt"/>
              <a:cs typeface="Times New Roman" panose="02020603050405020304" pitchFamily="18" charset="0"/>
            </a:rPr>
            <a:t>Dependent Variables</a:t>
          </a:r>
          <a:endParaRPr lang="en-US" sz="2400" dirty="0">
            <a:latin typeface="+mn-lt"/>
            <a:cs typeface="Times New Roman" panose="02020603050405020304" pitchFamily="18" charset="0"/>
          </a:endParaRPr>
        </a:p>
      </dgm:t>
    </dgm:pt>
    <dgm:pt modelId="{35011A60-A194-4638-A6A6-E0E540156001}" type="parTrans" cxnId="{A967AF23-A0C4-487F-94B5-1C0E8C1CE4CB}">
      <dgm:prSet/>
      <dgm:spPr/>
      <dgm:t>
        <a:bodyPr/>
        <a:lstStyle/>
        <a:p>
          <a:endParaRPr lang="en-US"/>
        </a:p>
      </dgm:t>
    </dgm:pt>
    <dgm:pt modelId="{007CAB5D-6921-48F8-9F56-68D7206BCF4E}" type="sibTrans" cxnId="{A967AF23-A0C4-487F-94B5-1C0E8C1CE4CB}">
      <dgm:prSet/>
      <dgm:spPr/>
      <dgm:t>
        <a:bodyPr/>
        <a:lstStyle/>
        <a:p>
          <a:endParaRPr lang="en-US"/>
        </a:p>
      </dgm:t>
    </dgm:pt>
    <dgm:pt modelId="{A0B089DF-34D1-42CA-AFD8-069B4DED9D1F}">
      <dgm:prSet custT="1"/>
      <dgm:spPr/>
      <dgm:t>
        <a:bodyPr/>
        <a:lstStyle/>
        <a:p>
          <a:pPr>
            <a:buFontTx/>
            <a:buNone/>
          </a:pPr>
          <a:r>
            <a:rPr lang="en-US" sz="2000" u="sng" dirty="0">
              <a:latin typeface="+mn-lt"/>
              <a:cs typeface="Times New Roman" panose="02020603050405020304" pitchFamily="18" charset="0"/>
            </a:rPr>
            <a:t>Potential Predictors</a:t>
          </a:r>
          <a:endParaRPr lang="en-US" sz="1600" dirty="0">
            <a:latin typeface="+mn-lt"/>
            <a:cs typeface="Times New Roman" panose="02020603050405020304" pitchFamily="18" charset="0"/>
          </a:endParaRPr>
        </a:p>
      </dgm:t>
    </dgm:pt>
    <dgm:pt modelId="{90733A7A-FF9A-4B1E-B63F-8ED7746B451D}" type="parTrans" cxnId="{D65665B3-80EF-4091-802A-F56F0FA4A3E4}">
      <dgm:prSet/>
      <dgm:spPr/>
      <dgm:t>
        <a:bodyPr/>
        <a:lstStyle/>
        <a:p>
          <a:endParaRPr lang="en-US"/>
        </a:p>
      </dgm:t>
    </dgm:pt>
    <dgm:pt modelId="{D40DB227-033D-4F65-9777-B8D856EC4497}" type="sibTrans" cxnId="{D65665B3-80EF-4091-802A-F56F0FA4A3E4}">
      <dgm:prSet/>
      <dgm:spPr/>
      <dgm:t>
        <a:bodyPr/>
        <a:lstStyle/>
        <a:p>
          <a:endParaRPr lang="en-US"/>
        </a:p>
      </dgm:t>
    </dgm:pt>
    <dgm:pt modelId="{58ADCAAA-52CE-4183-8998-30885FDAA2D2}">
      <dgm:prSet custT="1"/>
      <dgm:spPr/>
      <dgm:t>
        <a:bodyPr/>
        <a:lstStyle/>
        <a:p>
          <a:pPr>
            <a:buFontTx/>
            <a:buNone/>
          </a:pPr>
          <a:r>
            <a:rPr lang="en-US" sz="2000" u="sng" dirty="0">
              <a:latin typeface="+mn-lt"/>
              <a:cs typeface="Times New Roman" panose="02020603050405020304" pitchFamily="18" charset="0"/>
            </a:rPr>
            <a:t>Dependent Variables</a:t>
          </a:r>
          <a:endParaRPr lang="en-US" sz="2000" dirty="0">
            <a:latin typeface="+mn-lt"/>
            <a:cs typeface="Times New Roman" panose="02020603050405020304" pitchFamily="18" charset="0"/>
          </a:endParaRPr>
        </a:p>
      </dgm:t>
    </dgm:pt>
    <dgm:pt modelId="{CDD8B586-7487-45EF-B758-B00F14506FAE}" type="sibTrans" cxnId="{441EF1B4-44C6-43D5-8814-3BBCAB90E7C4}">
      <dgm:prSet/>
      <dgm:spPr/>
      <dgm:t>
        <a:bodyPr/>
        <a:lstStyle/>
        <a:p>
          <a:endParaRPr lang="en-US"/>
        </a:p>
      </dgm:t>
    </dgm:pt>
    <dgm:pt modelId="{9A2C38B7-BE00-455B-90C3-EDF076A57B19}" type="parTrans" cxnId="{441EF1B4-44C6-43D5-8814-3BBCAB90E7C4}">
      <dgm:prSet/>
      <dgm:spPr/>
      <dgm:t>
        <a:bodyPr/>
        <a:lstStyle/>
        <a:p>
          <a:endParaRPr lang="en-US"/>
        </a:p>
      </dgm:t>
    </dgm:pt>
    <dgm:pt modelId="{81B358FF-2007-4D53-9E8F-9174E61B28DC}">
      <dgm:prSet custT="1"/>
      <dgm:spPr/>
      <dgm:t>
        <a:bodyPr/>
        <a:lstStyle/>
        <a:p>
          <a:pPr>
            <a:buFont typeface="Arial" panose="020B0604020202020204" pitchFamily="34" charset="0"/>
            <a:buChar char="•"/>
          </a:pPr>
          <a:r>
            <a:rPr lang="en-US" sz="1400" dirty="0">
              <a:latin typeface="+mn-lt"/>
              <a:cs typeface="Times New Roman" panose="02020603050405020304" pitchFamily="18" charset="0"/>
            </a:rPr>
            <a:t>Business perception of change in inspection process over time </a:t>
          </a:r>
        </a:p>
      </dgm:t>
    </dgm:pt>
    <dgm:pt modelId="{D7837B30-418C-4642-B632-D0446CA25E42}" type="parTrans" cxnId="{238B815C-B641-43DD-AA53-7CAC92F90B21}">
      <dgm:prSet/>
      <dgm:spPr/>
      <dgm:t>
        <a:bodyPr/>
        <a:lstStyle/>
        <a:p>
          <a:endParaRPr lang="en-US"/>
        </a:p>
      </dgm:t>
    </dgm:pt>
    <dgm:pt modelId="{80216122-1099-420E-823C-09FEF625705C}" type="sibTrans" cxnId="{238B815C-B641-43DD-AA53-7CAC92F90B21}">
      <dgm:prSet/>
      <dgm:spPr/>
      <dgm:t>
        <a:bodyPr/>
        <a:lstStyle/>
        <a:p>
          <a:endParaRPr lang="en-US"/>
        </a:p>
      </dgm:t>
    </dgm:pt>
    <dgm:pt modelId="{95569B1A-0B55-43D2-968B-C05DF3C9BCEB}">
      <dgm:prSet custT="1"/>
      <dgm:spPr/>
      <dgm:t>
        <a:bodyPr/>
        <a:lstStyle/>
        <a:p>
          <a:pPr>
            <a:buFont typeface="Arial" panose="020B0604020202020204" pitchFamily="34" charset="0"/>
            <a:buChar char="•"/>
          </a:pPr>
          <a:r>
            <a:rPr lang="en-US" sz="1400" dirty="0">
              <a:latin typeface="+mn-lt"/>
              <a:cs typeface="Times New Roman" panose="02020603050405020304" pitchFamily="18" charset="0"/>
            </a:rPr>
            <a:t>Business satisfaction with inspector performance and conduct </a:t>
          </a:r>
        </a:p>
      </dgm:t>
    </dgm:pt>
    <dgm:pt modelId="{1FAA82E5-9C97-4772-BF39-6710C68180A9}" type="parTrans" cxnId="{FB50E46F-5470-4F38-881E-863F08EA33AD}">
      <dgm:prSet/>
      <dgm:spPr/>
      <dgm:t>
        <a:bodyPr/>
        <a:lstStyle/>
        <a:p>
          <a:endParaRPr lang="en-US"/>
        </a:p>
      </dgm:t>
    </dgm:pt>
    <dgm:pt modelId="{EB1509E5-6142-4F5A-87EB-F7A96CBE2AA3}" type="sibTrans" cxnId="{FB50E46F-5470-4F38-881E-863F08EA33AD}">
      <dgm:prSet/>
      <dgm:spPr/>
      <dgm:t>
        <a:bodyPr/>
        <a:lstStyle/>
        <a:p>
          <a:endParaRPr lang="en-US"/>
        </a:p>
      </dgm:t>
    </dgm:pt>
    <dgm:pt modelId="{70C12684-4926-4020-94B7-10CF01935F71}">
      <dgm:prSet custT="1"/>
      <dgm:spPr/>
      <dgm:t>
        <a:bodyPr/>
        <a:lstStyle/>
        <a:p>
          <a:pPr>
            <a:buFontTx/>
            <a:buNone/>
          </a:pPr>
          <a:r>
            <a:rPr lang="en-US" sz="2000" u="sng" dirty="0">
              <a:latin typeface="+mn-lt"/>
              <a:cs typeface="Times New Roman" panose="02020603050405020304" pitchFamily="18" charset="0"/>
            </a:rPr>
            <a:t>Potential Predictors</a:t>
          </a:r>
          <a:endParaRPr lang="en-US" sz="2000" dirty="0">
            <a:latin typeface="+mn-lt"/>
            <a:cs typeface="Times New Roman" panose="02020603050405020304" pitchFamily="18" charset="0"/>
          </a:endParaRPr>
        </a:p>
      </dgm:t>
    </dgm:pt>
    <dgm:pt modelId="{133D4FC3-5C65-43CC-9187-7656D749128F}" type="parTrans" cxnId="{BF4C2693-CE6B-467D-B77F-4C9AACEFB48C}">
      <dgm:prSet/>
      <dgm:spPr/>
      <dgm:t>
        <a:bodyPr/>
        <a:lstStyle/>
        <a:p>
          <a:endParaRPr lang="en-US"/>
        </a:p>
      </dgm:t>
    </dgm:pt>
    <dgm:pt modelId="{309A65E4-6DBB-4911-8D55-D021C1F94FC9}" type="sibTrans" cxnId="{BF4C2693-CE6B-467D-B77F-4C9AACEFB48C}">
      <dgm:prSet/>
      <dgm:spPr/>
      <dgm:t>
        <a:bodyPr/>
        <a:lstStyle/>
        <a:p>
          <a:endParaRPr lang="en-US"/>
        </a:p>
      </dgm:t>
    </dgm:pt>
    <dgm:pt modelId="{166A5CFD-0777-46EE-9D13-B6EDC2404ED7}">
      <dgm:prSet custT="1"/>
      <dgm:spPr/>
      <dgm:t>
        <a:bodyPr/>
        <a:lstStyle/>
        <a:p>
          <a:pPr>
            <a:buFont typeface="Arial" panose="020B0604020202020204" pitchFamily="34" charset="0"/>
            <a:buChar char="•"/>
          </a:pPr>
          <a:r>
            <a:rPr lang="en-US" sz="1400" dirty="0">
              <a:latin typeface="+mn-lt"/>
              <a:cs typeface="Times New Roman" panose="02020603050405020304" pitchFamily="18" charset="0"/>
            </a:rPr>
            <a:t>Frequency of inspection visits</a:t>
          </a:r>
        </a:p>
      </dgm:t>
    </dgm:pt>
    <dgm:pt modelId="{42BA8B5A-4067-41C6-BC53-8510FC2B5FEE}" type="parTrans" cxnId="{ECBF2797-BFC6-4F65-921C-763FBE886DB0}">
      <dgm:prSet/>
      <dgm:spPr/>
      <dgm:t>
        <a:bodyPr/>
        <a:lstStyle/>
        <a:p>
          <a:endParaRPr lang="en-US"/>
        </a:p>
      </dgm:t>
    </dgm:pt>
    <dgm:pt modelId="{E458D98D-EB5F-4AF4-9397-3C006D759FC1}" type="sibTrans" cxnId="{ECBF2797-BFC6-4F65-921C-763FBE886DB0}">
      <dgm:prSet/>
      <dgm:spPr/>
      <dgm:t>
        <a:bodyPr/>
        <a:lstStyle/>
        <a:p>
          <a:endParaRPr lang="en-US"/>
        </a:p>
      </dgm:t>
    </dgm:pt>
    <dgm:pt modelId="{30A3E0C9-4638-4DDC-B73E-8D4FD6151CD3}">
      <dgm:prSet custT="1"/>
      <dgm:spPr/>
      <dgm:t>
        <a:bodyPr/>
        <a:lstStyle/>
        <a:p>
          <a:pPr>
            <a:buFont typeface="Arial" panose="020B0604020202020204" pitchFamily="34" charset="0"/>
            <a:buChar char="•"/>
          </a:pPr>
          <a:r>
            <a:rPr lang="en-US" sz="1400" dirty="0">
              <a:latin typeface="+mn-lt"/>
              <a:cs typeface="Times New Roman" panose="02020603050405020304" pitchFamily="18" charset="0"/>
            </a:rPr>
            <a:t>Employee time spent on inspections</a:t>
          </a:r>
        </a:p>
      </dgm:t>
    </dgm:pt>
    <dgm:pt modelId="{028A3B11-66D1-4DCB-B802-DCD22140C614}" type="parTrans" cxnId="{185ECEB0-99C8-46E1-834D-5EF8545083DA}">
      <dgm:prSet/>
      <dgm:spPr/>
      <dgm:t>
        <a:bodyPr/>
        <a:lstStyle/>
        <a:p>
          <a:endParaRPr lang="en-US"/>
        </a:p>
      </dgm:t>
    </dgm:pt>
    <dgm:pt modelId="{79B28771-2175-4C44-977E-7A8E60131D1F}" type="sibTrans" cxnId="{185ECEB0-99C8-46E1-834D-5EF8545083DA}">
      <dgm:prSet/>
      <dgm:spPr/>
      <dgm:t>
        <a:bodyPr/>
        <a:lstStyle/>
        <a:p>
          <a:endParaRPr lang="en-US"/>
        </a:p>
      </dgm:t>
    </dgm:pt>
    <dgm:pt modelId="{CE62BAAF-A06E-4B87-AC44-8B8791022B1E}">
      <dgm:prSet custT="1"/>
      <dgm:spPr/>
      <dgm:t>
        <a:bodyPr/>
        <a:lstStyle/>
        <a:p>
          <a:pPr>
            <a:buFont typeface="Arial" panose="020B0604020202020204" pitchFamily="34" charset="0"/>
            <a:buChar char="•"/>
          </a:pPr>
          <a:r>
            <a:rPr lang="en-US" sz="1400" dirty="0">
              <a:latin typeface="+mn-lt"/>
              <a:cs typeface="Times New Roman" panose="02020603050405020304" pitchFamily="18" charset="0"/>
            </a:rPr>
            <a:t>Business opinion on inspector awareness of technical aspects of inspections</a:t>
          </a:r>
        </a:p>
      </dgm:t>
    </dgm:pt>
    <dgm:pt modelId="{125DE1A1-659F-45AD-A1B0-4421A3EAA89C}" type="parTrans" cxnId="{5110E06D-0966-4DA9-BB19-6F1F2CC79558}">
      <dgm:prSet/>
      <dgm:spPr/>
      <dgm:t>
        <a:bodyPr/>
        <a:lstStyle/>
        <a:p>
          <a:endParaRPr lang="en-US"/>
        </a:p>
      </dgm:t>
    </dgm:pt>
    <dgm:pt modelId="{D48F2E05-EC94-4F55-BEC0-D96EDB967167}" type="sibTrans" cxnId="{5110E06D-0966-4DA9-BB19-6F1F2CC79558}">
      <dgm:prSet/>
      <dgm:spPr/>
      <dgm:t>
        <a:bodyPr/>
        <a:lstStyle/>
        <a:p>
          <a:endParaRPr lang="en-US"/>
        </a:p>
      </dgm:t>
    </dgm:pt>
    <dgm:pt modelId="{A1CE8B89-9A57-45A7-913A-6464B2C7D6E8}">
      <dgm:prSet custT="1"/>
      <dgm:spPr/>
      <dgm:t>
        <a:bodyPr/>
        <a:lstStyle/>
        <a:p>
          <a:pPr>
            <a:buFont typeface="Arial" panose="020B0604020202020204" pitchFamily="34" charset="0"/>
            <a:buChar char="•"/>
          </a:pPr>
          <a:r>
            <a:rPr lang="en-US" sz="1400" dirty="0">
              <a:latin typeface="+mn-lt"/>
              <a:cs typeface="Times New Roman" panose="02020603050405020304" pitchFamily="18" charset="0"/>
            </a:rPr>
            <a:t>Business awareness of their legal rights</a:t>
          </a:r>
        </a:p>
      </dgm:t>
    </dgm:pt>
    <dgm:pt modelId="{21A816C9-36FD-4977-873F-D6A599810690}" type="parTrans" cxnId="{346D1EFF-A3AC-421E-B812-1CA8555FDF9D}">
      <dgm:prSet/>
      <dgm:spPr/>
      <dgm:t>
        <a:bodyPr/>
        <a:lstStyle/>
        <a:p>
          <a:endParaRPr lang="en-US"/>
        </a:p>
      </dgm:t>
    </dgm:pt>
    <dgm:pt modelId="{7B1E0F4C-BD9B-4964-A353-1A288677FB81}" type="sibTrans" cxnId="{346D1EFF-A3AC-421E-B812-1CA8555FDF9D}">
      <dgm:prSet/>
      <dgm:spPr/>
      <dgm:t>
        <a:bodyPr/>
        <a:lstStyle/>
        <a:p>
          <a:endParaRPr lang="en-US"/>
        </a:p>
      </dgm:t>
    </dgm:pt>
    <dgm:pt modelId="{C1F197C9-5B27-4738-8992-16531D246654}">
      <dgm:prSet custT="1"/>
      <dgm:spPr/>
      <dgm:t>
        <a:bodyPr/>
        <a:lstStyle/>
        <a:p>
          <a:pPr>
            <a:buFont typeface="Arial" panose="020B0604020202020204" pitchFamily="34" charset="0"/>
            <a:buChar char="•"/>
          </a:pPr>
          <a:r>
            <a:rPr lang="en-US" sz="1400" dirty="0">
              <a:latin typeface="+mn-lt"/>
              <a:cs typeface="Times New Roman" panose="02020603050405020304" pitchFamily="18" charset="0"/>
            </a:rPr>
            <a:t>Business awareness of inspection procedures and their obligations</a:t>
          </a:r>
        </a:p>
      </dgm:t>
    </dgm:pt>
    <dgm:pt modelId="{E6DABBD6-9D01-4592-8D0B-74D8C2E03662}" type="parTrans" cxnId="{5507A4E1-612D-417B-8670-3BE645EEC33F}">
      <dgm:prSet/>
      <dgm:spPr/>
      <dgm:t>
        <a:bodyPr/>
        <a:lstStyle/>
        <a:p>
          <a:endParaRPr lang="en-US"/>
        </a:p>
      </dgm:t>
    </dgm:pt>
    <dgm:pt modelId="{5758ED10-66CD-46AD-99E7-06175627AA1F}" type="sibTrans" cxnId="{5507A4E1-612D-417B-8670-3BE645EEC33F}">
      <dgm:prSet/>
      <dgm:spPr/>
      <dgm:t>
        <a:bodyPr/>
        <a:lstStyle/>
        <a:p>
          <a:endParaRPr lang="en-US"/>
        </a:p>
      </dgm:t>
    </dgm:pt>
    <dgm:pt modelId="{E94740E7-E368-4584-87C2-A85B1D7AA48E}">
      <dgm:prSet custT="1"/>
      <dgm:spPr/>
      <dgm:t>
        <a:bodyPr/>
        <a:lstStyle/>
        <a:p>
          <a:pPr>
            <a:buFont typeface="Arial" panose="020B0604020202020204" pitchFamily="34" charset="0"/>
            <a:buChar char="•"/>
          </a:pPr>
          <a:r>
            <a:rPr lang="en-US" sz="1400" dirty="0">
              <a:latin typeface="+mn-lt"/>
              <a:cs typeface="Times New Roman" panose="02020603050405020304" pitchFamily="18" charset="0"/>
            </a:rPr>
            <a:t>Business perception of fairness of inspection decisions</a:t>
          </a:r>
        </a:p>
      </dgm:t>
    </dgm:pt>
    <dgm:pt modelId="{F2E1B541-DE6A-4EC6-BC84-EE4700C4D4D4}" type="parTrans" cxnId="{4119EBB4-FF45-4FBA-94B2-933B538002B5}">
      <dgm:prSet/>
      <dgm:spPr/>
      <dgm:t>
        <a:bodyPr/>
        <a:lstStyle/>
        <a:p>
          <a:endParaRPr lang="en-US"/>
        </a:p>
      </dgm:t>
    </dgm:pt>
    <dgm:pt modelId="{70C6BC83-0FEA-48A4-98A9-CC7502E8DBA8}" type="sibTrans" cxnId="{4119EBB4-FF45-4FBA-94B2-933B538002B5}">
      <dgm:prSet/>
      <dgm:spPr/>
      <dgm:t>
        <a:bodyPr/>
        <a:lstStyle/>
        <a:p>
          <a:endParaRPr lang="en-US"/>
        </a:p>
      </dgm:t>
    </dgm:pt>
    <dgm:pt modelId="{21D06B22-9C31-487F-BF74-5ACA74400787}">
      <dgm:prSet custT="1"/>
      <dgm:spPr/>
      <dgm:t>
        <a:bodyPr/>
        <a:lstStyle/>
        <a:p>
          <a:pPr>
            <a:buFont typeface="Arial" panose="020B0604020202020204" pitchFamily="34" charset="0"/>
            <a:buChar char="•"/>
          </a:pPr>
          <a:r>
            <a:rPr lang="en-US" sz="1400" dirty="0">
              <a:latin typeface="+mn-lt"/>
              <a:cs typeface="Times New Roman" panose="02020603050405020304" pitchFamily="18" charset="0"/>
            </a:rPr>
            <a:t>Business satisfaction with inspector performance and conduct </a:t>
          </a:r>
        </a:p>
      </dgm:t>
    </dgm:pt>
    <dgm:pt modelId="{CD054429-A979-4CF4-A644-1EE3A556B87C}" type="parTrans" cxnId="{A1F473EF-B498-453C-AF70-0F46679710D1}">
      <dgm:prSet/>
      <dgm:spPr/>
      <dgm:t>
        <a:bodyPr/>
        <a:lstStyle/>
        <a:p>
          <a:endParaRPr lang="en-US"/>
        </a:p>
      </dgm:t>
    </dgm:pt>
    <dgm:pt modelId="{9117EADC-A7B9-47A7-B0E2-D881213E38DB}" type="sibTrans" cxnId="{A1F473EF-B498-453C-AF70-0F46679710D1}">
      <dgm:prSet/>
      <dgm:spPr/>
      <dgm:t>
        <a:bodyPr/>
        <a:lstStyle/>
        <a:p>
          <a:endParaRPr lang="en-US"/>
        </a:p>
      </dgm:t>
    </dgm:pt>
    <dgm:pt modelId="{F0FFA823-4C6A-431C-83B4-D7C59B7E1396}">
      <dgm:prSet custT="1"/>
      <dgm:spPr/>
      <dgm:t>
        <a:bodyPr/>
        <a:lstStyle/>
        <a:p>
          <a:r>
            <a:rPr lang="en-US" sz="1400" dirty="0">
              <a:latin typeface="+mn-lt"/>
              <a:cs typeface="Times New Roman" panose="02020603050405020304" pitchFamily="18" charset="0"/>
            </a:rPr>
            <a:t>Frequency of inspection visits</a:t>
          </a:r>
        </a:p>
      </dgm:t>
    </dgm:pt>
    <dgm:pt modelId="{EF6CEA37-B0B4-4D5F-B6D4-81CE90905425}" type="parTrans" cxnId="{D432C746-8339-4663-BFBC-6CB76717EC0E}">
      <dgm:prSet/>
      <dgm:spPr/>
      <dgm:t>
        <a:bodyPr/>
        <a:lstStyle/>
        <a:p>
          <a:endParaRPr lang="en-US"/>
        </a:p>
      </dgm:t>
    </dgm:pt>
    <dgm:pt modelId="{CFC78396-86E1-4DC7-AC1D-E9A02990111A}" type="sibTrans" cxnId="{D432C746-8339-4663-BFBC-6CB76717EC0E}">
      <dgm:prSet/>
      <dgm:spPr/>
      <dgm:t>
        <a:bodyPr/>
        <a:lstStyle/>
        <a:p>
          <a:endParaRPr lang="en-US"/>
        </a:p>
      </dgm:t>
    </dgm:pt>
    <dgm:pt modelId="{B4227D6B-DA58-44EA-AC23-7416ABDB6AB9}">
      <dgm:prSet custT="1"/>
      <dgm:spPr/>
      <dgm:t>
        <a:bodyPr/>
        <a:lstStyle/>
        <a:p>
          <a:r>
            <a:rPr lang="en-US" sz="1400" dirty="0">
              <a:latin typeface="+mn-lt"/>
              <a:cs typeface="Times New Roman" panose="02020603050405020304" pitchFamily="18" charset="0"/>
            </a:rPr>
            <a:t>Business awareness of their legal rights</a:t>
          </a:r>
        </a:p>
      </dgm:t>
    </dgm:pt>
    <dgm:pt modelId="{06642587-037D-4662-A93F-BE6DD94BFB91}" type="parTrans" cxnId="{5A9678F6-B1A8-4D8F-BE9F-ADED1AA0B1FC}">
      <dgm:prSet/>
      <dgm:spPr/>
      <dgm:t>
        <a:bodyPr/>
        <a:lstStyle/>
        <a:p>
          <a:endParaRPr lang="en-US"/>
        </a:p>
      </dgm:t>
    </dgm:pt>
    <dgm:pt modelId="{C401F683-BC98-4B16-B101-8BBD4C0343D8}" type="sibTrans" cxnId="{5A9678F6-B1A8-4D8F-BE9F-ADED1AA0B1FC}">
      <dgm:prSet/>
      <dgm:spPr/>
      <dgm:t>
        <a:bodyPr/>
        <a:lstStyle/>
        <a:p>
          <a:endParaRPr lang="en-US"/>
        </a:p>
      </dgm:t>
    </dgm:pt>
    <dgm:pt modelId="{055862BC-CCAB-4154-A7C2-8601DF514CDA}">
      <dgm:prSet custT="1"/>
      <dgm:spPr/>
      <dgm:t>
        <a:bodyPr/>
        <a:lstStyle/>
        <a:p>
          <a:r>
            <a:rPr lang="en-US" sz="1400" dirty="0">
              <a:latin typeface="+mn-lt"/>
              <a:cs typeface="Times New Roman" panose="02020603050405020304" pitchFamily="18" charset="0"/>
            </a:rPr>
            <a:t>Business awareness of inspection procedures and their obligations</a:t>
          </a:r>
        </a:p>
      </dgm:t>
    </dgm:pt>
    <dgm:pt modelId="{CCAE67F7-1D9E-46F7-ADC2-A656654C97AA}" type="parTrans" cxnId="{16185AD9-752B-4DB1-B12E-EDAB5632C765}">
      <dgm:prSet/>
      <dgm:spPr/>
      <dgm:t>
        <a:bodyPr/>
        <a:lstStyle/>
        <a:p>
          <a:endParaRPr lang="en-US"/>
        </a:p>
      </dgm:t>
    </dgm:pt>
    <dgm:pt modelId="{A1552294-9C4A-4007-999C-4EEA5C740B04}" type="sibTrans" cxnId="{16185AD9-752B-4DB1-B12E-EDAB5632C765}">
      <dgm:prSet/>
      <dgm:spPr/>
      <dgm:t>
        <a:bodyPr/>
        <a:lstStyle/>
        <a:p>
          <a:endParaRPr lang="en-US"/>
        </a:p>
      </dgm:t>
    </dgm:pt>
    <dgm:pt modelId="{37CDA22D-0B66-44A7-A924-C427F707FC1D}">
      <dgm:prSet custT="1"/>
      <dgm:spPr/>
      <dgm:t>
        <a:bodyPr/>
        <a:lstStyle/>
        <a:p>
          <a:r>
            <a:rPr lang="en-US" sz="1400" dirty="0">
              <a:latin typeface="+mn-lt"/>
              <a:cs typeface="Times New Roman" panose="02020603050405020304" pitchFamily="18" charset="0"/>
            </a:rPr>
            <a:t>Inspector awareness of the technical aspects of inspections</a:t>
          </a:r>
        </a:p>
      </dgm:t>
    </dgm:pt>
    <dgm:pt modelId="{8B1BC74F-98DB-4D9A-A492-57321328D870}" type="parTrans" cxnId="{53AF39BC-02A1-4025-9AF0-01CB5F087628}">
      <dgm:prSet/>
      <dgm:spPr/>
      <dgm:t>
        <a:bodyPr/>
        <a:lstStyle/>
        <a:p>
          <a:endParaRPr lang="en-US"/>
        </a:p>
      </dgm:t>
    </dgm:pt>
    <dgm:pt modelId="{124479A5-2C44-43DC-BE0A-AD77BA7C6702}" type="sibTrans" cxnId="{53AF39BC-02A1-4025-9AF0-01CB5F087628}">
      <dgm:prSet/>
      <dgm:spPr/>
      <dgm:t>
        <a:bodyPr/>
        <a:lstStyle/>
        <a:p>
          <a:endParaRPr lang="en-US"/>
        </a:p>
      </dgm:t>
    </dgm:pt>
    <dgm:pt modelId="{EA8A36E9-7560-4FAD-A89A-52FEDBDA1DB0}" type="pres">
      <dgm:prSet presAssocID="{94F7132B-3CB0-4BFB-9285-0AAA2D14E01B}" presName="Name0" presStyleCnt="0">
        <dgm:presLayoutVars>
          <dgm:dir/>
          <dgm:animLvl val="lvl"/>
          <dgm:resizeHandles val="exact"/>
        </dgm:presLayoutVars>
      </dgm:prSet>
      <dgm:spPr/>
    </dgm:pt>
    <dgm:pt modelId="{C5F27EC1-739E-47B6-8B21-D0227314035B}" type="pres">
      <dgm:prSet presAssocID="{A172B094-2580-49CC-9099-21E00CC0423A}" presName="composite" presStyleCnt="0"/>
      <dgm:spPr/>
    </dgm:pt>
    <dgm:pt modelId="{B387CA91-ABB0-4641-87AA-D4FE32C06194}" type="pres">
      <dgm:prSet presAssocID="{A172B094-2580-49CC-9099-21E00CC0423A}" presName="parTx" presStyleLbl="alignNode1" presStyleIdx="0" presStyleCnt="2">
        <dgm:presLayoutVars>
          <dgm:chMax val="0"/>
          <dgm:chPref val="0"/>
          <dgm:bulletEnabled val="1"/>
        </dgm:presLayoutVars>
      </dgm:prSet>
      <dgm:spPr/>
    </dgm:pt>
    <dgm:pt modelId="{CD1F853B-0E22-421C-A914-903CFE93F7A8}" type="pres">
      <dgm:prSet presAssocID="{A172B094-2580-49CC-9099-21E00CC0423A}" presName="desTx" presStyleLbl="alignAccFollowNode1" presStyleIdx="0" presStyleCnt="2">
        <dgm:presLayoutVars>
          <dgm:bulletEnabled val="1"/>
        </dgm:presLayoutVars>
      </dgm:prSet>
      <dgm:spPr/>
    </dgm:pt>
    <dgm:pt modelId="{38651C22-50D4-4311-9944-B363DBAA2C4B}" type="pres">
      <dgm:prSet presAssocID="{6513A497-9571-4057-BC00-D7EBA02F513E}" presName="space" presStyleCnt="0"/>
      <dgm:spPr/>
    </dgm:pt>
    <dgm:pt modelId="{CBF0D54E-8767-4E88-8BC7-0B7FE0D11A3C}" type="pres">
      <dgm:prSet presAssocID="{5481CD65-45A4-4EF1-8165-EEADABB0FCD5}" presName="composite" presStyleCnt="0"/>
      <dgm:spPr/>
    </dgm:pt>
    <dgm:pt modelId="{860212D0-FD6C-460D-B4DD-C98B48387043}" type="pres">
      <dgm:prSet presAssocID="{5481CD65-45A4-4EF1-8165-EEADABB0FCD5}" presName="parTx" presStyleLbl="alignNode1" presStyleIdx="1" presStyleCnt="2">
        <dgm:presLayoutVars>
          <dgm:chMax val="0"/>
          <dgm:chPref val="0"/>
          <dgm:bulletEnabled val="1"/>
        </dgm:presLayoutVars>
      </dgm:prSet>
      <dgm:spPr/>
    </dgm:pt>
    <dgm:pt modelId="{5DA10D56-8FFC-4C67-8FDC-8F4D32353AAD}" type="pres">
      <dgm:prSet presAssocID="{5481CD65-45A4-4EF1-8165-EEADABB0FCD5}" presName="desTx" presStyleLbl="alignAccFollowNode1" presStyleIdx="1" presStyleCnt="2">
        <dgm:presLayoutVars>
          <dgm:bulletEnabled val="1"/>
        </dgm:presLayoutVars>
      </dgm:prSet>
      <dgm:spPr/>
    </dgm:pt>
  </dgm:ptLst>
  <dgm:cxnLst>
    <dgm:cxn modelId="{CCD84601-660F-4354-83D2-C3DB9D76D10B}" type="presOf" srcId="{C1F197C9-5B27-4738-8992-16531D246654}" destId="{CD1F853B-0E22-421C-A914-903CFE93F7A8}" srcOrd="0" destOrd="8" presId="urn:microsoft.com/office/officeart/2005/8/layout/hList1"/>
    <dgm:cxn modelId="{3B8BCC06-474B-42E6-969E-1F98563EC3B3}" type="presOf" srcId="{B4227D6B-DA58-44EA-AC23-7416ABDB6AB9}" destId="{5DA10D56-8FFC-4C67-8FDC-8F4D32353AAD}" srcOrd="0" destOrd="5" presId="urn:microsoft.com/office/officeart/2005/8/layout/hList1"/>
    <dgm:cxn modelId="{3546C220-DFFA-442E-AE33-F27F1E1E2105}" type="presOf" srcId="{A0B089DF-34D1-42CA-AFD8-069B4DED9D1F}" destId="{5DA10D56-8FFC-4C67-8FDC-8F4D32353AAD}" srcOrd="0" destOrd="3" presId="urn:microsoft.com/office/officeart/2005/8/layout/hList1"/>
    <dgm:cxn modelId="{A967AF23-A0C4-487F-94B5-1C0E8C1CE4CB}" srcId="{5481CD65-45A4-4EF1-8165-EEADABB0FCD5}" destId="{D99D8A0E-E3CC-489B-A5F4-9FD9BA029704}" srcOrd="0" destOrd="0" parTransId="{35011A60-A194-4638-A6A6-E0E540156001}" sibTransId="{007CAB5D-6921-48F8-9F56-68D7206BCF4E}"/>
    <dgm:cxn modelId="{28011430-F95A-44CE-A636-4FAEB9F431E1}" type="presOf" srcId="{21D06B22-9C31-487F-BF74-5ACA74400787}" destId="{5DA10D56-8FFC-4C67-8FDC-8F4D32353AAD}" srcOrd="0" destOrd="2" presId="urn:microsoft.com/office/officeart/2005/8/layout/hList1"/>
    <dgm:cxn modelId="{238B815C-B641-43DD-AA53-7CAC92F90B21}" srcId="{A172B094-2580-49CC-9099-21E00CC0423A}" destId="{81B358FF-2007-4D53-9E8F-9174E61B28DC}" srcOrd="1" destOrd="0" parTransId="{D7837B30-418C-4642-B632-D0446CA25E42}" sibTransId="{80216122-1099-420E-823C-09FEF625705C}"/>
    <dgm:cxn modelId="{E1C5C55C-A68E-4E32-BD01-D8220A51CFC7}" type="presOf" srcId="{30A3E0C9-4638-4DDC-B73E-8D4FD6151CD3}" destId="{CD1F853B-0E22-421C-A914-903CFE93F7A8}" srcOrd="0" destOrd="5" presId="urn:microsoft.com/office/officeart/2005/8/layout/hList1"/>
    <dgm:cxn modelId="{8F1CC264-5988-43B2-9E7F-C020C110B614}" type="presOf" srcId="{F0FFA823-4C6A-431C-83B4-D7C59B7E1396}" destId="{5DA10D56-8FFC-4C67-8FDC-8F4D32353AAD}" srcOrd="0" destOrd="4" presId="urn:microsoft.com/office/officeart/2005/8/layout/hList1"/>
    <dgm:cxn modelId="{D432C746-8339-4663-BFBC-6CB76717EC0E}" srcId="{5481CD65-45A4-4EF1-8165-EEADABB0FCD5}" destId="{F0FFA823-4C6A-431C-83B4-D7C59B7E1396}" srcOrd="4" destOrd="0" parTransId="{EF6CEA37-B0B4-4D5F-B6D4-81CE90905425}" sibTransId="{CFC78396-86E1-4DC7-AC1D-E9A02990111A}"/>
    <dgm:cxn modelId="{008CD56C-5F10-4D26-ACA0-272D1227E65C}" type="presOf" srcId="{70C12684-4926-4020-94B7-10CF01935F71}" destId="{CD1F853B-0E22-421C-A914-903CFE93F7A8}" srcOrd="0" destOrd="3" presId="urn:microsoft.com/office/officeart/2005/8/layout/hList1"/>
    <dgm:cxn modelId="{5110E06D-0966-4DA9-BB19-6F1F2CC79558}" srcId="{A172B094-2580-49CC-9099-21E00CC0423A}" destId="{CE62BAAF-A06E-4B87-AC44-8B8791022B1E}" srcOrd="6" destOrd="0" parTransId="{125DE1A1-659F-45AD-A1B0-4421A3EAA89C}" sibTransId="{D48F2E05-EC94-4F55-BEC0-D96EDB967167}"/>
    <dgm:cxn modelId="{FB50E46F-5470-4F38-881E-863F08EA33AD}" srcId="{A172B094-2580-49CC-9099-21E00CC0423A}" destId="{95569B1A-0B55-43D2-968B-C05DF3C9BCEB}" srcOrd="2" destOrd="0" parTransId="{1FAA82E5-9C97-4772-BF39-6710C68180A9}" sibTransId="{EB1509E5-6142-4F5A-87EB-F7A96CBE2AA3}"/>
    <dgm:cxn modelId="{56FF1C5A-9A6C-465F-B000-24A2B2C282A3}" type="presOf" srcId="{95569B1A-0B55-43D2-968B-C05DF3C9BCEB}" destId="{CD1F853B-0E22-421C-A914-903CFE93F7A8}" srcOrd="0" destOrd="2" presId="urn:microsoft.com/office/officeart/2005/8/layout/hList1"/>
    <dgm:cxn modelId="{E187B289-7A4E-48FA-A5F7-2F5E294D1F87}" type="presOf" srcId="{A172B094-2580-49CC-9099-21E00CC0423A}" destId="{B387CA91-ABB0-4641-87AA-D4FE32C06194}" srcOrd="0" destOrd="0" presId="urn:microsoft.com/office/officeart/2005/8/layout/hList1"/>
    <dgm:cxn modelId="{BF4C2693-CE6B-467D-B77F-4C9AACEFB48C}" srcId="{A172B094-2580-49CC-9099-21E00CC0423A}" destId="{70C12684-4926-4020-94B7-10CF01935F71}" srcOrd="3" destOrd="0" parTransId="{133D4FC3-5C65-43CC-9187-7656D749128F}" sibTransId="{309A65E4-6DBB-4911-8D55-D021C1F94FC9}"/>
    <dgm:cxn modelId="{ECBF2797-BFC6-4F65-921C-763FBE886DB0}" srcId="{A172B094-2580-49CC-9099-21E00CC0423A}" destId="{166A5CFD-0777-46EE-9D13-B6EDC2404ED7}" srcOrd="4" destOrd="0" parTransId="{42BA8B5A-4067-41C6-BC53-8510FC2B5FEE}" sibTransId="{E458D98D-EB5F-4AF4-9397-3C006D759FC1}"/>
    <dgm:cxn modelId="{3895A99E-C6F9-4752-875B-4E28127057C2}" type="presOf" srcId="{055862BC-CCAB-4154-A7C2-8601DF514CDA}" destId="{5DA10D56-8FFC-4C67-8FDC-8F4D32353AAD}" srcOrd="0" destOrd="6" presId="urn:microsoft.com/office/officeart/2005/8/layout/hList1"/>
    <dgm:cxn modelId="{92B7AEA7-6BBA-4A3E-A12C-E3B771DEEE5B}" type="presOf" srcId="{94F7132B-3CB0-4BFB-9285-0AAA2D14E01B}" destId="{EA8A36E9-7560-4FAD-A89A-52FEDBDA1DB0}" srcOrd="0" destOrd="0" presId="urn:microsoft.com/office/officeart/2005/8/layout/hList1"/>
    <dgm:cxn modelId="{5B4080AC-5B50-4B4F-9E3A-88FBACA5D484}" type="presOf" srcId="{81B358FF-2007-4D53-9E8F-9174E61B28DC}" destId="{CD1F853B-0E22-421C-A914-903CFE93F7A8}" srcOrd="0" destOrd="1" presId="urn:microsoft.com/office/officeart/2005/8/layout/hList1"/>
    <dgm:cxn modelId="{72E6CAAC-E510-4A0A-B8F6-833A7104E1CD}" type="presOf" srcId="{5481CD65-45A4-4EF1-8165-EEADABB0FCD5}" destId="{860212D0-FD6C-460D-B4DD-C98B48387043}" srcOrd="0" destOrd="0" presId="urn:microsoft.com/office/officeart/2005/8/layout/hList1"/>
    <dgm:cxn modelId="{093581AE-1CA9-463A-901F-F7E7BA88F8F8}" srcId="{94F7132B-3CB0-4BFB-9285-0AAA2D14E01B}" destId="{A172B094-2580-49CC-9099-21E00CC0423A}" srcOrd="0" destOrd="0" parTransId="{71B282F5-2C58-44F1-A14A-3F51E6CF9361}" sibTransId="{6513A497-9571-4057-BC00-D7EBA02F513E}"/>
    <dgm:cxn modelId="{185ECEB0-99C8-46E1-834D-5EF8545083DA}" srcId="{A172B094-2580-49CC-9099-21E00CC0423A}" destId="{30A3E0C9-4638-4DDC-B73E-8D4FD6151CD3}" srcOrd="5" destOrd="0" parTransId="{028A3B11-66D1-4DCB-B802-DCD22140C614}" sibTransId="{79B28771-2175-4C44-977E-7A8E60131D1F}"/>
    <dgm:cxn modelId="{8DB9B3B1-01E6-4D43-A196-4836A22906EE}" type="presOf" srcId="{CE62BAAF-A06E-4B87-AC44-8B8791022B1E}" destId="{CD1F853B-0E22-421C-A914-903CFE93F7A8}" srcOrd="0" destOrd="6" presId="urn:microsoft.com/office/officeart/2005/8/layout/hList1"/>
    <dgm:cxn modelId="{D65665B3-80EF-4091-802A-F56F0FA4A3E4}" srcId="{5481CD65-45A4-4EF1-8165-EEADABB0FCD5}" destId="{A0B089DF-34D1-42CA-AFD8-069B4DED9D1F}" srcOrd="3" destOrd="0" parTransId="{90733A7A-FF9A-4B1E-B63F-8ED7746B451D}" sibTransId="{D40DB227-033D-4F65-9777-B8D856EC4497}"/>
    <dgm:cxn modelId="{4119EBB4-FF45-4FBA-94B2-933B538002B5}" srcId="{5481CD65-45A4-4EF1-8165-EEADABB0FCD5}" destId="{E94740E7-E368-4584-87C2-A85B1D7AA48E}" srcOrd="1" destOrd="0" parTransId="{F2E1B541-DE6A-4EC6-BC84-EE4700C4D4D4}" sibTransId="{70C6BC83-0FEA-48A4-98A9-CC7502E8DBA8}"/>
    <dgm:cxn modelId="{441EF1B4-44C6-43D5-8814-3BBCAB90E7C4}" srcId="{A172B094-2580-49CC-9099-21E00CC0423A}" destId="{58ADCAAA-52CE-4183-8998-30885FDAA2D2}" srcOrd="0" destOrd="0" parTransId="{9A2C38B7-BE00-455B-90C3-EDF076A57B19}" sibTransId="{CDD8B586-7487-45EF-B758-B00F14506FAE}"/>
    <dgm:cxn modelId="{ACC6BCB5-FA60-4800-8B1F-9AF35C3EA744}" srcId="{94F7132B-3CB0-4BFB-9285-0AAA2D14E01B}" destId="{5481CD65-45A4-4EF1-8165-EEADABB0FCD5}" srcOrd="1" destOrd="0" parTransId="{950BEDBD-DA19-4AE5-BED0-0D9C7FDA78AE}" sibTransId="{309198C7-4AFE-44D3-9C28-3C6F66A7FB24}"/>
    <dgm:cxn modelId="{53AF39BC-02A1-4025-9AF0-01CB5F087628}" srcId="{5481CD65-45A4-4EF1-8165-EEADABB0FCD5}" destId="{37CDA22D-0B66-44A7-A924-C427F707FC1D}" srcOrd="7" destOrd="0" parTransId="{8B1BC74F-98DB-4D9A-A492-57321328D870}" sibTransId="{124479A5-2C44-43DC-BE0A-AD77BA7C6702}"/>
    <dgm:cxn modelId="{0BA680C2-54CD-4799-AEE2-AD6912AAEB16}" type="presOf" srcId="{A1CE8B89-9A57-45A7-913A-6464B2C7D6E8}" destId="{CD1F853B-0E22-421C-A914-903CFE93F7A8}" srcOrd="0" destOrd="7" presId="urn:microsoft.com/office/officeart/2005/8/layout/hList1"/>
    <dgm:cxn modelId="{DA3AE8CF-526E-478A-BF45-EB1641634305}" type="presOf" srcId="{166A5CFD-0777-46EE-9D13-B6EDC2404ED7}" destId="{CD1F853B-0E22-421C-A914-903CFE93F7A8}" srcOrd="0" destOrd="4" presId="urn:microsoft.com/office/officeart/2005/8/layout/hList1"/>
    <dgm:cxn modelId="{8577FBD2-A638-4813-9872-183D0BACEFD8}" type="presOf" srcId="{37CDA22D-0B66-44A7-A924-C427F707FC1D}" destId="{5DA10D56-8FFC-4C67-8FDC-8F4D32353AAD}" srcOrd="0" destOrd="7" presId="urn:microsoft.com/office/officeart/2005/8/layout/hList1"/>
    <dgm:cxn modelId="{82EFFFD2-A115-4599-8F45-D499781AD8CD}" type="presOf" srcId="{58ADCAAA-52CE-4183-8998-30885FDAA2D2}" destId="{CD1F853B-0E22-421C-A914-903CFE93F7A8}" srcOrd="0" destOrd="0" presId="urn:microsoft.com/office/officeart/2005/8/layout/hList1"/>
    <dgm:cxn modelId="{16185AD9-752B-4DB1-B12E-EDAB5632C765}" srcId="{5481CD65-45A4-4EF1-8165-EEADABB0FCD5}" destId="{055862BC-CCAB-4154-A7C2-8601DF514CDA}" srcOrd="6" destOrd="0" parTransId="{CCAE67F7-1D9E-46F7-ADC2-A656654C97AA}" sibTransId="{A1552294-9C4A-4007-999C-4EEA5C740B04}"/>
    <dgm:cxn modelId="{5507A4E1-612D-417B-8670-3BE645EEC33F}" srcId="{A172B094-2580-49CC-9099-21E00CC0423A}" destId="{C1F197C9-5B27-4738-8992-16531D246654}" srcOrd="8" destOrd="0" parTransId="{E6DABBD6-9D01-4592-8D0B-74D8C2E03662}" sibTransId="{5758ED10-66CD-46AD-99E7-06175627AA1F}"/>
    <dgm:cxn modelId="{A1F473EF-B498-453C-AF70-0F46679710D1}" srcId="{5481CD65-45A4-4EF1-8165-EEADABB0FCD5}" destId="{21D06B22-9C31-487F-BF74-5ACA74400787}" srcOrd="2" destOrd="0" parTransId="{CD054429-A979-4CF4-A644-1EE3A556B87C}" sibTransId="{9117EADC-A7B9-47A7-B0E2-D881213E38DB}"/>
    <dgm:cxn modelId="{9208E6EF-B12C-4165-9DF5-A9FEBE272E07}" type="presOf" srcId="{D99D8A0E-E3CC-489B-A5F4-9FD9BA029704}" destId="{5DA10D56-8FFC-4C67-8FDC-8F4D32353AAD}" srcOrd="0" destOrd="0" presId="urn:microsoft.com/office/officeart/2005/8/layout/hList1"/>
    <dgm:cxn modelId="{5A9678F6-B1A8-4D8F-BE9F-ADED1AA0B1FC}" srcId="{5481CD65-45A4-4EF1-8165-EEADABB0FCD5}" destId="{B4227D6B-DA58-44EA-AC23-7416ABDB6AB9}" srcOrd="5" destOrd="0" parTransId="{06642587-037D-4662-A93F-BE6DD94BFB91}" sibTransId="{C401F683-BC98-4B16-B101-8BBD4C0343D8}"/>
    <dgm:cxn modelId="{B6A0AEFD-E6B9-4D62-B2BB-C22A2A1886C4}" type="presOf" srcId="{E94740E7-E368-4584-87C2-A85B1D7AA48E}" destId="{5DA10D56-8FFC-4C67-8FDC-8F4D32353AAD}" srcOrd="0" destOrd="1" presId="urn:microsoft.com/office/officeart/2005/8/layout/hList1"/>
    <dgm:cxn modelId="{346D1EFF-A3AC-421E-B812-1CA8555FDF9D}" srcId="{A172B094-2580-49CC-9099-21E00CC0423A}" destId="{A1CE8B89-9A57-45A7-913A-6464B2C7D6E8}" srcOrd="7" destOrd="0" parTransId="{21A816C9-36FD-4977-873F-D6A599810690}" sibTransId="{7B1E0F4C-BD9B-4964-A353-1A288677FB81}"/>
    <dgm:cxn modelId="{333BD020-2FD4-4BBD-ACC2-FC3EEACAC5AE}" type="presParOf" srcId="{EA8A36E9-7560-4FAD-A89A-52FEDBDA1DB0}" destId="{C5F27EC1-739E-47B6-8B21-D0227314035B}" srcOrd="0" destOrd="0" presId="urn:microsoft.com/office/officeart/2005/8/layout/hList1"/>
    <dgm:cxn modelId="{576AD0CD-E07F-4635-900B-A86E5974FBBD}" type="presParOf" srcId="{C5F27EC1-739E-47B6-8B21-D0227314035B}" destId="{B387CA91-ABB0-4641-87AA-D4FE32C06194}" srcOrd="0" destOrd="0" presId="urn:microsoft.com/office/officeart/2005/8/layout/hList1"/>
    <dgm:cxn modelId="{CA59108F-D93E-4E83-98DE-3D9D3B17FD2D}" type="presParOf" srcId="{C5F27EC1-739E-47B6-8B21-D0227314035B}" destId="{CD1F853B-0E22-421C-A914-903CFE93F7A8}" srcOrd="1" destOrd="0" presId="urn:microsoft.com/office/officeart/2005/8/layout/hList1"/>
    <dgm:cxn modelId="{B9F437A3-6271-44FC-A684-C33715617DF5}" type="presParOf" srcId="{EA8A36E9-7560-4FAD-A89A-52FEDBDA1DB0}" destId="{38651C22-50D4-4311-9944-B363DBAA2C4B}" srcOrd="1" destOrd="0" presId="urn:microsoft.com/office/officeart/2005/8/layout/hList1"/>
    <dgm:cxn modelId="{3F0BE211-5AE5-4568-BCFF-4C588BF9193B}" type="presParOf" srcId="{EA8A36E9-7560-4FAD-A89A-52FEDBDA1DB0}" destId="{CBF0D54E-8767-4E88-8BC7-0B7FE0D11A3C}" srcOrd="2" destOrd="0" presId="urn:microsoft.com/office/officeart/2005/8/layout/hList1"/>
    <dgm:cxn modelId="{D187FCF9-AB5F-4F14-8536-63719E14C395}" type="presParOf" srcId="{CBF0D54E-8767-4E88-8BC7-0B7FE0D11A3C}" destId="{860212D0-FD6C-460D-B4DD-C98B48387043}" srcOrd="0" destOrd="0" presId="urn:microsoft.com/office/officeart/2005/8/layout/hList1"/>
    <dgm:cxn modelId="{01DFF6F8-4149-4276-B275-B80A76D401EC}" type="presParOf" srcId="{CBF0D54E-8767-4E88-8BC7-0B7FE0D11A3C}" destId="{5DA10D56-8FFC-4C67-8FDC-8F4D32353AA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F89C1-5466-4FAA-B265-9FCC57F0CC99}">
      <dsp:nvSpPr>
        <dsp:cNvPr id="0" name=""/>
        <dsp:cNvSpPr/>
      </dsp:nvSpPr>
      <dsp:spPr>
        <a:xfrm>
          <a:off x="936253" y="55902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E493D5-FD2D-45CA-A18B-E897AC6B222B}">
      <dsp:nvSpPr>
        <dsp:cNvPr id="0" name=""/>
        <dsp:cNvSpPr/>
      </dsp:nvSpPr>
      <dsp:spPr>
        <a:xfrm>
          <a:off x="3910" y="1691034"/>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Best Subset Model</a:t>
          </a:r>
        </a:p>
      </dsp:txBody>
      <dsp:txXfrm>
        <a:off x="3910" y="1691034"/>
        <a:ext cx="2868750" cy="430312"/>
      </dsp:txXfrm>
    </dsp:sp>
    <dsp:sp modelId="{C88A1759-903C-434B-A960-337004B9CD76}">
      <dsp:nvSpPr>
        <dsp:cNvPr id="0" name=""/>
        <dsp:cNvSpPr/>
      </dsp:nvSpPr>
      <dsp:spPr>
        <a:xfrm>
          <a:off x="3910" y="2180855"/>
          <a:ext cx="2868750" cy="1353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latin typeface="+mn-lt"/>
              <a:cs typeface="Times New Roman" panose="02020603050405020304" pitchFamily="18" charset="0"/>
            </a:rPr>
            <a:t>The first step was to the identify the best model, i.e., the best combination of factors to use for every regression  </a:t>
          </a:r>
        </a:p>
      </dsp:txBody>
      <dsp:txXfrm>
        <a:off x="3910" y="2180855"/>
        <a:ext cx="2868750" cy="1353598"/>
      </dsp:txXfrm>
    </dsp:sp>
    <dsp:sp modelId="{3E8CEF9F-9BBC-4F65-8623-8052B5AFC8ED}">
      <dsp:nvSpPr>
        <dsp:cNvPr id="0" name=""/>
        <dsp:cNvSpPr/>
      </dsp:nvSpPr>
      <dsp:spPr>
        <a:xfrm>
          <a:off x="4307035" y="55902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7211F1-0A58-47F2-9241-ADCBFBF7B761}">
      <dsp:nvSpPr>
        <dsp:cNvPr id="0" name=""/>
        <dsp:cNvSpPr/>
      </dsp:nvSpPr>
      <dsp:spPr>
        <a:xfrm>
          <a:off x="3374691" y="1691034"/>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Logistic Regression</a:t>
          </a:r>
        </a:p>
      </dsp:txBody>
      <dsp:txXfrm>
        <a:off x="3374691" y="1691034"/>
        <a:ext cx="2868750" cy="430312"/>
      </dsp:txXfrm>
    </dsp:sp>
    <dsp:sp modelId="{E4A5F5C9-8E42-4033-87E3-D019D41E93EC}">
      <dsp:nvSpPr>
        <dsp:cNvPr id="0" name=""/>
        <dsp:cNvSpPr/>
      </dsp:nvSpPr>
      <dsp:spPr>
        <a:xfrm>
          <a:off x="3374691" y="2180855"/>
          <a:ext cx="2868750" cy="1353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latin typeface="+mn-lt"/>
              <a:cs typeface="Times New Roman" panose="02020603050405020304" pitchFamily="18" charset="0"/>
            </a:rPr>
            <a:t>Once the best models were chosen, logistic regression exercises were done to identify factors that significantly affected inspection quality  </a:t>
          </a:r>
        </a:p>
      </dsp:txBody>
      <dsp:txXfrm>
        <a:off x="3374691" y="2180855"/>
        <a:ext cx="2868750" cy="1353598"/>
      </dsp:txXfrm>
    </dsp:sp>
    <dsp:sp modelId="{6886F4A4-4A8D-4416-AB18-19AB84A2A6D6}">
      <dsp:nvSpPr>
        <dsp:cNvPr id="0" name=""/>
        <dsp:cNvSpPr/>
      </dsp:nvSpPr>
      <dsp:spPr>
        <a:xfrm>
          <a:off x="7677816" y="55902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A7B4B2-34E6-4C1F-B8EB-8708C0CBBA9F}">
      <dsp:nvSpPr>
        <dsp:cNvPr id="0" name=""/>
        <dsp:cNvSpPr/>
      </dsp:nvSpPr>
      <dsp:spPr>
        <a:xfrm>
          <a:off x="6745472" y="1691034"/>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Prediction </a:t>
          </a:r>
        </a:p>
      </dsp:txBody>
      <dsp:txXfrm>
        <a:off x="6745472" y="1691034"/>
        <a:ext cx="2868750" cy="430312"/>
      </dsp:txXfrm>
    </dsp:sp>
    <dsp:sp modelId="{93481C97-D773-4B16-870E-E733E59AFBB2}">
      <dsp:nvSpPr>
        <dsp:cNvPr id="0" name=""/>
        <dsp:cNvSpPr/>
      </dsp:nvSpPr>
      <dsp:spPr>
        <a:xfrm>
          <a:off x="6745472" y="2180855"/>
          <a:ext cx="2868750" cy="1353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latin typeface="+mn-lt"/>
              <a:cs typeface="Times New Roman" panose="02020603050405020304" pitchFamily="18" charset="0"/>
            </a:rPr>
            <a:t>The best model, implied by the logistic regression, was used to generate predictions and compare these to the actual values</a:t>
          </a:r>
        </a:p>
      </dsp:txBody>
      <dsp:txXfrm>
        <a:off x="6745472" y="2180855"/>
        <a:ext cx="2868750" cy="1353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1CCC2-BAC1-4D92-9890-BBFC1A3325A5}">
      <dsp:nvSpPr>
        <dsp:cNvPr id="0" name=""/>
        <dsp:cNvSpPr/>
      </dsp:nvSpPr>
      <dsp:spPr>
        <a:xfrm>
          <a:off x="1398205" y="207994"/>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AF79D7-6B78-4D59-A35A-07BE448A8F29}">
      <dsp:nvSpPr>
        <dsp:cNvPr id="0" name=""/>
        <dsp:cNvSpPr/>
      </dsp:nvSpPr>
      <dsp:spPr>
        <a:xfrm>
          <a:off x="25986" y="2068497"/>
          <a:ext cx="4311566" cy="64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Score Definition</a:t>
          </a:r>
        </a:p>
      </dsp:txBody>
      <dsp:txXfrm>
        <a:off x="25986" y="2068497"/>
        <a:ext cx="4311566" cy="646734"/>
      </dsp:txXfrm>
    </dsp:sp>
    <dsp:sp modelId="{6860F029-6350-4112-B598-C1BF28669F98}">
      <dsp:nvSpPr>
        <dsp:cNvPr id="0" name=""/>
        <dsp:cNvSpPr/>
      </dsp:nvSpPr>
      <dsp:spPr>
        <a:xfrm>
          <a:off x="25986" y="2942411"/>
          <a:ext cx="4311566" cy="591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mn-lt"/>
              <a:cs typeface="Times New Roman" panose="02020603050405020304" pitchFamily="18" charset="0"/>
            </a:rPr>
            <a:t>1: Decline, 2: No Change, 3: Improvement</a:t>
          </a:r>
        </a:p>
        <a:p>
          <a:pPr marL="0" lvl="0" indent="0" algn="ctr" defTabSz="755650">
            <a:lnSpc>
              <a:spcPct val="100000"/>
            </a:lnSpc>
            <a:spcBef>
              <a:spcPct val="0"/>
            </a:spcBef>
            <a:spcAft>
              <a:spcPct val="35000"/>
            </a:spcAft>
            <a:buNone/>
          </a:pPr>
          <a:r>
            <a:rPr lang="en-US" sz="1700" kern="1200" dirty="0">
              <a:latin typeface="+mn-lt"/>
              <a:cs typeface="Times New Roman" panose="02020603050405020304" pitchFamily="18" charset="0"/>
            </a:rPr>
            <a:t>1: Yes, 0: No </a:t>
          </a:r>
        </a:p>
      </dsp:txBody>
      <dsp:txXfrm>
        <a:off x="25986" y="2942411"/>
        <a:ext cx="4311566" cy="591745"/>
      </dsp:txXfrm>
    </dsp:sp>
    <dsp:sp modelId="{5CDA810F-CE75-43E1-A3D9-75352FAEE1B2}">
      <dsp:nvSpPr>
        <dsp:cNvPr id="0" name=""/>
        <dsp:cNvSpPr/>
      </dsp:nvSpPr>
      <dsp:spPr>
        <a:xfrm>
          <a:off x="6587587" y="0"/>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673C78-06C7-497A-8D16-68A229B08BF4}">
      <dsp:nvSpPr>
        <dsp:cNvPr id="0" name=""/>
        <dsp:cNvSpPr/>
      </dsp:nvSpPr>
      <dsp:spPr>
        <a:xfrm>
          <a:off x="5132951" y="1624525"/>
          <a:ext cx="4311566" cy="64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Two different datasets analyzed </a:t>
          </a:r>
        </a:p>
      </dsp:txBody>
      <dsp:txXfrm>
        <a:off x="5132951" y="1624525"/>
        <a:ext cx="4311566" cy="646734"/>
      </dsp:txXfrm>
    </dsp:sp>
    <dsp:sp modelId="{14E403CA-3B2B-49C5-9006-549AAEB75C75}">
      <dsp:nvSpPr>
        <dsp:cNvPr id="0" name=""/>
        <dsp:cNvSpPr/>
      </dsp:nvSpPr>
      <dsp:spPr>
        <a:xfrm>
          <a:off x="5101261" y="2132066"/>
          <a:ext cx="4481701" cy="1926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Font typeface="Arial" panose="020B0604020202020204" pitchFamily="34" charset="0"/>
            <a:buNone/>
          </a:pPr>
          <a:r>
            <a:rPr lang="en-US" sz="1700" u="sng" kern="1200" dirty="0">
              <a:latin typeface="+mn-lt"/>
              <a:cs typeface="Times New Roman" panose="02020603050405020304" pitchFamily="18" charset="0"/>
            </a:rPr>
            <a:t>Study 1</a:t>
          </a:r>
          <a:r>
            <a:rPr lang="en-US" sz="1700" u="none" kern="1200" dirty="0">
              <a:latin typeface="+mn-lt"/>
              <a:cs typeface="Times New Roman" panose="02020603050405020304" pitchFamily="18" charset="0"/>
            </a:rPr>
            <a:t>: analyzed</a:t>
          </a:r>
          <a:r>
            <a:rPr lang="en-US" sz="1700" kern="1200" dirty="0">
              <a:latin typeface="+mn-lt"/>
              <a:cs typeface="Times New Roman" panose="02020603050405020304" pitchFamily="18" charset="0"/>
            </a:rPr>
            <a:t> responses related to the Greater Amman Municipality (GAM): these covered business opinion about the 2020 inspection related situation </a:t>
          </a:r>
        </a:p>
        <a:p>
          <a:pPr marL="0" lvl="0" indent="0" algn="ctr" defTabSz="755650">
            <a:lnSpc>
              <a:spcPct val="100000"/>
            </a:lnSpc>
            <a:spcBef>
              <a:spcPct val="0"/>
            </a:spcBef>
            <a:spcAft>
              <a:spcPct val="35000"/>
            </a:spcAft>
            <a:buFont typeface="Arial" panose="020B0604020202020204" pitchFamily="34" charset="0"/>
            <a:buNone/>
          </a:pPr>
          <a:endParaRPr lang="en-US" sz="1700" kern="1200" dirty="0">
            <a:latin typeface="+mn-lt"/>
            <a:cs typeface="Times New Roman" panose="02020603050405020304" pitchFamily="18" charset="0"/>
          </a:endParaRPr>
        </a:p>
        <a:p>
          <a:pPr marL="0" lvl="0" indent="0" algn="ctr" defTabSz="755650">
            <a:lnSpc>
              <a:spcPct val="100000"/>
            </a:lnSpc>
            <a:spcBef>
              <a:spcPct val="0"/>
            </a:spcBef>
            <a:spcAft>
              <a:spcPct val="35000"/>
            </a:spcAft>
            <a:buFont typeface="Arial" panose="020B0604020202020204" pitchFamily="34" charset="0"/>
            <a:buNone/>
          </a:pPr>
          <a:r>
            <a:rPr lang="en-US" sz="1700" u="sng" kern="1200" dirty="0">
              <a:latin typeface="+mn-lt"/>
              <a:cs typeface="Times New Roman" panose="02020603050405020304" pitchFamily="18" charset="0"/>
            </a:rPr>
            <a:t>Study 2</a:t>
          </a:r>
          <a:r>
            <a:rPr lang="en-US" sz="1700" kern="1200" dirty="0">
              <a:latin typeface="+mn-lt"/>
              <a:cs typeface="Times New Roman" panose="02020603050405020304" pitchFamily="18" charset="0"/>
            </a:rPr>
            <a:t>: analyzed responses related to all inspectorates: these covered business opinion of changes in recent past</a:t>
          </a:r>
        </a:p>
      </dsp:txBody>
      <dsp:txXfrm>
        <a:off x="5101261" y="2132066"/>
        <a:ext cx="4481701" cy="19269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7CA91-ABB0-4641-87AA-D4FE32C06194}">
      <dsp:nvSpPr>
        <dsp:cNvPr id="0" name=""/>
        <dsp:cNvSpPr/>
      </dsp:nvSpPr>
      <dsp:spPr>
        <a:xfrm>
          <a:off x="49" y="123509"/>
          <a:ext cx="4754764" cy="8064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Study 1: GAM dataset</a:t>
          </a:r>
        </a:p>
      </dsp:txBody>
      <dsp:txXfrm>
        <a:off x="49" y="123509"/>
        <a:ext cx="4754764" cy="806400"/>
      </dsp:txXfrm>
    </dsp:sp>
    <dsp:sp modelId="{CD1F853B-0E22-421C-A914-903CFE93F7A8}">
      <dsp:nvSpPr>
        <dsp:cNvPr id="0" name=""/>
        <dsp:cNvSpPr/>
      </dsp:nvSpPr>
      <dsp:spPr>
        <a:xfrm>
          <a:off x="49" y="929909"/>
          <a:ext cx="4754764" cy="315126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Tx/>
            <a:buNone/>
          </a:pPr>
          <a:r>
            <a:rPr lang="en-US" sz="2000" u="sng" kern="1200" dirty="0">
              <a:latin typeface="+mn-lt"/>
              <a:cs typeface="Times New Roman" panose="02020603050405020304" pitchFamily="18" charset="0"/>
            </a:rPr>
            <a:t>Dependent Variables</a:t>
          </a:r>
          <a:endParaRPr lang="en-US" sz="2000" kern="1200" dirty="0">
            <a:latin typeface="+mn-lt"/>
            <a:cs typeface="Times New Roman" panose="02020603050405020304" pitchFamily="18" charset="0"/>
          </a:endParaRP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mn-lt"/>
              <a:cs typeface="Times New Roman" panose="02020603050405020304" pitchFamily="18" charset="0"/>
            </a:rPr>
            <a:t>Business perception of change in inspection process over time </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mn-lt"/>
              <a:cs typeface="Times New Roman" panose="02020603050405020304" pitchFamily="18" charset="0"/>
            </a:rPr>
            <a:t>Business satisfaction with inspector performance and conduct </a:t>
          </a:r>
        </a:p>
        <a:p>
          <a:pPr marL="228600" lvl="1" indent="-228600" algn="l" defTabSz="889000">
            <a:lnSpc>
              <a:spcPct val="90000"/>
            </a:lnSpc>
            <a:spcBef>
              <a:spcPct val="0"/>
            </a:spcBef>
            <a:spcAft>
              <a:spcPct val="15000"/>
            </a:spcAft>
            <a:buFontTx/>
            <a:buNone/>
          </a:pPr>
          <a:r>
            <a:rPr lang="en-US" sz="2000" u="sng" kern="1200" dirty="0">
              <a:latin typeface="+mn-lt"/>
              <a:cs typeface="Times New Roman" panose="02020603050405020304" pitchFamily="18" charset="0"/>
            </a:rPr>
            <a:t>Potential Predictors</a:t>
          </a:r>
          <a:endParaRPr lang="en-US" sz="2000" kern="1200" dirty="0">
            <a:latin typeface="+mn-lt"/>
            <a:cs typeface="Times New Roman" panose="02020603050405020304" pitchFamily="18" charset="0"/>
          </a:endParaRP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mn-lt"/>
              <a:cs typeface="Times New Roman" panose="02020603050405020304" pitchFamily="18" charset="0"/>
            </a:rPr>
            <a:t>Frequency of inspection visits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mn-lt"/>
              <a:cs typeface="Times New Roman" panose="02020603050405020304" pitchFamily="18" charset="0"/>
            </a:rPr>
            <a:t>Employee time spent on inspections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mn-lt"/>
              <a:cs typeface="Times New Roman" panose="02020603050405020304" pitchFamily="18" charset="0"/>
            </a:rPr>
            <a:t>Business opinion on inspector awareness of technical aspects of inspections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mn-lt"/>
              <a:cs typeface="Times New Roman" panose="02020603050405020304" pitchFamily="18" charset="0"/>
            </a:rPr>
            <a:t>Business awareness of their legal rights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mn-lt"/>
              <a:cs typeface="Times New Roman" panose="02020603050405020304" pitchFamily="18" charset="0"/>
            </a:rPr>
            <a:t>Business awareness of inspection procedures and their obligations</a:t>
          </a:r>
        </a:p>
      </dsp:txBody>
      <dsp:txXfrm>
        <a:off x="49" y="929909"/>
        <a:ext cx="4754764" cy="3151260"/>
      </dsp:txXfrm>
    </dsp:sp>
    <dsp:sp modelId="{860212D0-FD6C-460D-B4DD-C98B48387043}">
      <dsp:nvSpPr>
        <dsp:cNvPr id="0" name=""/>
        <dsp:cNvSpPr/>
      </dsp:nvSpPr>
      <dsp:spPr>
        <a:xfrm>
          <a:off x="5420481" y="123509"/>
          <a:ext cx="4754764" cy="80640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Study 2: Aggregate dataset</a:t>
          </a:r>
        </a:p>
      </dsp:txBody>
      <dsp:txXfrm>
        <a:off x="5420481" y="123509"/>
        <a:ext cx="4754764" cy="806400"/>
      </dsp:txXfrm>
    </dsp:sp>
    <dsp:sp modelId="{5DA10D56-8FFC-4C67-8FDC-8F4D32353AAD}">
      <dsp:nvSpPr>
        <dsp:cNvPr id="0" name=""/>
        <dsp:cNvSpPr/>
      </dsp:nvSpPr>
      <dsp:spPr>
        <a:xfrm>
          <a:off x="5420481" y="929909"/>
          <a:ext cx="4754764" cy="3151260"/>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Tx/>
            <a:buNone/>
          </a:pPr>
          <a:r>
            <a:rPr lang="en-US" sz="2000" u="sng" kern="1200" dirty="0">
              <a:latin typeface="+mn-lt"/>
              <a:cs typeface="Times New Roman" panose="02020603050405020304" pitchFamily="18" charset="0"/>
            </a:rPr>
            <a:t>Dependent Variables</a:t>
          </a:r>
          <a:endParaRPr lang="en-US" sz="2400" kern="1200" dirty="0">
            <a:latin typeface="+mn-lt"/>
            <a:cs typeface="Times New Roman" panose="02020603050405020304" pitchFamily="18" charset="0"/>
          </a:endParaRP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mn-lt"/>
              <a:cs typeface="Times New Roman" panose="02020603050405020304" pitchFamily="18" charset="0"/>
            </a:rPr>
            <a:t>Business perception of fairness of inspection decisions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latin typeface="+mn-lt"/>
              <a:cs typeface="Times New Roman" panose="02020603050405020304" pitchFamily="18" charset="0"/>
            </a:rPr>
            <a:t>Business satisfaction with inspector performance and conduct </a:t>
          </a:r>
        </a:p>
        <a:p>
          <a:pPr marL="228600" lvl="1" indent="-228600" algn="l" defTabSz="889000">
            <a:lnSpc>
              <a:spcPct val="90000"/>
            </a:lnSpc>
            <a:spcBef>
              <a:spcPct val="0"/>
            </a:spcBef>
            <a:spcAft>
              <a:spcPct val="15000"/>
            </a:spcAft>
            <a:buFontTx/>
            <a:buNone/>
          </a:pPr>
          <a:r>
            <a:rPr lang="en-US" sz="2000" u="sng" kern="1200" dirty="0">
              <a:latin typeface="+mn-lt"/>
              <a:cs typeface="Times New Roman" panose="02020603050405020304" pitchFamily="18" charset="0"/>
            </a:rPr>
            <a:t>Potential Predictors</a:t>
          </a:r>
          <a:endParaRPr lang="en-US" sz="1600" kern="1200" dirty="0">
            <a:latin typeface="+mn-lt"/>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latin typeface="+mn-lt"/>
              <a:cs typeface="Times New Roman" panose="02020603050405020304" pitchFamily="18" charset="0"/>
            </a:rPr>
            <a:t>Frequency of inspection visits</a:t>
          </a:r>
        </a:p>
        <a:p>
          <a:pPr marL="114300" lvl="1" indent="-114300" algn="l" defTabSz="622300">
            <a:lnSpc>
              <a:spcPct val="90000"/>
            </a:lnSpc>
            <a:spcBef>
              <a:spcPct val="0"/>
            </a:spcBef>
            <a:spcAft>
              <a:spcPct val="15000"/>
            </a:spcAft>
            <a:buChar char="•"/>
          </a:pPr>
          <a:r>
            <a:rPr lang="en-US" sz="1400" kern="1200" dirty="0">
              <a:latin typeface="+mn-lt"/>
              <a:cs typeface="Times New Roman" panose="02020603050405020304" pitchFamily="18" charset="0"/>
            </a:rPr>
            <a:t>Business awareness of their legal rights</a:t>
          </a:r>
        </a:p>
        <a:p>
          <a:pPr marL="114300" lvl="1" indent="-114300" algn="l" defTabSz="622300">
            <a:lnSpc>
              <a:spcPct val="90000"/>
            </a:lnSpc>
            <a:spcBef>
              <a:spcPct val="0"/>
            </a:spcBef>
            <a:spcAft>
              <a:spcPct val="15000"/>
            </a:spcAft>
            <a:buChar char="•"/>
          </a:pPr>
          <a:r>
            <a:rPr lang="en-US" sz="1400" kern="1200" dirty="0">
              <a:latin typeface="+mn-lt"/>
              <a:cs typeface="Times New Roman" panose="02020603050405020304" pitchFamily="18" charset="0"/>
            </a:rPr>
            <a:t>Business awareness of inspection procedures and their obligations</a:t>
          </a:r>
        </a:p>
        <a:p>
          <a:pPr marL="114300" lvl="1" indent="-114300" algn="l" defTabSz="622300">
            <a:lnSpc>
              <a:spcPct val="90000"/>
            </a:lnSpc>
            <a:spcBef>
              <a:spcPct val="0"/>
            </a:spcBef>
            <a:spcAft>
              <a:spcPct val="15000"/>
            </a:spcAft>
            <a:buChar char="•"/>
          </a:pPr>
          <a:r>
            <a:rPr lang="en-US" sz="1400" kern="1200" dirty="0">
              <a:latin typeface="+mn-lt"/>
              <a:cs typeface="Times New Roman" panose="02020603050405020304" pitchFamily="18" charset="0"/>
            </a:rPr>
            <a:t>Inspector awareness of the technical aspects of inspections</a:t>
          </a:r>
        </a:p>
      </dsp:txBody>
      <dsp:txXfrm>
        <a:off x="5420481" y="929909"/>
        <a:ext cx="4754764" cy="315126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52020-65CF-430F-B616-F4E7CFD552FB}" type="datetimeFigureOut">
              <a:rPr lang="en-US" smtClean="0"/>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16B2D-FD6A-40BD-A3C7-505161106641}" type="slidenum">
              <a:rPr lang="en-US" smtClean="0"/>
              <a:t>‹#›</a:t>
            </a:fld>
            <a:endParaRPr lang="en-US"/>
          </a:p>
        </p:txBody>
      </p:sp>
    </p:spTree>
    <p:extLst>
      <p:ext uri="{BB962C8B-B14F-4D97-AF65-F5344CB8AC3E}">
        <p14:creationId xmlns:p14="http://schemas.microsoft.com/office/powerpoint/2010/main" val="401304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16B2D-FD6A-40BD-A3C7-505161106641}" type="slidenum">
              <a:rPr lang="en-US" smtClean="0"/>
              <a:t>4</a:t>
            </a:fld>
            <a:endParaRPr lang="en-US"/>
          </a:p>
        </p:txBody>
      </p:sp>
    </p:spTree>
    <p:extLst>
      <p:ext uri="{BB962C8B-B14F-4D97-AF65-F5344CB8AC3E}">
        <p14:creationId xmlns:p14="http://schemas.microsoft.com/office/powerpoint/2010/main" val="169289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91479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659654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37069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229228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76105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2959321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4587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432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11/27/2020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4286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7959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21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901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2131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8684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736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
        <p:nvSpPr>
          <p:cNvPr id="5" name="Date Placeholder 4"/>
          <p:cNvSpPr>
            <a:spLocks noGrp="1"/>
          </p:cNvSpPr>
          <p:nvPr>
            <p:ph type="dt" sz="half" idx="10"/>
          </p:nvPr>
        </p:nvSpPr>
        <p:spPr/>
        <p:txBody>
          <a:bodyPr/>
          <a:lstStyle/>
          <a:p>
            <a:fld id="{78AC6A5B-8AE7-4A41-B5A7-9ADC6686DC18}" type="datetime1">
              <a:rPr lang="en-US" smtClean="0"/>
              <a:t>11/27/2020</a:t>
            </a:fld>
            <a:endParaRPr lang="en-US"/>
          </a:p>
        </p:txBody>
      </p:sp>
    </p:spTree>
    <p:extLst>
      <p:ext uri="{BB962C8B-B14F-4D97-AF65-F5344CB8AC3E}">
        <p14:creationId xmlns:p14="http://schemas.microsoft.com/office/powerpoint/2010/main" val="146933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E0CF6C-748E-4B7A-BC8B-3011EF78ED13}" type="datetime1">
              <a:rPr lang="en-US" smtClean="0"/>
              <a:pPr/>
              <a:t>11/27/2020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24528064"/>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3F453-D39F-4305-9B74-33E13DC8DB12}"/>
              </a:ext>
            </a:extLst>
          </p:cNvPr>
          <p:cNvPicPr>
            <a:picLocks noChangeAspect="1"/>
          </p:cNvPicPr>
          <p:nvPr/>
        </p:nvPicPr>
        <p:blipFill rotWithShape="1">
          <a:blip r:embed="rId2"/>
          <a:srcRect l="9091" t="10207" b="18274"/>
          <a:stretch/>
        </p:blipFill>
        <p:spPr>
          <a:xfrm>
            <a:off x="1" y="10"/>
            <a:ext cx="12191999" cy="6857990"/>
          </a:xfrm>
          <a:prstGeom prst="rect">
            <a:avLst/>
          </a:prstGeom>
        </p:spPr>
      </p:pic>
      <p:sp>
        <p:nvSpPr>
          <p:cNvPr id="31" name="Isosceles Triangle 8">
            <a:extLst>
              <a:ext uri="{FF2B5EF4-FFF2-40B4-BE49-F238E27FC236}">
                <a16:creationId xmlns:a16="http://schemas.microsoft.com/office/drawing/2014/main" id="{0FF9F10B-8764-4B6C-9EBC-4FBE9AC1A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Parallelogram 10">
            <a:extLst>
              <a:ext uri="{FF2B5EF4-FFF2-40B4-BE49-F238E27FC236}">
                <a16:creationId xmlns:a16="http://schemas.microsoft.com/office/drawing/2014/main" id="{4DC5F81A-AB66-427C-B973-546BE1B7E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Connector 12">
            <a:extLst>
              <a:ext uri="{FF2B5EF4-FFF2-40B4-BE49-F238E27FC236}">
                <a16:creationId xmlns:a16="http://schemas.microsoft.com/office/drawing/2014/main" id="{2146C810-9BC7-4BEB-A44C-B70C5B3DC9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14">
            <a:extLst>
              <a:ext uri="{FF2B5EF4-FFF2-40B4-BE49-F238E27FC236}">
                <a16:creationId xmlns:a16="http://schemas.microsoft.com/office/drawing/2014/main" id="{F5ADF6C1-FC3E-4CEF-ACAA-1E533A9279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BE11B7D3-FC4D-4157-827F-D418D4AF3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F9CA2FB3-69C5-4A17-880A-34C260DF3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0">
            <a:extLst>
              <a:ext uri="{FF2B5EF4-FFF2-40B4-BE49-F238E27FC236}">
                <a16:creationId xmlns:a16="http://schemas.microsoft.com/office/drawing/2014/main" id="{A3B42260-CA72-429A-AEFF-A2778C7BC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AE7E466-3517-473A-AA0E-B30CE798B1E0}"/>
              </a:ext>
            </a:extLst>
          </p:cNvPr>
          <p:cNvSpPr>
            <a:spLocks noGrp="1"/>
          </p:cNvSpPr>
          <p:nvPr>
            <p:ph type="ctrTitle"/>
          </p:nvPr>
        </p:nvSpPr>
        <p:spPr>
          <a:xfrm>
            <a:off x="4704200" y="1678665"/>
            <a:ext cx="5232280" cy="2369131"/>
          </a:xfrm>
        </p:spPr>
        <p:txBody>
          <a:bodyPr>
            <a:normAutofit fontScale="90000"/>
          </a:bodyPr>
          <a:lstStyle/>
          <a:p>
            <a:r>
              <a:rPr lang="en-US" dirty="0">
                <a:solidFill>
                  <a:srgbClr val="C00000"/>
                </a:solidFill>
              </a:rPr>
              <a:t>Lessons from the Jordan Inspection  Reform II Project </a:t>
            </a:r>
          </a:p>
        </p:txBody>
      </p:sp>
      <p:sp>
        <p:nvSpPr>
          <p:cNvPr id="3" name="Subtitle 2">
            <a:extLst>
              <a:ext uri="{FF2B5EF4-FFF2-40B4-BE49-F238E27FC236}">
                <a16:creationId xmlns:a16="http://schemas.microsoft.com/office/drawing/2014/main" id="{AB69177A-D322-4B46-9892-A238A29EDF22}"/>
              </a:ext>
            </a:extLst>
          </p:cNvPr>
          <p:cNvSpPr>
            <a:spLocks noGrp="1"/>
          </p:cNvSpPr>
          <p:nvPr>
            <p:ph type="subTitle" idx="1"/>
          </p:nvPr>
        </p:nvSpPr>
        <p:spPr>
          <a:xfrm>
            <a:off x="4700964" y="4050832"/>
            <a:ext cx="4573037" cy="1096899"/>
          </a:xfrm>
        </p:spPr>
        <p:txBody>
          <a:bodyPr>
            <a:normAutofit/>
          </a:bodyPr>
          <a:lstStyle/>
          <a:p>
            <a:r>
              <a:rPr lang="en-US" sz="2200" b="1" dirty="0" err="1"/>
              <a:t>Adit</a:t>
            </a:r>
            <a:r>
              <a:rPr lang="en-US" sz="2200" b="1" dirty="0"/>
              <a:t> Mahmood</a:t>
            </a:r>
          </a:p>
        </p:txBody>
      </p:sp>
      <p:sp>
        <p:nvSpPr>
          <p:cNvPr id="38" name="Rectangle 27">
            <a:extLst>
              <a:ext uri="{FF2B5EF4-FFF2-40B4-BE49-F238E27FC236}">
                <a16:creationId xmlns:a16="http://schemas.microsoft.com/office/drawing/2014/main" id="{C29C3C96-CB51-440C-B12F-E880D7386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17070EE5-FA55-4C41-AD18-785E5F02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726DD974-2DC0-457D-B797-BFB5EB6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28">
            <a:extLst>
              <a:ext uri="{FF2B5EF4-FFF2-40B4-BE49-F238E27FC236}">
                <a16:creationId xmlns:a16="http://schemas.microsoft.com/office/drawing/2014/main" id="{EF9AFB1C-D978-4634-9E2D-78B7F70F5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480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64BF-EA1A-4B9A-AEAD-B2D860BC9CFF}"/>
              </a:ext>
            </a:extLst>
          </p:cNvPr>
          <p:cNvSpPr>
            <a:spLocks noGrp="1"/>
          </p:cNvSpPr>
          <p:nvPr>
            <p:ph type="title"/>
          </p:nvPr>
        </p:nvSpPr>
        <p:spPr>
          <a:xfrm>
            <a:off x="677333" y="609600"/>
            <a:ext cx="9081963" cy="1320800"/>
          </a:xfrm>
        </p:spPr>
        <p:txBody>
          <a:bodyPr>
            <a:normAutofit fontScale="90000"/>
          </a:bodyPr>
          <a:lstStyle/>
          <a:p>
            <a:r>
              <a:rPr lang="en-US" sz="3300" dirty="0">
                <a:solidFill>
                  <a:schemeClr val="tx2"/>
                </a:solidFill>
              </a:rPr>
              <a:t>What affects inspection quality in Jordan? </a:t>
            </a:r>
            <a:br>
              <a:rPr lang="en-US" sz="3000" dirty="0">
                <a:solidFill>
                  <a:schemeClr val="tx2"/>
                </a:solidFill>
              </a:rPr>
            </a:br>
            <a:r>
              <a:rPr lang="en-US" sz="2900" dirty="0">
                <a:solidFill>
                  <a:schemeClr val="tx2"/>
                </a:solidFill>
              </a:rPr>
              <a:t>A summary of findings from the study of business responses</a:t>
            </a:r>
          </a:p>
        </p:txBody>
      </p:sp>
      <p:sp>
        <p:nvSpPr>
          <p:cNvPr id="3" name="Content Placeholder 2">
            <a:extLst>
              <a:ext uri="{FF2B5EF4-FFF2-40B4-BE49-F238E27FC236}">
                <a16:creationId xmlns:a16="http://schemas.microsoft.com/office/drawing/2014/main" id="{C1B165CD-FC98-4F7E-8A81-CAB17008979B}"/>
              </a:ext>
            </a:extLst>
          </p:cNvPr>
          <p:cNvSpPr>
            <a:spLocks noGrp="1"/>
          </p:cNvSpPr>
          <p:nvPr>
            <p:ph idx="1"/>
          </p:nvPr>
        </p:nvSpPr>
        <p:spPr>
          <a:xfrm>
            <a:off x="677333" y="2016807"/>
            <a:ext cx="8740131" cy="4024555"/>
          </a:xfrm>
        </p:spPr>
        <p:txBody>
          <a:bodyPr/>
          <a:lstStyle/>
          <a:p>
            <a:pPr marL="0" indent="0">
              <a:buNone/>
            </a:pPr>
            <a:endParaRPr lang="en-US" dirty="0"/>
          </a:p>
        </p:txBody>
      </p:sp>
      <p:grpSp>
        <p:nvGrpSpPr>
          <p:cNvPr id="4" name="Group 3">
            <a:extLst>
              <a:ext uri="{FF2B5EF4-FFF2-40B4-BE49-F238E27FC236}">
                <a16:creationId xmlns:a16="http://schemas.microsoft.com/office/drawing/2014/main" id="{86F4956F-B15B-455F-A8D2-920A4ECA6B89}"/>
              </a:ext>
            </a:extLst>
          </p:cNvPr>
          <p:cNvGrpSpPr/>
          <p:nvPr/>
        </p:nvGrpSpPr>
        <p:grpSpPr>
          <a:xfrm>
            <a:off x="2106992" y="2440267"/>
            <a:ext cx="6222644" cy="3060733"/>
            <a:chOff x="0" y="0"/>
            <a:chExt cx="5511895" cy="2434037"/>
          </a:xfrm>
        </p:grpSpPr>
        <p:sp>
          <p:nvSpPr>
            <p:cNvPr id="5" name="Text Box 1">
              <a:extLst>
                <a:ext uri="{FF2B5EF4-FFF2-40B4-BE49-F238E27FC236}">
                  <a16:creationId xmlns:a16="http://schemas.microsoft.com/office/drawing/2014/main" id="{3F1E2CF6-3A83-472A-9469-3A52D4BE2865}"/>
                </a:ext>
              </a:extLst>
            </p:cNvPr>
            <p:cNvSpPr txBox="1"/>
            <p:nvPr/>
          </p:nvSpPr>
          <p:spPr>
            <a:xfrm>
              <a:off x="3400" y="0"/>
              <a:ext cx="2286000" cy="411310"/>
            </a:xfrm>
            <a:prstGeom prst="rect">
              <a:avLst/>
            </a:prstGeom>
            <a:solidFill>
              <a:srgbClr val="4472C4">
                <a:lumMod val="20000"/>
                <a:lumOff val="80000"/>
              </a:srgbClr>
            </a:solidFill>
            <a:ln w="6350">
              <a:solidFill>
                <a:sysClr val="windowText" lastClr="00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rPr>
                <a:t>Reduction in total employee time spent on inspections</a:t>
              </a:r>
              <a:endParaRPr kumimoji="0" lang="en-US" sz="11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endParaRPr>
            </a:p>
          </p:txBody>
        </p:sp>
        <p:sp>
          <p:nvSpPr>
            <p:cNvPr id="6" name="Text Box 10">
              <a:extLst>
                <a:ext uri="{FF2B5EF4-FFF2-40B4-BE49-F238E27FC236}">
                  <a16:creationId xmlns:a16="http://schemas.microsoft.com/office/drawing/2014/main" id="{A0D03578-AF60-43B2-ACB3-04C3B2C427A1}"/>
                </a:ext>
              </a:extLst>
            </p:cNvPr>
            <p:cNvSpPr txBox="1"/>
            <p:nvPr/>
          </p:nvSpPr>
          <p:spPr>
            <a:xfrm>
              <a:off x="0" y="1539863"/>
              <a:ext cx="2286000" cy="411480"/>
            </a:xfrm>
            <a:prstGeom prst="rect">
              <a:avLst/>
            </a:prstGeom>
            <a:solidFill>
              <a:srgbClr val="4472C4">
                <a:lumMod val="20000"/>
                <a:lumOff val="80000"/>
              </a:srgbClr>
            </a:solidFill>
            <a:ln w="6350">
              <a:solidFill>
                <a:sysClr val="windowText" lastClr="00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rPr>
                <a:t>Reduction in frequency/average number of inspection visits</a:t>
              </a:r>
              <a:endParaRPr kumimoji="0" lang="en-US" sz="11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endParaRPr>
            </a:p>
          </p:txBody>
        </p:sp>
        <p:sp>
          <p:nvSpPr>
            <p:cNvPr id="7" name="Text Box 18">
              <a:extLst>
                <a:ext uri="{FF2B5EF4-FFF2-40B4-BE49-F238E27FC236}">
                  <a16:creationId xmlns:a16="http://schemas.microsoft.com/office/drawing/2014/main" id="{FA72A64B-C73D-414E-8C8B-C84EE2B6F79A}"/>
                </a:ext>
              </a:extLst>
            </p:cNvPr>
            <p:cNvSpPr txBox="1"/>
            <p:nvPr/>
          </p:nvSpPr>
          <p:spPr>
            <a:xfrm>
              <a:off x="3400" y="503090"/>
              <a:ext cx="2286000" cy="411480"/>
            </a:xfrm>
            <a:prstGeom prst="rect">
              <a:avLst/>
            </a:prstGeom>
            <a:solidFill>
              <a:srgbClr val="4472C4">
                <a:lumMod val="20000"/>
                <a:lumOff val="80000"/>
              </a:srgbClr>
            </a:solidFill>
            <a:ln w="6350">
              <a:solidFill>
                <a:sysClr val="windowText" lastClr="00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rPr>
                <a:t>Increased inspector awareness of the technical aspects of inspections</a:t>
              </a:r>
              <a:endParaRPr kumimoji="0" lang="en-US" sz="11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0">
              <a:extLst>
                <a:ext uri="{FF2B5EF4-FFF2-40B4-BE49-F238E27FC236}">
                  <a16:creationId xmlns:a16="http://schemas.microsoft.com/office/drawing/2014/main" id="{9A7750A7-0979-460B-9CCE-9DF6E584C117}"/>
                </a:ext>
              </a:extLst>
            </p:cNvPr>
            <p:cNvSpPr txBox="1"/>
            <p:nvPr/>
          </p:nvSpPr>
          <p:spPr>
            <a:xfrm>
              <a:off x="3225895" y="1339307"/>
              <a:ext cx="1828800" cy="548640"/>
            </a:xfrm>
            <a:prstGeom prst="rect">
              <a:avLst/>
            </a:prstGeom>
            <a:solidFill>
              <a:srgbClr val="70AD47">
                <a:lumMod val="40000"/>
                <a:lumOff val="60000"/>
              </a:srgbClr>
            </a:solidFill>
            <a:ln w="6350">
              <a:solidFill>
                <a:sysClr val="windowText" lastClr="00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rPr>
                <a:t>Improved business perception of quality of the inspection process</a:t>
              </a:r>
              <a:endParaRPr kumimoji="0" lang="en-US" sz="11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endParaRPr>
            </a:p>
          </p:txBody>
        </p:sp>
        <p:sp>
          <p:nvSpPr>
            <p:cNvPr id="9" name="Text Box 21">
              <a:extLst>
                <a:ext uri="{FF2B5EF4-FFF2-40B4-BE49-F238E27FC236}">
                  <a16:creationId xmlns:a16="http://schemas.microsoft.com/office/drawing/2014/main" id="{8A0EE703-F433-4640-9594-9A8C9DF3208E}"/>
                </a:ext>
              </a:extLst>
            </p:cNvPr>
            <p:cNvSpPr txBox="1"/>
            <p:nvPr/>
          </p:nvSpPr>
          <p:spPr>
            <a:xfrm>
              <a:off x="3225895" y="2022557"/>
              <a:ext cx="2286000" cy="411480"/>
            </a:xfrm>
            <a:prstGeom prst="rect">
              <a:avLst/>
            </a:prstGeom>
            <a:solidFill>
              <a:srgbClr val="70AD47">
                <a:lumMod val="40000"/>
                <a:lumOff val="60000"/>
              </a:srgbClr>
            </a:solidFill>
            <a:ln w="6350">
              <a:solidFill>
                <a:sysClr val="windowText" lastClr="00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rPr>
                <a:t>Increased fairness of inspection decisions</a:t>
              </a:r>
              <a:endParaRPr kumimoji="0" lang="en-US" sz="11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endParaRPr>
            </a:p>
          </p:txBody>
        </p:sp>
        <p:sp>
          <p:nvSpPr>
            <p:cNvPr id="10" name="Text Box 24">
              <a:extLst>
                <a:ext uri="{FF2B5EF4-FFF2-40B4-BE49-F238E27FC236}">
                  <a16:creationId xmlns:a16="http://schemas.microsoft.com/office/drawing/2014/main" id="{2DDC73AB-3566-4E92-A5FA-A161A6CF67EE}"/>
                </a:ext>
              </a:extLst>
            </p:cNvPr>
            <p:cNvSpPr txBox="1"/>
            <p:nvPr/>
          </p:nvSpPr>
          <p:spPr>
            <a:xfrm>
              <a:off x="3215697" y="438504"/>
              <a:ext cx="2286000" cy="411480"/>
            </a:xfrm>
            <a:prstGeom prst="rect">
              <a:avLst/>
            </a:prstGeom>
            <a:solidFill>
              <a:srgbClr val="ED7D31">
                <a:lumMod val="40000"/>
                <a:lumOff val="60000"/>
              </a:srgbClr>
            </a:solidFill>
            <a:ln w="6350">
              <a:solidFill>
                <a:sysClr val="windowText" lastClr="00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rPr>
                <a:t>Increased satisfaction of businesses with performance and conduct of inspectors</a:t>
              </a:r>
              <a:endParaRPr kumimoji="0" lang="en-US" sz="11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F435B75-6774-431C-9CA6-D7D12166CF8B}"/>
                </a:ext>
              </a:extLst>
            </p:cNvPr>
            <p:cNvCxnSpPr/>
            <p:nvPr/>
          </p:nvCxnSpPr>
          <p:spPr>
            <a:xfrm>
              <a:off x="2444066" y="176761"/>
              <a:ext cx="659455" cy="299135"/>
            </a:xfrm>
            <a:prstGeom prst="straightConnector1">
              <a:avLst/>
            </a:prstGeom>
            <a:noFill/>
            <a:ln w="6350" cap="flat" cmpd="sng" algn="ctr">
              <a:solidFill>
                <a:sysClr val="windowText" lastClr="000000"/>
              </a:solidFill>
              <a:prstDash val="solid"/>
              <a:miter lim="800000"/>
              <a:tailEnd type="triangle"/>
            </a:ln>
            <a:effectLst/>
          </p:spPr>
        </p:cxnSp>
        <p:cxnSp>
          <p:nvCxnSpPr>
            <p:cNvPr id="12" name="Straight Arrow Connector 11">
              <a:extLst>
                <a:ext uri="{FF2B5EF4-FFF2-40B4-BE49-F238E27FC236}">
                  <a16:creationId xmlns:a16="http://schemas.microsoft.com/office/drawing/2014/main" id="{D0680D20-7D05-429B-963F-BE093FECA9E2}"/>
                </a:ext>
              </a:extLst>
            </p:cNvPr>
            <p:cNvCxnSpPr/>
            <p:nvPr/>
          </p:nvCxnSpPr>
          <p:spPr>
            <a:xfrm flipV="1">
              <a:off x="2396476" y="694864"/>
              <a:ext cx="731520" cy="0"/>
            </a:xfrm>
            <a:prstGeom prst="straightConnector1">
              <a:avLst/>
            </a:prstGeom>
            <a:noFill/>
            <a:ln w="6350" cap="flat" cmpd="sng" algn="ctr">
              <a:solidFill>
                <a:sysClr val="windowText" lastClr="000000"/>
              </a:solidFill>
              <a:prstDash val="solid"/>
              <a:miter lim="800000"/>
              <a:tailEnd type="triangle"/>
            </a:ln>
            <a:effectLst/>
          </p:spPr>
        </p:cxnSp>
        <p:cxnSp>
          <p:nvCxnSpPr>
            <p:cNvPr id="13" name="Straight Arrow Connector 12">
              <a:extLst>
                <a:ext uri="{FF2B5EF4-FFF2-40B4-BE49-F238E27FC236}">
                  <a16:creationId xmlns:a16="http://schemas.microsoft.com/office/drawing/2014/main" id="{4B1D38A4-D7A3-4F6D-98B6-84D809699C21}"/>
                </a:ext>
              </a:extLst>
            </p:cNvPr>
            <p:cNvCxnSpPr/>
            <p:nvPr/>
          </p:nvCxnSpPr>
          <p:spPr>
            <a:xfrm flipV="1">
              <a:off x="2457663" y="935503"/>
              <a:ext cx="640080" cy="317242"/>
            </a:xfrm>
            <a:prstGeom prst="straightConnector1">
              <a:avLst/>
            </a:prstGeom>
            <a:noFill/>
            <a:ln w="6350" cap="flat" cmpd="sng" algn="ctr">
              <a:solidFill>
                <a:sysClr val="windowText" lastClr="000000"/>
              </a:solidFill>
              <a:prstDash val="solid"/>
              <a:miter lim="800000"/>
              <a:tailEnd type="triangle"/>
            </a:ln>
            <a:effectLst/>
          </p:spPr>
        </p:cxnSp>
        <p:cxnSp>
          <p:nvCxnSpPr>
            <p:cNvPr id="14" name="Straight Arrow Connector 13">
              <a:extLst>
                <a:ext uri="{FF2B5EF4-FFF2-40B4-BE49-F238E27FC236}">
                  <a16:creationId xmlns:a16="http://schemas.microsoft.com/office/drawing/2014/main" id="{0EA42C83-BE24-4882-8DCD-4476DD67A9A9}"/>
                </a:ext>
              </a:extLst>
            </p:cNvPr>
            <p:cNvCxnSpPr/>
            <p:nvPr/>
          </p:nvCxnSpPr>
          <p:spPr>
            <a:xfrm>
              <a:off x="2463952" y="1801423"/>
              <a:ext cx="650733" cy="409437"/>
            </a:xfrm>
            <a:prstGeom prst="straightConnector1">
              <a:avLst/>
            </a:prstGeom>
            <a:noFill/>
            <a:ln w="6350" cap="flat" cmpd="sng" algn="ctr">
              <a:solidFill>
                <a:sysClr val="windowText" lastClr="000000"/>
              </a:solidFill>
              <a:prstDash val="solid"/>
              <a:miter lim="800000"/>
              <a:tailEnd type="triangle"/>
            </a:ln>
            <a:effectLst/>
          </p:spPr>
        </p:cxnSp>
        <p:sp>
          <p:nvSpPr>
            <p:cNvPr id="15" name="Text Box 30">
              <a:extLst>
                <a:ext uri="{FF2B5EF4-FFF2-40B4-BE49-F238E27FC236}">
                  <a16:creationId xmlns:a16="http://schemas.microsoft.com/office/drawing/2014/main" id="{F7FAE755-F171-4484-8D38-E8E04EBB7866}"/>
                </a:ext>
              </a:extLst>
            </p:cNvPr>
            <p:cNvSpPr txBox="1"/>
            <p:nvPr/>
          </p:nvSpPr>
          <p:spPr>
            <a:xfrm>
              <a:off x="3400" y="1023176"/>
              <a:ext cx="2286000" cy="401112"/>
            </a:xfrm>
            <a:prstGeom prst="rect">
              <a:avLst/>
            </a:prstGeom>
            <a:solidFill>
              <a:srgbClr val="4472C4">
                <a:lumMod val="20000"/>
                <a:lumOff val="80000"/>
              </a:srgbClr>
            </a:solidFill>
            <a:ln w="6350">
              <a:solidFill>
                <a:sysClr val="windowText" lastClr="00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rPr>
                <a:t>Increased business awareness of their legal rights regarding inspections</a:t>
              </a:r>
              <a:endParaRPr kumimoji="0" lang="en-US" sz="1100" b="0" i="0" u="none" strike="noStrike" kern="0" cap="none" spc="0" normalizeH="0" baseline="0" noProof="0" dirty="0">
                <a:ln>
                  <a:noFill/>
                </a:ln>
                <a:solidFill>
                  <a:sysClr val="windowText" lastClr="000000"/>
                </a:solidFill>
                <a:effectLst/>
                <a:uLnTx/>
                <a:uFillTx/>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47F17BED-D6A9-46CF-92DA-7CCA1F912C8C}"/>
                </a:ext>
              </a:extLst>
            </p:cNvPr>
            <p:cNvCxnSpPr/>
            <p:nvPr/>
          </p:nvCxnSpPr>
          <p:spPr>
            <a:xfrm flipH="1">
              <a:off x="4328670" y="921198"/>
              <a:ext cx="0" cy="365760"/>
            </a:xfrm>
            <a:prstGeom prst="straightConnector1">
              <a:avLst/>
            </a:prstGeom>
            <a:noFill/>
            <a:ln w="6350" cap="flat" cmpd="sng" algn="ctr">
              <a:solidFill>
                <a:sysClr val="windowText" lastClr="000000"/>
              </a:solidFill>
              <a:prstDash val="solid"/>
              <a:miter lim="800000"/>
              <a:tailEnd type="triangle"/>
            </a:ln>
            <a:effectLst/>
          </p:spPr>
        </p:cxnSp>
        <p:cxnSp>
          <p:nvCxnSpPr>
            <p:cNvPr id="17" name="Straight Arrow Connector 16">
              <a:extLst>
                <a:ext uri="{FF2B5EF4-FFF2-40B4-BE49-F238E27FC236}">
                  <a16:creationId xmlns:a16="http://schemas.microsoft.com/office/drawing/2014/main" id="{073088B5-9D27-4CCF-914C-3981BDBFDC72}"/>
                </a:ext>
              </a:extLst>
            </p:cNvPr>
            <p:cNvCxnSpPr/>
            <p:nvPr/>
          </p:nvCxnSpPr>
          <p:spPr>
            <a:xfrm flipV="1">
              <a:off x="2478058" y="1701044"/>
              <a:ext cx="640080" cy="6627"/>
            </a:xfrm>
            <a:prstGeom prst="straightConnector1">
              <a:avLst/>
            </a:prstGeom>
            <a:noFill/>
            <a:ln w="6350" cap="flat" cmpd="sng" algn="ctr">
              <a:solidFill>
                <a:sysClr val="windowText" lastClr="000000"/>
              </a:solidFill>
              <a:prstDash val="solid"/>
              <a:miter lim="800000"/>
              <a:tailEnd type="triangle"/>
            </a:ln>
            <a:effectLst/>
          </p:spPr>
        </p:cxnSp>
      </p:grpSp>
    </p:spTree>
    <p:extLst>
      <p:ext uri="{BB962C8B-B14F-4D97-AF65-F5344CB8AC3E}">
        <p14:creationId xmlns:p14="http://schemas.microsoft.com/office/powerpoint/2010/main" val="206213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9995-FA38-4C06-BF85-94DC0A9E6896}"/>
              </a:ext>
            </a:extLst>
          </p:cNvPr>
          <p:cNvSpPr>
            <a:spLocks noGrp="1"/>
          </p:cNvSpPr>
          <p:nvPr>
            <p:ph type="title"/>
          </p:nvPr>
        </p:nvSpPr>
        <p:spPr>
          <a:xfrm>
            <a:off x="677333" y="609600"/>
            <a:ext cx="10235646" cy="1150834"/>
          </a:xfrm>
        </p:spPr>
        <p:txBody>
          <a:bodyPr>
            <a:normAutofit/>
          </a:bodyPr>
          <a:lstStyle/>
          <a:p>
            <a:r>
              <a:rPr lang="en-US" sz="3300" dirty="0">
                <a:solidFill>
                  <a:schemeClr val="tx2"/>
                </a:solidFill>
              </a:rPr>
              <a:t>Where can the Jordan government focus in future?</a:t>
            </a:r>
            <a:br>
              <a:rPr lang="en-US" sz="3300" dirty="0">
                <a:solidFill>
                  <a:schemeClr val="tx2"/>
                </a:solidFill>
              </a:rPr>
            </a:br>
            <a:r>
              <a:rPr lang="en-US" sz="3000" dirty="0">
                <a:solidFill>
                  <a:schemeClr val="tx2"/>
                </a:solidFill>
              </a:rPr>
              <a:t>Implications of the study findings</a:t>
            </a:r>
          </a:p>
        </p:txBody>
      </p:sp>
      <p:sp>
        <p:nvSpPr>
          <p:cNvPr id="3" name="Content Placeholder 2">
            <a:extLst>
              <a:ext uri="{FF2B5EF4-FFF2-40B4-BE49-F238E27FC236}">
                <a16:creationId xmlns:a16="http://schemas.microsoft.com/office/drawing/2014/main" id="{3D848651-7718-4B7B-9CE8-E226F9FD6270}"/>
              </a:ext>
            </a:extLst>
          </p:cNvPr>
          <p:cNvSpPr>
            <a:spLocks noGrp="1"/>
          </p:cNvSpPr>
          <p:nvPr>
            <p:ph idx="1"/>
          </p:nvPr>
        </p:nvSpPr>
        <p:spPr>
          <a:xfrm>
            <a:off x="579963" y="1830541"/>
            <a:ext cx="9824411" cy="3880773"/>
          </a:xfrm>
        </p:spPr>
        <p:txBody>
          <a:bodyPr>
            <a:normAutofit/>
          </a:bodyPr>
          <a:lstStyle/>
          <a:p>
            <a:r>
              <a:rPr lang="en-US" dirty="0">
                <a:cs typeface="Times New Roman" panose="02020603050405020304" pitchFamily="18" charset="0"/>
              </a:rPr>
              <a:t>It is clear from the analysis that more businesses would be satisfied if there was better planning and coordination between government agencies. This will reduce the duplication of visits, an issue that can have a harmful effect on inspection quality. This, in turn, will  reduce the amount of employee time involved in the inspection, which appears to be a source of business frustration with the inspection process. </a:t>
            </a:r>
          </a:p>
          <a:p>
            <a:r>
              <a:rPr lang="en-US" dirty="0">
                <a:cs typeface="Times New Roman" panose="02020603050405020304" pitchFamily="18" charset="0"/>
              </a:rPr>
              <a:t>Programs to enhance the technical knowledge and soft skills of inspectors will help improve their performance and behavior. If inspectors can be trained and incentivized to pay more attention to this aspect, business perception of the quality and performance of the inspections would increase over time.</a:t>
            </a:r>
          </a:p>
          <a:p>
            <a:r>
              <a:rPr lang="en-US" dirty="0">
                <a:cs typeface="Times New Roman" panose="02020603050405020304" pitchFamily="18" charset="0"/>
              </a:rPr>
              <a:t>Programs to make businesses more aware of their legal rights will also help because it would allow them to improve the inspection process from their end. </a:t>
            </a:r>
          </a:p>
          <a:p>
            <a:endParaRPr lang="en-US" dirty="0"/>
          </a:p>
        </p:txBody>
      </p:sp>
    </p:spTree>
    <p:extLst>
      <p:ext uri="{BB962C8B-B14F-4D97-AF65-F5344CB8AC3E}">
        <p14:creationId xmlns:p14="http://schemas.microsoft.com/office/powerpoint/2010/main" val="46192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7272-5D86-49B6-A8F0-5A6E4E06AC14}"/>
              </a:ext>
            </a:extLst>
          </p:cNvPr>
          <p:cNvSpPr>
            <a:spLocks noGrp="1"/>
          </p:cNvSpPr>
          <p:nvPr>
            <p:ph type="title"/>
          </p:nvPr>
        </p:nvSpPr>
        <p:spPr>
          <a:xfrm>
            <a:off x="677862" y="373380"/>
            <a:ext cx="8914981" cy="1082040"/>
          </a:xfrm>
        </p:spPr>
        <p:txBody>
          <a:bodyPr anchor="t">
            <a:noAutofit/>
          </a:bodyPr>
          <a:lstStyle/>
          <a:p>
            <a:r>
              <a:rPr lang="en-US" sz="3000" dirty="0">
                <a:solidFill>
                  <a:schemeClr val="tx2"/>
                </a:solidFill>
              </a:rPr>
              <a:t>A survey of Jordanian businesses in 2011 indicated much scope to improve the inspection regime</a:t>
            </a:r>
          </a:p>
        </p:txBody>
      </p:sp>
      <p:graphicFrame>
        <p:nvGraphicFramePr>
          <p:cNvPr id="7" name="Content Placeholder 6">
            <a:extLst>
              <a:ext uri="{FF2B5EF4-FFF2-40B4-BE49-F238E27FC236}">
                <a16:creationId xmlns:a16="http://schemas.microsoft.com/office/drawing/2014/main" id="{6C8525BC-8CC0-4466-BED2-B0ED04112391}"/>
              </a:ext>
            </a:extLst>
          </p:cNvPr>
          <p:cNvGraphicFramePr>
            <a:graphicFrameLocks noGrp="1"/>
          </p:cNvGraphicFramePr>
          <p:nvPr>
            <p:ph idx="1"/>
            <p:extLst>
              <p:ext uri="{D42A27DB-BD31-4B8C-83A1-F6EECF244321}">
                <p14:modId xmlns:p14="http://schemas.microsoft.com/office/powerpoint/2010/main" val="2995700071"/>
              </p:ext>
            </p:extLst>
          </p:nvPr>
        </p:nvGraphicFramePr>
        <p:xfrm>
          <a:off x="376118" y="1796090"/>
          <a:ext cx="2743200" cy="2057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6C8525BC-8CC0-4466-BED2-B0ED04112391}"/>
              </a:ext>
            </a:extLst>
          </p:cNvPr>
          <p:cNvGraphicFramePr>
            <a:graphicFrameLocks/>
          </p:cNvGraphicFramePr>
          <p:nvPr>
            <p:extLst>
              <p:ext uri="{D42A27DB-BD31-4B8C-83A1-F6EECF244321}">
                <p14:modId xmlns:p14="http://schemas.microsoft.com/office/powerpoint/2010/main" val="730313357"/>
              </p:ext>
            </p:extLst>
          </p:nvPr>
        </p:nvGraphicFramePr>
        <p:xfrm>
          <a:off x="3656513" y="1824481"/>
          <a:ext cx="2652111" cy="2057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C8525BC-8CC0-4466-BED2-B0ED04112391}"/>
              </a:ext>
            </a:extLst>
          </p:cNvPr>
          <p:cNvGraphicFramePr>
            <a:graphicFrameLocks/>
          </p:cNvGraphicFramePr>
          <p:nvPr>
            <p:extLst>
              <p:ext uri="{D42A27DB-BD31-4B8C-83A1-F6EECF244321}">
                <p14:modId xmlns:p14="http://schemas.microsoft.com/office/powerpoint/2010/main" val="4110725209"/>
              </p:ext>
            </p:extLst>
          </p:nvPr>
        </p:nvGraphicFramePr>
        <p:xfrm>
          <a:off x="269119" y="4172902"/>
          <a:ext cx="2850199" cy="2057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6C8525BC-8CC0-4466-BED2-B0ED04112391}"/>
              </a:ext>
            </a:extLst>
          </p:cNvPr>
          <p:cNvGraphicFramePr>
            <a:graphicFrameLocks/>
          </p:cNvGraphicFramePr>
          <p:nvPr>
            <p:extLst>
              <p:ext uri="{D42A27DB-BD31-4B8C-83A1-F6EECF244321}">
                <p14:modId xmlns:p14="http://schemas.microsoft.com/office/powerpoint/2010/main" val="3799600665"/>
              </p:ext>
            </p:extLst>
          </p:nvPr>
        </p:nvGraphicFramePr>
        <p:xfrm>
          <a:off x="3565424" y="4172902"/>
          <a:ext cx="2743200" cy="2057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6C8525BC-8CC0-4466-BED2-B0ED04112391}"/>
              </a:ext>
            </a:extLst>
          </p:cNvPr>
          <p:cNvGraphicFramePr>
            <a:graphicFrameLocks/>
          </p:cNvGraphicFramePr>
          <p:nvPr>
            <p:extLst>
              <p:ext uri="{D42A27DB-BD31-4B8C-83A1-F6EECF244321}">
                <p14:modId xmlns:p14="http://schemas.microsoft.com/office/powerpoint/2010/main" val="3956744455"/>
              </p:ext>
            </p:extLst>
          </p:nvPr>
        </p:nvGraphicFramePr>
        <p:xfrm>
          <a:off x="6849644" y="4112571"/>
          <a:ext cx="2743200" cy="2057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hart 12">
            <a:extLst>
              <a:ext uri="{FF2B5EF4-FFF2-40B4-BE49-F238E27FC236}">
                <a16:creationId xmlns:a16="http://schemas.microsoft.com/office/drawing/2014/main" id="{6C8525BC-8CC0-4466-BED2-B0ED04112391}"/>
              </a:ext>
            </a:extLst>
          </p:cNvPr>
          <p:cNvGraphicFramePr>
            <a:graphicFrameLocks/>
          </p:cNvGraphicFramePr>
          <p:nvPr>
            <p:extLst>
              <p:ext uri="{D42A27DB-BD31-4B8C-83A1-F6EECF244321}">
                <p14:modId xmlns:p14="http://schemas.microsoft.com/office/powerpoint/2010/main" val="390693401"/>
              </p:ext>
            </p:extLst>
          </p:nvPr>
        </p:nvGraphicFramePr>
        <p:xfrm>
          <a:off x="6849644" y="1823559"/>
          <a:ext cx="2743200" cy="2057400"/>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Box 17">
            <a:extLst>
              <a:ext uri="{FF2B5EF4-FFF2-40B4-BE49-F238E27FC236}">
                <a16:creationId xmlns:a16="http://schemas.microsoft.com/office/drawing/2014/main" id="{5444340B-F8A3-4DAE-9B95-06C626A009F4}"/>
              </a:ext>
            </a:extLst>
          </p:cNvPr>
          <p:cNvSpPr txBox="1"/>
          <p:nvPr/>
        </p:nvSpPr>
        <p:spPr>
          <a:xfrm>
            <a:off x="7390664" y="2199219"/>
            <a:ext cx="1661160" cy="1323439"/>
          </a:xfrm>
          <a:prstGeom prst="rect">
            <a:avLst/>
          </a:prstGeom>
          <a:noFill/>
        </p:spPr>
        <p:txBody>
          <a:bodyPr wrap="square" rtlCol="0">
            <a:spAutoFit/>
          </a:bodyPr>
          <a:lstStyle/>
          <a:p>
            <a:r>
              <a:rPr lang="en-US" sz="8000" b="1" dirty="0">
                <a:ln>
                  <a:solidFill>
                    <a:schemeClr val="tx1">
                      <a:lumMod val="65000"/>
                      <a:lumOff val="35000"/>
                    </a:schemeClr>
                  </a:solidFill>
                </a:ln>
                <a:solidFill>
                  <a:schemeClr val="bg2"/>
                </a:solidFill>
              </a:rPr>
              <a:t>81</a:t>
            </a:r>
            <a:r>
              <a:rPr lang="en-US" sz="3000" b="1" dirty="0">
                <a:ln>
                  <a:solidFill>
                    <a:schemeClr val="tx1">
                      <a:lumMod val="65000"/>
                      <a:lumOff val="35000"/>
                    </a:schemeClr>
                  </a:solidFill>
                </a:ln>
                <a:solidFill>
                  <a:schemeClr val="bg2"/>
                </a:solidFill>
              </a:rPr>
              <a:t>%</a:t>
            </a:r>
          </a:p>
        </p:txBody>
      </p:sp>
      <p:sp>
        <p:nvSpPr>
          <p:cNvPr id="23" name="TextBox 22">
            <a:extLst>
              <a:ext uri="{FF2B5EF4-FFF2-40B4-BE49-F238E27FC236}">
                <a16:creationId xmlns:a16="http://schemas.microsoft.com/office/drawing/2014/main" id="{F3E7218E-B30B-4CB9-90AD-F20C11B978FB}"/>
              </a:ext>
            </a:extLst>
          </p:cNvPr>
          <p:cNvSpPr txBox="1"/>
          <p:nvPr/>
        </p:nvSpPr>
        <p:spPr>
          <a:xfrm>
            <a:off x="937996" y="2259119"/>
            <a:ext cx="1661160" cy="1323439"/>
          </a:xfrm>
          <a:prstGeom prst="rect">
            <a:avLst/>
          </a:prstGeom>
          <a:noFill/>
        </p:spPr>
        <p:txBody>
          <a:bodyPr wrap="square" rtlCol="0">
            <a:spAutoFit/>
          </a:bodyPr>
          <a:lstStyle/>
          <a:p>
            <a:r>
              <a:rPr lang="en-US" sz="8000" b="1" dirty="0">
                <a:ln>
                  <a:solidFill>
                    <a:schemeClr val="tx1">
                      <a:lumMod val="65000"/>
                      <a:lumOff val="35000"/>
                    </a:schemeClr>
                  </a:solidFill>
                </a:ln>
                <a:solidFill>
                  <a:schemeClr val="bg2"/>
                </a:solidFill>
              </a:rPr>
              <a:t>38</a:t>
            </a:r>
            <a:r>
              <a:rPr lang="en-US" sz="3000" b="1" dirty="0">
                <a:ln>
                  <a:solidFill>
                    <a:schemeClr val="tx1">
                      <a:lumMod val="65000"/>
                      <a:lumOff val="35000"/>
                    </a:schemeClr>
                  </a:solidFill>
                </a:ln>
                <a:solidFill>
                  <a:schemeClr val="bg2"/>
                </a:solidFill>
              </a:rPr>
              <a:t>%</a:t>
            </a:r>
          </a:p>
        </p:txBody>
      </p:sp>
      <p:sp>
        <p:nvSpPr>
          <p:cNvPr id="25" name="TextBox 24">
            <a:extLst>
              <a:ext uri="{FF2B5EF4-FFF2-40B4-BE49-F238E27FC236}">
                <a16:creationId xmlns:a16="http://schemas.microsoft.com/office/drawing/2014/main" id="{2F273270-7C8B-4EDA-9186-4761F6C0B5D4}"/>
              </a:ext>
            </a:extLst>
          </p:cNvPr>
          <p:cNvSpPr txBox="1"/>
          <p:nvPr/>
        </p:nvSpPr>
        <p:spPr>
          <a:xfrm>
            <a:off x="898088" y="4599079"/>
            <a:ext cx="1661160" cy="1323439"/>
          </a:xfrm>
          <a:prstGeom prst="rect">
            <a:avLst/>
          </a:prstGeom>
          <a:noFill/>
        </p:spPr>
        <p:txBody>
          <a:bodyPr wrap="square" rtlCol="0">
            <a:spAutoFit/>
          </a:bodyPr>
          <a:lstStyle/>
          <a:p>
            <a:r>
              <a:rPr lang="en-US" sz="8000" b="1" dirty="0">
                <a:ln>
                  <a:solidFill>
                    <a:schemeClr val="tx1">
                      <a:lumMod val="65000"/>
                      <a:lumOff val="35000"/>
                    </a:schemeClr>
                  </a:solidFill>
                </a:ln>
                <a:solidFill>
                  <a:schemeClr val="bg2"/>
                </a:solidFill>
              </a:rPr>
              <a:t>39</a:t>
            </a:r>
            <a:r>
              <a:rPr lang="en-US" sz="3000" b="1" dirty="0">
                <a:ln>
                  <a:solidFill>
                    <a:schemeClr val="tx1">
                      <a:lumMod val="65000"/>
                      <a:lumOff val="35000"/>
                    </a:schemeClr>
                  </a:solidFill>
                </a:ln>
                <a:solidFill>
                  <a:schemeClr val="bg2"/>
                </a:solidFill>
              </a:rPr>
              <a:t>%</a:t>
            </a:r>
          </a:p>
        </p:txBody>
      </p:sp>
      <p:sp>
        <p:nvSpPr>
          <p:cNvPr id="26" name="TextBox 25">
            <a:extLst>
              <a:ext uri="{FF2B5EF4-FFF2-40B4-BE49-F238E27FC236}">
                <a16:creationId xmlns:a16="http://schemas.microsoft.com/office/drawing/2014/main" id="{2A3B5759-6A1D-4C2D-9EA4-0DA63A16DAF5}"/>
              </a:ext>
            </a:extLst>
          </p:cNvPr>
          <p:cNvSpPr txBox="1"/>
          <p:nvPr/>
        </p:nvSpPr>
        <p:spPr>
          <a:xfrm>
            <a:off x="4292608" y="2263035"/>
            <a:ext cx="1661160" cy="1323439"/>
          </a:xfrm>
          <a:prstGeom prst="rect">
            <a:avLst/>
          </a:prstGeom>
          <a:noFill/>
        </p:spPr>
        <p:txBody>
          <a:bodyPr wrap="square" rtlCol="0">
            <a:spAutoFit/>
          </a:bodyPr>
          <a:lstStyle/>
          <a:p>
            <a:r>
              <a:rPr lang="en-US" sz="8000" b="1" dirty="0">
                <a:ln>
                  <a:solidFill>
                    <a:schemeClr val="tx1">
                      <a:lumMod val="65000"/>
                      <a:lumOff val="35000"/>
                    </a:schemeClr>
                  </a:solidFill>
                </a:ln>
                <a:solidFill>
                  <a:schemeClr val="bg2"/>
                </a:solidFill>
              </a:rPr>
              <a:t>63</a:t>
            </a:r>
            <a:r>
              <a:rPr lang="en-US" sz="3000" b="1" dirty="0">
                <a:ln>
                  <a:solidFill>
                    <a:schemeClr val="tx1">
                      <a:lumMod val="65000"/>
                      <a:lumOff val="35000"/>
                    </a:schemeClr>
                  </a:solidFill>
                </a:ln>
                <a:solidFill>
                  <a:schemeClr val="bg2"/>
                </a:solidFill>
              </a:rPr>
              <a:t>%</a:t>
            </a:r>
          </a:p>
        </p:txBody>
      </p:sp>
      <p:sp>
        <p:nvSpPr>
          <p:cNvPr id="27" name="TextBox 26">
            <a:extLst>
              <a:ext uri="{FF2B5EF4-FFF2-40B4-BE49-F238E27FC236}">
                <a16:creationId xmlns:a16="http://schemas.microsoft.com/office/drawing/2014/main" id="{A611956F-2E05-4808-B68F-A12B435013DD}"/>
              </a:ext>
            </a:extLst>
          </p:cNvPr>
          <p:cNvSpPr txBox="1"/>
          <p:nvPr/>
        </p:nvSpPr>
        <p:spPr>
          <a:xfrm>
            <a:off x="4087394" y="4598599"/>
            <a:ext cx="1661160" cy="1323439"/>
          </a:xfrm>
          <a:prstGeom prst="rect">
            <a:avLst/>
          </a:prstGeom>
          <a:noFill/>
        </p:spPr>
        <p:txBody>
          <a:bodyPr wrap="square" rtlCol="0">
            <a:spAutoFit/>
          </a:bodyPr>
          <a:lstStyle/>
          <a:p>
            <a:r>
              <a:rPr lang="en-US" sz="8000" b="1" dirty="0">
                <a:ln>
                  <a:solidFill>
                    <a:schemeClr val="tx1">
                      <a:lumMod val="65000"/>
                      <a:lumOff val="35000"/>
                    </a:schemeClr>
                  </a:solidFill>
                </a:ln>
                <a:solidFill>
                  <a:schemeClr val="bg2"/>
                </a:solidFill>
              </a:rPr>
              <a:t>49</a:t>
            </a:r>
            <a:r>
              <a:rPr lang="en-US" sz="3000" b="1" dirty="0">
                <a:ln>
                  <a:solidFill>
                    <a:schemeClr val="tx1">
                      <a:lumMod val="65000"/>
                      <a:lumOff val="35000"/>
                    </a:schemeClr>
                  </a:solidFill>
                </a:ln>
                <a:solidFill>
                  <a:schemeClr val="bg2"/>
                </a:solidFill>
              </a:rPr>
              <a:t>%</a:t>
            </a:r>
          </a:p>
        </p:txBody>
      </p:sp>
      <p:sp>
        <p:nvSpPr>
          <p:cNvPr id="28" name="TextBox 27">
            <a:extLst>
              <a:ext uri="{FF2B5EF4-FFF2-40B4-BE49-F238E27FC236}">
                <a16:creationId xmlns:a16="http://schemas.microsoft.com/office/drawing/2014/main" id="{4C100901-E981-4CEB-A86C-5017B5A47BEF}"/>
              </a:ext>
            </a:extLst>
          </p:cNvPr>
          <p:cNvSpPr txBox="1"/>
          <p:nvPr/>
        </p:nvSpPr>
        <p:spPr>
          <a:xfrm>
            <a:off x="7390664" y="4609620"/>
            <a:ext cx="1661160" cy="1323439"/>
          </a:xfrm>
          <a:prstGeom prst="rect">
            <a:avLst/>
          </a:prstGeom>
          <a:noFill/>
        </p:spPr>
        <p:txBody>
          <a:bodyPr wrap="square" rtlCol="0">
            <a:spAutoFit/>
          </a:bodyPr>
          <a:lstStyle/>
          <a:p>
            <a:r>
              <a:rPr lang="en-US" sz="8000" b="1" dirty="0">
                <a:ln>
                  <a:solidFill>
                    <a:schemeClr val="tx1">
                      <a:lumMod val="65000"/>
                      <a:lumOff val="35000"/>
                    </a:schemeClr>
                  </a:solidFill>
                </a:ln>
                <a:solidFill>
                  <a:schemeClr val="bg2"/>
                </a:solidFill>
              </a:rPr>
              <a:t>42</a:t>
            </a:r>
            <a:r>
              <a:rPr lang="en-US" sz="3000" b="1" dirty="0">
                <a:ln>
                  <a:solidFill>
                    <a:schemeClr val="tx1">
                      <a:lumMod val="65000"/>
                      <a:lumOff val="35000"/>
                    </a:schemeClr>
                  </a:solidFill>
                </a:ln>
                <a:solidFill>
                  <a:schemeClr val="bg2"/>
                </a:solidFill>
              </a:rPr>
              <a:t>%</a:t>
            </a:r>
          </a:p>
        </p:txBody>
      </p:sp>
      <p:sp>
        <p:nvSpPr>
          <p:cNvPr id="29" name="TextBox 28">
            <a:extLst>
              <a:ext uri="{FF2B5EF4-FFF2-40B4-BE49-F238E27FC236}">
                <a16:creationId xmlns:a16="http://schemas.microsoft.com/office/drawing/2014/main" id="{D940D6D5-A6F5-4A0D-A138-DB9892DFBB0C}"/>
              </a:ext>
            </a:extLst>
          </p:cNvPr>
          <p:cNvSpPr txBox="1"/>
          <p:nvPr/>
        </p:nvSpPr>
        <p:spPr>
          <a:xfrm>
            <a:off x="2648266" y="2154822"/>
            <a:ext cx="1734812" cy="1384995"/>
          </a:xfrm>
          <a:prstGeom prst="rect">
            <a:avLst/>
          </a:prstGeom>
          <a:noFill/>
        </p:spPr>
        <p:txBody>
          <a:bodyPr wrap="square" rtlCol="0">
            <a:spAutoFit/>
          </a:bodyPr>
          <a:lstStyle/>
          <a:p>
            <a:r>
              <a:rPr lang="en-US" sz="1400" i="1" dirty="0"/>
              <a:t>were not aware </a:t>
            </a:r>
            <a:br>
              <a:rPr lang="en-US" sz="1400" i="1" dirty="0"/>
            </a:br>
            <a:r>
              <a:rPr lang="en-US" sz="1400" i="1" dirty="0"/>
              <a:t>of inspection procedures, and their legal and technical obligations </a:t>
            </a:r>
          </a:p>
        </p:txBody>
      </p:sp>
      <p:sp>
        <p:nvSpPr>
          <p:cNvPr id="32" name="TextBox 31">
            <a:extLst>
              <a:ext uri="{FF2B5EF4-FFF2-40B4-BE49-F238E27FC236}">
                <a16:creationId xmlns:a16="http://schemas.microsoft.com/office/drawing/2014/main" id="{D3441CCA-B022-40D9-94BE-1F5031A412F7}"/>
              </a:ext>
            </a:extLst>
          </p:cNvPr>
          <p:cNvSpPr txBox="1"/>
          <p:nvPr/>
        </p:nvSpPr>
        <p:spPr>
          <a:xfrm>
            <a:off x="5922878" y="2528124"/>
            <a:ext cx="1211556" cy="954107"/>
          </a:xfrm>
          <a:prstGeom prst="rect">
            <a:avLst/>
          </a:prstGeom>
          <a:noFill/>
        </p:spPr>
        <p:txBody>
          <a:bodyPr wrap="square" rtlCol="0">
            <a:spAutoFit/>
          </a:bodyPr>
          <a:lstStyle/>
          <a:p>
            <a:r>
              <a:rPr lang="en-US" sz="1400" i="1" dirty="0"/>
              <a:t>were not aware of their legal rights </a:t>
            </a:r>
          </a:p>
        </p:txBody>
      </p:sp>
      <p:sp>
        <p:nvSpPr>
          <p:cNvPr id="34" name="TextBox 33">
            <a:extLst>
              <a:ext uri="{FF2B5EF4-FFF2-40B4-BE49-F238E27FC236}">
                <a16:creationId xmlns:a16="http://schemas.microsoft.com/office/drawing/2014/main" id="{DF3171EA-EC2E-451F-9B0D-7F7F8E4DA078}"/>
              </a:ext>
            </a:extLst>
          </p:cNvPr>
          <p:cNvSpPr txBox="1"/>
          <p:nvPr/>
        </p:nvSpPr>
        <p:spPr>
          <a:xfrm>
            <a:off x="9051824" y="2260416"/>
            <a:ext cx="1394604" cy="1169551"/>
          </a:xfrm>
          <a:prstGeom prst="rect">
            <a:avLst/>
          </a:prstGeom>
          <a:noFill/>
        </p:spPr>
        <p:txBody>
          <a:bodyPr wrap="square" rtlCol="0">
            <a:spAutoFit/>
          </a:bodyPr>
          <a:lstStyle/>
          <a:p>
            <a:r>
              <a:rPr lang="en-US" sz="1400" i="1" dirty="0"/>
              <a:t>were not informed ahead of inspection goal and purpose </a:t>
            </a:r>
          </a:p>
        </p:txBody>
      </p:sp>
      <p:sp>
        <p:nvSpPr>
          <p:cNvPr id="35" name="TextBox 34">
            <a:extLst>
              <a:ext uri="{FF2B5EF4-FFF2-40B4-BE49-F238E27FC236}">
                <a16:creationId xmlns:a16="http://schemas.microsoft.com/office/drawing/2014/main" id="{87C6DBD1-543B-4866-8B5A-2E3AFD16EA14}"/>
              </a:ext>
            </a:extLst>
          </p:cNvPr>
          <p:cNvSpPr txBox="1"/>
          <p:nvPr/>
        </p:nvSpPr>
        <p:spPr>
          <a:xfrm>
            <a:off x="5867463" y="4609620"/>
            <a:ext cx="1509500" cy="1384995"/>
          </a:xfrm>
          <a:prstGeom prst="rect">
            <a:avLst/>
          </a:prstGeom>
          <a:noFill/>
        </p:spPr>
        <p:txBody>
          <a:bodyPr wrap="square" rtlCol="0">
            <a:spAutoFit/>
          </a:bodyPr>
          <a:lstStyle/>
          <a:p>
            <a:r>
              <a:rPr lang="en-US" sz="1400" i="1" dirty="0"/>
              <a:t>were not satisfied with the performance and conduct of the inspectors </a:t>
            </a:r>
          </a:p>
        </p:txBody>
      </p:sp>
      <p:sp>
        <p:nvSpPr>
          <p:cNvPr id="36" name="TextBox 35">
            <a:extLst>
              <a:ext uri="{FF2B5EF4-FFF2-40B4-BE49-F238E27FC236}">
                <a16:creationId xmlns:a16="http://schemas.microsoft.com/office/drawing/2014/main" id="{71484577-8138-455C-AC34-90BB92ECB1C5}"/>
              </a:ext>
            </a:extLst>
          </p:cNvPr>
          <p:cNvSpPr txBox="1"/>
          <p:nvPr/>
        </p:nvSpPr>
        <p:spPr>
          <a:xfrm>
            <a:off x="2599156" y="4567820"/>
            <a:ext cx="1509500" cy="1384995"/>
          </a:xfrm>
          <a:prstGeom prst="rect">
            <a:avLst/>
          </a:prstGeom>
          <a:noFill/>
        </p:spPr>
        <p:txBody>
          <a:bodyPr wrap="square" rtlCol="0">
            <a:spAutoFit/>
          </a:bodyPr>
          <a:lstStyle/>
          <a:p>
            <a:r>
              <a:rPr lang="en-US" sz="1400" i="1" dirty="0"/>
              <a:t>believed that inspectors are not aware of the technical aspects of the inspection  </a:t>
            </a:r>
          </a:p>
        </p:txBody>
      </p:sp>
      <p:sp>
        <p:nvSpPr>
          <p:cNvPr id="37" name="TextBox 36">
            <a:extLst>
              <a:ext uri="{FF2B5EF4-FFF2-40B4-BE49-F238E27FC236}">
                <a16:creationId xmlns:a16="http://schemas.microsoft.com/office/drawing/2014/main" id="{E3A318C1-790C-4C5C-A55B-F5632000FA1C}"/>
              </a:ext>
            </a:extLst>
          </p:cNvPr>
          <p:cNvSpPr txBox="1"/>
          <p:nvPr/>
        </p:nvSpPr>
        <p:spPr>
          <a:xfrm>
            <a:off x="9190594" y="4548064"/>
            <a:ext cx="1394604" cy="1384995"/>
          </a:xfrm>
          <a:prstGeom prst="rect">
            <a:avLst/>
          </a:prstGeom>
          <a:noFill/>
        </p:spPr>
        <p:txBody>
          <a:bodyPr wrap="square" rtlCol="0">
            <a:spAutoFit/>
          </a:bodyPr>
          <a:lstStyle/>
          <a:p>
            <a:r>
              <a:rPr lang="en-US" sz="1400" i="1" dirty="0"/>
              <a:t>felt that they were subject to unfair penalties or decisions by inspectors </a:t>
            </a:r>
          </a:p>
        </p:txBody>
      </p:sp>
    </p:spTree>
    <p:extLst>
      <p:ext uri="{BB962C8B-B14F-4D97-AF65-F5344CB8AC3E}">
        <p14:creationId xmlns:p14="http://schemas.microsoft.com/office/powerpoint/2010/main" val="110047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7272-5D86-49B6-A8F0-5A6E4E06AC14}"/>
              </a:ext>
            </a:extLst>
          </p:cNvPr>
          <p:cNvSpPr>
            <a:spLocks noGrp="1"/>
          </p:cNvSpPr>
          <p:nvPr>
            <p:ph type="title"/>
          </p:nvPr>
        </p:nvSpPr>
        <p:spPr>
          <a:xfrm>
            <a:off x="677334" y="609600"/>
            <a:ext cx="9628894" cy="1036320"/>
          </a:xfrm>
        </p:spPr>
        <p:txBody>
          <a:bodyPr anchor="t">
            <a:noAutofit/>
          </a:bodyPr>
          <a:lstStyle/>
          <a:p>
            <a:r>
              <a:rPr lang="en-US" sz="3000" dirty="0">
                <a:solidFill>
                  <a:schemeClr val="tx2"/>
                </a:solidFill>
              </a:rPr>
              <a:t>Jordanian government sought to reform the inspection system with support from IFC advisory project </a:t>
            </a:r>
          </a:p>
        </p:txBody>
      </p:sp>
      <p:sp>
        <p:nvSpPr>
          <p:cNvPr id="3" name="Content Placeholder 2">
            <a:extLst>
              <a:ext uri="{FF2B5EF4-FFF2-40B4-BE49-F238E27FC236}">
                <a16:creationId xmlns:a16="http://schemas.microsoft.com/office/drawing/2014/main" id="{360DA191-7924-47EB-93EC-A04DE74FB9B2}"/>
              </a:ext>
            </a:extLst>
          </p:cNvPr>
          <p:cNvSpPr>
            <a:spLocks noGrp="1"/>
          </p:cNvSpPr>
          <p:nvPr>
            <p:ph idx="1"/>
          </p:nvPr>
        </p:nvSpPr>
        <p:spPr>
          <a:xfrm>
            <a:off x="5915608" y="2316100"/>
            <a:ext cx="4839477" cy="3580848"/>
          </a:xfrm>
        </p:spPr>
        <p:txBody>
          <a:bodyPr>
            <a:normAutofit/>
          </a:bodyPr>
          <a:lstStyle/>
          <a:p>
            <a:pPr>
              <a:lnSpc>
                <a:spcPct val="90000"/>
              </a:lnSpc>
            </a:pPr>
            <a:r>
              <a:rPr lang="en-US" sz="1600" dirty="0">
                <a:cs typeface="Times New Roman" panose="02020603050405020304" pitchFamily="18" charset="0"/>
              </a:rPr>
              <a:t>IFC Inspection Reform II Project provided support in several areas:</a:t>
            </a:r>
          </a:p>
          <a:p>
            <a:pPr lvl="1">
              <a:lnSpc>
                <a:spcPct val="90000"/>
              </a:lnSpc>
            </a:pPr>
            <a:r>
              <a:rPr lang="en-US" sz="1100" dirty="0">
                <a:cs typeface="Times New Roman" panose="02020603050405020304" pitchFamily="18" charset="0"/>
              </a:rPr>
              <a:t>Establish a risk assessment framework and a database on inspected businesses – to help reduce number of inspections </a:t>
            </a:r>
          </a:p>
          <a:p>
            <a:pPr lvl="1">
              <a:lnSpc>
                <a:spcPct val="90000"/>
              </a:lnSpc>
            </a:pPr>
            <a:r>
              <a:rPr lang="en-US" sz="1100" dirty="0">
                <a:cs typeface="Times New Roman" panose="02020603050405020304" pitchFamily="18" charset="0"/>
              </a:rPr>
              <a:t>Document and disseminate information about legal and technical requirements for inspection – to help enhance business awareness of requirements and promote compliance  </a:t>
            </a:r>
          </a:p>
          <a:p>
            <a:pPr lvl="1">
              <a:lnSpc>
                <a:spcPct val="90000"/>
              </a:lnSpc>
            </a:pPr>
            <a:r>
              <a:rPr lang="en-US" sz="1100" dirty="0">
                <a:cs typeface="Times New Roman" panose="02020603050405020304" pitchFamily="18" charset="0"/>
              </a:rPr>
              <a:t>Build capacity, knowledge, and soft skills of inspectors – to improve their performance, conduct and fairness of decisions </a:t>
            </a:r>
          </a:p>
          <a:p>
            <a:pPr lvl="1">
              <a:lnSpc>
                <a:spcPct val="90000"/>
              </a:lnSpc>
            </a:pPr>
            <a:r>
              <a:rPr lang="en-US" sz="1100" dirty="0">
                <a:cs typeface="Times New Roman" panose="02020603050405020304" pitchFamily="18" charset="0"/>
              </a:rPr>
              <a:t>Establish a schedule for visits and promote announced visits</a:t>
            </a:r>
          </a:p>
          <a:p>
            <a:pPr lvl="1">
              <a:lnSpc>
                <a:spcPct val="90000"/>
              </a:lnSpc>
            </a:pPr>
            <a:r>
              <a:rPr lang="en-US" sz="1100" dirty="0">
                <a:cs typeface="Times New Roman" panose="02020603050405020304" pitchFamily="18" charset="0"/>
              </a:rPr>
              <a:t>Develop and adopt standard operating procedures, guidelines, and checklists </a:t>
            </a:r>
          </a:p>
          <a:p>
            <a:pPr>
              <a:lnSpc>
                <a:spcPct val="90000"/>
              </a:lnSpc>
            </a:pPr>
            <a:r>
              <a:rPr lang="en-US" sz="1600" dirty="0">
                <a:cs typeface="Times New Roman" panose="02020603050405020304" pitchFamily="18" charset="0"/>
              </a:rPr>
              <a:t>Target values were set to assess success</a:t>
            </a:r>
          </a:p>
          <a:p>
            <a:pPr>
              <a:lnSpc>
                <a:spcPct val="90000"/>
              </a:lnSpc>
            </a:pPr>
            <a:endParaRPr lang="en-US" sz="1300" dirty="0">
              <a:latin typeface="Times New Roman" panose="02020603050405020304" pitchFamily="18" charset="0"/>
              <a:cs typeface="Times New Roman" panose="02020603050405020304" pitchFamily="18" charset="0"/>
            </a:endParaRPr>
          </a:p>
        </p:txBody>
      </p:sp>
      <p:pic>
        <p:nvPicPr>
          <p:cNvPr id="9" name="Picture 8" descr="Chart&#10;&#10;Description automatically generated">
            <a:extLst>
              <a:ext uri="{FF2B5EF4-FFF2-40B4-BE49-F238E27FC236}">
                <a16:creationId xmlns:a16="http://schemas.microsoft.com/office/drawing/2014/main" id="{DC28F13B-AF25-4E0E-8328-41C929B8C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966768"/>
            <a:ext cx="5057882" cy="4074594"/>
          </a:xfrm>
          <a:prstGeom prst="rect">
            <a:avLst/>
          </a:prstGeom>
        </p:spPr>
      </p:pic>
    </p:spTree>
    <p:extLst>
      <p:ext uri="{BB962C8B-B14F-4D97-AF65-F5344CB8AC3E}">
        <p14:creationId xmlns:p14="http://schemas.microsoft.com/office/powerpoint/2010/main" val="351181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32C3351-FFA9-4D00-8D9D-EA8C36165816}"/>
              </a:ext>
            </a:extLst>
          </p:cNvPr>
          <p:cNvSpPr>
            <a:spLocks noGrp="1"/>
          </p:cNvSpPr>
          <p:nvPr>
            <p:ph type="title"/>
          </p:nvPr>
        </p:nvSpPr>
        <p:spPr>
          <a:xfrm>
            <a:off x="922946" y="609600"/>
            <a:ext cx="8930355" cy="680815"/>
          </a:xfrm>
        </p:spPr>
        <p:txBody>
          <a:bodyPr anchor="ctr">
            <a:noAutofit/>
          </a:bodyPr>
          <a:lstStyle/>
          <a:p>
            <a:pPr>
              <a:lnSpc>
                <a:spcPct val="90000"/>
              </a:lnSpc>
            </a:pPr>
            <a:r>
              <a:rPr lang="en-US" sz="3000" dirty="0">
                <a:solidFill>
                  <a:schemeClr val="tx2"/>
                </a:solidFill>
              </a:rPr>
              <a:t>The project helped improve the inspection regime </a:t>
            </a:r>
          </a:p>
        </p:txBody>
      </p:sp>
      <p:sp>
        <p:nvSpPr>
          <p:cNvPr id="12" name="Content Placeholder 11">
            <a:extLst>
              <a:ext uri="{FF2B5EF4-FFF2-40B4-BE49-F238E27FC236}">
                <a16:creationId xmlns:a16="http://schemas.microsoft.com/office/drawing/2014/main" id="{7528437E-5D43-44CC-9098-EF3001BDE937}"/>
              </a:ext>
            </a:extLst>
          </p:cNvPr>
          <p:cNvSpPr>
            <a:spLocks noGrp="1"/>
          </p:cNvSpPr>
          <p:nvPr>
            <p:ph idx="1"/>
          </p:nvPr>
        </p:nvSpPr>
        <p:spPr>
          <a:xfrm>
            <a:off x="6897715" y="1852940"/>
            <a:ext cx="4186181" cy="3880773"/>
          </a:xfrm>
        </p:spPr>
        <p:txBody>
          <a:bodyPr>
            <a:normAutofit/>
          </a:bodyPr>
          <a:lstStyle/>
          <a:p>
            <a:r>
              <a:rPr lang="en-US" dirty="0">
                <a:cs typeface="Times New Roman" panose="02020603050405020304" pitchFamily="18" charset="0"/>
              </a:rPr>
              <a:t>Results exceeded baseline and target on several dimensions</a:t>
            </a:r>
          </a:p>
          <a:p>
            <a:r>
              <a:rPr lang="en-US" dirty="0">
                <a:cs typeface="Times New Roman" panose="02020603050405020304" pitchFamily="18" charset="0"/>
              </a:rPr>
              <a:t>However, the degree of improvement varied</a:t>
            </a:r>
          </a:p>
          <a:p>
            <a:pPr lvl="1"/>
            <a:r>
              <a:rPr lang="en-US" dirty="0">
                <a:cs typeface="Times New Roman" panose="02020603050405020304" pitchFamily="18" charset="0"/>
              </a:rPr>
              <a:t>Biggest improvement: % of businesses aware of their legal rights (from 37% to 83%)</a:t>
            </a:r>
          </a:p>
          <a:p>
            <a:pPr lvl="1"/>
            <a:r>
              <a:rPr lang="en-US" dirty="0">
                <a:cs typeface="Times New Roman" panose="02020603050405020304" pitchFamily="18" charset="0"/>
              </a:rPr>
              <a:t>Smallest improvement: % of businesses who were informed ahead of inspection goals and purpose (from 19% to 32%) </a:t>
            </a:r>
          </a:p>
        </p:txBody>
      </p:sp>
      <p:pic>
        <p:nvPicPr>
          <p:cNvPr id="3" name="Picture 2" descr="Chart, bar chart&#10;&#10;Description automatically generated">
            <a:extLst>
              <a:ext uri="{FF2B5EF4-FFF2-40B4-BE49-F238E27FC236}">
                <a16:creationId xmlns:a16="http://schemas.microsoft.com/office/drawing/2014/main" id="{8AE4B267-A68E-42C5-892A-CDFCCC163DC9}"/>
              </a:ext>
            </a:extLst>
          </p:cNvPr>
          <p:cNvPicPr>
            <a:picLocks noChangeAspect="1"/>
          </p:cNvPicPr>
          <p:nvPr/>
        </p:nvPicPr>
        <p:blipFill rotWithShape="1">
          <a:blip r:embed="rId3">
            <a:extLst>
              <a:ext uri="{28A0092B-C50C-407E-A947-70E740481C1C}">
                <a14:useLocalDpi xmlns:a14="http://schemas.microsoft.com/office/drawing/2010/main" val="0"/>
              </a:ext>
            </a:extLst>
          </a:blip>
          <a:srcRect l="12411" r="18440" b="1"/>
          <a:stretch/>
        </p:blipFill>
        <p:spPr>
          <a:xfrm>
            <a:off x="799814" y="1611041"/>
            <a:ext cx="5843513" cy="4183008"/>
          </a:xfrm>
          <a:prstGeom prst="rect">
            <a:avLst/>
          </a:prstGeom>
        </p:spPr>
      </p:pic>
    </p:spTree>
    <p:extLst>
      <p:ext uri="{BB962C8B-B14F-4D97-AF65-F5344CB8AC3E}">
        <p14:creationId xmlns:p14="http://schemas.microsoft.com/office/powerpoint/2010/main" val="318960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22C34-D2AD-46A4-A79D-2304859F458C}"/>
              </a:ext>
            </a:extLst>
          </p:cNvPr>
          <p:cNvSpPr>
            <a:spLocks noGrp="1"/>
          </p:cNvSpPr>
          <p:nvPr>
            <p:ph type="title"/>
          </p:nvPr>
        </p:nvSpPr>
        <p:spPr>
          <a:xfrm>
            <a:off x="1286933" y="609600"/>
            <a:ext cx="10197494" cy="1099457"/>
          </a:xfrm>
        </p:spPr>
        <p:txBody>
          <a:bodyPr>
            <a:normAutofit fontScale="90000"/>
          </a:bodyPr>
          <a:lstStyle/>
          <a:p>
            <a:r>
              <a:rPr lang="en-US" dirty="0">
                <a:solidFill>
                  <a:schemeClr val="tx2"/>
                </a:solidFill>
              </a:rPr>
              <a:t>A study was done to identify which factors affect inspection quality: rigorous methodology was applied</a:t>
            </a:r>
          </a:p>
        </p:txBody>
      </p:sp>
      <p:sp>
        <p:nvSpPr>
          <p:cNvPr id="16"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807F4A3A-7143-444E-B21C-B12CACD35BB2}"/>
              </a:ext>
            </a:extLst>
          </p:cNvPr>
          <p:cNvGraphicFramePr>
            <a:graphicFrameLocks noGrp="1"/>
          </p:cNvGraphicFramePr>
          <p:nvPr>
            <p:ph idx="1"/>
            <p:extLst>
              <p:ext uri="{D42A27DB-BD31-4B8C-83A1-F6EECF244321}">
                <p14:modId xmlns:p14="http://schemas.microsoft.com/office/powerpoint/2010/main" val="26335709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821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7">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3CEA3-1ADF-43F3-8B4C-F0B7277A26D2}"/>
              </a:ext>
            </a:extLst>
          </p:cNvPr>
          <p:cNvSpPr>
            <a:spLocks noGrp="1"/>
          </p:cNvSpPr>
          <p:nvPr>
            <p:ph type="title"/>
          </p:nvPr>
        </p:nvSpPr>
        <p:spPr>
          <a:xfrm>
            <a:off x="1286933" y="424543"/>
            <a:ext cx="10197494" cy="1099457"/>
          </a:xfrm>
        </p:spPr>
        <p:txBody>
          <a:bodyPr>
            <a:normAutofit/>
          </a:bodyPr>
          <a:lstStyle/>
          <a:p>
            <a:r>
              <a:rPr lang="en-US" sz="3000" dirty="0">
                <a:solidFill>
                  <a:schemeClr val="tx2"/>
                </a:solidFill>
              </a:rPr>
              <a:t>Ex-post data were obtained from a 2020 survey of businesses: data were mostly binary or ordinal</a:t>
            </a:r>
          </a:p>
        </p:txBody>
      </p:sp>
      <p:sp>
        <p:nvSpPr>
          <p:cNvPr id="65" name="Isosceles Triangle 59">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1">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6" name="Content Placeholder 2">
            <a:extLst>
              <a:ext uri="{FF2B5EF4-FFF2-40B4-BE49-F238E27FC236}">
                <a16:creationId xmlns:a16="http://schemas.microsoft.com/office/drawing/2014/main" id="{8F4F28D6-4E48-4978-808E-32D8038CCAF0}"/>
              </a:ext>
            </a:extLst>
          </p:cNvPr>
          <p:cNvGraphicFramePr>
            <a:graphicFrameLocks noGrp="1"/>
          </p:cNvGraphicFramePr>
          <p:nvPr>
            <p:ph idx="1"/>
            <p:extLst>
              <p:ext uri="{D42A27DB-BD31-4B8C-83A1-F6EECF244321}">
                <p14:modId xmlns:p14="http://schemas.microsoft.com/office/powerpoint/2010/main" val="3577636135"/>
              </p:ext>
            </p:extLst>
          </p:nvPr>
        </p:nvGraphicFramePr>
        <p:xfrm>
          <a:off x="1286933" y="1524000"/>
          <a:ext cx="9618133" cy="4518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49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727C-D274-4B3E-91D1-C01B2DFE5C2F}"/>
              </a:ext>
            </a:extLst>
          </p:cNvPr>
          <p:cNvSpPr>
            <a:spLocks noGrp="1"/>
          </p:cNvSpPr>
          <p:nvPr>
            <p:ph type="title"/>
          </p:nvPr>
        </p:nvSpPr>
        <p:spPr>
          <a:xfrm>
            <a:off x="677334" y="609600"/>
            <a:ext cx="8596668" cy="1320800"/>
          </a:xfrm>
        </p:spPr>
        <p:txBody>
          <a:bodyPr>
            <a:normAutofit/>
          </a:bodyPr>
          <a:lstStyle/>
          <a:p>
            <a:r>
              <a:rPr lang="en-US" sz="3000" dirty="0">
                <a:solidFill>
                  <a:schemeClr val="tx2"/>
                </a:solidFill>
              </a:rPr>
              <a:t>Four separate exercises done: with different datasets and different sets of variables </a:t>
            </a:r>
          </a:p>
        </p:txBody>
      </p:sp>
      <p:graphicFrame>
        <p:nvGraphicFramePr>
          <p:cNvPr id="25" name="Content Placeholder 2">
            <a:extLst>
              <a:ext uri="{FF2B5EF4-FFF2-40B4-BE49-F238E27FC236}">
                <a16:creationId xmlns:a16="http://schemas.microsoft.com/office/drawing/2014/main" id="{2BDF40B2-3495-41BD-8CAD-895690D535C9}"/>
              </a:ext>
            </a:extLst>
          </p:cNvPr>
          <p:cNvGraphicFramePr>
            <a:graphicFrameLocks noGrp="1"/>
          </p:cNvGraphicFramePr>
          <p:nvPr>
            <p:ph idx="1"/>
            <p:extLst>
              <p:ext uri="{D42A27DB-BD31-4B8C-83A1-F6EECF244321}">
                <p14:modId xmlns:p14="http://schemas.microsoft.com/office/powerpoint/2010/main" val="2856997735"/>
              </p:ext>
            </p:extLst>
          </p:nvPr>
        </p:nvGraphicFramePr>
        <p:xfrm>
          <a:off x="677863" y="1837346"/>
          <a:ext cx="10175296" cy="4204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806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78C2-7A24-4788-8D9D-A6B6C1CBF725}"/>
              </a:ext>
            </a:extLst>
          </p:cNvPr>
          <p:cNvSpPr>
            <a:spLocks noGrp="1"/>
          </p:cNvSpPr>
          <p:nvPr>
            <p:ph type="title"/>
          </p:nvPr>
        </p:nvSpPr>
        <p:spPr>
          <a:xfrm>
            <a:off x="677334" y="370318"/>
            <a:ext cx="8596668" cy="1320800"/>
          </a:xfrm>
        </p:spPr>
        <p:txBody>
          <a:bodyPr anchor="t">
            <a:normAutofit fontScale="90000"/>
          </a:bodyPr>
          <a:lstStyle/>
          <a:p>
            <a:r>
              <a:rPr lang="en-US" sz="3300" dirty="0">
                <a:solidFill>
                  <a:schemeClr val="tx2"/>
                </a:solidFill>
              </a:rPr>
              <a:t>Findings of the GAM dataset analysis: </a:t>
            </a:r>
            <a:br>
              <a:rPr lang="en-US" sz="3000" dirty="0">
                <a:solidFill>
                  <a:schemeClr val="tx2"/>
                </a:solidFill>
              </a:rPr>
            </a:br>
            <a:r>
              <a:rPr lang="en-US" sz="2700" dirty="0">
                <a:solidFill>
                  <a:schemeClr val="tx2"/>
                </a:solidFill>
              </a:rPr>
              <a:t>inspectors’ technical knowledge and frequency of inspections affect business perceptions of inspection quality </a:t>
            </a:r>
          </a:p>
        </p:txBody>
      </p:sp>
      <p:pic>
        <p:nvPicPr>
          <p:cNvPr id="4" name="Picture 3" descr="Text&#10;&#10;Description automatically generated">
            <a:extLst>
              <a:ext uri="{FF2B5EF4-FFF2-40B4-BE49-F238E27FC236}">
                <a16:creationId xmlns:a16="http://schemas.microsoft.com/office/drawing/2014/main" id="{7A7544F3-3174-4E9B-A34D-7F69D063D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173062"/>
            <a:ext cx="3854481" cy="2245235"/>
          </a:xfrm>
          <a:prstGeom prst="rect">
            <a:avLst/>
          </a:prstGeom>
        </p:spPr>
      </p:pic>
      <p:sp>
        <p:nvSpPr>
          <p:cNvPr id="3" name="Content Placeholder 2">
            <a:extLst>
              <a:ext uri="{FF2B5EF4-FFF2-40B4-BE49-F238E27FC236}">
                <a16:creationId xmlns:a16="http://schemas.microsoft.com/office/drawing/2014/main" id="{B4F311A3-132C-465A-906E-06A8208A5188}"/>
              </a:ext>
            </a:extLst>
          </p:cNvPr>
          <p:cNvSpPr>
            <a:spLocks noGrp="1"/>
          </p:cNvSpPr>
          <p:nvPr>
            <p:ph idx="1"/>
          </p:nvPr>
        </p:nvSpPr>
        <p:spPr>
          <a:xfrm>
            <a:off x="4856049" y="2093290"/>
            <a:ext cx="5608276" cy="4159543"/>
          </a:xfrm>
        </p:spPr>
        <p:txBody>
          <a:bodyPr>
            <a:normAutofit/>
          </a:bodyPr>
          <a:lstStyle/>
          <a:p>
            <a:pPr>
              <a:lnSpc>
                <a:spcPct val="90000"/>
              </a:lnSpc>
            </a:pPr>
            <a:r>
              <a:rPr lang="en-US" sz="1700" dirty="0">
                <a:cs typeface="Times New Roman" panose="02020603050405020304" pitchFamily="18" charset="0"/>
              </a:rPr>
              <a:t>Business perceptions about inspection quality would improve if:</a:t>
            </a:r>
          </a:p>
          <a:p>
            <a:pPr lvl="1">
              <a:lnSpc>
                <a:spcPct val="90000"/>
              </a:lnSpc>
            </a:pPr>
            <a:r>
              <a:rPr lang="en-US" sz="1700" dirty="0">
                <a:cs typeface="Times New Roman" panose="02020603050405020304" pitchFamily="18" charset="0"/>
              </a:rPr>
              <a:t>more businesses are satisfied with the performance and conduct of inspectors during the inspection </a:t>
            </a:r>
            <a:r>
              <a:rPr lang="en-US" sz="1800" i="1" dirty="0">
                <a:cs typeface="Times New Roman" panose="02020603050405020304" pitchFamily="18" charset="0"/>
              </a:rPr>
              <a:t>(very significant relationship)</a:t>
            </a:r>
            <a:endParaRPr lang="en-US" sz="1700" dirty="0">
              <a:cs typeface="Times New Roman" panose="02020603050405020304" pitchFamily="18" charset="0"/>
            </a:endParaRPr>
          </a:p>
          <a:p>
            <a:pPr lvl="1">
              <a:lnSpc>
                <a:spcPct val="90000"/>
              </a:lnSpc>
            </a:pPr>
            <a:r>
              <a:rPr lang="en-US" sz="1800" dirty="0">
                <a:cs typeface="Times New Roman" panose="02020603050405020304" pitchFamily="18" charset="0"/>
              </a:rPr>
              <a:t>inspection visits are less frequent</a:t>
            </a:r>
          </a:p>
          <a:p>
            <a:pPr>
              <a:lnSpc>
                <a:spcPct val="90000"/>
              </a:lnSpc>
            </a:pPr>
            <a:r>
              <a:rPr lang="en-US" sz="1700" dirty="0">
                <a:cs typeface="Times New Roman" panose="02020603050405020304" pitchFamily="18" charset="0"/>
              </a:rPr>
              <a:t>Businesses are more satisfied with the performance and conduct of inspectors when: </a:t>
            </a:r>
          </a:p>
          <a:p>
            <a:pPr lvl="1">
              <a:lnSpc>
                <a:spcPct val="90000"/>
              </a:lnSpc>
            </a:pPr>
            <a:r>
              <a:rPr lang="en-US" sz="1700" dirty="0">
                <a:cs typeface="Times New Roman" panose="02020603050405020304" pitchFamily="18" charset="0"/>
              </a:rPr>
              <a:t>the inspectors are more aware of the technical aspects of the inspection </a:t>
            </a:r>
            <a:r>
              <a:rPr lang="en-US" sz="1800" i="1" dirty="0">
                <a:cs typeface="Times New Roman" panose="02020603050405020304" pitchFamily="18" charset="0"/>
              </a:rPr>
              <a:t>(very significant relationship)</a:t>
            </a:r>
            <a:endParaRPr lang="en-US" sz="1700" dirty="0">
              <a:cs typeface="Times New Roman" panose="02020603050405020304" pitchFamily="18" charset="0"/>
            </a:endParaRPr>
          </a:p>
          <a:p>
            <a:pPr lvl="1">
              <a:lnSpc>
                <a:spcPct val="90000"/>
              </a:lnSpc>
            </a:pPr>
            <a:r>
              <a:rPr lang="en-US" sz="1700" dirty="0">
                <a:cs typeface="Times New Roman" panose="02020603050405020304" pitchFamily="18" charset="0"/>
              </a:rPr>
              <a:t>less employee time is spent during the inspection</a:t>
            </a:r>
          </a:p>
          <a:p>
            <a:pPr>
              <a:lnSpc>
                <a:spcPct val="90000"/>
              </a:lnSpc>
            </a:pPr>
            <a:r>
              <a:rPr lang="en-US" sz="1600" dirty="0">
                <a:cs typeface="Times New Roman" panose="02020603050405020304" pitchFamily="18" charset="0"/>
              </a:rPr>
              <a:t>Both models had high prediction accuracy </a:t>
            </a:r>
          </a:p>
          <a:p>
            <a:pPr lvl="1">
              <a:lnSpc>
                <a:spcPct val="90000"/>
              </a:lnSpc>
            </a:pPr>
            <a:endParaRPr lang="en-US" sz="1300" dirty="0"/>
          </a:p>
          <a:p>
            <a:pPr>
              <a:lnSpc>
                <a:spcPct val="90000"/>
              </a:lnSpc>
            </a:pPr>
            <a:endParaRPr lang="en-US" sz="1300" dirty="0"/>
          </a:p>
        </p:txBody>
      </p:sp>
      <p:pic>
        <p:nvPicPr>
          <p:cNvPr id="5" name="Picture 4" descr="Text&#10;&#10;Description automatically generated">
            <a:extLst>
              <a:ext uri="{FF2B5EF4-FFF2-40B4-BE49-F238E27FC236}">
                <a16:creationId xmlns:a16="http://schemas.microsoft.com/office/drawing/2014/main" id="{18306674-E56E-4C87-82CE-477BC4EE0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41" y="1930400"/>
            <a:ext cx="3932237" cy="2087012"/>
          </a:xfrm>
          <a:prstGeom prst="rect">
            <a:avLst/>
          </a:prstGeom>
        </p:spPr>
      </p:pic>
    </p:spTree>
    <p:extLst>
      <p:ext uri="{BB962C8B-B14F-4D97-AF65-F5344CB8AC3E}">
        <p14:creationId xmlns:p14="http://schemas.microsoft.com/office/powerpoint/2010/main" val="216205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6AAF-B2EE-440D-8DAC-B5DDDD365307}"/>
              </a:ext>
            </a:extLst>
          </p:cNvPr>
          <p:cNvSpPr>
            <a:spLocks noGrp="1"/>
          </p:cNvSpPr>
          <p:nvPr>
            <p:ph type="title"/>
          </p:nvPr>
        </p:nvSpPr>
        <p:spPr>
          <a:xfrm>
            <a:off x="677334" y="609600"/>
            <a:ext cx="8596668" cy="1005555"/>
          </a:xfrm>
        </p:spPr>
        <p:txBody>
          <a:bodyPr anchor="t">
            <a:normAutofit fontScale="90000"/>
          </a:bodyPr>
          <a:lstStyle/>
          <a:p>
            <a:r>
              <a:rPr lang="en-US" sz="3000" dirty="0">
                <a:solidFill>
                  <a:schemeClr val="tx2"/>
                </a:solidFill>
              </a:rPr>
              <a:t>The analysis with the aggregate dataset yields findings similar to that of the GAM data set analysis   </a:t>
            </a:r>
          </a:p>
        </p:txBody>
      </p:sp>
      <p:pic>
        <p:nvPicPr>
          <p:cNvPr id="4" name="Picture 3" descr="Text&#10;&#10;Description automatically generated">
            <a:extLst>
              <a:ext uri="{FF2B5EF4-FFF2-40B4-BE49-F238E27FC236}">
                <a16:creationId xmlns:a16="http://schemas.microsoft.com/office/drawing/2014/main" id="{01E02099-2C5B-4F8E-BAF4-BA087F7C447E}"/>
              </a:ext>
            </a:extLst>
          </p:cNvPr>
          <p:cNvPicPr>
            <a:picLocks noChangeAspect="1"/>
          </p:cNvPicPr>
          <p:nvPr/>
        </p:nvPicPr>
        <p:blipFill rotWithShape="1">
          <a:blip r:embed="rId2">
            <a:extLst>
              <a:ext uri="{28A0092B-C50C-407E-A947-70E740481C1C}">
                <a14:useLocalDpi xmlns:a14="http://schemas.microsoft.com/office/drawing/2010/main" val="0"/>
              </a:ext>
            </a:extLst>
          </a:blip>
          <a:srcRect r="6485" b="-3"/>
          <a:stretch/>
        </p:blipFill>
        <p:spPr>
          <a:xfrm>
            <a:off x="677334" y="4311361"/>
            <a:ext cx="3703018" cy="2138362"/>
          </a:xfrm>
          <a:prstGeom prst="rect">
            <a:avLst/>
          </a:prstGeom>
        </p:spPr>
      </p:pic>
      <p:sp>
        <p:nvSpPr>
          <p:cNvPr id="3" name="Content Placeholder 2">
            <a:extLst>
              <a:ext uri="{FF2B5EF4-FFF2-40B4-BE49-F238E27FC236}">
                <a16:creationId xmlns:a16="http://schemas.microsoft.com/office/drawing/2014/main" id="{DAC24C0B-B89B-4C95-AEB6-8C674A1E97BB}"/>
              </a:ext>
            </a:extLst>
          </p:cNvPr>
          <p:cNvSpPr>
            <a:spLocks noGrp="1"/>
          </p:cNvSpPr>
          <p:nvPr>
            <p:ph idx="1"/>
          </p:nvPr>
        </p:nvSpPr>
        <p:spPr>
          <a:xfrm>
            <a:off x="5036235" y="1834024"/>
            <a:ext cx="4911070" cy="4771361"/>
          </a:xfrm>
        </p:spPr>
        <p:txBody>
          <a:bodyPr>
            <a:normAutofit/>
          </a:bodyPr>
          <a:lstStyle/>
          <a:p>
            <a:pPr>
              <a:lnSpc>
                <a:spcPct val="90000"/>
              </a:lnSpc>
            </a:pPr>
            <a:r>
              <a:rPr lang="en-US" sz="1600" dirty="0">
                <a:cs typeface="Times New Roman" panose="02020603050405020304" pitchFamily="18" charset="0"/>
              </a:rPr>
              <a:t>Overall business perception about fairness of inspection decisions improve when:</a:t>
            </a:r>
          </a:p>
          <a:p>
            <a:pPr lvl="1">
              <a:lnSpc>
                <a:spcPct val="90000"/>
              </a:lnSpc>
            </a:pPr>
            <a:r>
              <a:rPr lang="en-US" sz="1400" dirty="0">
                <a:cs typeface="Times New Roman" panose="02020603050405020304" pitchFamily="18" charset="0"/>
              </a:rPr>
              <a:t>more businesses are satisfied with the performance and conduct of inspectors during the inspection </a:t>
            </a:r>
            <a:r>
              <a:rPr lang="en-US" sz="1400" i="1" dirty="0">
                <a:cs typeface="Times New Roman" panose="02020603050405020304" pitchFamily="18" charset="0"/>
              </a:rPr>
              <a:t>(very significant relationship)</a:t>
            </a:r>
          </a:p>
          <a:p>
            <a:pPr lvl="1">
              <a:lnSpc>
                <a:spcPct val="90000"/>
              </a:lnSpc>
            </a:pPr>
            <a:r>
              <a:rPr lang="en-US" sz="1400" dirty="0">
                <a:cs typeface="Times New Roman" panose="02020603050405020304" pitchFamily="18" charset="0"/>
              </a:rPr>
              <a:t>inspection visits are less frequent</a:t>
            </a:r>
          </a:p>
          <a:p>
            <a:pPr>
              <a:lnSpc>
                <a:spcPct val="90000"/>
              </a:lnSpc>
            </a:pPr>
            <a:endParaRPr lang="en-US" sz="1700" dirty="0">
              <a:cs typeface="Times New Roman" panose="02020603050405020304" pitchFamily="18" charset="0"/>
            </a:endParaRPr>
          </a:p>
          <a:p>
            <a:pPr>
              <a:lnSpc>
                <a:spcPct val="90000"/>
              </a:lnSpc>
            </a:pPr>
            <a:r>
              <a:rPr lang="en-US" sz="1700" dirty="0">
                <a:cs typeface="Times New Roman" panose="02020603050405020304" pitchFamily="18" charset="0"/>
              </a:rPr>
              <a:t>Businesses are more satisfied with the performance and conduct of inspectors when: </a:t>
            </a:r>
          </a:p>
          <a:p>
            <a:pPr lvl="1">
              <a:lnSpc>
                <a:spcPct val="90000"/>
              </a:lnSpc>
            </a:pPr>
            <a:r>
              <a:rPr lang="en-US" sz="1400" dirty="0">
                <a:cs typeface="Times New Roman" panose="02020603050405020304" pitchFamily="18" charset="0"/>
              </a:rPr>
              <a:t>the inspectors are more aware of the technical aspects of the inspection </a:t>
            </a:r>
            <a:r>
              <a:rPr lang="en-US" sz="1400" i="1" dirty="0">
                <a:cs typeface="Times New Roman" panose="02020603050405020304" pitchFamily="18" charset="0"/>
              </a:rPr>
              <a:t>(very significant relationship)</a:t>
            </a:r>
            <a:endParaRPr lang="en-US" sz="1400" dirty="0">
              <a:cs typeface="Times New Roman" panose="02020603050405020304" pitchFamily="18" charset="0"/>
            </a:endParaRPr>
          </a:p>
          <a:p>
            <a:pPr lvl="1">
              <a:lnSpc>
                <a:spcPct val="90000"/>
              </a:lnSpc>
            </a:pPr>
            <a:r>
              <a:rPr lang="en-US" sz="1400" dirty="0">
                <a:cs typeface="Times New Roman" panose="02020603050405020304" pitchFamily="18" charset="0"/>
              </a:rPr>
              <a:t>businesses are more aware of their legal rights </a:t>
            </a:r>
          </a:p>
          <a:p>
            <a:pPr>
              <a:lnSpc>
                <a:spcPct val="90000"/>
              </a:lnSpc>
            </a:pPr>
            <a:r>
              <a:rPr lang="en-US" sz="1600" dirty="0">
                <a:cs typeface="Times New Roman" panose="02020603050405020304" pitchFamily="18" charset="0"/>
              </a:rPr>
              <a:t>The second model had high prediction accuracy </a:t>
            </a:r>
          </a:p>
          <a:p>
            <a:pPr>
              <a:lnSpc>
                <a:spcPct val="90000"/>
              </a:lnSpc>
            </a:pPr>
            <a:endParaRPr lang="en-US" sz="800" dirty="0"/>
          </a:p>
        </p:txBody>
      </p:sp>
      <p:pic>
        <p:nvPicPr>
          <p:cNvPr id="16" name="Picture 15" descr="Text&#10;&#10;Description automatically generated">
            <a:extLst>
              <a:ext uri="{FF2B5EF4-FFF2-40B4-BE49-F238E27FC236}">
                <a16:creationId xmlns:a16="http://schemas.microsoft.com/office/drawing/2014/main" id="{AF8CDB9E-3A3B-4DD6-8FEA-BABD03945DE4}"/>
              </a:ext>
            </a:extLst>
          </p:cNvPr>
          <p:cNvPicPr>
            <a:picLocks noChangeAspect="1"/>
          </p:cNvPicPr>
          <p:nvPr/>
        </p:nvPicPr>
        <p:blipFill rotWithShape="1">
          <a:blip r:embed="rId3">
            <a:extLst>
              <a:ext uri="{28A0092B-C50C-407E-A947-70E740481C1C}">
                <a14:useLocalDpi xmlns:a14="http://schemas.microsoft.com/office/drawing/2010/main" val="0"/>
              </a:ext>
            </a:extLst>
          </a:blip>
          <a:srcRect r="12114" b="-1"/>
          <a:stretch/>
        </p:blipFill>
        <p:spPr>
          <a:xfrm>
            <a:off x="677334" y="1759195"/>
            <a:ext cx="3856001" cy="2226686"/>
          </a:xfrm>
          <a:prstGeom prst="rect">
            <a:avLst/>
          </a:prstGeom>
        </p:spPr>
      </p:pic>
    </p:spTree>
    <p:extLst>
      <p:ext uri="{BB962C8B-B14F-4D97-AF65-F5344CB8AC3E}">
        <p14:creationId xmlns:p14="http://schemas.microsoft.com/office/powerpoint/2010/main" val="37739537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1013</Words>
  <Application>Microsoft Office PowerPoint</Application>
  <PresentationFormat>Widescreen</PresentationFormat>
  <Paragraphs>95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Lessons from the Jordan Inspection  Reform II Project </vt:lpstr>
      <vt:lpstr>A survey of Jordanian businesses in 2011 indicated much scope to improve the inspection regime</vt:lpstr>
      <vt:lpstr>Jordanian government sought to reform the inspection system with support from IFC advisory project </vt:lpstr>
      <vt:lpstr>The project helped improve the inspection regime </vt:lpstr>
      <vt:lpstr>A study was done to identify which factors affect inspection quality: rigorous methodology was applied</vt:lpstr>
      <vt:lpstr>Ex-post data were obtained from a 2020 survey of businesses: data were mostly binary or ordinal</vt:lpstr>
      <vt:lpstr>Four separate exercises done: with different datasets and different sets of variables </vt:lpstr>
      <vt:lpstr>Findings of the GAM dataset analysis:  inspectors’ technical knowledge and frequency of inspections affect business perceptions of inspection quality </vt:lpstr>
      <vt:lpstr>The analysis with the aggregate dataset yields findings similar to that of the GAM data set analysis   </vt:lpstr>
      <vt:lpstr>What affects inspection quality in Jordan?  A summary of findings from the study of business responses</vt:lpstr>
      <vt:lpstr>Where can the Jordan government focus in future? Implications of the study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from the Jordan Inspection  Reform Project</dc:title>
  <dc:creator>Adit Mahmood</dc:creator>
  <cp:lastModifiedBy>adit.mahmood1@gmail.com</cp:lastModifiedBy>
  <cp:revision>3</cp:revision>
  <dcterms:created xsi:type="dcterms:W3CDTF">2020-11-27T21:49:19Z</dcterms:created>
  <dcterms:modified xsi:type="dcterms:W3CDTF">2020-11-28T03:32:48Z</dcterms:modified>
</cp:coreProperties>
</file>