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11"/>
  </p:notesMasterIdLst>
  <p:sldIdLst>
    <p:sldId id="256" r:id="rId2"/>
    <p:sldId id="269" r:id="rId3"/>
    <p:sldId id="268" r:id="rId4"/>
    <p:sldId id="271" r:id="rId5"/>
    <p:sldId id="274" r:id="rId6"/>
    <p:sldId id="270" r:id="rId7"/>
    <p:sldId id="272" r:id="rId8"/>
    <p:sldId id="273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102412-4A10-4F06-A206-5B6A1BA6FF8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727B01B-2BF3-432C-BEA5-F12C3F33CB0E}">
      <dgm:prSet/>
      <dgm:spPr/>
      <dgm:t>
        <a:bodyPr/>
        <a:lstStyle/>
        <a:p>
          <a:pPr>
            <a:defRPr b="1"/>
          </a:pPr>
          <a:r>
            <a:rPr lang="en-US"/>
            <a:t>Best Subset Model</a:t>
          </a:r>
        </a:p>
      </dgm:t>
    </dgm:pt>
    <dgm:pt modelId="{7DB13CA0-ED59-4419-A75C-F436B41B093B}" type="parTrans" cxnId="{D7AF8ABD-0EB8-4425-9BD4-DB3A10CC4F76}">
      <dgm:prSet/>
      <dgm:spPr/>
      <dgm:t>
        <a:bodyPr/>
        <a:lstStyle/>
        <a:p>
          <a:endParaRPr lang="en-US"/>
        </a:p>
      </dgm:t>
    </dgm:pt>
    <dgm:pt modelId="{7DA4B8BD-8C1F-46C6-A9E3-43E3A4A41B9C}" type="sibTrans" cxnId="{D7AF8ABD-0EB8-4425-9BD4-DB3A10CC4F76}">
      <dgm:prSet/>
      <dgm:spPr/>
      <dgm:t>
        <a:bodyPr/>
        <a:lstStyle/>
        <a:p>
          <a:endParaRPr lang="en-US"/>
        </a:p>
      </dgm:t>
    </dgm:pt>
    <dgm:pt modelId="{A6110796-337B-4912-8455-A847EB34CC3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This step determines the best combination of factors to use for every possible number of individual components </a:t>
          </a:r>
        </a:p>
      </dgm:t>
    </dgm:pt>
    <dgm:pt modelId="{9FCF71AE-5EF2-4000-BB32-D96296504331}" type="parTrans" cxnId="{4308A8A0-F716-436E-A8E0-3199CD0493FF}">
      <dgm:prSet/>
      <dgm:spPr/>
      <dgm:t>
        <a:bodyPr/>
        <a:lstStyle/>
        <a:p>
          <a:endParaRPr lang="en-US"/>
        </a:p>
      </dgm:t>
    </dgm:pt>
    <dgm:pt modelId="{B7625049-855D-46E2-966D-81F040EA36B6}" type="sibTrans" cxnId="{4308A8A0-F716-436E-A8E0-3199CD0493FF}">
      <dgm:prSet/>
      <dgm:spPr/>
      <dgm:t>
        <a:bodyPr/>
        <a:lstStyle/>
        <a:p>
          <a:endParaRPr lang="en-US"/>
        </a:p>
      </dgm:t>
    </dgm:pt>
    <dgm:pt modelId="{DB4DE35C-C211-4572-B7C1-C79963907F98}">
      <dgm:prSet/>
      <dgm:spPr/>
      <dgm:t>
        <a:bodyPr/>
        <a:lstStyle/>
        <a:p>
          <a:pPr>
            <a:defRPr b="1"/>
          </a:pPr>
          <a:r>
            <a:rPr lang="en-US"/>
            <a:t>Logistic Regression</a:t>
          </a:r>
        </a:p>
      </dgm:t>
    </dgm:pt>
    <dgm:pt modelId="{546C8DBB-C450-46BD-B749-ED84A3351799}" type="parTrans" cxnId="{D408A1F3-72CD-467A-8A1B-C819F47E4863}">
      <dgm:prSet/>
      <dgm:spPr/>
      <dgm:t>
        <a:bodyPr/>
        <a:lstStyle/>
        <a:p>
          <a:endParaRPr lang="en-US"/>
        </a:p>
      </dgm:t>
    </dgm:pt>
    <dgm:pt modelId="{A1187291-A0B1-42D5-95DF-2FFCAAF6B2CC}" type="sibTrans" cxnId="{D408A1F3-72CD-467A-8A1B-C819F47E4863}">
      <dgm:prSet/>
      <dgm:spPr/>
      <dgm:t>
        <a:bodyPr/>
        <a:lstStyle/>
        <a:p>
          <a:endParaRPr lang="en-US"/>
        </a:p>
      </dgm:t>
    </dgm:pt>
    <dgm:pt modelId="{F155DA9A-04B5-4F1B-8256-974FAD8AC8B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Once the best few models were chosen, a logistic regression was used to verify the best possible one </a:t>
          </a:r>
        </a:p>
      </dgm:t>
    </dgm:pt>
    <dgm:pt modelId="{DA4DB594-2DB0-4F0D-937B-BCEB7F5C4578}" type="parTrans" cxnId="{3DF3E5FB-45D5-45BC-A9B7-291F67AEF3CE}">
      <dgm:prSet/>
      <dgm:spPr/>
      <dgm:t>
        <a:bodyPr/>
        <a:lstStyle/>
        <a:p>
          <a:endParaRPr lang="en-US"/>
        </a:p>
      </dgm:t>
    </dgm:pt>
    <dgm:pt modelId="{6AD61B9A-D045-4D3E-9CBB-5221DE064485}" type="sibTrans" cxnId="{3DF3E5FB-45D5-45BC-A9B7-291F67AEF3CE}">
      <dgm:prSet/>
      <dgm:spPr/>
      <dgm:t>
        <a:bodyPr/>
        <a:lstStyle/>
        <a:p>
          <a:endParaRPr lang="en-US"/>
        </a:p>
      </dgm:t>
    </dgm:pt>
    <dgm:pt modelId="{CE82DAEA-98C6-4DA7-836A-1A7073436303}">
      <dgm:prSet/>
      <dgm:spPr/>
      <dgm:t>
        <a:bodyPr/>
        <a:lstStyle/>
        <a:p>
          <a:pPr>
            <a:defRPr b="1"/>
          </a:pPr>
          <a:r>
            <a:rPr lang="en-US"/>
            <a:t>Prediction </a:t>
          </a:r>
        </a:p>
      </dgm:t>
    </dgm:pt>
    <dgm:pt modelId="{D2C10538-C0F2-4E06-8A61-C3078A82C2FE}" type="parTrans" cxnId="{09DAC03A-EB85-41B2-9647-7E4F087CCC96}">
      <dgm:prSet/>
      <dgm:spPr/>
      <dgm:t>
        <a:bodyPr/>
        <a:lstStyle/>
        <a:p>
          <a:endParaRPr lang="en-US"/>
        </a:p>
      </dgm:t>
    </dgm:pt>
    <dgm:pt modelId="{EF9032B5-0593-4FEE-872E-7B2973185809}" type="sibTrans" cxnId="{09DAC03A-EB85-41B2-9647-7E4F087CCC96}">
      <dgm:prSet/>
      <dgm:spPr/>
      <dgm:t>
        <a:bodyPr/>
        <a:lstStyle/>
        <a:p>
          <a:endParaRPr lang="en-US"/>
        </a:p>
      </dgm:t>
    </dgm:pt>
    <dgm:pt modelId="{ADF8CC84-379E-4FCE-8442-E497E826186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best model, implied by the logistic regression, was used to generate predictions and compare these to the actual values</a:t>
          </a:r>
        </a:p>
      </dgm:t>
    </dgm:pt>
    <dgm:pt modelId="{5FE23EAA-757B-485B-AA91-C0C3EBE434CD}" type="parTrans" cxnId="{6866ADE6-C884-49DD-9D1F-C6A7E8F1A06C}">
      <dgm:prSet/>
      <dgm:spPr/>
      <dgm:t>
        <a:bodyPr/>
        <a:lstStyle/>
        <a:p>
          <a:endParaRPr lang="en-US"/>
        </a:p>
      </dgm:t>
    </dgm:pt>
    <dgm:pt modelId="{11129EFE-941C-45F1-85FE-7CE02763B1E8}" type="sibTrans" cxnId="{6866ADE6-C884-49DD-9D1F-C6A7E8F1A06C}">
      <dgm:prSet/>
      <dgm:spPr/>
      <dgm:t>
        <a:bodyPr/>
        <a:lstStyle/>
        <a:p>
          <a:endParaRPr lang="en-US"/>
        </a:p>
      </dgm:t>
    </dgm:pt>
    <dgm:pt modelId="{D4CFE4CB-0BDF-41B0-AE73-99DEC8C1A1CF}" type="pres">
      <dgm:prSet presAssocID="{34102412-4A10-4F06-A206-5B6A1BA6FF8C}" presName="root" presStyleCnt="0">
        <dgm:presLayoutVars>
          <dgm:dir/>
          <dgm:resizeHandles val="exact"/>
        </dgm:presLayoutVars>
      </dgm:prSet>
      <dgm:spPr/>
    </dgm:pt>
    <dgm:pt modelId="{F1190E43-8626-4590-960C-3A6076256C52}" type="pres">
      <dgm:prSet presAssocID="{9727B01B-2BF3-432C-BEA5-F12C3F33CB0E}" presName="compNode" presStyleCnt="0"/>
      <dgm:spPr/>
    </dgm:pt>
    <dgm:pt modelId="{E08F89C1-5466-4FAA-B265-9FCC57F0CC99}" type="pres">
      <dgm:prSet presAssocID="{9727B01B-2BF3-432C-BEA5-F12C3F33CB0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470EE68-65DA-40C8-BC6C-0B8A18239A0A}" type="pres">
      <dgm:prSet presAssocID="{9727B01B-2BF3-432C-BEA5-F12C3F33CB0E}" presName="iconSpace" presStyleCnt="0"/>
      <dgm:spPr/>
    </dgm:pt>
    <dgm:pt modelId="{50E493D5-FD2D-45CA-A18B-E897AC6B222B}" type="pres">
      <dgm:prSet presAssocID="{9727B01B-2BF3-432C-BEA5-F12C3F33CB0E}" presName="parTx" presStyleLbl="revTx" presStyleIdx="0" presStyleCnt="6">
        <dgm:presLayoutVars>
          <dgm:chMax val="0"/>
          <dgm:chPref val="0"/>
        </dgm:presLayoutVars>
      </dgm:prSet>
      <dgm:spPr/>
    </dgm:pt>
    <dgm:pt modelId="{61F658AE-1F5A-4DE5-845E-715B5E21A31B}" type="pres">
      <dgm:prSet presAssocID="{9727B01B-2BF3-432C-BEA5-F12C3F33CB0E}" presName="txSpace" presStyleCnt="0"/>
      <dgm:spPr/>
    </dgm:pt>
    <dgm:pt modelId="{C88A1759-903C-434B-A960-337004B9CD76}" type="pres">
      <dgm:prSet presAssocID="{9727B01B-2BF3-432C-BEA5-F12C3F33CB0E}" presName="desTx" presStyleLbl="revTx" presStyleIdx="1" presStyleCnt="6">
        <dgm:presLayoutVars/>
      </dgm:prSet>
      <dgm:spPr/>
    </dgm:pt>
    <dgm:pt modelId="{E65B04C1-786A-409C-9D80-6730BB889CD1}" type="pres">
      <dgm:prSet presAssocID="{7DA4B8BD-8C1F-46C6-A9E3-43E3A4A41B9C}" presName="sibTrans" presStyleCnt="0"/>
      <dgm:spPr/>
    </dgm:pt>
    <dgm:pt modelId="{7E61F1C0-6F73-40E3-8FB3-89CF6DEFEA77}" type="pres">
      <dgm:prSet presAssocID="{DB4DE35C-C211-4572-B7C1-C79963907F98}" presName="compNode" presStyleCnt="0"/>
      <dgm:spPr/>
    </dgm:pt>
    <dgm:pt modelId="{3E8CEF9F-9BBC-4F65-8623-8052B5AFC8ED}" type="pres">
      <dgm:prSet presAssocID="{DB4DE35C-C211-4572-B7C1-C79963907F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EB3EE5C-027F-499E-899C-D05EA0C49121}" type="pres">
      <dgm:prSet presAssocID="{DB4DE35C-C211-4572-B7C1-C79963907F98}" presName="iconSpace" presStyleCnt="0"/>
      <dgm:spPr/>
    </dgm:pt>
    <dgm:pt modelId="{DB7211F1-0A58-47F2-9241-ADCBFBF7B761}" type="pres">
      <dgm:prSet presAssocID="{DB4DE35C-C211-4572-B7C1-C79963907F98}" presName="parTx" presStyleLbl="revTx" presStyleIdx="2" presStyleCnt="6">
        <dgm:presLayoutVars>
          <dgm:chMax val="0"/>
          <dgm:chPref val="0"/>
        </dgm:presLayoutVars>
      </dgm:prSet>
      <dgm:spPr/>
    </dgm:pt>
    <dgm:pt modelId="{4217CEFF-AD1E-48E6-B7CF-0EFC2312AAC4}" type="pres">
      <dgm:prSet presAssocID="{DB4DE35C-C211-4572-B7C1-C79963907F98}" presName="txSpace" presStyleCnt="0"/>
      <dgm:spPr/>
    </dgm:pt>
    <dgm:pt modelId="{E4A5F5C9-8E42-4033-87E3-D019D41E93EC}" type="pres">
      <dgm:prSet presAssocID="{DB4DE35C-C211-4572-B7C1-C79963907F98}" presName="desTx" presStyleLbl="revTx" presStyleIdx="3" presStyleCnt="6">
        <dgm:presLayoutVars/>
      </dgm:prSet>
      <dgm:spPr/>
    </dgm:pt>
    <dgm:pt modelId="{962B71D6-032E-4B98-9F48-A5FF3254BEEE}" type="pres">
      <dgm:prSet presAssocID="{A1187291-A0B1-42D5-95DF-2FFCAAF6B2CC}" presName="sibTrans" presStyleCnt="0"/>
      <dgm:spPr/>
    </dgm:pt>
    <dgm:pt modelId="{62A58806-DB87-45E1-B34E-0BE1DF1BFD06}" type="pres">
      <dgm:prSet presAssocID="{CE82DAEA-98C6-4DA7-836A-1A7073436303}" presName="compNode" presStyleCnt="0"/>
      <dgm:spPr/>
    </dgm:pt>
    <dgm:pt modelId="{6886F4A4-4A8D-4416-AB18-19AB84A2A6D6}" type="pres">
      <dgm:prSet presAssocID="{CE82DAEA-98C6-4DA7-836A-1A707343630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E2D0B0EA-7C51-49DF-871A-B314F0FE15AE}" type="pres">
      <dgm:prSet presAssocID="{CE82DAEA-98C6-4DA7-836A-1A7073436303}" presName="iconSpace" presStyleCnt="0"/>
      <dgm:spPr/>
    </dgm:pt>
    <dgm:pt modelId="{71A7B4B2-34E6-4C1F-B8EB-8708C0CBBA9F}" type="pres">
      <dgm:prSet presAssocID="{CE82DAEA-98C6-4DA7-836A-1A7073436303}" presName="parTx" presStyleLbl="revTx" presStyleIdx="4" presStyleCnt="6">
        <dgm:presLayoutVars>
          <dgm:chMax val="0"/>
          <dgm:chPref val="0"/>
        </dgm:presLayoutVars>
      </dgm:prSet>
      <dgm:spPr/>
    </dgm:pt>
    <dgm:pt modelId="{D4150F30-66E6-4A5D-B168-CF436CF5C6CB}" type="pres">
      <dgm:prSet presAssocID="{CE82DAEA-98C6-4DA7-836A-1A7073436303}" presName="txSpace" presStyleCnt="0"/>
      <dgm:spPr/>
    </dgm:pt>
    <dgm:pt modelId="{93481C97-D773-4B16-870E-E733E59AFBB2}" type="pres">
      <dgm:prSet presAssocID="{CE82DAEA-98C6-4DA7-836A-1A7073436303}" presName="desTx" presStyleLbl="revTx" presStyleIdx="5" presStyleCnt="6">
        <dgm:presLayoutVars/>
      </dgm:prSet>
      <dgm:spPr/>
    </dgm:pt>
  </dgm:ptLst>
  <dgm:cxnLst>
    <dgm:cxn modelId="{083EFF26-3E4F-4323-BD30-26FEBDED2CE3}" type="presOf" srcId="{ADF8CC84-379E-4FCE-8442-E497E8261862}" destId="{93481C97-D773-4B16-870E-E733E59AFBB2}" srcOrd="0" destOrd="0" presId="urn:microsoft.com/office/officeart/2018/5/layout/CenteredIconLabelDescriptionList"/>
    <dgm:cxn modelId="{09DAC03A-EB85-41B2-9647-7E4F087CCC96}" srcId="{34102412-4A10-4F06-A206-5B6A1BA6FF8C}" destId="{CE82DAEA-98C6-4DA7-836A-1A7073436303}" srcOrd="2" destOrd="0" parTransId="{D2C10538-C0F2-4E06-8A61-C3078A82C2FE}" sibTransId="{EF9032B5-0593-4FEE-872E-7B2973185809}"/>
    <dgm:cxn modelId="{0C69BE60-9CF6-48A3-89D0-17A4F7A7317E}" type="presOf" srcId="{DB4DE35C-C211-4572-B7C1-C79963907F98}" destId="{DB7211F1-0A58-47F2-9241-ADCBFBF7B761}" srcOrd="0" destOrd="0" presId="urn:microsoft.com/office/officeart/2018/5/layout/CenteredIconLabelDescriptionList"/>
    <dgm:cxn modelId="{E7234F46-68FF-481E-8C0C-22C670341B68}" type="presOf" srcId="{CE82DAEA-98C6-4DA7-836A-1A7073436303}" destId="{71A7B4B2-34E6-4C1F-B8EB-8708C0CBBA9F}" srcOrd="0" destOrd="0" presId="urn:microsoft.com/office/officeart/2018/5/layout/CenteredIconLabelDescriptionList"/>
    <dgm:cxn modelId="{D336647D-0EED-42B2-B721-2CF9801C0106}" type="presOf" srcId="{F155DA9A-04B5-4F1B-8256-974FAD8AC8BF}" destId="{E4A5F5C9-8E42-4033-87E3-D019D41E93EC}" srcOrd="0" destOrd="0" presId="urn:microsoft.com/office/officeart/2018/5/layout/CenteredIconLabelDescriptionList"/>
    <dgm:cxn modelId="{4308A8A0-F716-436E-A8E0-3199CD0493FF}" srcId="{9727B01B-2BF3-432C-BEA5-F12C3F33CB0E}" destId="{A6110796-337B-4912-8455-A847EB34CC35}" srcOrd="0" destOrd="0" parTransId="{9FCF71AE-5EF2-4000-BB32-D96296504331}" sibTransId="{B7625049-855D-46E2-966D-81F040EA36B6}"/>
    <dgm:cxn modelId="{5C84A7A6-64A9-4A24-BDEA-42CE29B5A3CC}" type="presOf" srcId="{34102412-4A10-4F06-A206-5B6A1BA6FF8C}" destId="{D4CFE4CB-0BDF-41B0-AE73-99DEC8C1A1CF}" srcOrd="0" destOrd="0" presId="urn:microsoft.com/office/officeart/2018/5/layout/CenteredIconLabelDescriptionList"/>
    <dgm:cxn modelId="{CC8342AB-CADF-48B9-890B-4162C376F50C}" type="presOf" srcId="{9727B01B-2BF3-432C-BEA5-F12C3F33CB0E}" destId="{50E493D5-FD2D-45CA-A18B-E897AC6B222B}" srcOrd="0" destOrd="0" presId="urn:microsoft.com/office/officeart/2018/5/layout/CenteredIconLabelDescriptionList"/>
    <dgm:cxn modelId="{D7AF8ABD-0EB8-4425-9BD4-DB3A10CC4F76}" srcId="{34102412-4A10-4F06-A206-5B6A1BA6FF8C}" destId="{9727B01B-2BF3-432C-BEA5-F12C3F33CB0E}" srcOrd="0" destOrd="0" parTransId="{7DB13CA0-ED59-4419-A75C-F436B41B093B}" sibTransId="{7DA4B8BD-8C1F-46C6-A9E3-43E3A4A41B9C}"/>
    <dgm:cxn modelId="{6588CABF-495B-474D-8D77-DEC74208D324}" type="presOf" srcId="{A6110796-337B-4912-8455-A847EB34CC35}" destId="{C88A1759-903C-434B-A960-337004B9CD76}" srcOrd="0" destOrd="0" presId="urn:microsoft.com/office/officeart/2018/5/layout/CenteredIconLabelDescriptionList"/>
    <dgm:cxn modelId="{6866ADE6-C884-49DD-9D1F-C6A7E8F1A06C}" srcId="{CE82DAEA-98C6-4DA7-836A-1A7073436303}" destId="{ADF8CC84-379E-4FCE-8442-E497E8261862}" srcOrd="0" destOrd="0" parTransId="{5FE23EAA-757B-485B-AA91-C0C3EBE434CD}" sibTransId="{11129EFE-941C-45F1-85FE-7CE02763B1E8}"/>
    <dgm:cxn modelId="{D408A1F3-72CD-467A-8A1B-C819F47E4863}" srcId="{34102412-4A10-4F06-A206-5B6A1BA6FF8C}" destId="{DB4DE35C-C211-4572-B7C1-C79963907F98}" srcOrd="1" destOrd="0" parTransId="{546C8DBB-C450-46BD-B749-ED84A3351799}" sibTransId="{A1187291-A0B1-42D5-95DF-2FFCAAF6B2CC}"/>
    <dgm:cxn modelId="{3DF3E5FB-45D5-45BC-A9B7-291F67AEF3CE}" srcId="{DB4DE35C-C211-4572-B7C1-C79963907F98}" destId="{F155DA9A-04B5-4F1B-8256-974FAD8AC8BF}" srcOrd="0" destOrd="0" parTransId="{DA4DB594-2DB0-4F0D-937B-BCEB7F5C4578}" sibTransId="{6AD61B9A-D045-4D3E-9CBB-5221DE064485}"/>
    <dgm:cxn modelId="{6B4AC2D2-B049-40A0-A81B-FEC6F9BD75C8}" type="presParOf" srcId="{D4CFE4CB-0BDF-41B0-AE73-99DEC8C1A1CF}" destId="{F1190E43-8626-4590-960C-3A6076256C52}" srcOrd="0" destOrd="0" presId="urn:microsoft.com/office/officeart/2018/5/layout/CenteredIconLabelDescriptionList"/>
    <dgm:cxn modelId="{68DBCFA7-0895-4BC9-AAC3-876D13E07A8E}" type="presParOf" srcId="{F1190E43-8626-4590-960C-3A6076256C52}" destId="{E08F89C1-5466-4FAA-B265-9FCC57F0CC99}" srcOrd="0" destOrd="0" presId="urn:microsoft.com/office/officeart/2018/5/layout/CenteredIconLabelDescriptionList"/>
    <dgm:cxn modelId="{1D5B9623-0C8E-46FC-ADBA-E715711612E4}" type="presParOf" srcId="{F1190E43-8626-4590-960C-3A6076256C52}" destId="{C470EE68-65DA-40C8-BC6C-0B8A18239A0A}" srcOrd="1" destOrd="0" presId="urn:microsoft.com/office/officeart/2018/5/layout/CenteredIconLabelDescriptionList"/>
    <dgm:cxn modelId="{554C016B-E344-45B4-9377-1AE8D7941F8A}" type="presParOf" srcId="{F1190E43-8626-4590-960C-3A6076256C52}" destId="{50E493D5-FD2D-45CA-A18B-E897AC6B222B}" srcOrd="2" destOrd="0" presId="urn:microsoft.com/office/officeart/2018/5/layout/CenteredIconLabelDescriptionList"/>
    <dgm:cxn modelId="{43EE8EEC-5608-4EA0-A2D0-8A71912274A7}" type="presParOf" srcId="{F1190E43-8626-4590-960C-3A6076256C52}" destId="{61F658AE-1F5A-4DE5-845E-715B5E21A31B}" srcOrd="3" destOrd="0" presId="urn:microsoft.com/office/officeart/2018/5/layout/CenteredIconLabelDescriptionList"/>
    <dgm:cxn modelId="{737169C5-3283-467D-B402-01EDBF3D107E}" type="presParOf" srcId="{F1190E43-8626-4590-960C-3A6076256C52}" destId="{C88A1759-903C-434B-A960-337004B9CD76}" srcOrd="4" destOrd="0" presId="urn:microsoft.com/office/officeart/2018/5/layout/CenteredIconLabelDescriptionList"/>
    <dgm:cxn modelId="{57DA49EF-E298-456B-B30B-EB2F7DB30EB2}" type="presParOf" srcId="{D4CFE4CB-0BDF-41B0-AE73-99DEC8C1A1CF}" destId="{E65B04C1-786A-409C-9D80-6730BB889CD1}" srcOrd="1" destOrd="0" presId="urn:microsoft.com/office/officeart/2018/5/layout/CenteredIconLabelDescriptionList"/>
    <dgm:cxn modelId="{47CEEF7C-B821-4CB9-B4F0-6D66DCA5746C}" type="presParOf" srcId="{D4CFE4CB-0BDF-41B0-AE73-99DEC8C1A1CF}" destId="{7E61F1C0-6F73-40E3-8FB3-89CF6DEFEA77}" srcOrd="2" destOrd="0" presId="urn:microsoft.com/office/officeart/2018/5/layout/CenteredIconLabelDescriptionList"/>
    <dgm:cxn modelId="{ABEC1B34-B91F-49A8-B5E8-8A28D6AD01DA}" type="presParOf" srcId="{7E61F1C0-6F73-40E3-8FB3-89CF6DEFEA77}" destId="{3E8CEF9F-9BBC-4F65-8623-8052B5AFC8ED}" srcOrd="0" destOrd="0" presId="urn:microsoft.com/office/officeart/2018/5/layout/CenteredIconLabelDescriptionList"/>
    <dgm:cxn modelId="{7AD2BA62-7F42-4AB2-A043-E83D2ECB562D}" type="presParOf" srcId="{7E61F1C0-6F73-40E3-8FB3-89CF6DEFEA77}" destId="{0EB3EE5C-027F-499E-899C-D05EA0C49121}" srcOrd="1" destOrd="0" presId="urn:microsoft.com/office/officeart/2018/5/layout/CenteredIconLabelDescriptionList"/>
    <dgm:cxn modelId="{2E178B48-C0A0-41A2-926F-A06F70D4D302}" type="presParOf" srcId="{7E61F1C0-6F73-40E3-8FB3-89CF6DEFEA77}" destId="{DB7211F1-0A58-47F2-9241-ADCBFBF7B761}" srcOrd="2" destOrd="0" presId="urn:microsoft.com/office/officeart/2018/5/layout/CenteredIconLabelDescriptionList"/>
    <dgm:cxn modelId="{1B706822-E7C0-49CC-BC07-8C49F91F860A}" type="presParOf" srcId="{7E61F1C0-6F73-40E3-8FB3-89CF6DEFEA77}" destId="{4217CEFF-AD1E-48E6-B7CF-0EFC2312AAC4}" srcOrd="3" destOrd="0" presId="urn:microsoft.com/office/officeart/2018/5/layout/CenteredIconLabelDescriptionList"/>
    <dgm:cxn modelId="{1B1948E4-FF66-45EF-95DF-C4CCE535E322}" type="presParOf" srcId="{7E61F1C0-6F73-40E3-8FB3-89CF6DEFEA77}" destId="{E4A5F5C9-8E42-4033-87E3-D019D41E93EC}" srcOrd="4" destOrd="0" presId="urn:microsoft.com/office/officeart/2018/5/layout/CenteredIconLabelDescriptionList"/>
    <dgm:cxn modelId="{4D87F5FF-FDF1-4750-9189-1246D021B823}" type="presParOf" srcId="{D4CFE4CB-0BDF-41B0-AE73-99DEC8C1A1CF}" destId="{962B71D6-032E-4B98-9F48-A5FF3254BEEE}" srcOrd="3" destOrd="0" presId="urn:microsoft.com/office/officeart/2018/5/layout/CenteredIconLabelDescriptionList"/>
    <dgm:cxn modelId="{489775D5-97BA-4C00-A789-F66A6FD648AC}" type="presParOf" srcId="{D4CFE4CB-0BDF-41B0-AE73-99DEC8C1A1CF}" destId="{62A58806-DB87-45E1-B34E-0BE1DF1BFD06}" srcOrd="4" destOrd="0" presId="urn:microsoft.com/office/officeart/2018/5/layout/CenteredIconLabelDescriptionList"/>
    <dgm:cxn modelId="{1B47306C-8B87-41B6-AAC0-C888042FBBCF}" type="presParOf" srcId="{62A58806-DB87-45E1-B34E-0BE1DF1BFD06}" destId="{6886F4A4-4A8D-4416-AB18-19AB84A2A6D6}" srcOrd="0" destOrd="0" presId="urn:microsoft.com/office/officeart/2018/5/layout/CenteredIconLabelDescriptionList"/>
    <dgm:cxn modelId="{1CFF205E-8A2E-4464-9579-D64FAD96A0B6}" type="presParOf" srcId="{62A58806-DB87-45E1-B34E-0BE1DF1BFD06}" destId="{E2D0B0EA-7C51-49DF-871A-B314F0FE15AE}" srcOrd="1" destOrd="0" presId="urn:microsoft.com/office/officeart/2018/5/layout/CenteredIconLabelDescriptionList"/>
    <dgm:cxn modelId="{2A4E5F76-EAFF-4DF8-BF01-81350FC8F5AE}" type="presParOf" srcId="{62A58806-DB87-45E1-B34E-0BE1DF1BFD06}" destId="{71A7B4B2-34E6-4C1F-B8EB-8708C0CBBA9F}" srcOrd="2" destOrd="0" presId="urn:microsoft.com/office/officeart/2018/5/layout/CenteredIconLabelDescriptionList"/>
    <dgm:cxn modelId="{C8BD05D4-856F-4BCC-9F66-12DEE657FB63}" type="presParOf" srcId="{62A58806-DB87-45E1-B34E-0BE1DF1BFD06}" destId="{D4150F30-66E6-4A5D-B168-CF436CF5C6CB}" srcOrd="3" destOrd="0" presId="urn:microsoft.com/office/officeart/2018/5/layout/CenteredIconLabelDescriptionList"/>
    <dgm:cxn modelId="{788F9208-C7A5-4A49-A8B4-F084AF32D3CD}" type="presParOf" srcId="{62A58806-DB87-45E1-B34E-0BE1DF1BFD06}" destId="{93481C97-D773-4B16-870E-E733E59AFBB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4C2184-0100-4652-84F5-BDB240CAC2BC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745CA6-6805-458A-8C3B-BC0C8ADD2518}">
      <dgm:prSet/>
      <dgm:spPr/>
      <dgm:t>
        <a:bodyPr/>
        <a:lstStyle/>
        <a:p>
          <a:pPr>
            <a:defRPr b="1"/>
          </a:pPr>
          <a:r>
            <a:rPr lang="en-US"/>
            <a:t>Score Definition</a:t>
          </a:r>
        </a:p>
      </dgm:t>
    </dgm:pt>
    <dgm:pt modelId="{2C65C737-EE50-4C05-A45E-43DC46474153}" type="parTrans" cxnId="{C4F67157-49E6-45BD-9360-1429945D33FA}">
      <dgm:prSet/>
      <dgm:spPr/>
      <dgm:t>
        <a:bodyPr/>
        <a:lstStyle/>
        <a:p>
          <a:endParaRPr lang="en-US"/>
        </a:p>
      </dgm:t>
    </dgm:pt>
    <dgm:pt modelId="{29C9632B-3A80-4FC3-8345-67CF05455D7D}" type="sibTrans" cxnId="{C4F67157-49E6-45BD-9360-1429945D33FA}">
      <dgm:prSet/>
      <dgm:spPr/>
      <dgm:t>
        <a:bodyPr/>
        <a:lstStyle/>
        <a:p>
          <a:endParaRPr lang="en-US"/>
        </a:p>
      </dgm:t>
    </dgm:pt>
    <dgm:pt modelId="{D8DD23E9-91A5-414F-B36B-B5A0C895F21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1: Decline, 2: No Change, 3: Improvement</a:t>
          </a:r>
        </a:p>
      </dgm:t>
    </dgm:pt>
    <dgm:pt modelId="{D5AF7906-7CA9-45EF-9D4F-A35E90EB6E30}" type="parTrans" cxnId="{3C720CC6-8C77-4582-A9B3-47DE4D670069}">
      <dgm:prSet/>
      <dgm:spPr/>
      <dgm:t>
        <a:bodyPr/>
        <a:lstStyle/>
        <a:p>
          <a:endParaRPr lang="en-US"/>
        </a:p>
      </dgm:t>
    </dgm:pt>
    <dgm:pt modelId="{59B23880-A898-419A-A6D1-A06544859DB6}" type="sibTrans" cxnId="{3C720CC6-8C77-4582-A9B3-47DE4D670069}">
      <dgm:prSet/>
      <dgm:spPr/>
      <dgm:t>
        <a:bodyPr/>
        <a:lstStyle/>
        <a:p>
          <a:endParaRPr lang="en-US"/>
        </a:p>
      </dgm:t>
    </dgm:pt>
    <dgm:pt modelId="{A42872E1-7148-48A1-9ACF-61A22C09927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1: Yes, 0: No </a:t>
          </a:r>
        </a:p>
      </dgm:t>
    </dgm:pt>
    <dgm:pt modelId="{7A22B795-C7A5-4915-A38B-97A5FB4A73CA}" type="parTrans" cxnId="{801897BB-1029-4FA3-A8F1-B19902B82653}">
      <dgm:prSet/>
      <dgm:spPr/>
      <dgm:t>
        <a:bodyPr/>
        <a:lstStyle/>
        <a:p>
          <a:endParaRPr lang="en-US"/>
        </a:p>
      </dgm:t>
    </dgm:pt>
    <dgm:pt modelId="{8F26592A-E16F-4D07-84E4-AD74EFF2FEBD}" type="sibTrans" cxnId="{801897BB-1029-4FA3-A8F1-B19902B82653}">
      <dgm:prSet/>
      <dgm:spPr/>
      <dgm:t>
        <a:bodyPr/>
        <a:lstStyle/>
        <a:p>
          <a:endParaRPr lang="en-US"/>
        </a:p>
      </dgm:t>
    </dgm:pt>
    <dgm:pt modelId="{854D3E45-05EE-482B-9BCA-ABF933AC18F9}">
      <dgm:prSet/>
      <dgm:spPr/>
      <dgm:t>
        <a:bodyPr/>
        <a:lstStyle/>
        <a:p>
          <a:pPr>
            <a:defRPr b="1"/>
          </a:pPr>
          <a:r>
            <a:rPr lang="en-US"/>
            <a:t>There are two different datasets analyzed </a:t>
          </a:r>
        </a:p>
      </dgm:t>
    </dgm:pt>
    <dgm:pt modelId="{A6B92EF5-13A0-47DE-B99C-7BF377CAF1A3}" type="parTrans" cxnId="{9A18AD28-B5B2-4806-AE45-6B4C18E532EE}">
      <dgm:prSet/>
      <dgm:spPr/>
      <dgm:t>
        <a:bodyPr/>
        <a:lstStyle/>
        <a:p>
          <a:endParaRPr lang="en-US"/>
        </a:p>
      </dgm:t>
    </dgm:pt>
    <dgm:pt modelId="{FB3CB8A0-D599-4BB0-827C-237546E56455}" type="sibTrans" cxnId="{9A18AD28-B5B2-4806-AE45-6B4C18E532EE}">
      <dgm:prSet/>
      <dgm:spPr/>
      <dgm:t>
        <a:bodyPr/>
        <a:lstStyle/>
        <a:p>
          <a:endParaRPr lang="en-US"/>
        </a:p>
      </dgm:t>
    </dgm:pt>
    <dgm:pt modelId="{0400F0D5-95EF-4DB7-92D6-A1E3A107D57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Study 1 uses the Aggregate dataset, which looks at the change between results over time</a:t>
          </a:r>
        </a:p>
      </dgm:t>
    </dgm:pt>
    <dgm:pt modelId="{E8B01D94-CB61-4755-8383-F1CD489D5CD5}" type="parTrans" cxnId="{F99D44F1-7E97-4456-8D57-DED0D36F52A1}">
      <dgm:prSet/>
      <dgm:spPr/>
      <dgm:t>
        <a:bodyPr/>
        <a:lstStyle/>
        <a:p>
          <a:endParaRPr lang="en-US"/>
        </a:p>
      </dgm:t>
    </dgm:pt>
    <dgm:pt modelId="{FE5EEE3C-85F2-49F4-892E-28BC660C2647}" type="sibTrans" cxnId="{F99D44F1-7E97-4456-8D57-DED0D36F52A1}">
      <dgm:prSet/>
      <dgm:spPr/>
      <dgm:t>
        <a:bodyPr/>
        <a:lstStyle/>
        <a:p>
          <a:endParaRPr lang="en-US"/>
        </a:p>
      </dgm:t>
    </dgm:pt>
    <dgm:pt modelId="{C08A3146-6349-4C16-8B97-29BE78C7126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Study 2 used the GAM dataset, which looked at data at one point of time</a:t>
          </a:r>
        </a:p>
      </dgm:t>
    </dgm:pt>
    <dgm:pt modelId="{2DF2ACDB-BCB5-4909-BFF5-CEED2AB184C5}" type="parTrans" cxnId="{E6DD962F-2086-4780-9514-533AB359CF50}">
      <dgm:prSet/>
      <dgm:spPr/>
      <dgm:t>
        <a:bodyPr/>
        <a:lstStyle/>
        <a:p>
          <a:endParaRPr lang="en-US"/>
        </a:p>
      </dgm:t>
    </dgm:pt>
    <dgm:pt modelId="{BF0FF9DA-B873-48ED-875A-6A5830BEBCB8}" type="sibTrans" cxnId="{E6DD962F-2086-4780-9514-533AB359CF50}">
      <dgm:prSet/>
      <dgm:spPr/>
      <dgm:t>
        <a:bodyPr/>
        <a:lstStyle/>
        <a:p>
          <a:endParaRPr lang="en-US"/>
        </a:p>
      </dgm:t>
    </dgm:pt>
    <dgm:pt modelId="{91039E97-2CFB-4AB2-A4EE-93BB3D2C22EB}" type="pres">
      <dgm:prSet presAssocID="{234C2184-0100-4652-84F5-BDB240CAC2BC}" presName="linear" presStyleCnt="0">
        <dgm:presLayoutVars>
          <dgm:dir/>
          <dgm:animLvl val="lvl"/>
          <dgm:resizeHandles val="exact"/>
        </dgm:presLayoutVars>
      </dgm:prSet>
      <dgm:spPr/>
    </dgm:pt>
    <dgm:pt modelId="{DD6DC5CC-1FAC-4CB5-A9E9-EE2BEE8504F2}" type="pres">
      <dgm:prSet presAssocID="{C8745CA6-6805-458A-8C3B-BC0C8ADD2518}" presName="parentLin" presStyleCnt="0"/>
      <dgm:spPr/>
    </dgm:pt>
    <dgm:pt modelId="{C81BDD53-286A-4F9F-AAEC-B342F328808F}" type="pres">
      <dgm:prSet presAssocID="{C8745CA6-6805-458A-8C3B-BC0C8ADD2518}" presName="parentLeftMargin" presStyleLbl="node1" presStyleIdx="0" presStyleCnt="2"/>
      <dgm:spPr/>
    </dgm:pt>
    <dgm:pt modelId="{A0459F77-8AB7-4970-8560-62F5B88A091C}" type="pres">
      <dgm:prSet presAssocID="{C8745CA6-6805-458A-8C3B-BC0C8ADD2518}" presName="parentText" presStyleLbl="node1" presStyleIdx="0" presStyleCnt="2" custLinFactY="163820" custLinFactNeighborX="-100000" custLinFactNeighborY="200000">
        <dgm:presLayoutVars>
          <dgm:chMax val="0"/>
          <dgm:bulletEnabled val="1"/>
        </dgm:presLayoutVars>
      </dgm:prSet>
      <dgm:spPr/>
    </dgm:pt>
    <dgm:pt modelId="{D32FFB81-5D9D-46DE-922F-96575E49980E}" type="pres">
      <dgm:prSet presAssocID="{C8745CA6-6805-458A-8C3B-BC0C8ADD2518}" presName="negativeSpace" presStyleCnt="0"/>
      <dgm:spPr/>
    </dgm:pt>
    <dgm:pt modelId="{242750C3-B90D-4D00-AB60-1A4A92AB233A}" type="pres">
      <dgm:prSet presAssocID="{C8745CA6-6805-458A-8C3B-BC0C8ADD2518}" presName="childText" presStyleLbl="conFgAcc1" presStyleIdx="0" presStyleCnt="2" custLinFactY="176180" custLinFactNeighborY="200000">
        <dgm:presLayoutVars>
          <dgm:bulletEnabled val="1"/>
        </dgm:presLayoutVars>
      </dgm:prSet>
      <dgm:spPr/>
    </dgm:pt>
    <dgm:pt modelId="{D34697D8-CCB0-4848-9A77-AC6BEF93D9D9}" type="pres">
      <dgm:prSet presAssocID="{29C9632B-3A80-4FC3-8345-67CF05455D7D}" presName="spaceBetweenRectangles" presStyleCnt="0"/>
      <dgm:spPr/>
    </dgm:pt>
    <dgm:pt modelId="{175EA33D-0F58-429C-8B69-D1F7654D6872}" type="pres">
      <dgm:prSet presAssocID="{854D3E45-05EE-482B-9BCA-ABF933AC18F9}" presName="parentLin" presStyleCnt="0"/>
      <dgm:spPr/>
    </dgm:pt>
    <dgm:pt modelId="{075E2050-D6C2-422F-9B75-0792A55380B3}" type="pres">
      <dgm:prSet presAssocID="{854D3E45-05EE-482B-9BCA-ABF933AC18F9}" presName="parentLeftMargin" presStyleLbl="node1" presStyleIdx="0" presStyleCnt="2"/>
      <dgm:spPr/>
    </dgm:pt>
    <dgm:pt modelId="{9A7154E2-23DB-4CA5-8A95-FAAF0D7E8E9E}" type="pres">
      <dgm:prSet presAssocID="{854D3E45-05EE-482B-9BCA-ABF933AC18F9}" presName="parentText" presStyleLbl="node1" presStyleIdx="1" presStyleCnt="2" custLinFactX="-1555" custLinFactY="-100000" custLinFactNeighborX="-100000" custLinFactNeighborY="-153491">
        <dgm:presLayoutVars>
          <dgm:chMax val="0"/>
          <dgm:bulletEnabled val="1"/>
        </dgm:presLayoutVars>
      </dgm:prSet>
      <dgm:spPr/>
    </dgm:pt>
    <dgm:pt modelId="{637FCDD0-71D7-44A7-9843-E104A370C296}" type="pres">
      <dgm:prSet presAssocID="{854D3E45-05EE-482B-9BCA-ABF933AC18F9}" presName="negativeSpace" presStyleCnt="0"/>
      <dgm:spPr/>
    </dgm:pt>
    <dgm:pt modelId="{A8F42291-0603-471A-8D5D-3ABA8B55E4ED}" type="pres">
      <dgm:prSet presAssocID="{854D3E45-05EE-482B-9BCA-ABF933AC18F9}" presName="childText" presStyleLbl="conFgAcc1" presStyleIdx="1" presStyleCnt="2" custLinFactY="-68064" custLinFactNeighborX="-276" custLinFactNeighborY="-100000">
        <dgm:presLayoutVars>
          <dgm:bulletEnabled val="1"/>
        </dgm:presLayoutVars>
      </dgm:prSet>
      <dgm:spPr/>
    </dgm:pt>
  </dgm:ptLst>
  <dgm:cxnLst>
    <dgm:cxn modelId="{4312CA23-D7F7-40E8-8858-A5E09AF65C76}" type="presOf" srcId="{D8DD23E9-91A5-414F-B36B-B5A0C895F21D}" destId="{242750C3-B90D-4D00-AB60-1A4A92AB233A}" srcOrd="0" destOrd="0" presId="urn:microsoft.com/office/officeart/2005/8/layout/list1"/>
    <dgm:cxn modelId="{9A18AD28-B5B2-4806-AE45-6B4C18E532EE}" srcId="{234C2184-0100-4652-84F5-BDB240CAC2BC}" destId="{854D3E45-05EE-482B-9BCA-ABF933AC18F9}" srcOrd="1" destOrd="0" parTransId="{A6B92EF5-13A0-47DE-B99C-7BF377CAF1A3}" sibTransId="{FB3CB8A0-D599-4BB0-827C-237546E56455}"/>
    <dgm:cxn modelId="{E6DD962F-2086-4780-9514-533AB359CF50}" srcId="{854D3E45-05EE-482B-9BCA-ABF933AC18F9}" destId="{C08A3146-6349-4C16-8B97-29BE78C7126F}" srcOrd="1" destOrd="0" parTransId="{2DF2ACDB-BCB5-4909-BFF5-CEED2AB184C5}" sibTransId="{BF0FF9DA-B873-48ED-875A-6A5830BEBCB8}"/>
    <dgm:cxn modelId="{9317AE35-4915-4A35-9657-E8307F18A496}" type="presOf" srcId="{0400F0D5-95EF-4DB7-92D6-A1E3A107D579}" destId="{A8F42291-0603-471A-8D5D-3ABA8B55E4ED}" srcOrd="0" destOrd="0" presId="urn:microsoft.com/office/officeart/2005/8/layout/list1"/>
    <dgm:cxn modelId="{B007E35B-B5F6-4CC9-B445-5E1FB5F8F03E}" type="presOf" srcId="{234C2184-0100-4652-84F5-BDB240CAC2BC}" destId="{91039E97-2CFB-4AB2-A4EE-93BB3D2C22EB}" srcOrd="0" destOrd="0" presId="urn:microsoft.com/office/officeart/2005/8/layout/list1"/>
    <dgm:cxn modelId="{3FF9D649-35E0-4937-948C-875CF77A5A04}" type="presOf" srcId="{C8745CA6-6805-458A-8C3B-BC0C8ADD2518}" destId="{C81BDD53-286A-4F9F-AAEC-B342F328808F}" srcOrd="0" destOrd="0" presId="urn:microsoft.com/office/officeart/2005/8/layout/list1"/>
    <dgm:cxn modelId="{26A4B654-334C-4D4E-98FF-DD50E95D9FD4}" type="presOf" srcId="{A42872E1-7148-48A1-9ACF-61A22C09927A}" destId="{242750C3-B90D-4D00-AB60-1A4A92AB233A}" srcOrd="0" destOrd="1" presId="urn:microsoft.com/office/officeart/2005/8/layout/list1"/>
    <dgm:cxn modelId="{C4F67157-49E6-45BD-9360-1429945D33FA}" srcId="{234C2184-0100-4652-84F5-BDB240CAC2BC}" destId="{C8745CA6-6805-458A-8C3B-BC0C8ADD2518}" srcOrd="0" destOrd="0" parTransId="{2C65C737-EE50-4C05-A45E-43DC46474153}" sibTransId="{29C9632B-3A80-4FC3-8345-67CF05455D7D}"/>
    <dgm:cxn modelId="{E4C5D883-B4BB-48BB-9523-FB0B30C82CEF}" type="presOf" srcId="{C8745CA6-6805-458A-8C3B-BC0C8ADD2518}" destId="{A0459F77-8AB7-4970-8560-62F5B88A091C}" srcOrd="1" destOrd="0" presId="urn:microsoft.com/office/officeart/2005/8/layout/list1"/>
    <dgm:cxn modelId="{2459AB9F-187B-4517-98C1-CDB07D152263}" type="presOf" srcId="{854D3E45-05EE-482B-9BCA-ABF933AC18F9}" destId="{9A7154E2-23DB-4CA5-8A95-FAAF0D7E8E9E}" srcOrd="1" destOrd="0" presId="urn:microsoft.com/office/officeart/2005/8/layout/list1"/>
    <dgm:cxn modelId="{1CF109A4-D4FC-4086-8125-FEB624C7BB50}" type="presOf" srcId="{854D3E45-05EE-482B-9BCA-ABF933AC18F9}" destId="{075E2050-D6C2-422F-9B75-0792A55380B3}" srcOrd="0" destOrd="0" presId="urn:microsoft.com/office/officeart/2005/8/layout/list1"/>
    <dgm:cxn modelId="{50E73ABB-FB71-40B9-993B-E45A1D423846}" type="presOf" srcId="{C08A3146-6349-4C16-8B97-29BE78C7126F}" destId="{A8F42291-0603-471A-8D5D-3ABA8B55E4ED}" srcOrd="0" destOrd="1" presId="urn:microsoft.com/office/officeart/2005/8/layout/list1"/>
    <dgm:cxn modelId="{801897BB-1029-4FA3-A8F1-B19902B82653}" srcId="{C8745CA6-6805-458A-8C3B-BC0C8ADD2518}" destId="{A42872E1-7148-48A1-9ACF-61A22C09927A}" srcOrd="1" destOrd="0" parTransId="{7A22B795-C7A5-4915-A38B-97A5FB4A73CA}" sibTransId="{8F26592A-E16F-4D07-84E4-AD74EFF2FEBD}"/>
    <dgm:cxn modelId="{3C720CC6-8C77-4582-A9B3-47DE4D670069}" srcId="{C8745CA6-6805-458A-8C3B-BC0C8ADD2518}" destId="{D8DD23E9-91A5-414F-B36B-B5A0C895F21D}" srcOrd="0" destOrd="0" parTransId="{D5AF7906-7CA9-45EF-9D4F-A35E90EB6E30}" sibTransId="{59B23880-A898-419A-A6D1-A06544859DB6}"/>
    <dgm:cxn modelId="{F99D44F1-7E97-4456-8D57-DED0D36F52A1}" srcId="{854D3E45-05EE-482B-9BCA-ABF933AC18F9}" destId="{0400F0D5-95EF-4DB7-92D6-A1E3A107D579}" srcOrd="0" destOrd="0" parTransId="{E8B01D94-CB61-4755-8383-F1CD489D5CD5}" sibTransId="{FE5EEE3C-85F2-49F4-892E-28BC660C2647}"/>
    <dgm:cxn modelId="{BD791707-FFB7-42E0-8A5A-3F3C8B6DF0D7}" type="presParOf" srcId="{91039E97-2CFB-4AB2-A4EE-93BB3D2C22EB}" destId="{DD6DC5CC-1FAC-4CB5-A9E9-EE2BEE8504F2}" srcOrd="0" destOrd="0" presId="urn:microsoft.com/office/officeart/2005/8/layout/list1"/>
    <dgm:cxn modelId="{36BED307-D63B-40A9-8B75-670820F635F7}" type="presParOf" srcId="{DD6DC5CC-1FAC-4CB5-A9E9-EE2BEE8504F2}" destId="{C81BDD53-286A-4F9F-AAEC-B342F328808F}" srcOrd="0" destOrd="0" presId="urn:microsoft.com/office/officeart/2005/8/layout/list1"/>
    <dgm:cxn modelId="{FFE10931-3762-4766-A3D8-5EB5FA3A2553}" type="presParOf" srcId="{DD6DC5CC-1FAC-4CB5-A9E9-EE2BEE8504F2}" destId="{A0459F77-8AB7-4970-8560-62F5B88A091C}" srcOrd="1" destOrd="0" presId="urn:microsoft.com/office/officeart/2005/8/layout/list1"/>
    <dgm:cxn modelId="{1B0A8739-0125-4354-820D-9CE0EAA298ED}" type="presParOf" srcId="{91039E97-2CFB-4AB2-A4EE-93BB3D2C22EB}" destId="{D32FFB81-5D9D-46DE-922F-96575E49980E}" srcOrd="1" destOrd="0" presId="urn:microsoft.com/office/officeart/2005/8/layout/list1"/>
    <dgm:cxn modelId="{AA7916CE-4D2F-464C-914F-75BD61B2BD42}" type="presParOf" srcId="{91039E97-2CFB-4AB2-A4EE-93BB3D2C22EB}" destId="{242750C3-B90D-4D00-AB60-1A4A92AB233A}" srcOrd="2" destOrd="0" presId="urn:microsoft.com/office/officeart/2005/8/layout/list1"/>
    <dgm:cxn modelId="{46F5DE27-FCD4-4747-B59D-095BD56AC360}" type="presParOf" srcId="{91039E97-2CFB-4AB2-A4EE-93BB3D2C22EB}" destId="{D34697D8-CCB0-4848-9A77-AC6BEF93D9D9}" srcOrd="3" destOrd="0" presId="urn:microsoft.com/office/officeart/2005/8/layout/list1"/>
    <dgm:cxn modelId="{BC4A513D-058E-4F29-AB7E-F57BA8A228B4}" type="presParOf" srcId="{91039E97-2CFB-4AB2-A4EE-93BB3D2C22EB}" destId="{175EA33D-0F58-429C-8B69-D1F7654D6872}" srcOrd="4" destOrd="0" presId="urn:microsoft.com/office/officeart/2005/8/layout/list1"/>
    <dgm:cxn modelId="{1283383F-C04C-46F8-B0B8-E7A2FE44765A}" type="presParOf" srcId="{175EA33D-0F58-429C-8B69-D1F7654D6872}" destId="{075E2050-D6C2-422F-9B75-0792A55380B3}" srcOrd="0" destOrd="0" presId="urn:microsoft.com/office/officeart/2005/8/layout/list1"/>
    <dgm:cxn modelId="{2287A412-7A41-49E9-B349-27E5B5725CE4}" type="presParOf" srcId="{175EA33D-0F58-429C-8B69-D1F7654D6872}" destId="{9A7154E2-23DB-4CA5-8A95-FAAF0D7E8E9E}" srcOrd="1" destOrd="0" presId="urn:microsoft.com/office/officeart/2005/8/layout/list1"/>
    <dgm:cxn modelId="{D1FAD462-0061-4C0B-931A-CC211DADDD1D}" type="presParOf" srcId="{91039E97-2CFB-4AB2-A4EE-93BB3D2C22EB}" destId="{637FCDD0-71D7-44A7-9843-E104A370C296}" srcOrd="5" destOrd="0" presId="urn:microsoft.com/office/officeart/2005/8/layout/list1"/>
    <dgm:cxn modelId="{5ADA5695-3F00-4732-99D8-3D66084D7D32}" type="presParOf" srcId="{91039E97-2CFB-4AB2-A4EE-93BB3D2C22EB}" destId="{A8F42291-0603-471A-8D5D-3ABA8B55E4E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F7132B-3CB0-4BFB-9285-0AAA2D14E01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72B094-2580-49CC-9099-21E00CC0423A}">
      <dgm:prSet/>
      <dgm:spPr/>
      <dgm:t>
        <a:bodyPr/>
        <a:lstStyle/>
        <a:p>
          <a:r>
            <a:rPr lang="en-US" dirty="0"/>
            <a:t>Study 1: Aggregate Dataset</a:t>
          </a:r>
        </a:p>
      </dgm:t>
    </dgm:pt>
    <dgm:pt modelId="{71B282F5-2C58-44F1-A14A-3F51E6CF9361}" type="parTrans" cxnId="{093581AE-1CA9-463A-901F-F7E7BA88F8F8}">
      <dgm:prSet/>
      <dgm:spPr/>
      <dgm:t>
        <a:bodyPr/>
        <a:lstStyle/>
        <a:p>
          <a:endParaRPr lang="en-US"/>
        </a:p>
      </dgm:t>
    </dgm:pt>
    <dgm:pt modelId="{6513A497-9571-4057-BC00-D7EBA02F513E}" type="sibTrans" cxnId="{093581AE-1CA9-463A-901F-F7E7BA88F8F8}">
      <dgm:prSet/>
      <dgm:spPr/>
      <dgm:t>
        <a:bodyPr/>
        <a:lstStyle/>
        <a:p>
          <a:endParaRPr lang="en-US"/>
        </a:p>
      </dgm:t>
    </dgm:pt>
    <dgm:pt modelId="{58ADCAAA-52CE-4183-8998-30885FDAA2D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Dependent Variables: Inspector Performance and Fairness</a:t>
          </a:r>
        </a:p>
      </dgm:t>
    </dgm:pt>
    <dgm:pt modelId="{9A2C38B7-BE00-455B-90C3-EDF076A57B19}" type="parTrans" cxnId="{441EF1B4-44C6-43D5-8814-3BBCAB90E7C4}">
      <dgm:prSet/>
      <dgm:spPr/>
      <dgm:t>
        <a:bodyPr/>
        <a:lstStyle/>
        <a:p>
          <a:endParaRPr lang="en-US"/>
        </a:p>
      </dgm:t>
    </dgm:pt>
    <dgm:pt modelId="{CDD8B586-7487-45EF-B758-B00F14506FAE}" type="sibTrans" cxnId="{441EF1B4-44C6-43D5-8814-3BBCAB90E7C4}">
      <dgm:prSet/>
      <dgm:spPr/>
      <dgm:t>
        <a:bodyPr/>
        <a:lstStyle/>
        <a:p>
          <a:endParaRPr lang="en-US"/>
        </a:p>
      </dgm:t>
    </dgm:pt>
    <dgm:pt modelId="{F9675F4A-9DC1-446F-A4C3-457E10651BC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Potential Predictors: Frequency of Visits, Fairness of Visits , Business Legal and Procedure Awareness, Inspector Awareness and Performance</a:t>
          </a:r>
        </a:p>
      </dgm:t>
    </dgm:pt>
    <dgm:pt modelId="{63CE1AE1-5509-4DF0-8324-C29C0E0DB70E}" type="parTrans" cxnId="{EFA45103-4946-45AF-BABA-866E8CC1EE82}">
      <dgm:prSet/>
      <dgm:spPr/>
      <dgm:t>
        <a:bodyPr/>
        <a:lstStyle/>
        <a:p>
          <a:endParaRPr lang="en-US"/>
        </a:p>
      </dgm:t>
    </dgm:pt>
    <dgm:pt modelId="{DB8A9713-22A9-4675-873A-F446881B509B}" type="sibTrans" cxnId="{EFA45103-4946-45AF-BABA-866E8CC1EE82}">
      <dgm:prSet/>
      <dgm:spPr/>
      <dgm:t>
        <a:bodyPr/>
        <a:lstStyle/>
        <a:p>
          <a:endParaRPr lang="en-US"/>
        </a:p>
      </dgm:t>
    </dgm:pt>
    <dgm:pt modelId="{5481CD65-45A4-4EF1-8165-EEADABB0FCD5}">
      <dgm:prSet/>
      <dgm:spPr/>
      <dgm:t>
        <a:bodyPr/>
        <a:lstStyle/>
        <a:p>
          <a:r>
            <a:rPr lang="en-US" dirty="0"/>
            <a:t>Study 2: GAM Dataset</a:t>
          </a:r>
        </a:p>
      </dgm:t>
    </dgm:pt>
    <dgm:pt modelId="{950BEDBD-DA19-4AE5-BED0-0D9C7FDA78AE}" type="parTrans" cxnId="{ACC6BCB5-FA60-4800-8B1F-9AF35C3EA744}">
      <dgm:prSet/>
      <dgm:spPr/>
      <dgm:t>
        <a:bodyPr/>
        <a:lstStyle/>
        <a:p>
          <a:endParaRPr lang="en-US"/>
        </a:p>
      </dgm:t>
    </dgm:pt>
    <dgm:pt modelId="{309198C7-4AFE-44D3-9C28-3C6F66A7FB24}" type="sibTrans" cxnId="{ACC6BCB5-FA60-4800-8B1F-9AF35C3EA744}">
      <dgm:prSet/>
      <dgm:spPr/>
      <dgm:t>
        <a:bodyPr/>
        <a:lstStyle/>
        <a:p>
          <a:endParaRPr lang="en-US"/>
        </a:p>
      </dgm:t>
    </dgm:pt>
    <dgm:pt modelId="{D99D8A0E-E3CC-489B-A5F4-9FD9BA02970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Dependent Variables: Satisfaction and Perceived Change Between Inspections</a:t>
          </a:r>
        </a:p>
      </dgm:t>
    </dgm:pt>
    <dgm:pt modelId="{35011A60-A194-4638-A6A6-E0E540156001}" type="parTrans" cxnId="{A967AF23-A0C4-487F-94B5-1C0E8C1CE4CB}">
      <dgm:prSet/>
      <dgm:spPr/>
      <dgm:t>
        <a:bodyPr/>
        <a:lstStyle/>
        <a:p>
          <a:endParaRPr lang="en-US"/>
        </a:p>
      </dgm:t>
    </dgm:pt>
    <dgm:pt modelId="{007CAB5D-6921-48F8-9F56-68D7206BCF4E}" type="sibTrans" cxnId="{A967AF23-A0C4-487F-94B5-1C0E8C1CE4CB}">
      <dgm:prSet/>
      <dgm:spPr/>
      <dgm:t>
        <a:bodyPr/>
        <a:lstStyle/>
        <a:p>
          <a:endParaRPr lang="en-US"/>
        </a:p>
      </dgm:t>
    </dgm:pt>
    <dgm:pt modelId="{A0B089DF-34D1-42CA-AFD8-069B4DED9D1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Potential Predictors: Inspection and Legal Awareness, Number of Employees, Total Employee Time, Surprise Visits, Bias, Satisfaction</a:t>
          </a:r>
        </a:p>
      </dgm:t>
    </dgm:pt>
    <dgm:pt modelId="{90733A7A-FF9A-4B1E-B63F-8ED7746B451D}" type="parTrans" cxnId="{D65665B3-80EF-4091-802A-F56F0FA4A3E4}">
      <dgm:prSet/>
      <dgm:spPr/>
      <dgm:t>
        <a:bodyPr/>
        <a:lstStyle/>
        <a:p>
          <a:endParaRPr lang="en-US"/>
        </a:p>
      </dgm:t>
    </dgm:pt>
    <dgm:pt modelId="{D40DB227-033D-4F65-9777-B8D856EC4497}" type="sibTrans" cxnId="{D65665B3-80EF-4091-802A-F56F0FA4A3E4}">
      <dgm:prSet/>
      <dgm:spPr/>
      <dgm:t>
        <a:bodyPr/>
        <a:lstStyle/>
        <a:p>
          <a:endParaRPr lang="en-US"/>
        </a:p>
      </dgm:t>
    </dgm:pt>
    <dgm:pt modelId="{2FEFB425-A19F-4614-ACD7-39BAFC7CA51A}" type="pres">
      <dgm:prSet presAssocID="{94F7132B-3CB0-4BFB-9285-0AAA2D14E01B}" presName="linear" presStyleCnt="0">
        <dgm:presLayoutVars>
          <dgm:animLvl val="lvl"/>
          <dgm:resizeHandles val="exact"/>
        </dgm:presLayoutVars>
      </dgm:prSet>
      <dgm:spPr/>
    </dgm:pt>
    <dgm:pt modelId="{B5889206-C7BB-4961-B5EE-8E171F5F5F7D}" type="pres">
      <dgm:prSet presAssocID="{A172B094-2580-49CC-9099-21E00CC0423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C67F8BD-E11C-4CD2-B497-A1AF1BC08E07}" type="pres">
      <dgm:prSet presAssocID="{A172B094-2580-49CC-9099-21E00CC0423A}" presName="childText" presStyleLbl="revTx" presStyleIdx="0" presStyleCnt="2">
        <dgm:presLayoutVars>
          <dgm:bulletEnabled val="1"/>
        </dgm:presLayoutVars>
      </dgm:prSet>
      <dgm:spPr/>
    </dgm:pt>
    <dgm:pt modelId="{02B8290A-4EBC-42AE-ADBF-6898925C5F71}" type="pres">
      <dgm:prSet presAssocID="{5481CD65-45A4-4EF1-8165-EEADABB0FCD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9ABBE70-2917-4218-9387-6925ED7C636F}" type="pres">
      <dgm:prSet presAssocID="{5481CD65-45A4-4EF1-8165-EEADABB0FCD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FA45103-4946-45AF-BABA-866E8CC1EE82}" srcId="{A172B094-2580-49CC-9099-21E00CC0423A}" destId="{F9675F4A-9DC1-446F-A4C3-457E10651BCB}" srcOrd="1" destOrd="0" parTransId="{63CE1AE1-5509-4DF0-8324-C29C0E0DB70E}" sibTransId="{DB8A9713-22A9-4675-873A-F446881B509B}"/>
    <dgm:cxn modelId="{AE544304-795A-48F4-BFE9-05FBD2D0CF24}" type="presOf" srcId="{A172B094-2580-49CC-9099-21E00CC0423A}" destId="{B5889206-C7BB-4961-B5EE-8E171F5F5F7D}" srcOrd="0" destOrd="0" presId="urn:microsoft.com/office/officeart/2005/8/layout/vList2"/>
    <dgm:cxn modelId="{B352F00C-AFEE-48F1-B2B4-587C9B237B7B}" type="presOf" srcId="{5481CD65-45A4-4EF1-8165-EEADABB0FCD5}" destId="{02B8290A-4EBC-42AE-ADBF-6898925C5F71}" srcOrd="0" destOrd="0" presId="urn:microsoft.com/office/officeart/2005/8/layout/vList2"/>
    <dgm:cxn modelId="{A967AF23-A0C4-487F-94B5-1C0E8C1CE4CB}" srcId="{5481CD65-45A4-4EF1-8165-EEADABB0FCD5}" destId="{D99D8A0E-E3CC-489B-A5F4-9FD9BA029704}" srcOrd="0" destOrd="0" parTransId="{35011A60-A194-4638-A6A6-E0E540156001}" sibTransId="{007CAB5D-6921-48F8-9F56-68D7206BCF4E}"/>
    <dgm:cxn modelId="{602A2837-F9AB-4EBE-9C7F-19606BA8A304}" type="presOf" srcId="{D99D8A0E-E3CC-489B-A5F4-9FD9BA029704}" destId="{B9ABBE70-2917-4218-9387-6925ED7C636F}" srcOrd="0" destOrd="0" presId="urn:microsoft.com/office/officeart/2005/8/layout/vList2"/>
    <dgm:cxn modelId="{F4263A63-BBC1-4268-B921-051ED7FEF0ED}" type="presOf" srcId="{F9675F4A-9DC1-446F-A4C3-457E10651BCB}" destId="{DC67F8BD-E11C-4CD2-B497-A1AF1BC08E07}" srcOrd="0" destOrd="1" presId="urn:microsoft.com/office/officeart/2005/8/layout/vList2"/>
    <dgm:cxn modelId="{4C642074-4AB1-4325-84EA-F851991D1C73}" type="presOf" srcId="{A0B089DF-34D1-42CA-AFD8-069B4DED9D1F}" destId="{B9ABBE70-2917-4218-9387-6925ED7C636F}" srcOrd="0" destOrd="1" presId="urn:microsoft.com/office/officeart/2005/8/layout/vList2"/>
    <dgm:cxn modelId="{276C9691-92E2-4DF2-8F1D-A272C0C3BA76}" type="presOf" srcId="{94F7132B-3CB0-4BFB-9285-0AAA2D14E01B}" destId="{2FEFB425-A19F-4614-ACD7-39BAFC7CA51A}" srcOrd="0" destOrd="0" presId="urn:microsoft.com/office/officeart/2005/8/layout/vList2"/>
    <dgm:cxn modelId="{093581AE-1CA9-463A-901F-F7E7BA88F8F8}" srcId="{94F7132B-3CB0-4BFB-9285-0AAA2D14E01B}" destId="{A172B094-2580-49CC-9099-21E00CC0423A}" srcOrd="0" destOrd="0" parTransId="{71B282F5-2C58-44F1-A14A-3F51E6CF9361}" sibTransId="{6513A497-9571-4057-BC00-D7EBA02F513E}"/>
    <dgm:cxn modelId="{D65665B3-80EF-4091-802A-F56F0FA4A3E4}" srcId="{5481CD65-45A4-4EF1-8165-EEADABB0FCD5}" destId="{A0B089DF-34D1-42CA-AFD8-069B4DED9D1F}" srcOrd="1" destOrd="0" parTransId="{90733A7A-FF9A-4B1E-B63F-8ED7746B451D}" sibTransId="{D40DB227-033D-4F65-9777-B8D856EC4497}"/>
    <dgm:cxn modelId="{441EF1B4-44C6-43D5-8814-3BBCAB90E7C4}" srcId="{A172B094-2580-49CC-9099-21E00CC0423A}" destId="{58ADCAAA-52CE-4183-8998-30885FDAA2D2}" srcOrd="0" destOrd="0" parTransId="{9A2C38B7-BE00-455B-90C3-EDF076A57B19}" sibTransId="{CDD8B586-7487-45EF-B758-B00F14506FAE}"/>
    <dgm:cxn modelId="{ACC6BCB5-FA60-4800-8B1F-9AF35C3EA744}" srcId="{94F7132B-3CB0-4BFB-9285-0AAA2D14E01B}" destId="{5481CD65-45A4-4EF1-8165-EEADABB0FCD5}" srcOrd="1" destOrd="0" parTransId="{950BEDBD-DA19-4AE5-BED0-0D9C7FDA78AE}" sibTransId="{309198C7-4AFE-44D3-9C28-3C6F66A7FB24}"/>
    <dgm:cxn modelId="{B3F7B6B6-C8E8-4845-8E43-E011BEFB9BAF}" type="presOf" srcId="{58ADCAAA-52CE-4183-8998-30885FDAA2D2}" destId="{DC67F8BD-E11C-4CD2-B497-A1AF1BC08E07}" srcOrd="0" destOrd="0" presId="urn:microsoft.com/office/officeart/2005/8/layout/vList2"/>
    <dgm:cxn modelId="{C7BE5B80-E165-4C68-8D37-D9956019F593}" type="presParOf" srcId="{2FEFB425-A19F-4614-ACD7-39BAFC7CA51A}" destId="{B5889206-C7BB-4961-B5EE-8E171F5F5F7D}" srcOrd="0" destOrd="0" presId="urn:microsoft.com/office/officeart/2005/8/layout/vList2"/>
    <dgm:cxn modelId="{87E4920C-5BE1-41C8-AD17-AD8FABBD9375}" type="presParOf" srcId="{2FEFB425-A19F-4614-ACD7-39BAFC7CA51A}" destId="{DC67F8BD-E11C-4CD2-B497-A1AF1BC08E07}" srcOrd="1" destOrd="0" presId="urn:microsoft.com/office/officeart/2005/8/layout/vList2"/>
    <dgm:cxn modelId="{400B9711-FC23-4F31-99BC-E1C1A3FB173A}" type="presParOf" srcId="{2FEFB425-A19F-4614-ACD7-39BAFC7CA51A}" destId="{02B8290A-4EBC-42AE-ADBF-6898925C5F71}" srcOrd="2" destOrd="0" presId="urn:microsoft.com/office/officeart/2005/8/layout/vList2"/>
    <dgm:cxn modelId="{3E3104E2-5997-4DFD-9FA0-369C21CBFD14}" type="presParOf" srcId="{2FEFB425-A19F-4614-ACD7-39BAFC7CA51A}" destId="{B9ABBE70-2917-4218-9387-6925ED7C636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F89C1-5466-4FAA-B265-9FCC57F0CC99}">
      <dsp:nvSpPr>
        <dsp:cNvPr id="0" name=""/>
        <dsp:cNvSpPr/>
      </dsp:nvSpPr>
      <dsp:spPr>
        <a:xfrm>
          <a:off x="936253" y="679806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493D5-FD2D-45CA-A18B-E897AC6B222B}">
      <dsp:nvSpPr>
        <dsp:cNvPr id="0" name=""/>
        <dsp:cNvSpPr/>
      </dsp:nvSpPr>
      <dsp:spPr>
        <a:xfrm>
          <a:off x="3910" y="1801425"/>
          <a:ext cx="2868750" cy="4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Best Subset Model</a:t>
          </a:r>
        </a:p>
      </dsp:txBody>
      <dsp:txXfrm>
        <a:off x="3910" y="1801425"/>
        <a:ext cx="2868750" cy="430312"/>
      </dsp:txXfrm>
    </dsp:sp>
    <dsp:sp modelId="{C88A1759-903C-434B-A960-337004B9CD76}">
      <dsp:nvSpPr>
        <dsp:cNvPr id="0" name=""/>
        <dsp:cNvSpPr/>
      </dsp:nvSpPr>
      <dsp:spPr>
        <a:xfrm>
          <a:off x="3910" y="2286415"/>
          <a:ext cx="2868750" cy="1127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step determines the best combination of factors to use for every possible number of individual components </a:t>
          </a:r>
        </a:p>
      </dsp:txBody>
      <dsp:txXfrm>
        <a:off x="3910" y="2286415"/>
        <a:ext cx="2868750" cy="1127259"/>
      </dsp:txXfrm>
    </dsp:sp>
    <dsp:sp modelId="{3E8CEF9F-9BBC-4F65-8623-8052B5AFC8ED}">
      <dsp:nvSpPr>
        <dsp:cNvPr id="0" name=""/>
        <dsp:cNvSpPr/>
      </dsp:nvSpPr>
      <dsp:spPr>
        <a:xfrm>
          <a:off x="4307035" y="679806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211F1-0A58-47F2-9241-ADCBFBF7B761}">
      <dsp:nvSpPr>
        <dsp:cNvPr id="0" name=""/>
        <dsp:cNvSpPr/>
      </dsp:nvSpPr>
      <dsp:spPr>
        <a:xfrm>
          <a:off x="3374691" y="1801425"/>
          <a:ext cx="2868750" cy="4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Logistic Regression</a:t>
          </a:r>
        </a:p>
      </dsp:txBody>
      <dsp:txXfrm>
        <a:off x="3374691" y="1801425"/>
        <a:ext cx="2868750" cy="430312"/>
      </dsp:txXfrm>
    </dsp:sp>
    <dsp:sp modelId="{E4A5F5C9-8E42-4033-87E3-D019D41E93EC}">
      <dsp:nvSpPr>
        <dsp:cNvPr id="0" name=""/>
        <dsp:cNvSpPr/>
      </dsp:nvSpPr>
      <dsp:spPr>
        <a:xfrm>
          <a:off x="3374691" y="2286415"/>
          <a:ext cx="2868750" cy="1127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Once the best few models were chosen, a logistic regression was used to verify the best possible one </a:t>
          </a:r>
        </a:p>
      </dsp:txBody>
      <dsp:txXfrm>
        <a:off x="3374691" y="2286415"/>
        <a:ext cx="2868750" cy="1127259"/>
      </dsp:txXfrm>
    </dsp:sp>
    <dsp:sp modelId="{6886F4A4-4A8D-4416-AB18-19AB84A2A6D6}">
      <dsp:nvSpPr>
        <dsp:cNvPr id="0" name=""/>
        <dsp:cNvSpPr/>
      </dsp:nvSpPr>
      <dsp:spPr>
        <a:xfrm>
          <a:off x="7677816" y="679806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7B4B2-34E6-4C1F-B8EB-8708C0CBBA9F}">
      <dsp:nvSpPr>
        <dsp:cNvPr id="0" name=""/>
        <dsp:cNvSpPr/>
      </dsp:nvSpPr>
      <dsp:spPr>
        <a:xfrm>
          <a:off x="6745472" y="1801425"/>
          <a:ext cx="2868750" cy="4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Prediction </a:t>
          </a:r>
        </a:p>
      </dsp:txBody>
      <dsp:txXfrm>
        <a:off x="6745472" y="1801425"/>
        <a:ext cx="2868750" cy="430312"/>
      </dsp:txXfrm>
    </dsp:sp>
    <dsp:sp modelId="{93481C97-D773-4B16-870E-E733E59AFBB2}">
      <dsp:nvSpPr>
        <dsp:cNvPr id="0" name=""/>
        <dsp:cNvSpPr/>
      </dsp:nvSpPr>
      <dsp:spPr>
        <a:xfrm>
          <a:off x="6745472" y="2286415"/>
          <a:ext cx="2868750" cy="1127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best model, implied by the logistic regression, was used to generate predictions and compare these to the actual values</a:t>
          </a:r>
        </a:p>
      </dsp:txBody>
      <dsp:txXfrm>
        <a:off x="6745472" y="2286415"/>
        <a:ext cx="2868750" cy="11272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750C3-B90D-4D00-AB60-1A4A92AB233A}">
      <dsp:nvSpPr>
        <dsp:cNvPr id="0" name=""/>
        <dsp:cNvSpPr/>
      </dsp:nvSpPr>
      <dsp:spPr>
        <a:xfrm>
          <a:off x="0" y="3170152"/>
          <a:ext cx="6692813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7" tIns="499872" rIns="51943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1: Decline, 2: No Change, 3: Improvement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1: Yes, 0: No </a:t>
          </a:r>
        </a:p>
      </dsp:txBody>
      <dsp:txXfrm>
        <a:off x="0" y="3170152"/>
        <a:ext cx="6692813" cy="1360800"/>
      </dsp:txXfrm>
    </dsp:sp>
    <dsp:sp modelId="{A0459F77-8AB7-4970-8560-62F5B88A091C}">
      <dsp:nvSpPr>
        <dsp:cNvPr id="0" name=""/>
        <dsp:cNvSpPr/>
      </dsp:nvSpPr>
      <dsp:spPr>
        <a:xfrm>
          <a:off x="0" y="2736846"/>
          <a:ext cx="4684969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Score Definition</a:t>
          </a:r>
        </a:p>
      </dsp:txBody>
      <dsp:txXfrm>
        <a:off x="34585" y="2771431"/>
        <a:ext cx="4615799" cy="639310"/>
      </dsp:txXfrm>
    </dsp:sp>
    <dsp:sp modelId="{A8F42291-0603-471A-8D5D-3ABA8B55E4ED}">
      <dsp:nvSpPr>
        <dsp:cNvPr id="0" name=""/>
        <dsp:cNvSpPr/>
      </dsp:nvSpPr>
      <dsp:spPr>
        <a:xfrm>
          <a:off x="0" y="434475"/>
          <a:ext cx="6692813" cy="230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7" tIns="499872" rIns="51943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Study 1 uses the Aggregate dataset, which looks at the change between results over time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Study 2 used the GAM dataset, which looked at data at one point of time</a:t>
          </a:r>
        </a:p>
      </dsp:txBody>
      <dsp:txXfrm>
        <a:off x="0" y="434475"/>
        <a:ext cx="6692813" cy="2305800"/>
      </dsp:txXfrm>
    </dsp:sp>
    <dsp:sp modelId="{9A7154E2-23DB-4CA5-8A95-FAAF0D7E8E9E}">
      <dsp:nvSpPr>
        <dsp:cNvPr id="0" name=""/>
        <dsp:cNvSpPr/>
      </dsp:nvSpPr>
      <dsp:spPr>
        <a:xfrm>
          <a:off x="0" y="207961"/>
          <a:ext cx="4684969" cy="7084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There are two different datasets analyzed </a:t>
          </a:r>
        </a:p>
      </dsp:txBody>
      <dsp:txXfrm>
        <a:off x="34585" y="242546"/>
        <a:ext cx="4615799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89206-C7BB-4961-B5EE-8E171F5F5F7D}">
      <dsp:nvSpPr>
        <dsp:cNvPr id="0" name=""/>
        <dsp:cNvSpPr/>
      </dsp:nvSpPr>
      <dsp:spPr>
        <a:xfrm>
          <a:off x="0" y="191118"/>
          <a:ext cx="8596312" cy="631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Study 1: Aggregate Dataset</a:t>
          </a:r>
        </a:p>
      </dsp:txBody>
      <dsp:txXfrm>
        <a:off x="30842" y="221960"/>
        <a:ext cx="8534628" cy="570116"/>
      </dsp:txXfrm>
    </dsp:sp>
    <dsp:sp modelId="{DC67F8BD-E11C-4CD2-B497-A1AF1BC08E07}">
      <dsp:nvSpPr>
        <dsp:cNvPr id="0" name=""/>
        <dsp:cNvSpPr/>
      </dsp:nvSpPr>
      <dsp:spPr>
        <a:xfrm>
          <a:off x="0" y="822918"/>
          <a:ext cx="8596312" cy="978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Dependent Variables: Inspector Performance and Fairness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Potential Predictors: Frequency of Visits, Fairness of Visits , Business Legal and Procedure Awareness, Inspector Awareness and Performance</a:t>
          </a:r>
        </a:p>
      </dsp:txBody>
      <dsp:txXfrm>
        <a:off x="0" y="822918"/>
        <a:ext cx="8596312" cy="978075"/>
      </dsp:txXfrm>
    </dsp:sp>
    <dsp:sp modelId="{02B8290A-4EBC-42AE-ADBF-6898925C5F71}">
      <dsp:nvSpPr>
        <dsp:cNvPr id="0" name=""/>
        <dsp:cNvSpPr/>
      </dsp:nvSpPr>
      <dsp:spPr>
        <a:xfrm>
          <a:off x="0" y="1800993"/>
          <a:ext cx="8596312" cy="631800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Study 2: GAM Dataset</a:t>
          </a:r>
        </a:p>
      </dsp:txBody>
      <dsp:txXfrm>
        <a:off x="30842" y="1831835"/>
        <a:ext cx="8534628" cy="570116"/>
      </dsp:txXfrm>
    </dsp:sp>
    <dsp:sp modelId="{B9ABBE70-2917-4218-9387-6925ED7C636F}">
      <dsp:nvSpPr>
        <dsp:cNvPr id="0" name=""/>
        <dsp:cNvSpPr/>
      </dsp:nvSpPr>
      <dsp:spPr>
        <a:xfrm>
          <a:off x="0" y="2432793"/>
          <a:ext cx="8596312" cy="1257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Dependent Variables: Satisfaction and Perceived Change Between Inspections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Potential Predictors: Inspection and Legal Awareness, Number of Employees, Total Employee Time, Surprise Visits, Bias, Satisfaction</a:t>
          </a:r>
        </a:p>
      </dsp:txBody>
      <dsp:txXfrm>
        <a:off x="0" y="2432793"/>
        <a:ext cx="8596312" cy="1257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52020-65CF-430F-B616-F4E7CFD552F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16B2D-FD6A-40BD-A3C7-505161106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16B2D-FD6A-40BD-A3C7-5051611066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9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9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654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37069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8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76105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321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87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2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6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9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1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4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6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11/25/2020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3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2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43F453-D39F-4305-9B74-33E13DC8D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0207" b="1827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1" name="Isosceles Triangle 8">
            <a:extLst>
              <a:ext uri="{FF2B5EF4-FFF2-40B4-BE49-F238E27FC236}">
                <a16:creationId xmlns:a16="http://schemas.microsoft.com/office/drawing/2014/main" id="{0FF9F10B-8764-4B6C-9EBC-4FBE9AC1A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Parallelogram 10">
            <a:extLst>
              <a:ext uri="{FF2B5EF4-FFF2-40B4-BE49-F238E27FC236}">
                <a16:creationId xmlns:a16="http://schemas.microsoft.com/office/drawing/2014/main" id="{4DC5F81A-AB66-427C-B973-546BE1B7E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12">
            <a:extLst>
              <a:ext uri="{FF2B5EF4-FFF2-40B4-BE49-F238E27FC236}">
                <a16:creationId xmlns:a16="http://schemas.microsoft.com/office/drawing/2014/main" id="{2146C810-9BC7-4BEB-A44C-B70C5B3DC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4">
            <a:extLst>
              <a:ext uri="{FF2B5EF4-FFF2-40B4-BE49-F238E27FC236}">
                <a16:creationId xmlns:a16="http://schemas.microsoft.com/office/drawing/2014/main" id="{F5ADF6C1-FC3E-4CEF-ACAA-1E533A927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BE11B7D3-FC4D-4157-827F-D418D4AF3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F9CA2FB3-69C5-4A17-880A-34C260DF3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0">
            <a:extLst>
              <a:ext uri="{FF2B5EF4-FFF2-40B4-BE49-F238E27FC236}">
                <a16:creationId xmlns:a16="http://schemas.microsoft.com/office/drawing/2014/main" id="{A3B42260-CA72-429A-AEFF-A2778C7B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7E466-3517-473A-AA0E-B30CE798B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Lessons From The Jordan’s Reform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9177A-D322-4B46-9892-A238A29ED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r>
              <a:rPr lang="en-US" err="1"/>
              <a:t>Adit</a:t>
            </a:r>
            <a:r>
              <a:rPr lang="en-US"/>
              <a:t> Mahmood</a:t>
            </a:r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C29C3C96-CB51-440C-B12F-E880D7386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17070EE5-FA55-4C41-AD18-785E5F02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726DD974-2DC0-457D-B797-BFB5EB6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28">
            <a:extLst>
              <a:ext uri="{FF2B5EF4-FFF2-40B4-BE49-F238E27FC236}">
                <a16:creationId xmlns:a16="http://schemas.microsoft.com/office/drawing/2014/main" id="{EF9AFB1C-D978-4634-9E2D-78B7F70F5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480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7272-5D86-49B6-A8F0-5A6E4E06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Jordanian Businesses Had Several Inspection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DA191-7924-47EB-93EC-A04DE74F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6" y="2160589"/>
            <a:ext cx="3417313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2011 survey of Jordanian businesses revealed several concerns about the quality of the inspections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of concern: Biased treatment, Awareness of inspection and legal rights, frequency of visits, number of employees involved in the inspections, etc.….. </a:t>
            </a:r>
          </a:p>
          <a:p>
            <a:pPr lvl="1">
              <a:lnSpc>
                <a:spcPct val="90000"/>
              </a:lnSpc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response, the Jordanian government sought to improve the inspections regime. 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IFC project supported this project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values were set to assess success</a:t>
            </a:r>
          </a:p>
          <a:p>
            <a:pPr>
              <a:lnSpc>
                <a:spcPct val="9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C28F13B-AF25-4E0E-8328-41C929B8C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66768"/>
            <a:ext cx="5459611" cy="40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1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32C3351-FFA9-4D00-8D9D-EA8C3616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The Project Helped Improve Inspection Regime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28437E-5D43-44CC-9098-EF3001BD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exceeded target on several dimensions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degree of improvement varied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Biggest improvement: Percentages of businesses aware of their legal rights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improvement: The percentage of business who felt that their inspection decisions were fair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AE4B267-A68E-42C5-892A-CDFCCC163D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1" r="18440" b="1"/>
          <a:stretch/>
        </p:blipFill>
        <p:spPr>
          <a:xfrm>
            <a:off x="799814" y="1611041"/>
            <a:ext cx="5062993" cy="362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0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22C34-D2AD-46A4-A79D-2304859F4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Influences Inspection Quality: Study Methodology</a:t>
            </a:r>
          </a:p>
        </p:txBody>
      </p:sp>
      <p:sp>
        <p:nvSpPr>
          <p:cNvPr id="16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7F4A3A-7143-444E-B21C-B12CACD35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43878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82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43CEA3-1ADF-43F3-8B4C-F0B7277A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8F4F28D6-4E48-4978-808E-32D8038CCA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451905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749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727C-D274-4B3E-91D1-C01B2DFE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Study Description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2BDF40B2-3495-41BD-8CAD-895690D535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93819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806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6AAF-B2EE-440D-8DAC-B5DDDD36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Findings of the Aggregate Dataset Analysis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1E02099-2C5B-4F8E-BAF4-BA087F7C44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5" b="-3"/>
          <a:stretch/>
        </p:blipFill>
        <p:spPr>
          <a:xfrm>
            <a:off x="677334" y="4311361"/>
            <a:ext cx="3703018" cy="21383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24C0B-B89B-4C95-AEB6-8C674A1E9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235" y="1270001"/>
            <a:ext cx="4306990" cy="477136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Fairness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factors explain improvements in business perceptions of the fairness in inspection decisions I</a:t>
            </a:r>
          </a:p>
          <a:p>
            <a:pPr lvl="2">
              <a:lnSpc>
                <a:spcPct val="90000"/>
              </a:lnSpc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Inspector Performance and Conduct during Inspection (This is highly significant)</a:t>
            </a:r>
          </a:p>
          <a:p>
            <a:pPr lvl="2">
              <a:lnSpc>
                <a:spcPct val="90000"/>
              </a:lnSpc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Frequency of Inspection Visits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 the prediction accuracy for this model was not very high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Inspector Performance and Conduct in turn is influenced by two awareness factors: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Inspector Awareness of the Technical Aspects of the Inspection (This was very significant)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awareness of their legal rights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 accuracy was high</a:t>
            </a:r>
          </a:p>
          <a:p>
            <a:pPr>
              <a:lnSpc>
                <a:spcPct val="90000"/>
              </a:lnSpc>
            </a:pPr>
            <a:endParaRPr lang="en-US" sz="800" dirty="0"/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AF8CDB9E-3A3B-4DD6-8FEA-BABD03945D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14" b="-1"/>
          <a:stretch/>
        </p:blipFill>
        <p:spPr>
          <a:xfrm>
            <a:off x="677334" y="1759195"/>
            <a:ext cx="3856001" cy="222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5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78C2-7A24-4788-8D9D-A6B6C1CBF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Findings of the GAM Dataset Analysis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A7544F3-3174-4E9B-A34D-7F69D063D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044875"/>
            <a:ext cx="3854481" cy="22452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311A3-132C-465A-906E-06A8208A5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323" y="1769619"/>
            <a:ext cx="4410676" cy="41595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perceptions about inspection quality would improve if:</a:t>
            </a:r>
          </a:p>
          <a:p>
            <a:pPr lvl="1">
              <a:lnSpc>
                <a:spcPct val="90000"/>
              </a:lnSpc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satisfied businesses regarding the performance and conduct of inspectors during the inspection</a:t>
            </a:r>
          </a:p>
          <a:p>
            <a:pPr lvl="1">
              <a:lnSpc>
                <a:spcPct val="90000"/>
              </a:lnSpc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reduction of the average number of visits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 accuracy of this model is high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are more satisfied with the performance and conduct of inspectors when: </a:t>
            </a:r>
          </a:p>
          <a:p>
            <a:pPr lvl="1">
              <a:lnSpc>
                <a:spcPct val="90000"/>
              </a:lnSpc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inspectors are more aware of the technical aspects of the inspection</a:t>
            </a:r>
          </a:p>
          <a:p>
            <a:pPr lvl="1">
              <a:lnSpc>
                <a:spcPct val="90000"/>
              </a:lnSpc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employee time was spent during the inspection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 accuracy of this model is high</a:t>
            </a:r>
          </a:p>
          <a:p>
            <a:pPr lvl="1">
              <a:lnSpc>
                <a:spcPct val="90000"/>
              </a:lnSpc>
            </a:pPr>
            <a:endParaRPr lang="en-US" sz="1300" dirty="0"/>
          </a:p>
          <a:p>
            <a:pPr>
              <a:lnSpc>
                <a:spcPct val="90000"/>
              </a:lnSpc>
            </a:pPr>
            <a:endParaRPr lang="en-US" sz="13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8306674-E56E-4C87-82CE-477BC4EE0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78" y="1769619"/>
            <a:ext cx="3932237" cy="208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5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9995-FA38-4C06-BF85-94DC0A9E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48651-7718-4B7B-9CE8-E226F9FD6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406" y="2146735"/>
            <a:ext cx="9824411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clear from the analysis that more businesses would be satisfied if there was better planning and coordination between government agencies. A few of the factors that appear to be significant can be connected to the number of employees involved in the inspection, which appears to be excessive in a few situations. Reducing the number of employees involved in the inspection would also decrease the duplication of visits, an issue that can have a harmful effect on the inspections.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area where inspectors can help themselves is to improve their own behavior. While variables such as bias have a significant effect, factors that have a bigger impact include advancing the knowledge of the technical aspects. If inspectors paid a little more attention to this aspect, then the perception, quality and performance of the inspections should increase over 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conclusion from the findings is that the businesses should become more aware of their legal rights because it would allow them to improve the inspection process on their end.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290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689</Words>
  <Application>Microsoft Office PowerPoint</Application>
  <PresentationFormat>Widescreen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Facet</vt:lpstr>
      <vt:lpstr>Lessons From The Jordan’s Reform Project </vt:lpstr>
      <vt:lpstr>Jordanian Businesses Had Several Inspection Concerns</vt:lpstr>
      <vt:lpstr>The Project Helped Improve Inspection Regime </vt:lpstr>
      <vt:lpstr>What Influences Inspection Quality: Study Methodology</vt:lpstr>
      <vt:lpstr>Data</vt:lpstr>
      <vt:lpstr>Study Description</vt:lpstr>
      <vt:lpstr>Findings of the Aggregate Dataset Analysis </vt:lpstr>
      <vt:lpstr>Findings of the GAM Dataset Analysis</vt:lpstr>
      <vt:lpstr>Policy 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From The Jordan’s Reform Project </dc:title>
  <dc:creator>adit.mahmood1@gmail.com</dc:creator>
  <cp:lastModifiedBy>adit.mahmood1@gmail.com</cp:lastModifiedBy>
  <cp:revision>13</cp:revision>
  <dcterms:created xsi:type="dcterms:W3CDTF">2020-11-25T22:48:45Z</dcterms:created>
  <dcterms:modified xsi:type="dcterms:W3CDTF">2020-11-25T23:11:04Z</dcterms:modified>
</cp:coreProperties>
</file>