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6DE57-B792-4F4D-9A62-E3BDF7197661}" type="datetimeFigureOut">
              <a:rPr lang="en-IN" smtClean="0"/>
              <a:t>10-06-2021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26BFEF3-0ED0-4656-9CA0-A763A40FDD1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38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6DE57-B792-4F4D-9A62-E3BDF7197661}"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FEF3-0ED0-4656-9CA0-A763A40FDD1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59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6DE57-B792-4F4D-9A62-E3BDF7197661}"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FEF3-0ED0-4656-9CA0-A763A40FDD1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637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6DE57-B792-4F4D-9A62-E3BDF7197661}"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FEF3-0ED0-4656-9CA0-A763A40FDD1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381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6DE57-B792-4F4D-9A62-E3BDF7197661}"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FEF3-0ED0-4656-9CA0-A763A40FDD1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69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6DE57-B792-4F4D-9A62-E3BDF7197661}"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FEF3-0ED0-4656-9CA0-A763A40FDD1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3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6DE57-B792-4F4D-9A62-E3BDF7197661}"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FEF3-0ED0-4656-9CA0-A763A40FDD1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641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6DE57-B792-4F4D-9A62-E3BDF7197661}"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FEF3-0ED0-4656-9CA0-A763A40FDD1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39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6DE57-B792-4F4D-9A62-E3BDF7197661}"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FEF3-0ED0-4656-9CA0-A763A40FDD1A}" type="slidenum">
              <a:rPr lang="en-IN" smtClean="0"/>
              <a:t>‹#›</a:t>
            </a:fld>
            <a:endParaRPr lang="en-IN"/>
          </a:p>
        </p:txBody>
      </p:sp>
    </p:spTree>
    <p:extLst>
      <p:ext uri="{BB962C8B-B14F-4D97-AF65-F5344CB8AC3E}">
        <p14:creationId xmlns:p14="http://schemas.microsoft.com/office/powerpoint/2010/main" val="326555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6DE57-B792-4F4D-9A62-E3BDF7197661}"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FEF3-0ED0-4656-9CA0-A763A40FDD1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59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E6DE57-B792-4F4D-9A62-E3BDF7197661}" type="datetimeFigureOut">
              <a:rPr lang="en-IN" smtClean="0"/>
              <a:t>10-06-2021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26BFEF3-0ED0-4656-9CA0-A763A40FDD1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94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E6DE57-B792-4F4D-9A62-E3BDF7197661}" type="datetimeFigureOut">
              <a:rPr lang="en-IN" smtClean="0"/>
              <a:t>10-06-2021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26BFEF3-0ED0-4656-9CA0-A763A40FDD1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82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7705-5DCD-4A2A-A2F7-D2040F913A51}"/>
              </a:ext>
            </a:extLst>
          </p:cNvPr>
          <p:cNvSpPr>
            <a:spLocks noGrp="1"/>
          </p:cNvSpPr>
          <p:nvPr>
            <p:ph type="ctrTitle"/>
          </p:nvPr>
        </p:nvSpPr>
        <p:spPr/>
        <p:txBody>
          <a:bodyPr>
            <a:normAutofit fontScale="90000"/>
          </a:bodyPr>
          <a:lstStyle/>
          <a:p>
            <a:r>
              <a:rPr lang="en-IN" spc="-15" dirty="0"/>
              <a:t>Book</a:t>
            </a:r>
            <a:r>
              <a:rPr lang="en-IN" spc="-100" dirty="0"/>
              <a:t> </a:t>
            </a:r>
            <a:r>
              <a:rPr lang="en-IN" spc="-5" dirty="0"/>
              <a:t>Recommender  </a:t>
            </a:r>
            <a:r>
              <a:rPr lang="en-IN" spc="-10" dirty="0"/>
              <a:t>System</a:t>
            </a:r>
            <a:endParaRPr lang="en-IN" dirty="0"/>
          </a:p>
        </p:txBody>
      </p:sp>
      <p:sp>
        <p:nvSpPr>
          <p:cNvPr id="3" name="Subtitle 2">
            <a:extLst>
              <a:ext uri="{FF2B5EF4-FFF2-40B4-BE49-F238E27FC236}">
                <a16:creationId xmlns:a16="http://schemas.microsoft.com/office/drawing/2014/main" id="{7DF4B57A-36F3-4351-96C4-B255795D1CE6}"/>
              </a:ext>
            </a:extLst>
          </p:cNvPr>
          <p:cNvSpPr>
            <a:spLocks noGrp="1"/>
          </p:cNvSpPr>
          <p:nvPr>
            <p:ph type="subTitle" idx="1"/>
          </p:nvPr>
        </p:nvSpPr>
        <p:spPr/>
        <p:txBody>
          <a:bodyPr/>
          <a:lstStyle/>
          <a:p>
            <a:pPr algn="r"/>
            <a:r>
              <a:rPr lang="en-IN" sz="1800" spc="-5" dirty="0">
                <a:solidFill>
                  <a:srgbClr val="595959"/>
                </a:solidFill>
                <a:latin typeface="Arial"/>
                <a:cs typeface="Arial"/>
              </a:rPr>
              <a:t>BY : Aditya</a:t>
            </a:r>
            <a:r>
              <a:rPr lang="en-IN" sz="1800" spc="-80" dirty="0">
                <a:solidFill>
                  <a:srgbClr val="595959"/>
                </a:solidFill>
                <a:latin typeface="Arial"/>
                <a:cs typeface="Arial"/>
              </a:rPr>
              <a:t> </a:t>
            </a:r>
            <a:r>
              <a:rPr lang="en-IN" sz="1800" spc="-10" dirty="0">
                <a:solidFill>
                  <a:srgbClr val="595959"/>
                </a:solidFill>
                <a:latin typeface="Arial"/>
                <a:cs typeface="Arial"/>
              </a:rPr>
              <a:t>Vyas CSE62  </a:t>
            </a:r>
          </a:p>
          <a:p>
            <a:pPr algn="r"/>
            <a:r>
              <a:rPr lang="en-IN" sz="1800" spc="10" dirty="0">
                <a:solidFill>
                  <a:srgbClr val="595959"/>
                </a:solidFill>
                <a:latin typeface="Arial"/>
                <a:cs typeface="Arial"/>
              </a:rPr>
              <a:t>Ajay</a:t>
            </a:r>
            <a:r>
              <a:rPr lang="en-IN" sz="1800" spc="-45" dirty="0">
                <a:solidFill>
                  <a:srgbClr val="595959"/>
                </a:solidFill>
                <a:latin typeface="Arial"/>
                <a:cs typeface="Arial"/>
              </a:rPr>
              <a:t> </a:t>
            </a:r>
            <a:r>
              <a:rPr lang="en-IN" sz="1800" spc="10" dirty="0">
                <a:solidFill>
                  <a:srgbClr val="595959"/>
                </a:solidFill>
                <a:latin typeface="Arial"/>
                <a:cs typeface="Arial"/>
              </a:rPr>
              <a:t>Kandi CSE9</a:t>
            </a:r>
            <a:endParaRPr lang="en-IN" sz="1800" dirty="0">
              <a:latin typeface="Arial"/>
              <a:cs typeface="Arial"/>
            </a:endParaRPr>
          </a:p>
          <a:p>
            <a:endParaRPr lang="en-IN" dirty="0"/>
          </a:p>
        </p:txBody>
      </p:sp>
    </p:spTree>
    <p:extLst>
      <p:ext uri="{BB962C8B-B14F-4D97-AF65-F5344CB8AC3E}">
        <p14:creationId xmlns:p14="http://schemas.microsoft.com/office/powerpoint/2010/main" val="148649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E68F-812D-4D38-A5B1-05D1B85D52BD}"/>
              </a:ext>
            </a:extLst>
          </p:cNvPr>
          <p:cNvSpPr>
            <a:spLocks noGrp="1"/>
          </p:cNvSpPr>
          <p:nvPr>
            <p:ph type="title"/>
          </p:nvPr>
        </p:nvSpPr>
        <p:spPr/>
        <p:txBody>
          <a:bodyPr/>
          <a:lstStyle/>
          <a:p>
            <a:r>
              <a:rPr lang="en-IN" sz="3200" spc="-5" dirty="0">
                <a:solidFill>
                  <a:srgbClr val="282828"/>
                </a:solidFill>
                <a:latin typeface="Georgia"/>
                <a:cs typeface="Georgia"/>
              </a:rPr>
              <a:t>Introduction to recommender</a:t>
            </a:r>
            <a:r>
              <a:rPr lang="en-IN" sz="3200" spc="-80" dirty="0">
                <a:solidFill>
                  <a:srgbClr val="282828"/>
                </a:solidFill>
                <a:latin typeface="Georgia"/>
                <a:cs typeface="Georgia"/>
              </a:rPr>
              <a:t> </a:t>
            </a:r>
            <a:r>
              <a:rPr lang="en-IN" sz="3200" spc="-5" dirty="0">
                <a:solidFill>
                  <a:srgbClr val="282828"/>
                </a:solidFill>
                <a:latin typeface="Georgia"/>
                <a:cs typeface="Georgia"/>
              </a:rPr>
              <a:t>systems</a:t>
            </a:r>
            <a:br>
              <a:rPr lang="en-IN" sz="3200" dirty="0">
                <a:latin typeface="Georgia"/>
                <a:cs typeface="Georgia"/>
              </a:rPr>
            </a:br>
            <a:endParaRPr lang="en-IN" dirty="0"/>
          </a:p>
        </p:txBody>
      </p:sp>
      <p:sp>
        <p:nvSpPr>
          <p:cNvPr id="3" name="Content Placeholder 2">
            <a:extLst>
              <a:ext uri="{FF2B5EF4-FFF2-40B4-BE49-F238E27FC236}">
                <a16:creationId xmlns:a16="http://schemas.microsoft.com/office/drawing/2014/main" id="{AC96A4C3-F346-4FCE-9517-58F289166D86}"/>
              </a:ext>
            </a:extLst>
          </p:cNvPr>
          <p:cNvSpPr>
            <a:spLocks noGrp="1"/>
          </p:cNvSpPr>
          <p:nvPr>
            <p:ph idx="1"/>
          </p:nvPr>
        </p:nvSpPr>
        <p:spPr/>
        <p:txBody>
          <a:bodyPr>
            <a:normAutofit/>
          </a:bodyPr>
          <a:lstStyle/>
          <a:p>
            <a:r>
              <a:rPr lang="en-IN" sz="2400" b="0" i="0" dirty="0">
                <a:solidFill>
                  <a:srgbClr val="292929"/>
                </a:solidFill>
                <a:effectLst/>
                <a:latin typeface="charter"/>
              </a:rPr>
              <a:t>A recommender system, in simple terms, seeks to model a user’s behaviour regarding targeted items and/or products. </a:t>
            </a:r>
          </a:p>
          <a:p>
            <a:r>
              <a:rPr lang="en-IN" sz="2400" b="0" i="0" dirty="0">
                <a:solidFill>
                  <a:srgbClr val="292929"/>
                </a:solidFill>
                <a:effectLst/>
                <a:latin typeface="charter"/>
              </a:rPr>
              <a:t>That is, a recommender system leverages user data to better understand how they interact with items.</a:t>
            </a:r>
            <a:endParaRPr lang="en-IN" sz="2400" dirty="0"/>
          </a:p>
        </p:txBody>
      </p:sp>
    </p:spTree>
    <p:extLst>
      <p:ext uri="{BB962C8B-B14F-4D97-AF65-F5344CB8AC3E}">
        <p14:creationId xmlns:p14="http://schemas.microsoft.com/office/powerpoint/2010/main" val="160191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79C1-F93A-479F-BB6A-72FB9284522E}"/>
              </a:ext>
            </a:extLst>
          </p:cNvPr>
          <p:cNvSpPr>
            <a:spLocks noGrp="1"/>
          </p:cNvSpPr>
          <p:nvPr>
            <p:ph type="title"/>
          </p:nvPr>
        </p:nvSpPr>
        <p:spPr/>
        <p:txBody>
          <a:bodyPr/>
          <a:lstStyle/>
          <a:p>
            <a:r>
              <a:rPr lang="en-IN" b="0" i="0" dirty="0">
                <a:solidFill>
                  <a:srgbClr val="292929"/>
                </a:solidFill>
                <a:effectLst/>
                <a:latin typeface="sohne"/>
              </a:rPr>
              <a:t>Types of Recommender Systems</a:t>
            </a:r>
            <a:endParaRPr lang="en-IN" dirty="0"/>
          </a:p>
        </p:txBody>
      </p:sp>
      <p:sp>
        <p:nvSpPr>
          <p:cNvPr id="3" name="Content Placeholder 2">
            <a:extLst>
              <a:ext uri="{FF2B5EF4-FFF2-40B4-BE49-F238E27FC236}">
                <a16:creationId xmlns:a16="http://schemas.microsoft.com/office/drawing/2014/main" id="{B4CEB5CB-6F0A-4E66-BA0D-D65B65C95202}"/>
              </a:ext>
            </a:extLst>
          </p:cNvPr>
          <p:cNvSpPr>
            <a:spLocks noGrp="1"/>
          </p:cNvSpPr>
          <p:nvPr>
            <p:ph idx="1"/>
          </p:nvPr>
        </p:nvSpPr>
        <p:spPr/>
        <p:txBody>
          <a:bodyPr>
            <a:normAutofit fontScale="85000" lnSpcReduction="20000"/>
          </a:bodyPr>
          <a:lstStyle/>
          <a:p>
            <a:r>
              <a:rPr lang="en-IN" sz="2400" dirty="0">
                <a:solidFill>
                  <a:srgbClr val="292929"/>
                </a:solidFill>
                <a:latin typeface="charter"/>
              </a:rPr>
              <a:t>Collaborative Filtering Systems : </a:t>
            </a:r>
          </a:p>
          <a:p>
            <a:pPr marL="0" lvl="1" indent="0">
              <a:spcBef>
                <a:spcPts val="1000"/>
              </a:spcBef>
              <a:buNone/>
            </a:pPr>
            <a:r>
              <a:rPr lang="en-IN" sz="2400" dirty="0">
                <a:solidFill>
                  <a:srgbClr val="292929"/>
                </a:solidFill>
                <a:latin typeface="charter"/>
              </a:rPr>
              <a:t>	These types of recommender systems are based on the user’s direct behaviour. That is, this system builds a model of the user based on past choices, activities, and preferences. It then uses this knowledge to predict what the user will like based on their similarity to other user profiles.</a:t>
            </a:r>
          </a:p>
          <a:p>
            <a:r>
              <a:rPr lang="en-IN" sz="2400" dirty="0">
                <a:solidFill>
                  <a:srgbClr val="292929"/>
                </a:solidFill>
                <a:latin typeface="charter"/>
              </a:rPr>
              <a:t>Content-Based Filtering System :</a:t>
            </a:r>
          </a:p>
          <a:p>
            <a:pPr marL="0" lvl="1" indent="0">
              <a:spcBef>
                <a:spcPts val="1000"/>
              </a:spcBef>
              <a:buNone/>
            </a:pPr>
            <a:r>
              <a:rPr lang="en-IN" sz="2400" dirty="0">
                <a:solidFill>
                  <a:srgbClr val="292929"/>
                </a:solidFill>
                <a:latin typeface="charter"/>
              </a:rPr>
              <a:t>	Content-based recommender systems, on the other hand, are based on the items, and not necessarily the users. This method builds an understanding of similarity between items. That is, it recommends items that are similar to each other in terms of properties.</a:t>
            </a:r>
          </a:p>
          <a:p>
            <a:pPr marL="457200" lvl="1" indent="0">
              <a:buNone/>
            </a:pPr>
            <a:endParaRPr lang="en-IN" dirty="0"/>
          </a:p>
        </p:txBody>
      </p:sp>
    </p:spTree>
    <p:extLst>
      <p:ext uri="{BB962C8B-B14F-4D97-AF65-F5344CB8AC3E}">
        <p14:creationId xmlns:p14="http://schemas.microsoft.com/office/powerpoint/2010/main" val="2617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1C64-4DC7-44DE-AAC3-C726646D3EFD}"/>
              </a:ext>
            </a:extLst>
          </p:cNvPr>
          <p:cNvSpPr>
            <a:spLocks noGrp="1"/>
          </p:cNvSpPr>
          <p:nvPr>
            <p:ph type="title"/>
          </p:nvPr>
        </p:nvSpPr>
        <p:spPr/>
        <p:txBody>
          <a:bodyPr/>
          <a:lstStyle/>
          <a:p>
            <a:r>
              <a:rPr lang="en-IN" spc="-5" dirty="0">
                <a:solidFill>
                  <a:srgbClr val="282828"/>
                </a:solidFill>
                <a:latin typeface="Georgia"/>
              </a:rPr>
              <a:t>So,</a:t>
            </a:r>
          </a:p>
        </p:txBody>
      </p:sp>
      <p:sp>
        <p:nvSpPr>
          <p:cNvPr id="3" name="Content Placeholder 2">
            <a:extLst>
              <a:ext uri="{FF2B5EF4-FFF2-40B4-BE49-F238E27FC236}">
                <a16:creationId xmlns:a16="http://schemas.microsoft.com/office/drawing/2014/main" id="{3CF7C256-6C2D-42AD-9FB7-9823936EBB35}"/>
              </a:ext>
            </a:extLst>
          </p:cNvPr>
          <p:cNvSpPr>
            <a:spLocks noGrp="1"/>
          </p:cNvSpPr>
          <p:nvPr>
            <p:ph idx="1"/>
          </p:nvPr>
        </p:nvSpPr>
        <p:spPr/>
        <p:txBody>
          <a:bodyPr>
            <a:normAutofit/>
          </a:bodyPr>
          <a:lstStyle/>
          <a:p>
            <a:r>
              <a:rPr lang="en-IN" b="0" i="0" dirty="0">
                <a:effectLst/>
                <a:latin typeface="fell"/>
              </a:rPr>
              <a:t>	</a:t>
            </a:r>
            <a:r>
              <a:rPr lang="en-IN" sz="2400" dirty="0">
                <a:solidFill>
                  <a:srgbClr val="292929"/>
                </a:solidFill>
                <a:latin typeface="charter"/>
              </a:rPr>
              <a:t>collaborative filtering understands how you interact with items, and then finds other users who behave like you—and then recommend what these other users like to you.</a:t>
            </a:r>
          </a:p>
          <a:p>
            <a:pPr marL="0" indent="0" algn="ctr">
              <a:buNone/>
            </a:pPr>
            <a:r>
              <a:rPr lang="en-IN" sz="2400" dirty="0">
                <a:solidFill>
                  <a:srgbClr val="292929"/>
                </a:solidFill>
                <a:latin typeface="charter"/>
              </a:rPr>
              <a:t>&amp;</a:t>
            </a:r>
          </a:p>
          <a:p>
            <a:r>
              <a:rPr lang="en-IN" sz="2400" dirty="0">
                <a:solidFill>
                  <a:srgbClr val="292929"/>
                </a:solidFill>
                <a:latin typeface="charter"/>
              </a:rPr>
              <a:t>	content-based recommender systems understand the similarity between items, and will recommend items that are similar to the one the user has seen, purchased, or interacted with before.</a:t>
            </a:r>
          </a:p>
        </p:txBody>
      </p:sp>
    </p:spTree>
    <p:extLst>
      <p:ext uri="{BB962C8B-B14F-4D97-AF65-F5344CB8AC3E}">
        <p14:creationId xmlns:p14="http://schemas.microsoft.com/office/powerpoint/2010/main" val="209038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C41C-E210-4CB2-9659-A1A0FFAE0AB1}"/>
              </a:ext>
            </a:extLst>
          </p:cNvPr>
          <p:cNvSpPr>
            <a:spLocks noGrp="1"/>
          </p:cNvSpPr>
          <p:nvPr>
            <p:ph type="title"/>
          </p:nvPr>
        </p:nvSpPr>
        <p:spPr>
          <a:xfrm>
            <a:off x="1396330" y="867037"/>
            <a:ext cx="9603275" cy="1049235"/>
          </a:xfrm>
        </p:spPr>
        <p:txBody>
          <a:bodyPr/>
          <a:lstStyle/>
          <a:p>
            <a:r>
              <a:rPr lang="en-IN" spc="-5" dirty="0" err="1">
                <a:solidFill>
                  <a:srgbClr val="282828"/>
                </a:solidFill>
                <a:latin typeface="Georgia"/>
              </a:rPr>
              <a:t>R</a:t>
            </a:r>
            <a:r>
              <a:rPr lang="en-IN" cap="none" spc="-5" dirty="0" err="1">
                <a:solidFill>
                  <a:srgbClr val="282828"/>
                </a:solidFill>
                <a:latin typeface="Georgia"/>
              </a:rPr>
              <a:t>e</a:t>
            </a:r>
            <a:r>
              <a:rPr lang="en-IN" spc="-5" dirty="0" err="1">
                <a:solidFill>
                  <a:srgbClr val="282828"/>
                </a:solidFill>
                <a:latin typeface="Georgia"/>
              </a:rPr>
              <a:t>LU</a:t>
            </a:r>
            <a:r>
              <a:rPr lang="en-IN" spc="-5" dirty="0">
                <a:solidFill>
                  <a:srgbClr val="282828"/>
                </a:solidFill>
                <a:latin typeface="Georgia"/>
              </a:rPr>
              <a:t>  ACTIVATION</a:t>
            </a:r>
          </a:p>
        </p:txBody>
      </p:sp>
      <p:sp>
        <p:nvSpPr>
          <p:cNvPr id="3" name="Content Placeholder 2">
            <a:extLst>
              <a:ext uri="{FF2B5EF4-FFF2-40B4-BE49-F238E27FC236}">
                <a16:creationId xmlns:a16="http://schemas.microsoft.com/office/drawing/2014/main" id="{B3F81ACF-18DC-4C89-9E48-57A3A6C115BA}"/>
              </a:ext>
            </a:extLst>
          </p:cNvPr>
          <p:cNvSpPr>
            <a:spLocks noGrp="1"/>
          </p:cNvSpPr>
          <p:nvPr>
            <p:ph idx="1"/>
          </p:nvPr>
        </p:nvSpPr>
        <p:spPr/>
        <p:txBody>
          <a:bodyPr/>
          <a:lstStyle/>
          <a:p>
            <a:pPr marR="5080"/>
            <a:r>
              <a:rPr lang="en-IN" spc="5" dirty="0">
                <a:solidFill>
                  <a:srgbClr val="1F2123"/>
                </a:solidFill>
                <a:latin typeface="Arial"/>
                <a:cs typeface="Arial"/>
              </a:rPr>
              <a:t>In a neural network, the activation function is responsible for transforming the summed  weighted input from the node into the activation of the node or output for that input.</a:t>
            </a:r>
          </a:p>
          <a:p>
            <a:pPr marR="37465"/>
            <a:r>
              <a:rPr lang="en-IN" spc="5" dirty="0">
                <a:solidFill>
                  <a:srgbClr val="1F2123"/>
                </a:solidFill>
                <a:latin typeface="Arial"/>
                <a:cs typeface="Arial"/>
              </a:rPr>
              <a:t>The rectified linear activation function or </a:t>
            </a:r>
            <a:r>
              <a:rPr lang="en-IN" spc="5" dirty="0" err="1">
                <a:solidFill>
                  <a:srgbClr val="1F2123"/>
                </a:solidFill>
                <a:latin typeface="Arial"/>
                <a:cs typeface="Arial"/>
              </a:rPr>
              <a:t>ReLU</a:t>
            </a:r>
            <a:r>
              <a:rPr lang="en-IN" spc="5" dirty="0">
                <a:solidFill>
                  <a:srgbClr val="1F2123"/>
                </a:solidFill>
                <a:latin typeface="Arial"/>
                <a:cs typeface="Arial"/>
              </a:rPr>
              <a:t> for short is a piecewise linear  function that will output the input directly if it is positive, otherwise, it will output zero. It  has become the default activation function for many types of neural networks because  a model that uses it is easier to train and often achieves better performance</a:t>
            </a:r>
            <a:r>
              <a:rPr lang="en-IN" dirty="0"/>
              <a:t>.</a:t>
            </a:r>
          </a:p>
          <a:p>
            <a:endParaRPr lang="en-IN" dirty="0"/>
          </a:p>
        </p:txBody>
      </p:sp>
    </p:spTree>
    <p:extLst>
      <p:ext uri="{BB962C8B-B14F-4D97-AF65-F5344CB8AC3E}">
        <p14:creationId xmlns:p14="http://schemas.microsoft.com/office/powerpoint/2010/main" val="60176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1DF4-9C2D-498A-9BEF-0EE1AC3F3C78}"/>
              </a:ext>
            </a:extLst>
          </p:cNvPr>
          <p:cNvSpPr>
            <a:spLocks noGrp="1"/>
          </p:cNvSpPr>
          <p:nvPr>
            <p:ph type="title"/>
          </p:nvPr>
        </p:nvSpPr>
        <p:spPr/>
        <p:txBody>
          <a:bodyPr/>
          <a:lstStyle/>
          <a:p>
            <a:r>
              <a:rPr lang="en-IN" spc="-5" dirty="0">
                <a:solidFill>
                  <a:srgbClr val="282828"/>
                </a:solidFill>
                <a:latin typeface="Georgia"/>
              </a:rPr>
              <a:t>ADAM OR SGD</a:t>
            </a:r>
          </a:p>
        </p:txBody>
      </p:sp>
      <p:sp>
        <p:nvSpPr>
          <p:cNvPr id="3" name="Content Placeholder 2">
            <a:extLst>
              <a:ext uri="{FF2B5EF4-FFF2-40B4-BE49-F238E27FC236}">
                <a16:creationId xmlns:a16="http://schemas.microsoft.com/office/drawing/2014/main" id="{A5AA7889-2CE9-4152-B92E-44D77AE69CF2}"/>
              </a:ext>
            </a:extLst>
          </p:cNvPr>
          <p:cNvSpPr>
            <a:spLocks noGrp="1"/>
          </p:cNvSpPr>
          <p:nvPr>
            <p:ph idx="1"/>
          </p:nvPr>
        </p:nvSpPr>
        <p:spPr/>
        <p:txBody>
          <a:bodyPr/>
          <a:lstStyle/>
          <a:p>
            <a:r>
              <a:rPr lang="en-IN" sz="2000" spc="5" dirty="0">
                <a:solidFill>
                  <a:srgbClr val="1F2123"/>
                </a:solidFill>
                <a:latin typeface="Arial"/>
                <a:cs typeface="Arial"/>
              </a:rPr>
              <a:t>Adam</a:t>
            </a:r>
            <a:r>
              <a:rPr lang="en-IN" sz="2000" b="1" spc="5" dirty="0">
                <a:solidFill>
                  <a:srgbClr val="1F2123"/>
                </a:solidFill>
                <a:latin typeface="Arial"/>
                <a:cs typeface="Arial"/>
              </a:rPr>
              <a:t> </a:t>
            </a:r>
            <a:r>
              <a:rPr lang="en-IN" sz="2000" dirty="0">
                <a:solidFill>
                  <a:srgbClr val="1F2123"/>
                </a:solidFill>
                <a:latin typeface="Arial"/>
                <a:cs typeface="Arial"/>
              </a:rPr>
              <a:t>is </a:t>
            </a:r>
            <a:r>
              <a:rPr lang="en-IN" sz="2000" spc="5" dirty="0">
                <a:solidFill>
                  <a:srgbClr val="1F2123"/>
                </a:solidFill>
                <a:latin typeface="Arial"/>
                <a:cs typeface="Arial"/>
              </a:rPr>
              <a:t>a replacement </a:t>
            </a:r>
            <a:r>
              <a:rPr lang="en-IN" sz="2000" dirty="0">
                <a:solidFill>
                  <a:srgbClr val="1F2123"/>
                </a:solidFill>
                <a:latin typeface="Arial"/>
                <a:cs typeface="Arial"/>
              </a:rPr>
              <a:t>optimization</a:t>
            </a:r>
            <a:r>
              <a:rPr lang="en-IN" sz="2000" b="1" dirty="0">
                <a:solidFill>
                  <a:srgbClr val="1F2123"/>
                </a:solidFill>
                <a:latin typeface="Arial"/>
                <a:cs typeface="Arial"/>
              </a:rPr>
              <a:t> </a:t>
            </a:r>
            <a:r>
              <a:rPr lang="en-IN" sz="2000" dirty="0">
                <a:solidFill>
                  <a:srgbClr val="1F2123"/>
                </a:solidFill>
                <a:latin typeface="Arial"/>
                <a:cs typeface="Arial"/>
              </a:rPr>
              <a:t>algorithm for </a:t>
            </a:r>
            <a:r>
              <a:rPr lang="en-IN" sz="2000" spc="5" dirty="0">
                <a:solidFill>
                  <a:srgbClr val="1F2123"/>
                </a:solidFill>
                <a:latin typeface="Arial"/>
                <a:cs typeface="Arial"/>
              </a:rPr>
              <a:t>stochastic </a:t>
            </a:r>
            <a:r>
              <a:rPr lang="en-IN" sz="2000" dirty="0">
                <a:solidFill>
                  <a:srgbClr val="1F2123"/>
                </a:solidFill>
                <a:latin typeface="Arial"/>
                <a:cs typeface="Arial"/>
              </a:rPr>
              <a:t>gradient descent for training  deep learning </a:t>
            </a:r>
            <a:r>
              <a:rPr lang="en-IN" sz="2000" spc="5" dirty="0">
                <a:solidFill>
                  <a:srgbClr val="1F2123"/>
                </a:solidFill>
                <a:latin typeface="Arial"/>
                <a:cs typeface="Arial"/>
              </a:rPr>
              <a:t>models. </a:t>
            </a:r>
          </a:p>
          <a:p>
            <a:r>
              <a:rPr lang="en-IN" sz="2000" spc="5" dirty="0">
                <a:solidFill>
                  <a:srgbClr val="1F2123"/>
                </a:solidFill>
                <a:latin typeface="Arial"/>
                <a:cs typeface="Arial"/>
              </a:rPr>
              <a:t>Adam</a:t>
            </a:r>
            <a:r>
              <a:rPr lang="en-IN" sz="2000" b="1" spc="5" dirty="0">
                <a:solidFill>
                  <a:srgbClr val="1F2123"/>
                </a:solidFill>
                <a:latin typeface="Arial"/>
                <a:cs typeface="Arial"/>
              </a:rPr>
              <a:t> </a:t>
            </a:r>
            <a:r>
              <a:rPr lang="en-IN" sz="2000" spc="5" dirty="0">
                <a:solidFill>
                  <a:srgbClr val="1F2123"/>
                </a:solidFill>
                <a:latin typeface="Arial"/>
                <a:cs typeface="Arial"/>
              </a:rPr>
              <a:t>combines </a:t>
            </a:r>
            <a:r>
              <a:rPr lang="en-IN" sz="2000" dirty="0">
                <a:solidFill>
                  <a:srgbClr val="1F2123"/>
                </a:solidFill>
                <a:latin typeface="Arial"/>
                <a:cs typeface="Arial"/>
              </a:rPr>
              <a:t>the best properties of the </a:t>
            </a:r>
            <a:r>
              <a:rPr lang="en-IN" sz="2000" dirty="0" err="1">
                <a:solidFill>
                  <a:srgbClr val="1F2123"/>
                </a:solidFill>
                <a:latin typeface="Arial"/>
                <a:cs typeface="Arial"/>
              </a:rPr>
              <a:t>AdaGrad</a:t>
            </a:r>
            <a:r>
              <a:rPr lang="en-IN" sz="2000" dirty="0">
                <a:solidFill>
                  <a:srgbClr val="1F2123"/>
                </a:solidFill>
                <a:latin typeface="Arial"/>
                <a:cs typeface="Arial"/>
              </a:rPr>
              <a:t> </a:t>
            </a:r>
            <a:r>
              <a:rPr lang="en-IN" sz="2000" spc="5" dirty="0">
                <a:solidFill>
                  <a:srgbClr val="1F2123"/>
                </a:solidFill>
                <a:latin typeface="Arial"/>
                <a:cs typeface="Arial"/>
              </a:rPr>
              <a:t>and </a:t>
            </a:r>
            <a:r>
              <a:rPr lang="en-IN" sz="2000" dirty="0" err="1">
                <a:solidFill>
                  <a:srgbClr val="1F2123"/>
                </a:solidFill>
                <a:latin typeface="Arial"/>
                <a:cs typeface="Arial"/>
              </a:rPr>
              <a:t>RMSProp</a:t>
            </a:r>
            <a:r>
              <a:rPr lang="en-IN" sz="2000" dirty="0">
                <a:solidFill>
                  <a:srgbClr val="1F2123"/>
                </a:solidFill>
                <a:latin typeface="Arial"/>
                <a:cs typeface="Arial"/>
              </a:rPr>
              <a:t>  algorithms to provide </a:t>
            </a:r>
            <a:r>
              <a:rPr lang="en-IN" sz="2000" spc="5" dirty="0">
                <a:solidFill>
                  <a:srgbClr val="1F2123"/>
                </a:solidFill>
                <a:latin typeface="Arial"/>
                <a:cs typeface="Arial"/>
              </a:rPr>
              <a:t>an </a:t>
            </a:r>
            <a:r>
              <a:rPr lang="en-IN" sz="2000" dirty="0">
                <a:solidFill>
                  <a:srgbClr val="1F2123"/>
                </a:solidFill>
                <a:latin typeface="Arial"/>
                <a:cs typeface="Arial"/>
              </a:rPr>
              <a:t>optimization</a:t>
            </a:r>
            <a:r>
              <a:rPr lang="en-IN" sz="2000" b="1" dirty="0">
                <a:solidFill>
                  <a:srgbClr val="1F2123"/>
                </a:solidFill>
                <a:latin typeface="Arial"/>
                <a:cs typeface="Arial"/>
              </a:rPr>
              <a:t> </a:t>
            </a:r>
            <a:r>
              <a:rPr lang="en-IN" sz="2000" dirty="0">
                <a:solidFill>
                  <a:srgbClr val="1F2123"/>
                </a:solidFill>
                <a:latin typeface="Arial"/>
                <a:cs typeface="Arial"/>
              </a:rPr>
              <a:t>algorithm that </a:t>
            </a:r>
            <a:r>
              <a:rPr lang="en-IN" sz="2000" spc="5" dirty="0">
                <a:solidFill>
                  <a:srgbClr val="1F2123"/>
                </a:solidFill>
                <a:latin typeface="Arial"/>
                <a:cs typeface="Arial"/>
              </a:rPr>
              <a:t>can </a:t>
            </a:r>
            <a:r>
              <a:rPr lang="en-IN" sz="2000" dirty="0">
                <a:solidFill>
                  <a:srgbClr val="1F2123"/>
                </a:solidFill>
                <a:latin typeface="Arial"/>
                <a:cs typeface="Arial"/>
              </a:rPr>
              <a:t>handle </a:t>
            </a:r>
            <a:r>
              <a:rPr lang="en-IN" sz="2000" spc="5" dirty="0">
                <a:solidFill>
                  <a:srgbClr val="1F2123"/>
                </a:solidFill>
                <a:latin typeface="Arial"/>
                <a:cs typeface="Arial"/>
              </a:rPr>
              <a:t>sparse </a:t>
            </a:r>
            <a:r>
              <a:rPr lang="en-IN" sz="2000" dirty="0">
                <a:solidFill>
                  <a:srgbClr val="1F2123"/>
                </a:solidFill>
                <a:latin typeface="Arial"/>
                <a:cs typeface="Arial"/>
              </a:rPr>
              <a:t>gradients </a:t>
            </a:r>
            <a:r>
              <a:rPr lang="en-IN" sz="2000" spc="5" dirty="0">
                <a:solidFill>
                  <a:srgbClr val="1F2123"/>
                </a:solidFill>
                <a:latin typeface="Arial"/>
                <a:cs typeface="Arial"/>
              </a:rPr>
              <a:t>on </a:t>
            </a:r>
            <a:r>
              <a:rPr lang="en-IN" sz="2000" dirty="0">
                <a:solidFill>
                  <a:srgbClr val="1F2123"/>
                </a:solidFill>
                <a:latin typeface="Arial"/>
                <a:cs typeface="Arial"/>
              </a:rPr>
              <a:t>noisy  problems.</a:t>
            </a:r>
            <a:endParaRPr lang="en-IN" sz="2000" dirty="0">
              <a:latin typeface="Arial"/>
              <a:cs typeface="Arial"/>
            </a:endParaRPr>
          </a:p>
          <a:p>
            <a:endParaRPr lang="en-IN" dirty="0"/>
          </a:p>
        </p:txBody>
      </p:sp>
    </p:spTree>
    <p:extLst>
      <p:ext uri="{BB962C8B-B14F-4D97-AF65-F5344CB8AC3E}">
        <p14:creationId xmlns:p14="http://schemas.microsoft.com/office/powerpoint/2010/main" val="222163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EDE1-3554-437C-8B2E-DD098743F89B}"/>
              </a:ext>
            </a:extLst>
          </p:cNvPr>
          <p:cNvSpPr>
            <a:spLocks noGrp="1"/>
          </p:cNvSpPr>
          <p:nvPr>
            <p:ph type="title"/>
          </p:nvPr>
        </p:nvSpPr>
        <p:spPr/>
        <p:txBody>
          <a:bodyPr/>
          <a:lstStyle/>
          <a:p>
            <a:r>
              <a:rPr lang="en-IN" spc="-5" dirty="0">
                <a:solidFill>
                  <a:srgbClr val="282828"/>
                </a:solidFill>
                <a:latin typeface="Georgia"/>
              </a:rPr>
              <a:t>Stochastic gradient descent</a:t>
            </a:r>
          </a:p>
        </p:txBody>
      </p:sp>
      <p:sp>
        <p:nvSpPr>
          <p:cNvPr id="3" name="Content Placeholder 2">
            <a:extLst>
              <a:ext uri="{FF2B5EF4-FFF2-40B4-BE49-F238E27FC236}">
                <a16:creationId xmlns:a16="http://schemas.microsoft.com/office/drawing/2014/main" id="{C1181D00-2B9E-43E3-90C5-55F3B4F68D54}"/>
              </a:ext>
            </a:extLst>
          </p:cNvPr>
          <p:cNvSpPr>
            <a:spLocks noGrp="1"/>
          </p:cNvSpPr>
          <p:nvPr>
            <p:ph idx="1"/>
          </p:nvPr>
        </p:nvSpPr>
        <p:spPr/>
        <p:txBody>
          <a:bodyPr/>
          <a:lstStyle/>
          <a:p>
            <a:pPr marR="1196340"/>
            <a:r>
              <a:rPr lang="en-IN" spc="5" dirty="0">
                <a:solidFill>
                  <a:srgbClr val="1F2123"/>
                </a:solidFill>
                <a:latin typeface="Arial"/>
                <a:cs typeface="Arial"/>
              </a:rPr>
              <a:t>Stochastic gradient descent (SGD) in contrast performs a  parameter update for each training</a:t>
            </a:r>
          </a:p>
          <a:p>
            <a:pPr marR="1090295"/>
            <a:r>
              <a:rPr lang="en-IN" spc="5" dirty="0">
                <a:solidFill>
                  <a:srgbClr val="1F2123"/>
                </a:solidFill>
                <a:latin typeface="Arial"/>
                <a:cs typeface="Arial"/>
              </a:rPr>
              <a:t>Batch gradient descent performs redundant computations for large  datasets, as it recomputes gradients for similar examples before  each parameter update. SGD does away with this redundancy by  performing one update at a time.</a:t>
            </a:r>
          </a:p>
          <a:p>
            <a:endParaRPr lang="en-IN" dirty="0"/>
          </a:p>
        </p:txBody>
      </p:sp>
    </p:spTree>
    <p:extLst>
      <p:ext uri="{BB962C8B-B14F-4D97-AF65-F5344CB8AC3E}">
        <p14:creationId xmlns:p14="http://schemas.microsoft.com/office/powerpoint/2010/main" val="211872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B9E04-3ABC-47CA-8FD1-047254D6DBF5}"/>
              </a:ext>
            </a:extLst>
          </p:cNvPr>
          <p:cNvSpPr>
            <a:spLocks noGrp="1"/>
          </p:cNvSpPr>
          <p:nvPr>
            <p:ph type="title"/>
          </p:nvPr>
        </p:nvSpPr>
        <p:spPr>
          <a:xfrm>
            <a:off x="1294362" y="2904382"/>
            <a:ext cx="9603275" cy="1049235"/>
          </a:xfrm>
        </p:spPr>
        <p:txBody>
          <a:bodyPr/>
          <a:lstStyle/>
          <a:p>
            <a:pPr algn="ctr"/>
            <a:r>
              <a:rPr lang="en-IN" spc="-5" dirty="0">
                <a:solidFill>
                  <a:srgbClr val="282828"/>
                </a:solidFill>
                <a:latin typeface="Georgia"/>
              </a:rPr>
              <a:t>Thank you!</a:t>
            </a:r>
          </a:p>
        </p:txBody>
      </p:sp>
    </p:spTree>
    <p:extLst>
      <p:ext uri="{BB962C8B-B14F-4D97-AF65-F5344CB8AC3E}">
        <p14:creationId xmlns:p14="http://schemas.microsoft.com/office/powerpoint/2010/main" val="42220697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434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charter</vt:lpstr>
      <vt:lpstr>fell</vt:lpstr>
      <vt:lpstr>Georgia</vt:lpstr>
      <vt:lpstr>Gill Sans MT</vt:lpstr>
      <vt:lpstr>sohne</vt:lpstr>
      <vt:lpstr>Gallery</vt:lpstr>
      <vt:lpstr>Book Recommender  System</vt:lpstr>
      <vt:lpstr>Introduction to recommender systems </vt:lpstr>
      <vt:lpstr>Types of Recommender Systems</vt:lpstr>
      <vt:lpstr>So,</vt:lpstr>
      <vt:lpstr>ReLU  ACTIVATION</vt:lpstr>
      <vt:lpstr>ADAM OR SGD</vt:lpstr>
      <vt:lpstr>Stochastic gradient descent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Recommender  System</dc:title>
  <dc:creator>Ajay Kandi</dc:creator>
  <cp:lastModifiedBy>Ajay Kandi</cp:lastModifiedBy>
  <cp:revision>3</cp:revision>
  <dcterms:created xsi:type="dcterms:W3CDTF">2021-06-10T08:48:02Z</dcterms:created>
  <dcterms:modified xsi:type="dcterms:W3CDTF">2021-06-10T09:10:32Z</dcterms:modified>
</cp:coreProperties>
</file>