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7" r:id="rId1"/>
  </p:sldMasterIdLst>
  <p:notesMasterIdLst>
    <p:notesMasterId r:id="rId24"/>
  </p:notesMasterIdLst>
  <p:sldIdLst>
    <p:sldId id="286" r:id="rId2"/>
    <p:sldId id="257" r:id="rId3"/>
    <p:sldId id="258" r:id="rId4"/>
    <p:sldId id="287" r:id="rId5"/>
    <p:sldId id="259" r:id="rId6"/>
    <p:sldId id="264" r:id="rId7"/>
    <p:sldId id="265" r:id="rId8"/>
    <p:sldId id="266" r:id="rId9"/>
    <p:sldId id="267" r:id="rId10"/>
    <p:sldId id="269" r:id="rId11"/>
    <p:sldId id="276" r:id="rId12"/>
    <p:sldId id="277" r:id="rId13"/>
    <p:sldId id="279" r:id="rId14"/>
    <p:sldId id="280" r:id="rId15"/>
    <p:sldId id="270" r:id="rId16"/>
    <p:sldId id="281" r:id="rId17"/>
    <p:sldId id="283" r:id="rId18"/>
    <p:sldId id="284" r:id="rId19"/>
    <p:sldId id="288" r:id="rId20"/>
    <p:sldId id="289" r:id="rId21"/>
    <p:sldId id="275" r:id="rId22"/>
    <p:sldId id="290"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BDFF"/>
    <a:srgbClr val="5DD5FF"/>
    <a:srgbClr val="FF9933"/>
    <a:srgbClr val="9EFF29"/>
    <a:srgbClr val="003635"/>
    <a:srgbClr val="00217E"/>
    <a:srgbClr val="600000"/>
    <a:srgbClr val="FF8225"/>
    <a:srgbClr val="FF2549"/>
    <a:srgbClr val="FF0D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08" autoAdjust="0"/>
  </p:normalViewPr>
  <p:slideViewPr>
    <p:cSldViewPr snapToGrid="0">
      <p:cViewPr varScale="1">
        <p:scale>
          <a:sx n="112" d="100"/>
          <a:sy n="112" d="100"/>
        </p:scale>
        <p:origin x="610"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ity\Downloads\Project_I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ity\Downloads\Project_I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ity\Downloads\Project_I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ity\Downloads\Project_I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ity\Downloads\Project_IT%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ity\Downloads\Project_IT%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ity\Downloads\Project_IT%20(1).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[Project_IT.xlsx]PivotO!PivotTable4</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Ticket</a:t>
            </a:r>
            <a:r>
              <a:rPr lang="en-US" baseline="0"/>
              <a:t> Count by Categories</a:t>
            </a:r>
            <a:r>
              <a:rPr lang="en-US"/>
              <a:t>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PivotO!$H$7</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PivotO!$G$8:$G$12</c:f>
              <c:strCache>
                <c:ptCount val="4"/>
                <c:pt idx="0">
                  <c:v>Hardware</c:v>
                </c:pt>
                <c:pt idx="1">
                  <c:v>Login Access</c:v>
                </c:pt>
                <c:pt idx="2">
                  <c:v>Software</c:v>
                </c:pt>
                <c:pt idx="3">
                  <c:v>System</c:v>
                </c:pt>
              </c:strCache>
            </c:strRef>
          </c:cat>
          <c:val>
            <c:numRef>
              <c:f>PivotO!$H$8:$H$12</c:f>
              <c:numCache>
                <c:formatCode>General</c:formatCode>
                <c:ptCount val="4"/>
                <c:pt idx="0">
                  <c:v>9733</c:v>
                </c:pt>
                <c:pt idx="1">
                  <c:v>29193</c:v>
                </c:pt>
                <c:pt idx="2">
                  <c:v>19570</c:v>
                </c:pt>
                <c:pt idx="3">
                  <c:v>39002</c:v>
                </c:pt>
              </c:numCache>
            </c:numRef>
          </c:val>
          <c:extLst>
            <c:ext xmlns:c16="http://schemas.microsoft.com/office/drawing/2014/chart" uri="{C3380CC4-5D6E-409C-BE32-E72D297353CC}">
              <c16:uniqueId val="{00000000-1B9D-43FB-953D-454C4741E5B2}"/>
            </c:ext>
          </c:extLst>
        </c:ser>
        <c:dLbls>
          <c:dLblPos val="outEnd"/>
          <c:showLegendKey val="0"/>
          <c:showVal val="1"/>
          <c:showCatName val="0"/>
          <c:showSerName val="0"/>
          <c:showPercent val="0"/>
          <c:showBubbleSize val="0"/>
        </c:dLbls>
        <c:gapWidth val="182"/>
        <c:axId val="2086940671"/>
        <c:axId val="1994504543"/>
      </c:barChart>
      <c:catAx>
        <c:axId val="208694067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4504543"/>
        <c:crosses val="autoZero"/>
        <c:auto val="1"/>
        <c:lblAlgn val="ctr"/>
        <c:lblOffset val="100"/>
        <c:noMultiLvlLbl val="0"/>
      </c:catAx>
      <c:valAx>
        <c:axId val="199450454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69406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[Project_IT.xlsx]PivotO!PivotTable12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Ticket</a:t>
            </a:r>
            <a:r>
              <a:rPr lang="en-US" baseline="0"/>
              <a:t> Count vs Agent Id  </a:t>
            </a:r>
            <a:endParaRPr lang="en-US"/>
          </a:p>
        </c:rich>
      </c:tx>
      <c:layout>
        <c:manualLayout>
          <c:xMode val="edge"/>
          <c:yMode val="edge"/>
          <c:x val="0.31528421680934743"/>
          <c:y val="4.990522018081073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s>
    <c:plotArea>
      <c:layout/>
      <c:lineChart>
        <c:grouping val="standard"/>
        <c:varyColors val="0"/>
        <c:ser>
          <c:idx val="0"/>
          <c:order val="0"/>
          <c:tx>
            <c:strRef>
              <c:f>PivotO!$H$50</c:f>
              <c:strCache>
                <c:ptCount val="1"/>
                <c:pt idx="0">
                  <c:v>Total</c:v>
                </c:pt>
              </c:strCache>
            </c:strRef>
          </c:tx>
          <c:spPr>
            <a:ln w="28575" cap="rnd">
              <a:solidFill>
                <a:schemeClr val="accent1"/>
              </a:solidFill>
              <a:round/>
            </a:ln>
            <a:effectLst/>
          </c:spPr>
          <c:marker>
            <c:symbol val="none"/>
          </c:marker>
          <c:cat>
            <c:strRef>
              <c:f>PivotO!$G$51:$G$101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PivotO!$H$51:$H$101</c:f>
              <c:numCache>
                <c:formatCode>General</c:formatCode>
                <c:ptCount val="50"/>
                <c:pt idx="0">
                  <c:v>1969</c:v>
                </c:pt>
                <c:pt idx="1">
                  <c:v>1968</c:v>
                </c:pt>
                <c:pt idx="2">
                  <c:v>2021</c:v>
                </c:pt>
                <c:pt idx="3">
                  <c:v>1988</c:v>
                </c:pt>
                <c:pt idx="4">
                  <c:v>2000</c:v>
                </c:pt>
                <c:pt idx="5">
                  <c:v>1949</c:v>
                </c:pt>
                <c:pt idx="6">
                  <c:v>1935</c:v>
                </c:pt>
                <c:pt idx="7">
                  <c:v>1960</c:v>
                </c:pt>
                <c:pt idx="8">
                  <c:v>1949</c:v>
                </c:pt>
                <c:pt idx="9">
                  <c:v>1974</c:v>
                </c:pt>
                <c:pt idx="10">
                  <c:v>1956</c:v>
                </c:pt>
                <c:pt idx="11">
                  <c:v>1897</c:v>
                </c:pt>
                <c:pt idx="12">
                  <c:v>1856</c:v>
                </c:pt>
                <c:pt idx="13">
                  <c:v>1942</c:v>
                </c:pt>
                <c:pt idx="14">
                  <c:v>1991</c:v>
                </c:pt>
                <c:pt idx="15">
                  <c:v>1926</c:v>
                </c:pt>
                <c:pt idx="16">
                  <c:v>1961</c:v>
                </c:pt>
                <c:pt idx="17">
                  <c:v>1892</c:v>
                </c:pt>
                <c:pt idx="18">
                  <c:v>1984</c:v>
                </c:pt>
                <c:pt idx="19">
                  <c:v>1920</c:v>
                </c:pt>
                <c:pt idx="20">
                  <c:v>1889</c:v>
                </c:pt>
                <c:pt idx="21">
                  <c:v>1966</c:v>
                </c:pt>
                <c:pt idx="22">
                  <c:v>1915</c:v>
                </c:pt>
                <c:pt idx="23">
                  <c:v>2003</c:v>
                </c:pt>
                <c:pt idx="24">
                  <c:v>1906</c:v>
                </c:pt>
                <c:pt idx="25">
                  <c:v>1963</c:v>
                </c:pt>
                <c:pt idx="26">
                  <c:v>1968</c:v>
                </c:pt>
                <c:pt idx="27">
                  <c:v>1946</c:v>
                </c:pt>
                <c:pt idx="28">
                  <c:v>1931</c:v>
                </c:pt>
                <c:pt idx="29">
                  <c:v>1963</c:v>
                </c:pt>
                <c:pt idx="30">
                  <c:v>1987</c:v>
                </c:pt>
                <c:pt idx="31">
                  <c:v>1974</c:v>
                </c:pt>
                <c:pt idx="32">
                  <c:v>1958</c:v>
                </c:pt>
                <c:pt idx="33">
                  <c:v>1927</c:v>
                </c:pt>
                <c:pt idx="34">
                  <c:v>2007</c:v>
                </c:pt>
                <c:pt idx="35">
                  <c:v>1913</c:v>
                </c:pt>
                <c:pt idx="36">
                  <c:v>1931</c:v>
                </c:pt>
                <c:pt idx="37">
                  <c:v>1938</c:v>
                </c:pt>
                <c:pt idx="38">
                  <c:v>2026</c:v>
                </c:pt>
                <c:pt idx="39">
                  <c:v>1920</c:v>
                </c:pt>
                <c:pt idx="40">
                  <c:v>1966</c:v>
                </c:pt>
                <c:pt idx="41">
                  <c:v>1945</c:v>
                </c:pt>
                <c:pt idx="42">
                  <c:v>1897</c:v>
                </c:pt>
                <c:pt idx="43">
                  <c:v>1943</c:v>
                </c:pt>
                <c:pt idx="44">
                  <c:v>1929</c:v>
                </c:pt>
                <c:pt idx="45">
                  <c:v>1950</c:v>
                </c:pt>
                <c:pt idx="46">
                  <c:v>1933</c:v>
                </c:pt>
                <c:pt idx="47">
                  <c:v>2027</c:v>
                </c:pt>
                <c:pt idx="48">
                  <c:v>1890</c:v>
                </c:pt>
                <c:pt idx="49">
                  <c:v>1949</c:v>
                </c:pt>
              </c:numCache>
            </c:numRef>
          </c:val>
          <c:smooth val="0"/>
          <c:extLst>
            <c:ext xmlns:c16="http://schemas.microsoft.com/office/drawing/2014/chart" uri="{C3380CC4-5D6E-409C-BE32-E72D297353CC}">
              <c16:uniqueId val="{00000000-9D05-48A5-B45F-3F77B2228955}"/>
            </c:ext>
          </c:extLst>
        </c:ser>
        <c:dLbls>
          <c:showLegendKey val="0"/>
          <c:showVal val="0"/>
          <c:showCatName val="0"/>
          <c:showSerName val="0"/>
          <c:showPercent val="0"/>
          <c:showBubbleSize val="0"/>
        </c:dLbls>
        <c:smooth val="0"/>
        <c:axId val="2094161423"/>
        <c:axId val="1913500559"/>
      </c:lineChart>
      <c:catAx>
        <c:axId val="2094161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3500559"/>
        <c:crosses val="autoZero"/>
        <c:auto val="1"/>
        <c:lblAlgn val="ctr"/>
        <c:lblOffset val="100"/>
        <c:noMultiLvlLbl val="0"/>
      </c:catAx>
      <c:valAx>
        <c:axId val="191350055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41614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[Project_IT.xlsx]PivotO!PivotTable3</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Ticket</a:t>
            </a:r>
            <a:r>
              <a:rPr lang="en-US" baseline="0"/>
              <a:t> Count vs Issue Type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s>
    <c:plotArea>
      <c:layout/>
      <c:pieChart>
        <c:varyColors val="1"/>
        <c:ser>
          <c:idx val="0"/>
          <c:order val="0"/>
          <c:tx>
            <c:strRef>
              <c:f>PivotO!$H$1</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338-40D5-83E7-DF2A2474B7D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338-40D5-83E7-DF2A2474B7D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PivotO!$G$2:$G$4</c:f>
              <c:strCache>
                <c:ptCount val="2"/>
                <c:pt idx="0">
                  <c:v>IT Error</c:v>
                </c:pt>
                <c:pt idx="1">
                  <c:v>IT Request</c:v>
                </c:pt>
              </c:strCache>
            </c:strRef>
          </c:cat>
          <c:val>
            <c:numRef>
              <c:f>PivotO!$H$2:$H$4</c:f>
              <c:numCache>
                <c:formatCode>General</c:formatCode>
                <c:ptCount val="2"/>
                <c:pt idx="0">
                  <c:v>24278</c:v>
                </c:pt>
                <c:pt idx="1">
                  <c:v>73220</c:v>
                </c:pt>
              </c:numCache>
            </c:numRef>
          </c:val>
          <c:extLst>
            <c:ext xmlns:c16="http://schemas.microsoft.com/office/drawing/2014/chart" uri="{C3380CC4-5D6E-409C-BE32-E72D297353CC}">
              <c16:uniqueId val="{00000004-7338-40D5-83E7-DF2A2474B7D1}"/>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[Project_IT.xlsx]PivotO!PivotTable10</c:name>
    <c:fmtId val="1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Satisfaction</a:t>
            </a:r>
            <a:r>
              <a:rPr lang="en-US" baseline="0"/>
              <a:t> Rate vs Year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PivotO!$K$8</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PivotO!$J$9:$J$14</c:f>
              <c:strCache>
                <c:ptCount val="5"/>
                <c:pt idx="0">
                  <c:v>2016</c:v>
                </c:pt>
                <c:pt idx="1">
                  <c:v>2017</c:v>
                </c:pt>
                <c:pt idx="2">
                  <c:v>2018</c:v>
                </c:pt>
                <c:pt idx="3">
                  <c:v>2019</c:v>
                </c:pt>
                <c:pt idx="4">
                  <c:v>2020</c:v>
                </c:pt>
              </c:strCache>
            </c:strRef>
          </c:cat>
          <c:val>
            <c:numRef>
              <c:f>PivotO!$K$9:$K$14</c:f>
              <c:numCache>
                <c:formatCode>General</c:formatCode>
                <c:ptCount val="5"/>
                <c:pt idx="0">
                  <c:v>3.9796950425254769</c:v>
                </c:pt>
                <c:pt idx="1">
                  <c:v>4.068119342943346</c:v>
                </c:pt>
                <c:pt idx="2">
                  <c:v>4.0918539622243326</c:v>
                </c:pt>
                <c:pt idx="3">
                  <c:v>4.1223825034899955</c:v>
                </c:pt>
                <c:pt idx="4">
                  <c:v>4.1612692519251926</c:v>
                </c:pt>
              </c:numCache>
            </c:numRef>
          </c:val>
          <c:extLst>
            <c:ext xmlns:c16="http://schemas.microsoft.com/office/drawing/2014/chart" uri="{C3380CC4-5D6E-409C-BE32-E72D297353CC}">
              <c16:uniqueId val="{00000000-8A0D-4F90-9281-4B613F5AD0FE}"/>
            </c:ext>
          </c:extLst>
        </c:ser>
        <c:dLbls>
          <c:dLblPos val="outEnd"/>
          <c:showLegendKey val="0"/>
          <c:showVal val="1"/>
          <c:showCatName val="0"/>
          <c:showSerName val="0"/>
          <c:showPercent val="0"/>
          <c:showBubbleSize val="0"/>
        </c:dLbls>
        <c:gapWidth val="182"/>
        <c:axId val="1387083983"/>
        <c:axId val="1338729167"/>
      </c:barChart>
      <c:catAx>
        <c:axId val="13870839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8729167"/>
        <c:crosses val="autoZero"/>
        <c:auto val="1"/>
        <c:lblAlgn val="ctr"/>
        <c:lblOffset val="100"/>
        <c:noMultiLvlLbl val="0"/>
      </c:catAx>
      <c:valAx>
        <c:axId val="133872916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70839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[Project_IT (1).xlsx]PivotS!PivotTable1</c:name>
    <c:fmtId val="1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Count of Ticket vs Request Category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PivotS!$B$1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PivotS!$A$2:$A$6</c:f>
              <c:strCache>
                <c:ptCount val="4"/>
                <c:pt idx="0">
                  <c:v>Hardware</c:v>
                </c:pt>
                <c:pt idx="1">
                  <c:v>Login Access</c:v>
                </c:pt>
                <c:pt idx="2">
                  <c:v>Software</c:v>
                </c:pt>
                <c:pt idx="3">
                  <c:v>System</c:v>
                </c:pt>
              </c:strCache>
            </c:strRef>
          </c:cat>
          <c:val>
            <c:numRef>
              <c:f>PivotS!$B$2:$B$6</c:f>
              <c:numCache>
                <c:formatCode>General</c:formatCode>
                <c:ptCount val="4"/>
                <c:pt idx="0">
                  <c:v>9733</c:v>
                </c:pt>
                <c:pt idx="1">
                  <c:v>29193</c:v>
                </c:pt>
                <c:pt idx="2">
                  <c:v>19570</c:v>
                </c:pt>
                <c:pt idx="3">
                  <c:v>39002</c:v>
                </c:pt>
              </c:numCache>
            </c:numRef>
          </c:val>
          <c:extLst>
            <c:ext xmlns:c16="http://schemas.microsoft.com/office/drawing/2014/chart" uri="{C3380CC4-5D6E-409C-BE32-E72D297353CC}">
              <c16:uniqueId val="{00000000-8C3B-4B7E-B629-874F094D7211}"/>
            </c:ext>
          </c:extLst>
        </c:ser>
        <c:dLbls>
          <c:dLblPos val="outEnd"/>
          <c:showLegendKey val="0"/>
          <c:showVal val="1"/>
          <c:showCatName val="0"/>
          <c:showSerName val="0"/>
          <c:showPercent val="0"/>
          <c:showBubbleSize val="0"/>
        </c:dLbls>
        <c:gapWidth val="182"/>
        <c:axId val="262845935"/>
        <c:axId val="265319103"/>
      </c:barChart>
      <c:catAx>
        <c:axId val="26284593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5319103"/>
        <c:crosses val="autoZero"/>
        <c:auto val="1"/>
        <c:lblAlgn val="ctr"/>
        <c:lblOffset val="100"/>
        <c:noMultiLvlLbl val="0"/>
      </c:catAx>
      <c:valAx>
        <c:axId val="26531910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28459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[Project_IT (1).xlsx]PivotS!PivotTable14</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Count of Ticket vs Resolution Time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PivotS!$AC$1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PivotS!$AB$2:$AB$24</c:f>
              <c:strCache>
                <c:ptCount val="2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strCache>
            </c:strRef>
          </c:cat>
          <c:val>
            <c:numRef>
              <c:f>PivotS!$AC$2:$AC$24</c:f>
              <c:numCache>
                <c:formatCode>General</c:formatCode>
                <c:ptCount val="22"/>
                <c:pt idx="0">
                  <c:v>25071</c:v>
                </c:pt>
                <c:pt idx="1">
                  <c:v>9277</c:v>
                </c:pt>
                <c:pt idx="2">
                  <c:v>6466</c:v>
                </c:pt>
                <c:pt idx="3">
                  <c:v>6200</c:v>
                </c:pt>
                <c:pt idx="4">
                  <c:v>4919</c:v>
                </c:pt>
                <c:pt idx="5">
                  <c:v>8789</c:v>
                </c:pt>
                <c:pt idx="6">
                  <c:v>7802</c:v>
                </c:pt>
                <c:pt idx="7">
                  <c:v>6582</c:v>
                </c:pt>
                <c:pt idx="8">
                  <c:v>4850</c:v>
                </c:pt>
                <c:pt idx="9">
                  <c:v>3739</c:v>
                </c:pt>
                <c:pt idx="10">
                  <c:v>3899</c:v>
                </c:pt>
                <c:pt idx="11">
                  <c:v>1732</c:v>
                </c:pt>
                <c:pt idx="12">
                  <c:v>1555</c:v>
                </c:pt>
                <c:pt idx="13">
                  <c:v>1712</c:v>
                </c:pt>
                <c:pt idx="14">
                  <c:v>1566</c:v>
                </c:pt>
                <c:pt idx="15">
                  <c:v>1360</c:v>
                </c:pt>
                <c:pt idx="16">
                  <c:v>1167</c:v>
                </c:pt>
                <c:pt idx="17">
                  <c:v>554</c:v>
                </c:pt>
                <c:pt idx="18">
                  <c:v>124</c:v>
                </c:pt>
                <c:pt idx="19">
                  <c:v>130</c:v>
                </c:pt>
                <c:pt idx="20">
                  <c:v>2</c:v>
                </c:pt>
                <c:pt idx="21">
                  <c:v>2</c:v>
                </c:pt>
              </c:numCache>
            </c:numRef>
          </c:val>
          <c:extLst>
            <c:ext xmlns:c16="http://schemas.microsoft.com/office/drawing/2014/chart" uri="{C3380CC4-5D6E-409C-BE32-E72D297353CC}">
              <c16:uniqueId val="{00000000-0847-4A37-9AFF-B3D0FD194667}"/>
            </c:ext>
          </c:extLst>
        </c:ser>
        <c:dLbls>
          <c:dLblPos val="outEnd"/>
          <c:showLegendKey val="0"/>
          <c:showVal val="1"/>
          <c:showCatName val="0"/>
          <c:showSerName val="0"/>
          <c:showPercent val="0"/>
          <c:showBubbleSize val="0"/>
        </c:dLbls>
        <c:gapWidth val="219"/>
        <c:overlap val="-27"/>
        <c:axId val="551774495"/>
        <c:axId val="426131439"/>
      </c:barChart>
      <c:catAx>
        <c:axId val="5517744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6131439"/>
        <c:crosses val="autoZero"/>
        <c:auto val="1"/>
        <c:lblAlgn val="ctr"/>
        <c:lblOffset val="100"/>
        <c:noMultiLvlLbl val="0"/>
      </c:catAx>
      <c:valAx>
        <c:axId val="42613143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17744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[Project_IT (1).xlsx]PivotS!PivotTable11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Count of Ticket vs Severity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PivotS!$Z$1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PivotS!$Y$2:$Y$7</c:f>
              <c:strCache>
                <c:ptCount val="5"/>
                <c:pt idx="0">
                  <c:v> Major</c:v>
                </c:pt>
                <c:pt idx="1">
                  <c:v> Minor</c:v>
                </c:pt>
                <c:pt idx="2">
                  <c:v> Normal</c:v>
                </c:pt>
                <c:pt idx="3">
                  <c:v> Unclassified</c:v>
                </c:pt>
                <c:pt idx="4">
                  <c:v> Urgent</c:v>
                </c:pt>
              </c:strCache>
            </c:strRef>
          </c:cat>
          <c:val>
            <c:numRef>
              <c:f>PivotS!$Z$2:$Z$7</c:f>
              <c:numCache>
                <c:formatCode>General</c:formatCode>
                <c:ptCount val="5"/>
                <c:pt idx="0">
                  <c:v>4836</c:v>
                </c:pt>
                <c:pt idx="1">
                  <c:v>2258</c:v>
                </c:pt>
                <c:pt idx="2">
                  <c:v>88656</c:v>
                </c:pt>
                <c:pt idx="3">
                  <c:v>356</c:v>
                </c:pt>
                <c:pt idx="4">
                  <c:v>1392</c:v>
                </c:pt>
              </c:numCache>
            </c:numRef>
          </c:val>
          <c:extLst>
            <c:ext xmlns:c16="http://schemas.microsoft.com/office/drawing/2014/chart" uri="{C3380CC4-5D6E-409C-BE32-E72D297353CC}">
              <c16:uniqueId val="{00000000-4DF1-459E-A3FD-A7F8186EA9A0}"/>
            </c:ext>
          </c:extLst>
        </c:ser>
        <c:dLbls>
          <c:dLblPos val="outEnd"/>
          <c:showLegendKey val="0"/>
          <c:showVal val="1"/>
          <c:showCatName val="0"/>
          <c:showSerName val="0"/>
          <c:showPercent val="0"/>
          <c:showBubbleSize val="0"/>
        </c:dLbls>
        <c:gapWidth val="219"/>
        <c:overlap val="-27"/>
        <c:axId val="272930159"/>
        <c:axId val="10026671"/>
      </c:barChart>
      <c:catAx>
        <c:axId val="272930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26671"/>
        <c:crosses val="autoZero"/>
        <c:auto val="1"/>
        <c:lblAlgn val="ctr"/>
        <c:lblOffset val="100"/>
        <c:noMultiLvlLbl val="0"/>
      </c:catAx>
      <c:valAx>
        <c:axId val="1002667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29301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27ad3a354b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27ad3a354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27ad3a354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27ad3a354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27ad3a354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27ad3a354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27ad3a354b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27ad3a354b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27ad3a354b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27ad3a354b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4750737"/>
            <a:ext cx="9144000"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4866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332440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9" name="Picture 8" descr="E:\websites\free-power-point-templates\2012\logos.png">
            <a:extLst>
              <a:ext uri="{FF2B5EF4-FFF2-40B4-BE49-F238E27FC236}">
                <a16:creationId xmlns:a16="http://schemas.microsoft.com/office/drawing/2014/main" id="{3ECE886D-8334-54D7-131C-06C013CF42E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270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54632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44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8892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988939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074F12-AA26-4AC8-9962-C36BB8F32554}" type="datetimeFigureOut">
              <a:rPr lang="en-US" smtClean="0"/>
              <a:pPr/>
              <a:t>1/27/2025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84205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3074F12-AA26-4AC8-9962-C36BB8F32554}" type="datetimeFigureOut">
              <a:rPr lang="en-US" smtClean="0"/>
              <a:pPr/>
              <a:t>1/27/2025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633123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53074F12-AA26-4AC8-9962-C36BB8F32554}" type="datetimeFigureOut">
              <a:rPr lang="en-US" smtClean="0"/>
              <a:pPr/>
              <a:t>1/27/2025</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178206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tIns="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865790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53074F12-AA26-4AC8-9962-C36BB8F32554}" type="datetimeFigureOut">
              <a:rPr lang="en-US" smtClean="0"/>
              <a:pPr/>
              <a:t>1/27/2025</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B82CCC60-E8CD-4174-8B1A-7DF615B22EEF}" type="slidenum">
              <a:rPr lang="en-US" smtClean="0"/>
              <a:pPr/>
              <a:t>‹#›</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F25C270-792C-4E49-D113-EFD7C35E9135}"/>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334850411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706425" y="1591600"/>
            <a:ext cx="3443700" cy="1236300"/>
          </a:xfrm>
          <a:prstGeom prst="rect">
            <a:avLst/>
          </a:prstGeom>
          <a:noFill/>
          <a:ln>
            <a:noFill/>
          </a:ln>
        </p:spPr>
        <p:txBody>
          <a:bodyPr spcFirstLastPara="1" wrap="square" lIns="91425" tIns="91425" rIns="91425" bIns="91425" anchor="t" anchorCtr="0">
            <a:noAutofit/>
          </a:bodyPr>
          <a:lstStyle/>
          <a:p>
            <a:pPr marL="12700" lvl="0" indent="0" algn="l" rtl="0">
              <a:spcBef>
                <a:spcPts val="0"/>
              </a:spcBef>
              <a:spcAft>
                <a:spcPts val="0"/>
              </a:spcAft>
              <a:buClr>
                <a:schemeClr val="dk1"/>
              </a:buClr>
              <a:buFont typeface="Arial"/>
              <a:buNone/>
            </a:pPr>
            <a:r>
              <a:rPr lang="en-GB" sz="2400" b="1">
                <a:solidFill>
                  <a:schemeClr val="dk1"/>
                </a:solidFill>
                <a:latin typeface="Tahoma"/>
                <a:ea typeface="Tahoma"/>
                <a:cs typeface="Tahoma"/>
                <a:sym typeface="Tahoma"/>
              </a:rPr>
              <a:t>Spreadsheet Project:</a:t>
            </a:r>
            <a:endParaRPr sz="2400" b="1">
              <a:solidFill>
                <a:schemeClr val="dk1"/>
              </a:solidFill>
              <a:latin typeface="Tahoma"/>
              <a:ea typeface="Tahoma"/>
              <a:cs typeface="Tahoma"/>
              <a:sym typeface="Tahoma"/>
            </a:endParaRPr>
          </a:p>
          <a:p>
            <a:pPr marL="0" lvl="0" indent="0" algn="l" rtl="0">
              <a:spcBef>
                <a:spcPts val="1000"/>
              </a:spcBef>
              <a:spcAft>
                <a:spcPts val="0"/>
              </a:spcAft>
              <a:buClr>
                <a:schemeClr val="dk1"/>
              </a:buClr>
              <a:buFont typeface="Arial"/>
              <a:buNone/>
            </a:pPr>
            <a:r>
              <a:rPr lang="en-GB" sz="2400" b="1">
                <a:solidFill>
                  <a:schemeClr val="dk1"/>
                </a:solidFill>
                <a:latin typeface="Tahoma"/>
                <a:ea typeface="Tahoma"/>
                <a:cs typeface="Tahoma"/>
                <a:sym typeface="Tahoma"/>
              </a:rPr>
              <a:t>IT Ticket Analysis</a:t>
            </a:r>
            <a:endParaRPr sz="2400">
              <a:solidFill>
                <a:schemeClr val="dk1"/>
              </a:solidFill>
              <a:latin typeface="Tahoma"/>
              <a:ea typeface="Tahoma"/>
              <a:cs typeface="Tahoma"/>
              <a:sym typeface="Tahoma"/>
            </a:endParaRPr>
          </a:p>
          <a:p>
            <a:pPr marL="0" lvl="0" indent="0" algn="l" rtl="0">
              <a:spcBef>
                <a:spcPts val="0"/>
              </a:spcBef>
              <a:spcAft>
                <a:spcPts val="0"/>
              </a:spcAft>
              <a:buNone/>
            </a:pPr>
            <a:endParaRPr sz="1800">
              <a:solidFill>
                <a:schemeClr val="dk2"/>
              </a:solidFill>
            </a:endParaRPr>
          </a:p>
        </p:txBody>
      </p:sp>
      <p:sp>
        <p:nvSpPr>
          <p:cNvPr id="55" name="Google Shape;55;p13"/>
          <p:cNvSpPr txBox="1"/>
          <p:nvPr/>
        </p:nvSpPr>
        <p:spPr>
          <a:xfrm>
            <a:off x="1266752" y="3277964"/>
            <a:ext cx="2019900" cy="67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dirty="0">
                <a:solidFill>
                  <a:schemeClr val="dk2"/>
                </a:solidFill>
                <a:latin typeface="Times New Roman"/>
                <a:ea typeface="Times New Roman"/>
                <a:cs typeface="Times New Roman"/>
                <a:sym typeface="Times New Roman"/>
              </a:rPr>
              <a:t>Aditya Thakur</a:t>
            </a:r>
            <a:endParaRPr sz="1800" dirty="0">
              <a:solidFill>
                <a:schemeClr val="dk2"/>
              </a:solidFill>
              <a:latin typeface="Times New Roman"/>
              <a:ea typeface="Times New Roman"/>
              <a:cs typeface="Times New Roman"/>
              <a:sym typeface="Times New Roman"/>
            </a:endParaRPr>
          </a:p>
          <a:p>
            <a:pPr marL="0" lvl="0" indent="0" algn="ctr" rtl="0">
              <a:spcBef>
                <a:spcPts val="0"/>
              </a:spcBef>
              <a:spcAft>
                <a:spcPts val="0"/>
              </a:spcAft>
              <a:buNone/>
            </a:pPr>
            <a:r>
              <a:rPr lang="en-GB" sz="1800" dirty="0">
                <a:solidFill>
                  <a:schemeClr val="dk2"/>
                </a:solidFill>
                <a:latin typeface="Times New Roman"/>
                <a:ea typeface="Times New Roman"/>
                <a:cs typeface="Times New Roman"/>
                <a:sym typeface="Times New Roman"/>
              </a:rPr>
              <a:t>22/01/2025</a:t>
            </a:r>
            <a:endParaRPr sz="1800" dirty="0">
              <a:solidFill>
                <a:schemeClr val="dk2"/>
              </a:solidFill>
              <a:latin typeface="Times New Roman"/>
              <a:ea typeface="Times New Roman"/>
              <a:cs typeface="Times New Roman"/>
              <a:sym typeface="Times New Roman"/>
            </a:endParaRPr>
          </a:p>
        </p:txBody>
      </p:sp>
      <p:sp>
        <p:nvSpPr>
          <p:cNvPr id="56" name="Google Shape;56;p13"/>
          <p:cNvSpPr/>
          <p:nvPr/>
        </p:nvSpPr>
        <p:spPr>
          <a:xfrm>
            <a:off x="4679925" y="0"/>
            <a:ext cx="4464000" cy="5143500"/>
          </a:xfrm>
          <a:prstGeom prst="rect">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EF736-E613-4E60-ABF3-7B87B518FA87}"/>
              </a:ext>
            </a:extLst>
          </p:cNvPr>
          <p:cNvSpPr>
            <a:spLocks noGrp="1"/>
          </p:cNvSpPr>
          <p:nvPr>
            <p:ph type="title"/>
          </p:nvPr>
        </p:nvSpPr>
        <p:spPr>
          <a:xfrm>
            <a:off x="888849" y="276916"/>
            <a:ext cx="6555934" cy="725349"/>
          </a:xfrm>
        </p:spPr>
        <p:txBody>
          <a:bodyPr/>
          <a:lstStyle/>
          <a:p>
            <a:r>
              <a:rPr lang="en-IN" dirty="0">
                <a:solidFill>
                  <a:schemeClr val="accent2"/>
                </a:solidFill>
              </a:rPr>
              <a:t>Analysis and Insights</a:t>
            </a:r>
          </a:p>
        </p:txBody>
      </p:sp>
      <p:sp>
        <p:nvSpPr>
          <p:cNvPr id="3" name="Content Placeholder 2">
            <a:extLst>
              <a:ext uri="{FF2B5EF4-FFF2-40B4-BE49-F238E27FC236}">
                <a16:creationId xmlns:a16="http://schemas.microsoft.com/office/drawing/2014/main" id="{EDF02465-C74F-47CC-9493-9D3876B72D93}"/>
              </a:ext>
            </a:extLst>
          </p:cNvPr>
          <p:cNvSpPr>
            <a:spLocks noGrp="1"/>
          </p:cNvSpPr>
          <p:nvPr>
            <p:ph idx="1"/>
          </p:nvPr>
        </p:nvSpPr>
        <p:spPr>
          <a:xfrm>
            <a:off x="888849" y="1427967"/>
            <a:ext cx="3530751" cy="2495628"/>
          </a:xfrm>
        </p:spPr>
        <p:txBody>
          <a:bodyPr>
            <a:normAutofit/>
          </a:bodyPr>
          <a:lstStyle/>
          <a:p>
            <a:pPr>
              <a:buFont typeface="Arial" panose="020B0604020202020204" pitchFamily="34" charset="0"/>
              <a:buChar char="•"/>
            </a:pPr>
            <a:r>
              <a:rPr lang="en-IN" sz="1600" dirty="0"/>
              <a:t>Tickets raised from Hardware category takes the most to resolve.</a:t>
            </a:r>
          </a:p>
          <a:p>
            <a:pPr>
              <a:buFont typeface="Arial" panose="020B0604020202020204" pitchFamily="34" charset="0"/>
              <a:buChar char="•"/>
            </a:pPr>
            <a:r>
              <a:rPr lang="en-IN" sz="1600" dirty="0"/>
              <a:t>Ticket raised from Login Access category gets resolved in just 0.3 days.</a:t>
            </a:r>
          </a:p>
          <a:p>
            <a:pPr>
              <a:buFont typeface="Arial" panose="020B0604020202020204" pitchFamily="34" charset="0"/>
              <a:buChar char="•"/>
            </a:pPr>
            <a:r>
              <a:rPr lang="en-IN" sz="1600" dirty="0"/>
              <a:t>Understanding of resolution time of different request category is necessary to understand which request category is taking more time to get resolved. </a:t>
            </a:r>
          </a:p>
        </p:txBody>
      </p:sp>
      <p:pic>
        <p:nvPicPr>
          <p:cNvPr id="4" name="Picture 3">
            <a:extLst>
              <a:ext uri="{FF2B5EF4-FFF2-40B4-BE49-F238E27FC236}">
                <a16:creationId xmlns:a16="http://schemas.microsoft.com/office/drawing/2014/main" id="{58269CEE-F9BD-43D4-9C51-E8515D938C7C}"/>
              </a:ext>
            </a:extLst>
          </p:cNvPr>
          <p:cNvPicPr>
            <a:picLocks noChangeAspect="1"/>
          </p:cNvPicPr>
          <p:nvPr/>
        </p:nvPicPr>
        <p:blipFill>
          <a:blip r:embed="rId2"/>
          <a:stretch>
            <a:fillRect/>
          </a:stretch>
        </p:blipFill>
        <p:spPr>
          <a:xfrm>
            <a:off x="4636349" y="1427967"/>
            <a:ext cx="3718757" cy="2495628"/>
          </a:xfrm>
          <a:prstGeom prst="rect">
            <a:avLst/>
          </a:prstGeom>
        </p:spPr>
      </p:pic>
    </p:spTree>
    <p:extLst>
      <p:ext uri="{BB962C8B-B14F-4D97-AF65-F5344CB8AC3E}">
        <p14:creationId xmlns:p14="http://schemas.microsoft.com/office/powerpoint/2010/main" val="3428302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56389-9320-4FF2-AF14-24C100835F6A}"/>
              </a:ext>
            </a:extLst>
          </p:cNvPr>
          <p:cNvSpPr>
            <a:spLocks noGrp="1"/>
          </p:cNvSpPr>
          <p:nvPr>
            <p:ph type="title"/>
          </p:nvPr>
        </p:nvSpPr>
        <p:spPr>
          <a:xfrm>
            <a:off x="969785" y="153911"/>
            <a:ext cx="6555934" cy="725349"/>
          </a:xfrm>
        </p:spPr>
        <p:txBody>
          <a:bodyPr/>
          <a:lstStyle/>
          <a:p>
            <a:r>
              <a:rPr lang="en-IN" dirty="0">
                <a:solidFill>
                  <a:schemeClr val="accent2"/>
                </a:solidFill>
              </a:rPr>
              <a:t>Analysis and Insights</a:t>
            </a:r>
          </a:p>
        </p:txBody>
      </p:sp>
      <p:sp>
        <p:nvSpPr>
          <p:cNvPr id="3" name="Content Placeholder 2">
            <a:extLst>
              <a:ext uri="{FF2B5EF4-FFF2-40B4-BE49-F238E27FC236}">
                <a16:creationId xmlns:a16="http://schemas.microsoft.com/office/drawing/2014/main" id="{C85EE582-E824-40AC-ADC5-486F5D5058E0}"/>
              </a:ext>
            </a:extLst>
          </p:cNvPr>
          <p:cNvSpPr>
            <a:spLocks noGrp="1"/>
          </p:cNvSpPr>
          <p:nvPr>
            <p:ph idx="1"/>
          </p:nvPr>
        </p:nvSpPr>
        <p:spPr>
          <a:xfrm>
            <a:off x="849407" y="1675331"/>
            <a:ext cx="3230880" cy="2882497"/>
          </a:xfrm>
        </p:spPr>
        <p:txBody>
          <a:bodyPr>
            <a:normAutofit/>
          </a:bodyPr>
          <a:lstStyle/>
          <a:p>
            <a:pPr>
              <a:buFont typeface="Arial" panose="020B0604020202020204" pitchFamily="34" charset="0"/>
              <a:buChar char="•"/>
            </a:pPr>
            <a:r>
              <a:rPr lang="en-US" sz="1200" b="1" dirty="0"/>
              <a:t>Consistently High Satisfaction (Ages 28-38): </a:t>
            </a:r>
            <a:r>
              <a:rPr lang="en-US" sz="1200" dirty="0"/>
              <a:t>The satisfaction rate remains relatively stable and high in the age range of 28-38.</a:t>
            </a:r>
          </a:p>
          <a:p>
            <a:pPr>
              <a:buFont typeface="Arial" panose="020B0604020202020204" pitchFamily="34" charset="0"/>
              <a:buChar char="•"/>
            </a:pPr>
            <a:r>
              <a:rPr lang="en-US" sz="1200" b="1" dirty="0"/>
              <a:t>Slight Dip in Mid-Age Group (Ages 39-43): </a:t>
            </a:r>
            <a:r>
              <a:rPr lang="en-US" sz="1200" dirty="0"/>
              <a:t>There is a noticeable dip in satisfaction levels around ages 39-43.</a:t>
            </a:r>
          </a:p>
          <a:p>
            <a:pPr>
              <a:buFont typeface="Arial" panose="020B0604020202020204" pitchFamily="34" charset="0"/>
              <a:buChar char="•"/>
            </a:pPr>
            <a:r>
              <a:rPr lang="en-US" sz="1200" b="1" dirty="0"/>
              <a:t>Satisfaction Rebounds (Ages 44-52): </a:t>
            </a:r>
            <a:r>
              <a:rPr lang="en-US" sz="1200" dirty="0"/>
              <a:t>The satisfaction rate recovers and stays consistent towards the upper age bracket (44-52).</a:t>
            </a:r>
            <a:endParaRPr lang="en-IN" sz="1200" dirty="0"/>
          </a:p>
        </p:txBody>
      </p:sp>
      <p:pic>
        <p:nvPicPr>
          <p:cNvPr id="7" name="Picture 6">
            <a:extLst>
              <a:ext uri="{FF2B5EF4-FFF2-40B4-BE49-F238E27FC236}">
                <a16:creationId xmlns:a16="http://schemas.microsoft.com/office/drawing/2014/main" id="{64E3DC00-D9DF-4C61-8F9A-C69737E4414B}"/>
              </a:ext>
            </a:extLst>
          </p:cNvPr>
          <p:cNvPicPr>
            <a:picLocks noChangeAspect="1"/>
          </p:cNvPicPr>
          <p:nvPr/>
        </p:nvPicPr>
        <p:blipFill>
          <a:blip r:embed="rId2"/>
          <a:stretch>
            <a:fillRect/>
          </a:stretch>
        </p:blipFill>
        <p:spPr>
          <a:xfrm>
            <a:off x="4741433" y="1846017"/>
            <a:ext cx="4008120" cy="2328398"/>
          </a:xfrm>
          <a:prstGeom prst="rect">
            <a:avLst/>
          </a:prstGeom>
          <a:ln>
            <a:noFill/>
          </a:ln>
          <a:effectLst>
            <a:softEdge rad="112500"/>
          </a:effectLst>
        </p:spPr>
      </p:pic>
    </p:spTree>
    <p:extLst>
      <p:ext uri="{BB962C8B-B14F-4D97-AF65-F5344CB8AC3E}">
        <p14:creationId xmlns:p14="http://schemas.microsoft.com/office/powerpoint/2010/main" val="68997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8F47F-0271-4D0D-835C-F1FEE88799F0}"/>
              </a:ext>
            </a:extLst>
          </p:cNvPr>
          <p:cNvSpPr>
            <a:spLocks noGrp="1"/>
          </p:cNvSpPr>
          <p:nvPr>
            <p:ph type="title"/>
          </p:nvPr>
        </p:nvSpPr>
        <p:spPr>
          <a:xfrm>
            <a:off x="1886043" y="55033"/>
            <a:ext cx="6555934" cy="725349"/>
          </a:xfrm>
        </p:spPr>
        <p:txBody>
          <a:bodyPr/>
          <a:lstStyle/>
          <a:p>
            <a:r>
              <a:rPr lang="en-IN" dirty="0">
                <a:solidFill>
                  <a:schemeClr val="accent2"/>
                </a:solidFill>
              </a:rPr>
              <a:t>Analysis and Insights</a:t>
            </a:r>
          </a:p>
        </p:txBody>
      </p:sp>
      <p:sp>
        <p:nvSpPr>
          <p:cNvPr id="3" name="Content Placeholder 2">
            <a:extLst>
              <a:ext uri="{FF2B5EF4-FFF2-40B4-BE49-F238E27FC236}">
                <a16:creationId xmlns:a16="http://schemas.microsoft.com/office/drawing/2014/main" id="{9D454736-BA8E-4489-858C-94DE4AF7980E}"/>
              </a:ext>
            </a:extLst>
          </p:cNvPr>
          <p:cNvSpPr>
            <a:spLocks noGrp="1"/>
          </p:cNvSpPr>
          <p:nvPr>
            <p:ph idx="1"/>
          </p:nvPr>
        </p:nvSpPr>
        <p:spPr>
          <a:xfrm>
            <a:off x="702226" y="1464300"/>
            <a:ext cx="3686894" cy="2433469"/>
          </a:xfrm>
        </p:spPr>
        <p:txBody>
          <a:bodyPr>
            <a:normAutofit/>
          </a:bodyPr>
          <a:lstStyle/>
          <a:p>
            <a:pPr>
              <a:buFont typeface="Arial" panose="020B0604020202020204" pitchFamily="34" charset="0"/>
              <a:buChar char="•"/>
            </a:pPr>
            <a:r>
              <a:rPr lang="en-US" sz="1600" dirty="0"/>
              <a:t>Steady Improvement: The satisfaction rate has consistently increased year over year from 2016 to 2020.</a:t>
            </a:r>
          </a:p>
          <a:p>
            <a:pPr>
              <a:buFont typeface="Arial" panose="020B0604020202020204" pitchFamily="34" charset="0"/>
              <a:buChar char="•"/>
            </a:pPr>
            <a:r>
              <a:rPr lang="en-US" sz="1600" dirty="0"/>
              <a:t>Significant Jump: The most noticeable rise in satisfaction occurred between 2016 and 2017.</a:t>
            </a:r>
          </a:p>
          <a:p>
            <a:pPr>
              <a:buFont typeface="Arial" panose="020B0604020202020204" pitchFamily="34" charset="0"/>
              <a:buChar char="•"/>
            </a:pPr>
            <a:r>
              <a:rPr lang="en-US" sz="1600" dirty="0"/>
              <a:t>Peak in 2020: 2020 recorded the highest satisfaction rate, suggesting successful efforts to boost employee morale.</a:t>
            </a:r>
            <a:endParaRPr lang="en-IN" sz="1600" dirty="0"/>
          </a:p>
        </p:txBody>
      </p:sp>
      <p:graphicFrame>
        <p:nvGraphicFramePr>
          <p:cNvPr id="6" name="Chart 5">
            <a:extLst>
              <a:ext uri="{FF2B5EF4-FFF2-40B4-BE49-F238E27FC236}">
                <a16:creationId xmlns:a16="http://schemas.microsoft.com/office/drawing/2014/main" id="{D8428CE6-E89C-4C75-BAFA-B98124E2D5A8}"/>
              </a:ext>
            </a:extLst>
          </p:cNvPr>
          <p:cNvGraphicFramePr>
            <a:graphicFrameLocks/>
          </p:cNvGraphicFramePr>
          <p:nvPr>
            <p:extLst>
              <p:ext uri="{D42A27DB-BD31-4B8C-83A1-F6EECF244321}">
                <p14:modId xmlns:p14="http://schemas.microsoft.com/office/powerpoint/2010/main" val="2369295167"/>
              </p:ext>
            </p:extLst>
          </p:nvPr>
        </p:nvGraphicFramePr>
        <p:xfrm>
          <a:off x="4389120" y="1309434"/>
          <a:ext cx="475488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2969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BB8-90BD-48B2-BA33-21B3D28B7798}"/>
              </a:ext>
            </a:extLst>
          </p:cNvPr>
          <p:cNvSpPr>
            <a:spLocks noGrp="1"/>
          </p:cNvSpPr>
          <p:nvPr>
            <p:ph type="title"/>
          </p:nvPr>
        </p:nvSpPr>
        <p:spPr>
          <a:xfrm>
            <a:off x="991844" y="483707"/>
            <a:ext cx="6555934" cy="725349"/>
          </a:xfrm>
        </p:spPr>
        <p:txBody>
          <a:bodyPr/>
          <a:lstStyle/>
          <a:p>
            <a:r>
              <a:rPr lang="en-IN" dirty="0">
                <a:solidFill>
                  <a:schemeClr val="accent2"/>
                </a:solidFill>
              </a:rPr>
              <a:t>Analysis and Insights</a:t>
            </a:r>
          </a:p>
        </p:txBody>
      </p:sp>
      <p:sp>
        <p:nvSpPr>
          <p:cNvPr id="3" name="Content Placeholder 2">
            <a:extLst>
              <a:ext uri="{FF2B5EF4-FFF2-40B4-BE49-F238E27FC236}">
                <a16:creationId xmlns:a16="http://schemas.microsoft.com/office/drawing/2014/main" id="{A411DC9E-B9AA-4CFC-B5D0-C6F80C96BF08}"/>
              </a:ext>
            </a:extLst>
          </p:cNvPr>
          <p:cNvSpPr>
            <a:spLocks noGrp="1"/>
          </p:cNvSpPr>
          <p:nvPr>
            <p:ph idx="1"/>
          </p:nvPr>
        </p:nvSpPr>
        <p:spPr>
          <a:xfrm>
            <a:off x="912057" y="1264920"/>
            <a:ext cx="3112647" cy="3508626"/>
          </a:xfrm>
        </p:spPr>
        <p:txBody>
          <a:bodyPr>
            <a:normAutofit/>
          </a:bodyPr>
          <a:lstStyle/>
          <a:p>
            <a:pPr>
              <a:buFont typeface="Arial" panose="020B0604020202020204" pitchFamily="34" charset="0"/>
              <a:buChar char="•"/>
            </a:pPr>
            <a:r>
              <a:rPr lang="en-IN" sz="1600" dirty="0"/>
              <a:t>The data has a total of 2000 employees, but we are only analysing performance of 10 employees.</a:t>
            </a:r>
          </a:p>
          <a:p>
            <a:pPr>
              <a:buFont typeface="Arial" panose="020B0604020202020204" pitchFamily="34" charset="0"/>
              <a:buChar char="•"/>
            </a:pPr>
            <a:r>
              <a:rPr lang="en-IN" sz="1600" dirty="0"/>
              <a:t>The peak satisfaction rate is given by the employee no 9 which is close to 4.4.</a:t>
            </a:r>
          </a:p>
          <a:p>
            <a:pPr>
              <a:buFont typeface="Arial" panose="020B0604020202020204" pitchFamily="34" charset="0"/>
              <a:buChar char="•"/>
            </a:pPr>
            <a:r>
              <a:rPr lang="en-IN" sz="1600" dirty="0"/>
              <a:t>The lowest satisfaction rate is given by no. 1 which is close to  3.9.</a:t>
            </a:r>
          </a:p>
          <a:p>
            <a:pPr>
              <a:buFont typeface="Arial" panose="020B0604020202020204" pitchFamily="34" charset="0"/>
              <a:buChar char="•"/>
            </a:pPr>
            <a:r>
              <a:rPr lang="en-IN" sz="1600" dirty="0"/>
              <a:t>The satisfaction rate of the whole data ranges from 3.9 to 4.5.</a:t>
            </a:r>
          </a:p>
        </p:txBody>
      </p:sp>
      <p:pic>
        <p:nvPicPr>
          <p:cNvPr id="5" name="Picture 4">
            <a:extLst>
              <a:ext uri="{FF2B5EF4-FFF2-40B4-BE49-F238E27FC236}">
                <a16:creationId xmlns:a16="http://schemas.microsoft.com/office/drawing/2014/main" id="{10912A9F-2081-4A08-BAAD-8792710F8238}"/>
              </a:ext>
            </a:extLst>
          </p:cNvPr>
          <p:cNvPicPr>
            <a:picLocks noChangeAspect="1"/>
          </p:cNvPicPr>
          <p:nvPr/>
        </p:nvPicPr>
        <p:blipFill>
          <a:blip r:embed="rId2"/>
          <a:stretch>
            <a:fillRect/>
          </a:stretch>
        </p:blipFill>
        <p:spPr>
          <a:xfrm>
            <a:off x="4383741" y="1470660"/>
            <a:ext cx="4084320" cy="2202180"/>
          </a:xfrm>
          <a:prstGeom prst="rect">
            <a:avLst/>
          </a:prstGeom>
          <a:ln>
            <a:noFill/>
          </a:ln>
          <a:effectLst>
            <a:softEdge rad="112500"/>
          </a:effectLst>
        </p:spPr>
      </p:pic>
    </p:spTree>
    <p:extLst>
      <p:ext uri="{BB962C8B-B14F-4D97-AF65-F5344CB8AC3E}">
        <p14:creationId xmlns:p14="http://schemas.microsoft.com/office/powerpoint/2010/main" val="2494717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3DD1-3FEB-489D-9840-09D9BDDF2D1B}"/>
              </a:ext>
            </a:extLst>
          </p:cNvPr>
          <p:cNvSpPr>
            <a:spLocks noGrp="1"/>
          </p:cNvSpPr>
          <p:nvPr>
            <p:ph type="title"/>
          </p:nvPr>
        </p:nvSpPr>
        <p:spPr>
          <a:xfrm>
            <a:off x="859793" y="624499"/>
            <a:ext cx="6555934" cy="584867"/>
          </a:xfrm>
        </p:spPr>
        <p:txBody>
          <a:bodyPr>
            <a:normAutofit/>
          </a:bodyPr>
          <a:lstStyle/>
          <a:p>
            <a:r>
              <a:rPr lang="en-IN" dirty="0">
                <a:solidFill>
                  <a:schemeClr val="accent2"/>
                </a:solidFill>
              </a:rPr>
              <a:t>Analysis and Insights</a:t>
            </a:r>
          </a:p>
        </p:txBody>
      </p:sp>
      <p:sp>
        <p:nvSpPr>
          <p:cNvPr id="3" name="Content Placeholder 2">
            <a:extLst>
              <a:ext uri="{FF2B5EF4-FFF2-40B4-BE49-F238E27FC236}">
                <a16:creationId xmlns:a16="http://schemas.microsoft.com/office/drawing/2014/main" id="{496E2993-27CA-49FF-9C56-D9C70FE6B99B}"/>
              </a:ext>
            </a:extLst>
          </p:cNvPr>
          <p:cNvSpPr>
            <a:spLocks noGrp="1"/>
          </p:cNvSpPr>
          <p:nvPr>
            <p:ph idx="1"/>
          </p:nvPr>
        </p:nvSpPr>
        <p:spPr>
          <a:xfrm>
            <a:off x="859793" y="1316942"/>
            <a:ext cx="3295527" cy="3508626"/>
          </a:xfrm>
        </p:spPr>
        <p:txBody>
          <a:bodyPr>
            <a:normAutofit/>
          </a:bodyPr>
          <a:lstStyle/>
          <a:p>
            <a:pPr>
              <a:buFont typeface="Arial" panose="020B0604020202020204" pitchFamily="34" charset="0"/>
              <a:buChar char="•"/>
            </a:pPr>
            <a:r>
              <a:rPr lang="en-IN" sz="1600" dirty="0"/>
              <a:t>Issues of employee no. 4 got resolved on just less than 4 days on an average.</a:t>
            </a:r>
          </a:p>
          <a:p>
            <a:pPr>
              <a:buFont typeface="Arial" panose="020B0604020202020204" pitchFamily="34" charset="0"/>
              <a:buChar char="•"/>
            </a:pPr>
            <a:r>
              <a:rPr lang="en-IN" sz="1600" dirty="0"/>
              <a:t>While for Id no. 2 and 9 , it took more than 5 days.</a:t>
            </a:r>
          </a:p>
          <a:p>
            <a:pPr marL="0" indent="0">
              <a:buNone/>
            </a:pPr>
            <a:endParaRPr lang="en-IN" sz="1600" dirty="0"/>
          </a:p>
        </p:txBody>
      </p:sp>
      <p:pic>
        <p:nvPicPr>
          <p:cNvPr id="5" name="Picture 4">
            <a:extLst>
              <a:ext uri="{FF2B5EF4-FFF2-40B4-BE49-F238E27FC236}">
                <a16:creationId xmlns:a16="http://schemas.microsoft.com/office/drawing/2014/main" id="{FB6388E1-625A-4DE1-BC48-3C923BE82E4D}"/>
              </a:ext>
            </a:extLst>
          </p:cNvPr>
          <p:cNvPicPr>
            <a:picLocks noChangeAspect="1"/>
          </p:cNvPicPr>
          <p:nvPr/>
        </p:nvPicPr>
        <p:blipFill>
          <a:blip r:embed="rId2"/>
          <a:stretch>
            <a:fillRect/>
          </a:stretch>
        </p:blipFill>
        <p:spPr>
          <a:xfrm>
            <a:off x="4572000" y="1501140"/>
            <a:ext cx="3543301" cy="2141220"/>
          </a:xfrm>
          <a:prstGeom prst="rect">
            <a:avLst/>
          </a:prstGeom>
          <a:ln>
            <a:noFill/>
          </a:ln>
          <a:effectLst>
            <a:softEdge rad="112500"/>
          </a:effectLst>
        </p:spPr>
      </p:pic>
    </p:spTree>
    <p:extLst>
      <p:ext uri="{BB962C8B-B14F-4D97-AF65-F5344CB8AC3E}">
        <p14:creationId xmlns:p14="http://schemas.microsoft.com/office/powerpoint/2010/main" val="1748229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68543-B631-4AB4-8AE3-12E111513E17}"/>
              </a:ext>
            </a:extLst>
          </p:cNvPr>
          <p:cNvSpPr>
            <a:spLocks noGrp="1"/>
          </p:cNvSpPr>
          <p:nvPr>
            <p:ph type="title"/>
          </p:nvPr>
        </p:nvSpPr>
        <p:spPr>
          <a:xfrm>
            <a:off x="929989" y="309221"/>
            <a:ext cx="6555934" cy="725349"/>
          </a:xfrm>
        </p:spPr>
        <p:txBody>
          <a:bodyPr/>
          <a:lstStyle/>
          <a:p>
            <a:r>
              <a:rPr lang="en-IN" dirty="0">
                <a:solidFill>
                  <a:schemeClr val="accent2"/>
                </a:solidFill>
              </a:rPr>
              <a:t>Analysis and Insights</a:t>
            </a:r>
          </a:p>
        </p:txBody>
      </p:sp>
      <p:sp>
        <p:nvSpPr>
          <p:cNvPr id="3" name="Content Placeholder 2">
            <a:extLst>
              <a:ext uri="{FF2B5EF4-FFF2-40B4-BE49-F238E27FC236}">
                <a16:creationId xmlns:a16="http://schemas.microsoft.com/office/drawing/2014/main" id="{09F479B2-BFB2-4FB5-8D56-C241AC7DB5C7}"/>
              </a:ext>
            </a:extLst>
          </p:cNvPr>
          <p:cNvSpPr>
            <a:spLocks noGrp="1"/>
          </p:cNvSpPr>
          <p:nvPr>
            <p:ph idx="1"/>
          </p:nvPr>
        </p:nvSpPr>
        <p:spPr>
          <a:xfrm>
            <a:off x="929989" y="1397057"/>
            <a:ext cx="3225828" cy="3437222"/>
          </a:xfrm>
        </p:spPr>
        <p:txBody>
          <a:bodyPr>
            <a:normAutofit/>
          </a:bodyPr>
          <a:lstStyle/>
          <a:p>
            <a:pPr>
              <a:buFont typeface="Arial" panose="020B0604020202020204" pitchFamily="34" charset="0"/>
              <a:buChar char="•"/>
            </a:pPr>
            <a:r>
              <a:rPr lang="en-IN" sz="1600" dirty="0"/>
              <a:t>This graph shows the resolution time of different priorities.</a:t>
            </a:r>
          </a:p>
          <a:p>
            <a:pPr>
              <a:buFont typeface="Arial" panose="020B0604020202020204" pitchFamily="34" charset="0"/>
              <a:buChar char="•"/>
            </a:pPr>
            <a:r>
              <a:rPr lang="en-IN" sz="1600" dirty="0"/>
              <a:t>Unassigned priority tickets are taking less time to resolve than low priority tickets.</a:t>
            </a:r>
          </a:p>
          <a:p>
            <a:pPr>
              <a:buFont typeface="Arial" panose="020B0604020202020204" pitchFamily="34" charset="0"/>
              <a:buChar char="•"/>
            </a:pPr>
            <a:r>
              <a:rPr lang="en-IN" sz="1600" dirty="0"/>
              <a:t>High Priority tickets get resolved in just 3.49 days.</a:t>
            </a:r>
          </a:p>
          <a:p>
            <a:pPr>
              <a:buFont typeface="Arial" panose="020B0604020202020204" pitchFamily="34" charset="0"/>
              <a:buChar char="•"/>
            </a:pPr>
            <a:r>
              <a:rPr lang="en-IN" sz="1600" dirty="0"/>
              <a:t>It is crucial to understand that whether tickets are being resolved according to priorities or not.</a:t>
            </a:r>
          </a:p>
        </p:txBody>
      </p:sp>
      <p:pic>
        <p:nvPicPr>
          <p:cNvPr id="6" name="Picture 5">
            <a:extLst>
              <a:ext uri="{FF2B5EF4-FFF2-40B4-BE49-F238E27FC236}">
                <a16:creationId xmlns:a16="http://schemas.microsoft.com/office/drawing/2014/main" id="{6B9D6D30-47DD-4412-AF8C-983558FDFB07}"/>
              </a:ext>
            </a:extLst>
          </p:cNvPr>
          <p:cNvPicPr>
            <a:picLocks noChangeAspect="1"/>
          </p:cNvPicPr>
          <p:nvPr/>
        </p:nvPicPr>
        <p:blipFill>
          <a:blip r:embed="rId2"/>
          <a:stretch>
            <a:fillRect/>
          </a:stretch>
        </p:blipFill>
        <p:spPr>
          <a:xfrm>
            <a:off x="4988185" y="1572453"/>
            <a:ext cx="3316511" cy="2286198"/>
          </a:xfrm>
          <a:prstGeom prst="rect">
            <a:avLst/>
          </a:prstGeom>
          <a:ln>
            <a:noFill/>
          </a:ln>
          <a:effectLst>
            <a:softEdge rad="112500"/>
          </a:effectLst>
        </p:spPr>
      </p:pic>
    </p:spTree>
    <p:extLst>
      <p:ext uri="{BB962C8B-B14F-4D97-AF65-F5344CB8AC3E}">
        <p14:creationId xmlns:p14="http://schemas.microsoft.com/office/powerpoint/2010/main" val="857213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B0C38-E271-46EC-BE06-B17A881368E2}"/>
              </a:ext>
            </a:extLst>
          </p:cNvPr>
          <p:cNvSpPr>
            <a:spLocks noGrp="1"/>
          </p:cNvSpPr>
          <p:nvPr>
            <p:ph type="title"/>
          </p:nvPr>
        </p:nvSpPr>
        <p:spPr>
          <a:xfrm>
            <a:off x="822960" y="214953"/>
            <a:ext cx="7543800" cy="933363"/>
          </a:xfrm>
        </p:spPr>
        <p:txBody>
          <a:bodyPr/>
          <a:lstStyle/>
          <a:p>
            <a:r>
              <a:rPr lang="en-IN" dirty="0">
                <a:solidFill>
                  <a:schemeClr val="accent2"/>
                </a:solidFill>
              </a:rPr>
              <a:t>Analysis and Insights</a:t>
            </a:r>
            <a:endParaRPr lang="en-IN" dirty="0"/>
          </a:p>
        </p:txBody>
      </p:sp>
      <p:sp>
        <p:nvSpPr>
          <p:cNvPr id="3" name="Content Placeholder 2">
            <a:extLst>
              <a:ext uri="{FF2B5EF4-FFF2-40B4-BE49-F238E27FC236}">
                <a16:creationId xmlns:a16="http://schemas.microsoft.com/office/drawing/2014/main" id="{F05FB74A-006E-4AE2-9D3E-EC049D478F81}"/>
              </a:ext>
            </a:extLst>
          </p:cNvPr>
          <p:cNvSpPr>
            <a:spLocks noGrp="1"/>
          </p:cNvSpPr>
          <p:nvPr>
            <p:ph idx="1"/>
          </p:nvPr>
        </p:nvSpPr>
        <p:spPr>
          <a:xfrm>
            <a:off x="822959" y="1384300"/>
            <a:ext cx="3798659" cy="3194787"/>
          </a:xfrm>
        </p:spPr>
        <p:txBody>
          <a:bodyPr/>
          <a:lstStyle/>
          <a:p>
            <a:pPr>
              <a:buFont typeface="Arial" panose="020B0604020202020204" pitchFamily="34" charset="0"/>
              <a:buChar char="•"/>
            </a:pPr>
            <a:r>
              <a:rPr lang="en-US" dirty="0"/>
              <a:t>System-related requests dominate the ticket count with 39,002 tickets.</a:t>
            </a:r>
          </a:p>
          <a:p>
            <a:pPr>
              <a:buFont typeface="Arial" panose="020B0604020202020204" pitchFamily="34" charset="0"/>
              <a:buChar char="•"/>
            </a:pPr>
            <a:r>
              <a:rPr lang="en-US" dirty="0"/>
              <a:t>Login Access issues are the second highest, with 29,193 tickets.</a:t>
            </a:r>
          </a:p>
          <a:p>
            <a:pPr>
              <a:buFont typeface="Arial" panose="020B0604020202020204" pitchFamily="34" charset="0"/>
              <a:buChar char="•"/>
            </a:pPr>
            <a:r>
              <a:rPr lang="en-US" dirty="0"/>
              <a:t>Software requests are substantial but lower than System and Login Access.</a:t>
            </a:r>
          </a:p>
          <a:p>
            <a:pPr>
              <a:buFont typeface="Arial" panose="020B0604020202020204" pitchFamily="34" charset="0"/>
              <a:buChar char="•"/>
            </a:pPr>
            <a:r>
              <a:rPr lang="en-US" dirty="0"/>
              <a:t>Hardware requests are the least frequent, with only 9,733 tickets.</a:t>
            </a:r>
            <a:endParaRPr lang="en-IN" dirty="0"/>
          </a:p>
        </p:txBody>
      </p:sp>
      <p:graphicFrame>
        <p:nvGraphicFramePr>
          <p:cNvPr id="6" name="Chart 5">
            <a:extLst>
              <a:ext uri="{FF2B5EF4-FFF2-40B4-BE49-F238E27FC236}">
                <a16:creationId xmlns:a16="http://schemas.microsoft.com/office/drawing/2014/main" id="{FFD9B47C-A28A-48A5-BC75-D160C290034F}"/>
              </a:ext>
            </a:extLst>
          </p:cNvPr>
          <p:cNvGraphicFramePr>
            <a:graphicFrameLocks/>
          </p:cNvGraphicFramePr>
          <p:nvPr>
            <p:extLst>
              <p:ext uri="{D42A27DB-BD31-4B8C-83A1-F6EECF244321}">
                <p14:modId xmlns:p14="http://schemas.microsoft.com/office/powerpoint/2010/main" val="3775140974"/>
              </p:ext>
            </p:extLst>
          </p:nvPr>
        </p:nvGraphicFramePr>
        <p:xfrm>
          <a:off x="4762500" y="1470660"/>
          <a:ext cx="4381500" cy="22021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98252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B0C38-E271-46EC-BE06-B17A881368E2}"/>
              </a:ext>
            </a:extLst>
          </p:cNvPr>
          <p:cNvSpPr>
            <a:spLocks noGrp="1"/>
          </p:cNvSpPr>
          <p:nvPr>
            <p:ph type="title"/>
          </p:nvPr>
        </p:nvSpPr>
        <p:spPr>
          <a:xfrm>
            <a:off x="134679" y="250395"/>
            <a:ext cx="7543800" cy="933363"/>
          </a:xfrm>
        </p:spPr>
        <p:txBody>
          <a:bodyPr/>
          <a:lstStyle/>
          <a:p>
            <a:r>
              <a:rPr lang="en-IN" dirty="0">
                <a:solidFill>
                  <a:schemeClr val="accent2"/>
                </a:solidFill>
              </a:rPr>
              <a:t>Analysis and Insights</a:t>
            </a:r>
            <a:endParaRPr lang="en-IN" dirty="0"/>
          </a:p>
        </p:txBody>
      </p:sp>
      <p:sp>
        <p:nvSpPr>
          <p:cNvPr id="3" name="Content Placeholder 2">
            <a:extLst>
              <a:ext uri="{FF2B5EF4-FFF2-40B4-BE49-F238E27FC236}">
                <a16:creationId xmlns:a16="http://schemas.microsoft.com/office/drawing/2014/main" id="{F05FB74A-006E-4AE2-9D3E-EC049D478F81}"/>
              </a:ext>
            </a:extLst>
          </p:cNvPr>
          <p:cNvSpPr>
            <a:spLocks noGrp="1"/>
          </p:cNvSpPr>
          <p:nvPr>
            <p:ph idx="1"/>
          </p:nvPr>
        </p:nvSpPr>
        <p:spPr>
          <a:xfrm>
            <a:off x="134680" y="1384300"/>
            <a:ext cx="2941674" cy="3194787"/>
          </a:xfrm>
        </p:spPr>
        <p:txBody>
          <a:bodyPr>
            <a:normAutofit/>
          </a:bodyPr>
          <a:lstStyle/>
          <a:p>
            <a:pPr>
              <a:buFont typeface="Arial" panose="020B0604020202020204" pitchFamily="34" charset="0"/>
              <a:buChar char="•"/>
            </a:pPr>
            <a:r>
              <a:rPr lang="en-US" dirty="0"/>
              <a:t>Most tickets (25,071) are resolved within 0 days.</a:t>
            </a:r>
          </a:p>
          <a:p>
            <a:pPr>
              <a:buFont typeface="Arial" panose="020B0604020202020204" pitchFamily="34" charset="0"/>
              <a:buChar char="•"/>
            </a:pPr>
            <a:r>
              <a:rPr lang="en-US" dirty="0"/>
              <a:t>Resolution times of 1 to 7 days also show a high ticket count, with a gradual decline.</a:t>
            </a:r>
          </a:p>
          <a:p>
            <a:pPr>
              <a:buFont typeface="Arial" panose="020B0604020202020204" pitchFamily="34" charset="0"/>
              <a:buChar char="•"/>
            </a:pPr>
            <a:r>
              <a:rPr lang="en-US" dirty="0"/>
              <a:t>Resolution times beyond 10 days are minimal.</a:t>
            </a:r>
          </a:p>
          <a:p>
            <a:pPr>
              <a:buFont typeface="Arial" panose="020B0604020202020204" pitchFamily="34" charset="0"/>
              <a:buChar char="•"/>
            </a:pPr>
            <a:r>
              <a:rPr lang="en-US" dirty="0"/>
              <a:t>Resolution efficiency decreases as time increases.</a:t>
            </a:r>
          </a:p>
        </p:txBody>
      </p:sp>
      <p:graphicFrame>
        <p:nvGraphicFramePr>
          <p:cNvPr id="5" name="Chart 4">
            <a:extLst>
              <a:ext uri="{FF2B5EF4-FFF2-40B4-BE49-F238E27FC236}">
                <a16:creationId xmlns:a16="http://schemas.microsoft.com/office/drawing/2014/main" id="{098E8205-85ED-42D6-AEEF-46A49DA6E350}"/>
              </a:ext>
            </a:extLst>
          </p:cNvPr>
          <p:cNvGraphicFramePr>
            <a:graphicFrameLocks/>
          </p:cNvGraphicFramePr>
          <p:nvPr>
            <p:extLst>
              <p:ext uri="{D42A27DB-BD31-4B8C-83A1-F6EECF244321}">
                <p14:modId xmlns:p14="http://schemas.microsoft.com/office/powerpoint/2010/main" val="2903717887"/>
              </p:ext>
            </p:extLst>
          </p:nvPr>
        </p:nvGraphicFramePr>
        <p:xfrm>
          <a:off x="3018228" y="1292299"/>
          <a:ext cx="633984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3936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B0C38-E271-46EC-BE06-B17A881368E2}"/>
              </a:ext>
            </a:extLst>
          </p:cNvPr>
          <p:cNvSpPr>
            <a:spLocks noGrp="1"/>
          </p:cNvSpPr>
          <p:nvPr>
            <p:ph type="title"/>
          </p:nvPr>
        </p:nvSpPr>
        <p:spPr>
          <a:xfrm>
            <a:off x="822960" y="214953"/>
            <a:ext cx="7543800" cy="933363"/>
          </a:xfrm>
        </p:spPr>
        <p:txBody>
          <a:bodyPr/>
          <a:lstStyle/>
          <a:p>
            <a:r>
              <a:rPr lang="en-IN" dirty="0">
                <a:solidFill>
                  <a:schemeClr val="accent2"/>
                </a:solidFill>
              </a:rPr>
              <a:t>Analysis and Insights</a:t>
            </a:r>
            <a:endParaRPr lang="en-IN" dirty="0"/>
          </a:p>
        </p:txBody>
      </p:sp>
      <p:sp>
        <p:nvSpPr>
          <p:cNvPr id="3" name="Content Placeholder 2">
            <a:extLst>
              <a:ext uri="{FF2B5EF4-FFF2-40B4-BE49-F238E27FC236}">
                <a16:creationId xmlns:a16="http://schemas.microsoft.com/office/drawing/2014/main" id="{F05FB74A-006E-4AE2-9D3E-EC049D478F81}"/>
              </a:ext>
            </a:extLst>
          </p:cNvPr>
          <p:cNvSpPr>
            <a:spLocks noGrp="1"/>
          </p:cNvSpPr>
          <p:nvPr>
            <p:ph idx="1"/>
          </p:nvPr>
        </p:nvSpPr>
        <p:spPr>
          <a:xfrm>
            <a:off x="822959" y="1384300"/>
            <a:ext cx="4223962" cy="3194787"/>
          </a:xfrm>
        </p:spPr>
        <p:txBody>
          <a:bodyPr/>
          <a:lstStyle/>
          <a:p>
            <a:pPr>
              <a:buFont typeface="Arial" panose="020B0604020202020204" pitchFamily="34" charset="0"/>
              <a:buChar char="•"/>
            </a:pPr>
            <a:r>
              <a:rPr lang="en-US" dirty="0"/>
              <a:t>Normal severity tickets are the most common, with 88,656 tickets.</a:t>
            </a:r>
          </a:p>
          <a:p>
            <a:pPr>
              <a:buFont typeface="Arial" panose="020B0604020202020204" pitchFamily="34" charset="0"/>
              <a:buChar char="•"/>
            </a:pPr>
            <a:r>
              <a:rPr lang="en-US" dirty="0"/>
              <a:t>Major severity tickets are relatively few, with only 4,836.</a:t>
            </a:r>
          </a:p>
          <a:p>
            <a:pPr>
              <a:buFont typeface="Arial" panose="020B0604020202020204" pitchFamily="34" charset="0"/>
              <a:buChar char="•"/>
            </a:pPr>
            <a:r>
              <a:rPr lang="en-US" dirty="0"/>
              <a:t>Minor, Unclassified, and Urgent tickets have very low counts, with only 2,258 Minor, 356 Unclassified, and 1,392 Urgent tickets.</a:t>
            </a:r>
          </a:p>
          <a:p>
            <a:pPr marL="0" indent="0">
              <a:buNone/>
            </a:pPr>
            <a:endParaRPr lang="en-US" dirty="0"/>
          </a:p>
        </p:txBody>
      </p:sp>
      <p:graphicFrame>
        <p:nvGraphicFramePr>
          <p:cNvPr id="5" name="Chart 4">
            <a:extLst>
              <a:ext uri="{FF2B5EF4-FFF2-40B4-BE49-F238E27FC236}">
                <a16:creationId xmlns:a16="http://schemas.microsoft.com/office/drawing/2014/main" id="{69F1EEB9-2B2A-43ED-87EE-B717A32AADD0}"/>
              </a:ext>
            </a:extLst>
          </p:cNvPr>
          <p:cNvGraphicFramePr>
            <a:graphicFrameLocks/>
          </p:cNvGraphicFramePr>
          <p:nvPr>
            <p:extLst>
              <p:ext uri="{D42A27DB-BD31-4B8C-83A1-F6EECF244321}">
                <p14:modId xmlns:p14="http://schemas.microsoft.com/office/powerpoint/2010/main" val="2382847271"/>
              </p:ext>
            </p:extLst>
          </p:nvPr>
        </p:nvGraphicFramePr>
        <p:xfrm>
          <a:off x="5227586" y="1437345"/>
          <a:ext cx="3863340" cy="21412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07036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p:nvPr/>
        </p:nvSpPr>
        <p:spPr>
          <a:xfrm>
            <a:off x="0" y="0"/>
            <a:ext cx="8520600" cy="572700"/>
          </a:xfrm>
          <a:prstGeom prst="rect">
            <a:avLst/>
          </a:prstGeom>
          <a:noFill/>
          <a:ln>
            <a:noFill/>
          </a:ln>
        </p:spPr>
        <p:txBody>
          <a:bodyPr spcFirstLastPara="1" wrap="square" lIns="91425" tIns="91425" rIns="91425" bIns="91425" anchor="ctr" anchorCtr="0">
            <a:normAutofit/>
          </a:bodyPr>
          <a:lstStyle/>
          <a:p>
            <a:pPr marL="0" lvl="0" indent="0">
              <a:lnSpc>
                <a:spcPct val="90000"/>
              </a:lnSpc>
              <a:spcAft>
                <a:spcPts val="600"/>
              </a:spcAft>
              <a:buClr>
                <a:schemeClr val="dk1"/>
              </a:buClr>
              <a:buSzPts val="2800"/>
            </a:pPr>
            <a:r>
              <a:rPr lang="en-US" sz="2200" b="0" i="0" u="none" strike="noStrike" cap="none" dirty="0">
                <a:solidFill>
                  <a:schemeClr val="dk1"/>
                </a:solidFill>
              </a:rPr>
              <a:t>Dashboard and Visualizations</a:t>
            </a:r>
          </a:p>
        </p:txBody>
      </p:sp>
      <p:pic>
        <p:nvPicPr>
          <p:cNvPr id="4" name="Picture 3">
            <a:extLst>
              <a:ext uri="{FF2B5EF4-FFF2-40B4-BE49-F238E27FC236}">
                <a16:creationId xmlns:a16="http://schemas.microsoft.com/office/drawing/2014/main" id="{FC4CABAB-A6FD-176B-F931-D95D942EAF02}"/>
              </a:ext>
            </a:extLst>
          </p:cNvPr>
          <p:cNvPicPr>
            <a:picLocks noChangeAspect="1"/>
          </p:cNvPicPr>
          <p:nvPr/>
        </p:nvPicPr>
        <p:blipFill>
          <a:blip r:embed="rId3"/>
          <a:stretch>
            <a:fillRect/>
          </a:stretch>
        </p:blipFill>
        <p:spPr>
          <a:xfrm>
            <a:off x="0" y="572701"/>
            <a:ext cx="9144000" cy="45011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426200" y="321250"/>
            <a:ext cx="3543000" cy="2384100"/>
          </a:xfrm>
          <a:prstGeom prst="ellipse">
            <a:avLst/>
          </a:prstGeom>
          <a:solidFill>
            <a:srgbClr val="B6D7A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solidFill>
                  <a:schemeClr val="dk1"/>
                </a:solidFill>
                <a:latin typeface="Times New Roman"/>
                <a:ea typeface="Times New Roman"/>
                <a:cs typeface="Times New Roman"/>
                <a:sym typeface="Times New Roman"/>
              </a:rPr>
              <a:t>Introduction</a:t>
            </a:r>
            <a:endParaRPr b="1"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GB" sz="1200" dirty="0">
                <a:solidFill>
                  <a:schemeClr val="dk1"/>
                </a:solidFill>
                <a:latin typeface="Times New Roman"/>
                <a:ea typeface="Times New Roman"/>
                <a:cs typeface="Times New Roman"/>
                <a:sym typeface="Times New Roman"/>
              </a:rPr>
              <a:t>Did you know that over 70% of IT support tickets can be resolved with proper analysis and proactive measures? In today’s fast-paced digital landscape, understanding the dynamics of IT support is crucial for enhancing efficiency and customer satisfaction.</a:t>
            </a:r>
            <a:endParaRPr dirty="0">
              <a:solidFill>
                <a:schemeClr val="dk1"/>
              </a:solidFill>
              <a:latin typeface="Times New Roman"/>
              <a:ea typeface="Times New Roman"/>
              <a:cs typeface="Times New Roman"/>
              <a:sym typeface="Times New Roman"/>
            </a:endParaRPr>
          </a:p>
        </p:txBody>
      </p:sp>
      <p:sp>
        <p:nvSpPr>
          <p:cNvPr id="62" name="Google Shape;62;p14"/>
          <p:cNvSpPr/>
          <p:nvPr/>
        </p:nvSpPr>
        <p:spPr>
          <a:xfrm>
            <a:off x="4878600" y="0"/>
            <a:ext cx="4265700" cy="5143500"/>
          </a:xfrm>
          <a:prstGeom prst="rect">
            <a:avLst/>
          </a:prstGeom>
          <a:solidFill>
            <a:srgbClr val="EAD1DC"/>
          </a:solidFill>
          <a:ln>
            <a:noFill/>
          </a:ln>
        </p:spPr>
        <p:txBody>
          <a:bodyPr spcFirstLastPara="1" wrap="square" lIns="91425" tIns="91425" rIns="91425" bIns="91425" anchor="ctr" anchorCtr="0">
            <a:noAutofit/>
          </a:bodyPr>
          <a:lstStyle/>
          <a:p>
            <a:pPr marL="0" lvl="0" indent="0" algn="l" rtl="0">
              <a:lnSpc>
                <a:spcPct val="115000"/>
              </a:lnSpc>
              <a:spcBef>
                <a:spcPts val="1400"/>
              </a:spcBef>
              <a:spcAft>
                <a:spcPts val="0"/>
              </a:spcAft>
              <a:buClr>
                <a:schemeClr val="dk1"/>
              </a:buClr>
              <a:buSzPts val="1100"/>
              <a:buFont typeface="Arial"/>
              <a:buNone/>
            </a:pPr>
            <a:r>
              <a:rPr lang="en-GB" b="1">
                <a:solidFill>
                  <a:schemeClr val="dk1"/>
                </a:solidFill>
                <a:latin typeface="Times New Roman"/>
                <a:ea typeface="Times New Roman"/>
                <a:cs typeface="Times New Roman"/>
                <a:sym typeface="Times New Roman"/>
              </a:rPr>
              <a:t>Objectives</a:t>
            </a:r>
            <a:endParaRPr b="1">
              <a:solidFill>
                <a:schemeClr val="dk1"/>
              </a:solidFill>
              <a:latin typeface="Times New Roman"/>
              <a:ea typeface="Times New Roman"/>
              <a:cs typeface="Times New Roman"/>
              <a:sym typeface="Times New Roman"/>
            </a:endParaRPr>
          </a:p>
          <a:p>
            <a:pPr marL="457200" lvl="0" indent="-304800" algn="l" rtl="0">
              <a:lnSpc>
                <a:spcPct val="115000"/>
              </a:lnSpc>
              <a:spcBef>
                <a:spcPts val="120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Identify Areas for Improvement: Pinpoint specific processes or systems that frequently lead to ticket submissions, allowing for targeted enhancements.</a:t>
            </a:r>
            <a:endParaRPr sz="1200">
              <a:solidFill>
                <a:schemeClr val="dk1"/>
              </a:solidFill>
              <a:latin typeface="Times New Roman"/>
              <a:ea typeface="Times New Roman"/>
              <a:cs typeface="Times New Roman"/>
              <a:sym typeface="Times New Roman"/>
            </a:endParaRPr>
          </a:p>
          <a:p>
            <a:pPr marL="457200" lvl="0" indent="0" algn="l" rtl="0">
              <a:lnSpc>
                <a:spcPct val="115000"/>
              </a:lnSpc>
              <a:spcBef>
                <a:spcPts val="600"/>
              </a:spcBef>
              <a:spcAft>
                <a:spcPts val="0"/>
              </a:spcAft>
              <a:buNone/>
            </a:pPr>
            <a:endParaRPr sz="1200">
              <a:solidFill>
                <a:schemeClr val="dk1"/>
              </a:solidFill>
              <a:latin typeface="Times New Roman"/>
              <a:ea typeface="Times New Roman"/>
              <a:cs typeface="Times New Roman"/>
              <a:sym typeface="Times New Roman"/>
            </a:endParaRPr>
          </a:p>
          <a:p>
            <a:pPr marL="457200" lvl="0" indent="-304800" algn="l" rtl="0">
              <a:lnSpc>
                <a:spcPct val="115000"/>
              </a:lnSpc>
              <a:spcBef>
                <a:spcPts val="60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Understand Market Trends: Analyze ticket trends to better anticipate user needs and align IT services with business objectives.</a:t>
            </a:r>
            <a:endParaRPr sz="1200">
              <a:solidFill>
                <a:schemeClr val="dk1"/>
              </a:solidFill>
              <a:latin typeface="Times New Roman"/>
              <a:ea typeface="Times New Roman"/>
              <a:cs typeface="Times New Roman"/>
              <a:sym typeface="Times New Roman"/>
            </a:endParaRPr>
          </a:p>
          <a:p>
            <a:pPr marL="457200" lvl="0" indent="0" algn="l" rtl="0">
              <a:lnSpc>
                <a:spcPct val="115000"/>
              </a:lnSpc>
              <a:spcBef>
                <a:spcPts val="600"/>
              </a:spcBef>
              <a:spcAft>
                <a:spcPts val="0"/>
              </a:spcAft>
              <a:buNone/>
            </a:pPr>
            <a:endParaRPr sz="1200">
              <a:solidFill>
                <a:schemeClr val="dk1"/>
              </a:solidFill>
              <a:latin typeface="Times New Roman"/>
              <a:ea typeface="Times New Roman"/>
              <a:cs typeface="Times New Roman"/>
              <a:sym typeface="Times New Roman"/>
            </a:endParaRPr>
          </a:p>
          <a:p>
            <a:pPr marL="457200" lvl="0" indent="-304800" algn="l" rtl="0">
              <a:lnSpc>
                <a:spcPct val="115000"/>
              </a:lnSpc>
              <a:spcBef>
                <a:spcPts val="60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Enhance Resource Allocation: Use insights from ticket analysis to optimize staffing and resource distribution, ensuring timely responses to user issues.</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600"/>
              </a:spcBef>
              <a:spcAft>
                <a:spcPts val="600"/>
              </a:spcAft>
              <a:buNone/>
            </a:pPr>
            <a:endParaRPr sz="1200">
              <a:solidFill>
                <a:schemeClr val="dk1"/>
              </a:solidFill>
              <a:latin typeface="Times New Roman"/>
              <a:ea typeface="Times New Roman"/>
              <a:cs typeface="Times New Roman"/>
              <a:sym typeface="Times New Roman"/>
            </a:endParaRPr>
          </a:p>
        </p:txBody>
      </p:sp>
      <p:sp>
        <p:nvSpPr>
          <p:cNvPr id="63" name="Google Shape;63;p14"/>
          <p:cNvSpPr/>
          <p:nvPr/>
        </p:nvSpPr>
        <p:spPr>
          <a:xfrm>
            <a:off x="624875" y="3047500"/>
            <a:ext cx="3167800" cy="1854325"/>
          </a:xfrm>
          <a:prstGeom prst="flowChartPunchedCard">
            <a:avLst/>
          </a:prstGeom>
          <a:solidFill>
            <a:srgbClr val="E6B8A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solidFill>
                  <a:schemeClr val="dk1"/>
                </a:solidFill>
                <a:latin typeface="Times New Roman"/>
                <a:ea typeface="Times New Roman"/>
                <a:cs typeface="Times New Roman"/>
                <a:sym typeface="Times New Roman"/>
              </a:rPr>
              <a:t>This project focuses on </a:t>
            </a:r>
            <a:r>
              <a:rPr lang="en-GB" sz="1400" dirty="0" err="1">
                <a:solidFill>
                  <a:schemeClr val="dk1"/>
                </a:solidFill>
                <a:latin typeface="Times New Roman"/>
                <a:ea typeface="Times New Roman"/>
                <a:cs typeface="Times New Roman"/>
                <a:sym typeface="Times New Roman"/>
              </a:rPr>
              <a:t>analyzing</a:t>
            </a:r>
            <a:r>
              <a:rPr lang="en-GB" sz="1400" dirty="0">
                <a:solidFill>
                  <a:schemeClr val="dk1"/>
                </a:solidFill>
                <a:latin typeface="Times New Roman"/>
                <a:ea typeface="Times New Roman"/>
                <a:cs typeface="Times New Roman"/>
                <a:sym typeface="Times New Roman"/>
              </a:rPr>
              <a:t> IT ticket data to uncover patterns and trends that can significantly impact service delivery and operational efficiency. By leveraging data analytics, we aim to transform the way IT departments manage support requests</a:t>
            </a:r>
            <a:r>
              <a:rPr lang="en-GB" dirty="0">
                <a:solidFill>
                  <a:schemeClr val="dk1"/>
                </a:solidFill>
                <a:latin typeface="Times New Roman"/>
                <a:ea typeface="Times New Roman"/>
                <a:cs typeface="Times New Roman"/>
                <a:sym typeface="Times New Roman"/>
              </a:rPr>
              <a:t>.</a:t>
            </a:r>
            <a:endParaRPr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dirty="0">
              <a:solidFill>
                <a:schemeClr val="dk1"/>
              </a:solidFill>
              <a:latin typeface="Times New Roman"/>
              <a:ea typeface="Times New Roman"/>
              <a:cs typeface="Times New Roman"/>
              <a:sym typeface="Times New Roman"/>
            </a:endParaRPr>
          </a:p>
        </p:txBody>
      </p:sp>
      <p:pic>
        <p:nvPicPr>
          <p:cNvPr id="64" name="Google Shape;64;p14"/>
          <p:cNvPicPr preferRelativeResize="0"/>
          <p:nvPr/>
        </p:nvPicPr>
        <p:blipFill>
          <a:blip r:embed="rId3">
            <a:alphaModFix/>
          </a:blip>
          <a:stretch>
            <a:fillRect/>
          </a:stretch>
        </p:blipFill>
        <p:spPr>
          <a:xfrm>
            <a:off x="7568975" y="3568475"/>
            <a:ext cx="1575025" cy="1575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36;p26">
            <a:extLst>
              <a:ext uri="{FF2B5EF4-FFF2-40B4-BE49-F238E27FC236}">
                <a16:creationId xmlns:a16="http://schemas.microsoft.com/office/drawing/2014/main" id="{7447BFA5-347C-2314-2A8D-7E385C9170C1}"/>
              </a:ext>
            </a:extLst>
          </p:cNvPr>
          <p:cNvSpPr txBox="1"/>
          <p:nvPr/>
        </p:nvSpPr>
        <p:spPr>
          <a:xfrm>
            <a:off x="0" y="0"/>
            <a:ext cx="8520600" cy="572700"/>
          </a:xfrm>
          <a:prstGeom prst="rect">
            <a:avLst/>
          </a:prstGeom>
          <a:noFill/>
          <a:ln>
            <a:noFill/>
          </a:ln>
        </p:spPr>
        <p:txBody>
          <a:bodyPr spcFirstLastPara="1" wrap="square" lIns="91425" tIns="91425" rIns="91425" bIns="91425" anchor="ctr" anchorCtr="0">
            <a:normAutofit/>
          </a:bodyPr>
          <a:lstStyle/>
          <a:p>
            <a:pPr marL="0" lvl="0" indent="0">
              <a:lnSpc>
                <a:spcPct val="90000"/>
              </a:lnSpc>
              <a:spcAft>
                <a:spcPts val="600"/>
              </a:spcAft>
              <a:buClr>
                <a:schemeClr val="dk1"/>
              </a:buClr>
              <a:buSzPts val="2800"/>
            </a:pPr>
            <a:r>
              <a:rPr lang="en-US" sz="2200" b="0" i="0" u="none" strike="noStrike" cap="none" dirty="0">
                <a:solidFill>
                  <a:schemeClr val="dk1"/>
                </a:solidFill>
              </a:rPr>
              <a:t>Dashboard and Visualizations</a:t>
            </a:r>
          </a:p>
        </p:txBody>
      </p:sp>
      <p:pic>
        <p:nvPicPr>
          <p:cNvPr id="5" name="Picture 4">
            <a:extLst>
              <a:ext uri="{FF2B5EF4-FFF2-40B4-BE49-F238E27FC236}">
                <a16:creationId xmlns:a16="http://schemas.microsoft.com/office/drawing/2014/main" id="{9B7A250D-CFFC-C27C-2A9D-D11B4AC81171}"/>
              </a:ext>
            </a:extLst>
          </p:cNvPr>
          <p:cNvPicPr>
            <a:picLocks noChangeAspect="1"/>
          </p:cNvPicPr>
          <p:nvPr/>
        </p:nvPicPr>
        <p:blipFill>
          <a:blip r:embed="rId2"/>
          <a:stretch>
            <a:fillRect/>
          </a:stretch>
        </p:blipFill>
        <p:spPr>
          <a:xfrm>
            <a:off x="0" y="1007644"/>
            <a:ext cx="9144000" cy="3808196"/>
          </a:xfrm>
          <a:prstGeom prst="rect">
            <a:avLst/>
          </a:prstGeom>
        </p:spPr>
      </p:pic>
    </p:spTree>
    <p:extLst>
      <p:ext uri="{BB962C8B-B14F-4D97-AF65-F5344CB8AC3E}">
        <p14:creationId xmlns:p14="http://schemas.microsoft.com/office/powerpoint/2010/main" val="2135484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07E28-BF33-4FC0-82CB-3B4DB662093A}"/>
              </a:ext>
            </a:extLst>
          </p:cNvPr>
          <p:cNvSpPr>
            <a:spLocks noGrp="1"/>
          </p:cNvSpPr>
          <p:nvPr>
            <p:ph type="title"/>
          </p:nvPr>
        </p:nvSpPr>
        <p:spPr>
          <a:xfrm>
            <a:off x="2353245" y="62833"/>
            <a:ext cx="6555934" cy="725349"/>
          </a:xfrm>
        </p:spPr>
        <p:txBody>
          <a:bodyPr/>
          <a:lstStyle/>
          <a:p>
            <a:r>
              <a:rPr lang="en-IN" dirty="0">
                <a:solidFill>
                  <a:schemeClr val="accent2"/>
                </a:solidFill>
              </a:rPr>
              <a:t>Conclusion</a:t>
            </a:r>
          </a:p>
        </p:txBody>
      </p:sp>
      <p:sp>
        <p:nvSpPr>
          <p:cNvPr id="3" name="Content Placeholder 2">
            <a:extLst>
              <a:ext uri="{FF2B5EF4-FFF2-40B4-BE49-F238E27FC236}">
                <a16:creationId xmlns:a16="http://schemas.microsoft.com/office/drawing/2014/main" id="{C967C925-98D9-45FF-AF23-DBA1941713E2}"/>
              </a:ext>
            </a:extLst>
          </p:cNvPr>
          <p:cNvSpPr>
            <a:spLocks noGrp="1"/>
          </p:cNvSpPr>
          <p:nvPr>
            <p:ph idx="1"/>
          </p:nvPr>
        </p:nvSpPr>
        <p:spPr>
          <a:xfrm>
            <a:off x="779929" y="1541929"/>
            <a:ext cx="7655859" cy="3465840"/>
          </a:xfrm>
        </p:spPr>
        <p:txBody>
          <a:bodyPr>
            <a:normAutofit/>
          </a:bodyPr>
          <a:lstStyle/>
          <a:p>
            <a:pPr marL="0" indent="0">
              <a:buNone/>
            </a:pPr>
            <a:r>
              <a:rPr lang="en-US" sz="1600" dirty="0"/>
              <a:t>In this analysis, we have uncovered key insights regarding the performance of the IT support team. We observed a increasing trend in ticket volume and identified areas where agent performance can be optimized, particularly through training programs for agents with lower satisfaction scores and longer resolution times.</a:t>
            </a:r>
          </a:p>
          <a:p>
            <a:pPr marL="0" indent="0">
              <a:buNone/>
            </a:pPr>
            <a:r>
              <a:rPr lang="en-US" sz="1600" b="1" dirty="0"/>
              <a:t>Recommendations</a:t>
            </a:r>
            <a:r>
              <a:rPr lang="en-US" sz="1600" dirty="0"/>
              <a:t>:</a:t>
            </a:r>
          </a:p>
          <a:p>
            <a:pPr>
              <a:buFont typeface="Arial" panose="020B0604020202020204" pitchFamily="34" charset="0"/>
              <a:buChar char="•"/>
            </a:pPr>
            <a:r>
              <a:rPr lang="en-US" sz="1600" dirty="0"/>
              <a:t>Prioritize targeted training for underperforming agents.</a:t>
            </a:r>
          </a:p>
          <a:p>
            <a:pPr>
              <a:buFont typeface="Arial" panose="020B0604020202020204" pitchFamily="34" charset="0"/>
              <a:buChar char="•"/>
            </a:pPr>
            <a:r>
              <a:rPr lang="en-US" sz="1600" dirty="0"/>
              <a:t>Upgrade software tools to reduce resolution times and improve user experience.</a:t>
            </a:r>
          </a:p>
          <a:p>
            <a:endParaRPr lang="en-US" sz="1600" dirty="0"/>
          </a:p>
          <a:p>
            <a:pPr marL="0" indent="0">
              <a:buNone/>
            </a:pPr>
            <a:r>
              <a:rPr lang="en-US" sz="1600" dirty="0"/>
              <a:t>By addressing these areas, the IT support team will not only improve operational efficiency but also enhance the overall satisfaction of employees, driving better long-term performance.</a:t>
            </a:r>
            <a:endParaRPr lang="en-IN" sz="1600" dirty="0"/>
          </a:p>
        </p:txBody>
      </p:sp>
    </p:spTree>
    <p:extLst>
      <p:ext uri="{BB962C8B-B14F-4D97-AF65-F5344CB8AC3E}">
        <p14:creationId xmlns:p14="http://schemas.microsoft.com/office/powerpoint/2010/main" val="2323995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7"/>
          <p:cNvSpPr txBox="1"/>
          <p:nvPr/>
        </p:nvSpPr>
        <p:spPr>
          <a:xfrm>
            <a:off x="132186" y="-309000"/>
            <a:ext cx="2152200" cy="618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200"/>
              </a:spcAft>
              <a:buNone/>
            </a:pPr>
            <a:r>
              <a:rPr lang="en-GB" sz="3000" b="1" dirty="0">
                <a:solidFill>
                  <a:schemeClr val="dk1"/>
                </a:solidFill>
                <a:latin typeface="Times New Roman"/>
                <a:ea typeface="Times New Roman"/>
                <a:cs typeface="Times New Roman"/>
                <a:sym typeface="Times New Roman"/>
              </a:rPr>
              <a:t>Conclusion</a:t>
            </a:r>
            <a:endParaRPr lang="en-GB" sz="3000" dirty="0">
              <a:solidFill>
                <a:schemeClr val="dk1"/>
              </a:solidFill>
              <a:latin typeface="Times New Roman"/>
              <a:ea typeface="Times New Roman"/>
              <a:cs typeface="Times New Roman"/>
              <a:sym typeface="Times New Roman"/>
            </a:endParaRPr>
          </a:p>
        </p:txBody>
      </p:sp>
      <p:sp>
        <p:nvSpPr>
          <p:cNvPr id="143" name="Google Shape;143;p27"/>
          <p:cNvSpPr txBox="1"/>
          <p:nvPr/>
        </p:nvSpPr>
        <p:spPr>
          <a:xfrm>
            <a:off x="711775" y="1022300"/>
            <a:ext cx="4282800" cy="249911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600" b="1" dirty="0">
                <a:solidFill>
                  <a:schemeClr val="dk1"/>
                </a:solidFill>
                <a:latin typeface="Times New Roman"/>
                <a:ea typeface="Times New Roman"/>
                <a:cs typeface="Times New Roman"/>
                <a:sym typeface="Times New Roman"/>
              </a:rPr>
              <a:t>Summary of Key Findings</a:t>
            </a:r>
            <a:endParaRPr sz="1600" b="1" dirty="0">
              <a:solidFill>
                <a:schemeClr val="dk1"/>
              </a:solidFill>
              <a:latin typeface="Times New Roman"/>
              <a:ea typeface="Times New Roman"/>
              <a:cs typeface="Times New Roman"/>
              <a:sym typeface="Times New Roman"/>
            </a:endParaRPr>
          </a:p>
          <a:p>
            <a:pPr>
              <a:buFont typeface="Arial" panose="020B0604020202020204" pitchFamily="34" charset="0"/>
              <a:buChar char="•"/>
            </a:pPr>
            <a:r>
              <a:rPr lang="en-IN" sz="1200" dirty="0"/>
              <a:t>Another option might be to improve training programs.</a:t>
            </a:r>
          </a:p>
          <a:p>
            <a:pPr>
              <a:buFont typeface="Arial" panose="020B0604020202020204" pitchFamily="34" charset="0"/>
              <a:buChar char="•"/>
            </a:pPr>
            <a:r>
              <a:rPr lang="en-US" sz="1200" dirty="0"/>
              <a:t>We should focus on agents with high resolution times and low satisfaction scores. </a:t>
            </a:r>
          </a:p>
          <a:p>
            <a:pPr>
              <a:buFont typeface="Arial" panose="020B0604020202020204" pitchFamily="34" charset="0"/>
              <a:buChar char="•"/>
            </a:pPr>
            <a:r>
              <a:rPr lang="en-US" sz="1200" dirty="0"/>
              <a:t>We found an insight in the analytics section(9</a:t>
            </a:r>
            <a:r>
              <a:rPr lang="en-US" sz="1200" baseline="30000" dirty="0"/>
              <a:t>th</a:t>
            </a:r>
            <a:r>
              <a:rPr lang="en-US" sz="1200" dirty="0"/>
              <a:t> slide) that </a:t>
            </a:r>
            <a:r>
              <a:rPr lang="en-IN" sz="1200" dirty="0"/>
              <a:t>agents </a:t>
            </a:r>
            <a:r>
              <a:rPr lang="en-US" sz="1200" dirty="0"/>
              <a:t>19,22,25,28,3,22, 7  have resolution time&gt;=5 days and satisfaction rate&lt;=4.</a:t>
            </a:r>
          </a:p>
          <a:p>
            <a:pPr>
              <a:buFont typeface="Arial" panose="020B0604020202020204" pitchFamily="34" charset="0"/>
              <a:buChar char="•"/>
            </a:pPr>
            <a:r>
              <a:rPr lang="en-US" sz="1200" dirty="0"/>
              <a:t>If their performance is due to a lack of training then improving training could be a cost-effective solution.</a:t>
            </a:r>
          </a:p>
          <a:p>
            <a:pPr>
              <a:buFont typeface="Arial" panose="020B0604020202020204" pitchFamily="34" charset="0"/>
              <a:buChar char="•"/>
            </a:pPr>
            <a:r>
              <a:rPr lang="en-US" sz="1200" dirty="0"/>
              <a:t>Better-trained agents can resolve tickets faster and more accurately, improving satisfaction scores and lowering resolution times.</a:t>
            </a:r>
            <a:endParaRPr lang="en-IN" sz="1200" dirty="0"/>
          </a:p>
        </p:txBody>
      </p:sp>
      <p:sp>
        <p:nvSpPr>
          <p:cNvPr id="144" name="Google Shape;144;p27"/>
          <p:cNvSpPr/>
          <p:nvPr/>
        </p:nvSpPr>
        <p:spPr>
          <a:xfrm>
            <a:off x="5349250" y="22050"/>
            <a:ext cx="3134700" cy="2549700"/>
          </a:xfrm>
          <a:prstGeom prst="rect">
            <a:avLst/>
          </a:prstGeom>
          <a:solidFill>
            <a:srgbClr val="F9CB9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GB" sz="1600" b="1" dirty="0">
                <a:solidFill>
                  <a:schemeClr val="dk1"/>
                </a:solidFill>
                <a:latin typeface="Times New Roman"/>
                <a:ea typeface="Times New Roman"/>
                <a:cs typeface="Times New Roman"/>
                <a:sym typeface="Times New Roman"/>
              </a:rPr>
              <a:t>Implications</a:t>
            </a:r>
            <a:endParaRPr sz="1600" b="1"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GB" sz="1200" dirty="0">
                <a:solidFill>
                  <a:schemeClr val="dk1"/>
                </a:solidFill>
                <a:latin typeface="Times New Roman"/>
                <a:ea typeface="Times New Roman"/>
                <a:cs typeface="Times New Roman"/>
                <a:sym typeface="Times New Roman"/>
              </a:rPr>
              <a:t>Strategic Recommendations:</a:t>
            </a:r>
            <a:endParaRPr sz="1200" dirty="0">
              <a:solidFill>
                <a:schemeClr val="dk1"/>
              </a:solidFill>
              <a:latin typeface="Times New Roman"/>
              <a:ea typeface="Times New Roman"/>
              <a:cs typeface="Times New Roman"/>
              <a:sym typeface="Times New Roman"/>
            </a:endParaRPr>
          </a:p>
          <a:p>
            <a:pPr>
              <a:buFont typeface="Arial" panose="020B0604020202020204" pitchFamily="34" charset="0"/>
              <a:buChar char="•"/>
            </a:pPr>
            <a:r>
              <a:rPr lang="en-IN" sz="1000" dirty="0"/>
              <a:t>Upgrading ticket management software system is another good alternative.</a:t>
            </a:r>
          </a:p>
          <a:p>
            <a:pPr>
              <a:buFont typeface="Arial" panose="020B0604020202020204" pitchFamily="34" charset="0"/>
              <a:buChar char="•"/>
            </a:pPr>
            <a:endParaRPr lang="en-IN" sz="1000" dirty="0"/>
          </a:p>
          <a:p>
            <a:pPr>
              <a:buFont typeface="Arial" panose="020B0604020202020204" pitchFamily="34" charset="0"/>
              <a:buChar char="•"/>
            </a:pPr>
            <a:r>
              <a:rPr lang="en-US" sz="1000" dirty="0"/>
              <a:t>Slow resolution times that are caused by inefficiencies in the current system</a:t>
            </a:r>
            <a:r>
              <a:rPr lang="en-IN" sz="1000" dirty="0"/>
              <a:t> can be improved by upgrading the system.</a:t>
            </a:r>
          </a:p>
          <a:p>
            <a:pPr>
              <a:buFont typeface="Arial" panose="020B0604020202020204" pitchFamily="34" charset="0"/>
              <a:buChar char="•"/>
            </a:pPr>
            <a:endParaRPr lang="en-IN" sz="1000" dirty="0"/>
          </a:p>
          <a:p>
            <a:pPr>
              <a:buFont typeface="Arial" panose="020B0604020202020204" pitchFamily="34" charset="0"/>
              <a:buChar char="•"/>
            </a:pPr>
            <a:r>
              <a:rPr lang="en-US" sz="1000" dirty="0"/>
              <a:t>Software upgrades can be expensive (licensing, implementation, training on new software).</a:t>
            </a:r>
          </a:p>
          <a:p>
            <a:pPr>
              <a:buFont typeface="Arial" panose="020B0604020202020204" pitchFamily="34" charset="0"/>
              <a:buChar char="•"/>
            </a:pPr>
            <a:endParaRPr lang="en-US" sz="1000" dirty="0"/>
          </a:p>
          <a:p>
            <a:pPr>
              <a:buFont typeface="Arial" panose="020B0604020202020204" pitchFamily="34" charset="0"/>
              <a:buChar char="•"/>
            </a:pPr>
            <a:r>
              <a:rPr lang="en-US" sz="1000" dirty="0"/>
              <a:t>New software might automate certain tasks, track issues better, and improve the overall efficiency of ticket handling.</a:t>
            </a:r>
          </a:p>
        </p:txBody>
      </p:sp>
      <p:sp>
        <p:nvSpPr>
          <p:cNvPr id="2" name="Google Shape;144;p27">
            <a:extLst>
              <a:ext uri="{FF2B5EF4-FFF2-40B4-BE49-F238E27FC236}">
                <a16:creationId xmlns:a16="http://schemas.microsoft.com/office/drawing/2014/main" id="{588339B9-0D80-98CD-0F32-AC13D72E0532}"/>
              </a:ext>
            </a:extLst>
          </p:cNvPr>
          <p:cNvSpPr/>
          <p:nvPr/>
        </p:nvSpPr>
        <p:spPr>
          <a:xfrm>
            <a:off x="5349250" y="2571750"/>
            <a:ext cx="3134700" cy="2549700"/>
          </a:xfrm>
          <a:prstGeom prst="rect">
            <a:avLst/>
          </a:prstGeom>
          <a:solidFill>
            <a:srgbClr val="F9CB9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GB" sz="1600" b="1" dirty="0">
                <a:solidFill>
                  <a:schemeClr val="dk1"/>
                </a:solidFill>
                <a:latin typeface="Times New Roman"/>
                <a:ea typeface="Times New Roman"/>
                <a:cs typeface="Times New Roman"/>
                <a:sym typeface="Times New Roman"/>
              </a:rPr>
              <a:t>Implications</a:t>
            </a:r>
            <a:endParaRPr sz="1600" b="1"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GB" sz="1200" dirty="0">
                <a:solidFill>
                  <a:schemeClr val="dk1"/>
                </a:solidFill>
                <a:latin typeface="Times New Roman"/>
                <a:ea typeface="Times New Roman"/>
                <a:cs typeface="Times New Roman"/>
                <a:sym typeface="Times New Roman"/>
              </a:rPr>
              <a:t>Strategic Recommendations:</a:t>
            </a:r>
            <a:endParaRPr sz="1200" dirty="0">
              <a:solidFill>
                <a:schemeClr val="dk1"/>
              </a:solidFill>
              <a:latin typeface="Times New Roman"/>
              <a:ea typeface="Times New Roman"/>
              <a:cs typeface="Times New Roman"/>
              <a:sym typeface="Times New Roman"/>
            </a:endParaRPr>
          </a:p>
          <a:p>
            <a:pPr>
              <a:buFont typeface="Arial" panose="020B0604020202020204" pitchFamily="34" charset="0"/>
              <a:buChar char="•"/>
            </a:pPr>
            <a:r>
              <a:rPr lang="en-IN" sz="1000" dirty="0"/>
              <a:t>Hiring more agents can be one option.</a:t>
            </a:r>
          </a:p>
          <a:p>
            <a:pPr>
              <a:buFont typeface="Arial" panose="020B0604020202020204" pitchFamily="34" charset="0"/>
              <a:buChar char="•"/>
            </a:pPr>
            <a:r>
              <a:rPr lang="en-US" sz="1000" dirty="0"/>
              <a:t>The current agent-to-ticket ratio is </a:t>
            </a:r>
            <a:r>
              <a:rPr lang="en-US" sz="1000" dirty="0" err="1"/>
              <a:t>approx</a:t>
            </a:r>
            <a:r>
              <a:rPr lang="en-US" sz="1000" dirty="0"/>
              <a:t> 1912 tickets per agent over four years from 2016-2020.</a:t>
            </a:r>
          </a:p>
          <a:p>
            <a:pPr>
              <a:buFont typeface="Arial" panose="020B0604020202020204" pitchFamily="34" charset="0"/>
              <a:buChar char="•"/>
            </a:pPr>
            <a:r>
              <a:rPr lang="en-US" sz="1000" dirty="0"/>
              <a:t> It seems that the resolution time is high due to agent overload, so hiring more agents can be the solution. </a:t>
            </a:r>
          </a:p>
          <a:p>
            <a:pPr>
              <a:buFont typeface="Arial" panose="020B0604020202020204" pitchFamily="34" charset="0"/>
              <a:buChar char="•"/>
            </a:pPr>
            <a:r>
              <a:rPr lang="en-US" sz="1000" dirty="0"/>
              <a:t> Hiring more agents incurs salary costs, benefits, and overhead expenses.</a:t>
            </a:r>
          </a:p>
          <a:p>
            <a:pPr>
              <a:buFont typeface="Arial" panose="020B0604020202020204" pitchFamily="34" charset="0"/>
              <a:buChar char="•"/>
            </a:pPr>
            <a:r>
              <a:rPr lang="en-US" sz="1000" dirty="0"/>
              <a:t> This could reduce the workload for existing agents, leading to faster ticket resolution times and more satisfaction rate as resolution time has increased.</a:t>
            </a:r>
            <a:endParaRPr lang="en-IN"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p:nvPr/>
        </p:nvSpPr>
        <p:spPr>
          <a:xfrm>
            <a:off x="3316325" y="512050"/>
            <a:ext cx="2406300" cy="5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2"/>
                </a:solidFill>
              </a:rPr>
              <a:t>DATA OVERVIEW</a:t>
            </a:r>
            <a:endParaRPr sz="1800">
              <a:solidFill>
                <a:schemeClr val="dk2"/>
              </a:solidFill>
            </a:endParaRPr>
          </a:p>
        </p:txBody>
      </p:sp>
      <p:sp>
        <p:nvSpPr>
          <p:cNvPr id="3" name="TextBox 2">
            <a:extLst>
              <a:ext uri="{FF2B5EF4-FFF2-40B4-BE49-F238E27FC236}">
                <a16:creationId xmlns:a16="http://schemas.microsoft.com/office/drawing/2014/main" id="{3521B8D3-8091-589F-919F-3D1DC479327D}"/>
              </a:ext>
            </a:extLst>
          </p:cNvPr>
          <p:cNvSpPr txBox="1"/>
          <p:nvPr/>
        </p:nvSpPr>
        <p:spPr>
          <a:xfrm>
            <a:off x="725331" y="887961"/>
            <a:ext cx="2726013" cy="3631763"/>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IT Tickets Analysis - Dataset Summary</a:t>
            </a:r>
          </a:p>
          <a:p>
            <a:r>
              <a:rPr lang="en-US" sz="1200" b="1" dirty="0">
                <a:latin typeface="Times New Roman" panose="02020603050405020304" pitchFamily="18" charset="0"/>
                <a:cs typeface="Times New Roman" panose="02020603050405020304" pitchFamily="18" charset="0"/>
              </a:rPr>
              <a:t>Content:</a:t>
            </a:r>
            <a:endParaRPr lang="en-US" sz="1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Total Records:</a:t>
            </a:r>
            <a:r>
              <a:rPr lang="en-US" sz="1200" dirty="0">
                <a:latin typeface="Times New Roman" panose="02020603050405020304" pitchFamily="18" charset="0"/>
                <a:cs typeface="Times New Roman" panose="02020603050405020304" pitchFamily="18" charset="0"/>
              </a:rPr>
              <a:t> 97,499 tickets</a:t>
            </a: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Sheets Analyzed:</a:t>
            </a:r>
            <a:endParaRPr lang="en-US" sz="1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Tickets</a:t>
            </a:r>
          </a:p>
          <a:p>
            <a:pPr marL="742950" lvl="1"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IT Agents</a:t>
            </a:r>
          </a:p>
          <a:p>
            <a:r>
              <a:rPr lang="en-US" sz="1200" b="1" dirty="0">
                <a:latin typeface="Times New Roman" panose="02020603050405020304" pitchFamily="18" charset="0"/>
                <a:cs typeface="Times New Roman" panose="02020603050405020304" pitchFamily="18" charset="0"/>
              </a:rPr>
              <a:t>Key Attributes in Tickets Sheet:                                                              </a:t>
            </a:r>
            <a:endParaRPr lang="en-US" sz="1200" dirty="0">
              <a:latin typeface="Times New Roman" panose="02020603050405020304" pitchFamily="18" charset="0"/>
              <a:cs typeface="Times New Roman" panose="02020603050405020304" pitchFamily="18" charset="0"/>
            </a:endParaRPr>
          </a:p>
          <a:p>
            <a:pPr>
              <a:buFont typeface="+mj-lt"/>
              <a:buAutoNum type="arabicPeriod"/>
            </a:pPr>
            <a:r>
              <a:rPr lang="en-US" sz="1200" dirty="0">
                <a:latin typeface="Times New Roman" panose="02020603050405020304" pitchFamily="18" charset="0"/>
                <a:cs typeface="Times New Roman" panose="02020603050405020304" pitchFamily="18" charset="0"/>
              </a:rPr>
              <a:t>Ticket ID</a:t>
            </a:r>
          </a:p>
          <a:p>
            <a:pPr>
              <a:buFont typeface="+mj-lt"/>
              <a:buAutoNum type="arabicPeriod"/>
            </a:pPr>
            <a:r>
              <a:rPr lang="en-US" sz="1200" dirty="0">
                <a:latin typeface="Times New Roman" panose="02020603050405020304" pitchFamily="18" charset="0"/>
                <a:cs typeface="Times New Roman" panose="02020603050405020304" pitchFamily="18" charset="0"/>
              </a:rPr>
              <a:t>Date</a:t>
            </a:r>
          </a:p>
          <a:p>
            <a:pPr>
              <a:buFont typeface="+mj-lt"/>
              <a:buAutoNum type="arabicPeriod"/>
            </a:pPr>
            <a:r>
              <a:rPr lang="en-US" sz="1200" dirty="0">
                <a:latin typeface="Times New Roman" panose="02020603050405020304" pitchFamily="18" charset="0"/>
                <a:cs typeface="Times New Roman" panose="02020603050405020304" pitchFamily="18" charset="0"/>
              </a:rPr>
              <a:t>Employee ID</a:t>
            </a:r>
          </a:p>
          <a:p>
            <a:pPr>
              <a:buFont typeface="+mj-lt"/>
              <a:buAutoNum type="arabicPeriod"/>
            </a:pPr>
            <a:r>
              <a:rPr lang="en-US" sz="1200" dirty="0">
                <a:latin typeface="Times New Roman" panose="02020603050405020304" pitchFamily="18" charset="0"/>
                <a:cs typeface="Times New Roman" panose="02020603050405020304" pitchFamily="18" charset="0"/>
              </a:rPr>
              <a:t>Agent ID</a:t>
            </a:r>
          </a:p>
          <a:p>
            <a:pPr>
              <a:buFont typeface="+mj-lt"/>
              <a:buAutoNum type="arabicPeriod"/>
            </a:pPr>
            <a:r>
              <a:rPr lang="en-US" sz="1200" dirty="0">
                <a:latin typeface="Times New Roman" panose="02020603050405020304" pitchFamily="18" charset="0"/>
                <a:cs typeface="Times New Roman" panose="02020603050405020304" pitchFamily="18" charset="0"/>
              </a:rPr>
              <a:t>Request Category</a:t>
            </a:r>
          </a:p>
          <a:p>
            <a:pPr>
              <a:buFont typeface="+mj-lt"/>
              <a:buAutoNum type="arabicPeriod"/>
            </a:pPr>
            <a:r>
              <a:rPr lang="en-US" sz="1200" dirty="0">
                <a:latin typeface="Times New Roman" panose="02020603050405020304" pitchFamily="18" charset="0"/>
                <a:cs typeface="Times New Roman" panose="02020603050405020304" pitchFamily="18" charset="0"/>
              </a:rPr>
              <a:t>Issue Type</a:t>
            </a:r>
          </a:p>
          <a:p>
            <a:pPr>
              <a:buFont typeface="+mj-lt"/>
              <a:buAutoNum type="arabicPeriod"/>
            </a:pPr>
            <a:r>
              <a:rPr lang="en-US" sz="1200" dirty="0">
                <a:latin typeface="Times New Roman" panose="02020603050405020304" pitchFamily="18" charset="0"/>
                <a:cs typeface="Times New Roman" panose="02020603050405020304" pitchFamily="18" charset="0"/>
              </a:rPr>
              <a:t>Severity</a:t>
            </a:r>
          </a:p>
          <a:p>
            <a:pPr>
              <a:buFont typeface="+mj-lt"/>
              <a:buAutoNum type="arabicPeriod"/>
            </a:pPr>
            <a:r>
              <a:rPr lang="en-US" sz="1200" dirty="0">
                <a:latin typeface="Times New Roman" panose="02020603050405020304" pitchFamily="18" charset="0"/>
                <a:cs typeface="Times New Roman" panose="02020603050405020304" pitchFamily="18" charset="0"/>
              </a:rPr>
              <a:t>Priority</a:t>
            </a:r>
          </a:p>
          <a:p>
            <a:pPr>
              <a:buFont typeface="+mj-lt"/>
              <a:buAutoNum type="arabicPeriod"/>
            </a:pPr>
            <a:r>
              <a:rPr lang="en-US" sz="1200" dirty="0">
                <a:latin typeface="Times New Roman" panose="02020603050405020304" pitchFamily="18" charset="0"/>
                <a:cs typeface="Times New Roman" panose="02020603050405020304" pitchFamily="18" charset="0"/>
              </a:rPr>
              <a:t>Resolution Time (Days)</a:t>
            </a:r>
          </a:p>
          <a:p>
            <a:pPr>
              <a:buFont typeface="+mj-lt"/>
              <a:buAutoNum type="arabicPeriod"/>
            </a:pPr>
            <a:r>
              <a:rPr lang="en-US" sz="1200" dirty="0">
                <a:latin typeface="Times New Roman" panose="02020603050405020304" pitchFamily="18" charset="0"/>
                <a:cs typeface="Times New Roman" panose="02020603050405020304" pitchFamily="18" charset="0"/>
              </a:rPr>
              <a:t>Satisfaction Rate</a:t>
            </a:r>
          </a:p>
          <a:p>
            <a:pPr marL="457200" lvl="1"/>
            <a:endParaRPr lang="en-US" sz="1200" dirty="0">
              <a:latin typeface="Times New Roman" panose="02020603050405020304" pitchFamily="18"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B65A5D17-4906-DFCD-D505-98D8F8C87A3F}"/>
              </a:ext>
            </a:extLst>
          </p:cNvPr>
          <p:cNvSpPr txBox="1"/>
          <p:nvPr/>
        </p:nvSpPr>
        <p:spPr>
          <a:xfrm>
            <a:off x="4004797" y="1980568"/>
            <a:ext cx="4572000" cy="1384995"/>
          </a:xfrm>
          <a:prstGeom prst="rect">
            <a:avLst/>
          </a:prstGeom>
          <a:noFill/>
        </p:spPr>
        <p:txBody>
          <a:bodyPr wrap="square">
            <a:spAutoFit/>
          </a:bodyPr>
          <a:lstStyle/>
          <a:p>
            <a:r>
              <a:rPr lang="en-US" sz="1200" b="1" dirty="0">
                <a:latin typeface="Times New Roman" panose="02020603050405020304" pitchFamily="18" charset="0"/>
                <a:cs typeface="Times New Roman" panose="02020603050405020304" pitchFamily="18" charset="0"/>
              </a:rPr>
              <a:t>Key Attributes in IT Agents Sheet:</a:t>
            </a:r>
            <a:endParaRPr lang="en-US" sz="1200" dirty="0">
              <a:latin typeface="Times New Roman" panose="02020603050405020304" pitchFamily="18" charset="0"/>
              <a:cs typeface="Times New Roman" panose="02020603050405020304" pitchFamily="18" charset="0"/>
            </a:endParaRPr>
          </a:p>
          <a:p>
            <a:pPr>
              <a:buFont typeface="+mj-lt"/>
              <a:buAutoNum type="arabicPeriod"/>
            </a:pPr>
            <a:r>
              <a:rPr lang="en-US" sz="1200" dirty="0">
                <a:latin typeface="Times New Roman" panose="02020603050405020304" pitchFamily="18" charset="0"/>
                <a:cs typeface="Times New Roman" panose="02020603050405020304" pitchFamily="18" charset="0"/>
              </a:rPr>
              <a:t>Agent ID</a:t>
            </a:r>
          </a:p>
          <a:p>
            <a:pPr>
              <a:buFont typeface="+mj-lt"/>
              <a:buAutoNum type="arabicPeriod"/>
            </a:pPr>
            <a:r>
              <a:rPr lang="en-US" sz="1200" dirty="0">
                <a:latin typeface="Times New Roman" panose="02020603050405020304" pitchFamily="18" charset="0"/>
                <a:cs typeface="Times New Roman" panose="02020603050405020304" pitchFamily="18" charset="0"/>
              </a:rPr>
              <a:t>Full Name</a:t>
            </a:r>
          </a:p>
          <a:p>
            <a:pPr>
              <a:buFont typeface="+mj-lt"/>
              <a:buAutoNum type="arabicPeriod"/>
            </a:pPr>
            <a:r>
              <a:rPr lang="en-US" sz="1200" dirty="0">
                <a:latin typeface="Times New Roman" panose="02020603050405020304" pitchFamily="18" charset="0"/>
                <a:cs typeface="Times New Roman" panose="02020603050405020304" pitchFamily="18" charset="0"/>
              </a:rPr>
              <a:t>Email</a:t>
            </a:r>
          </a:p>
          <a:p>
            <a:pPr>
              <a:buFont typeface="+mj-lt"/>
              <a:buAutoNum type="arabicPeriod"/>
            </a:pPr>
            <a:r>
              <a:rPr lang="en-US" sz="1200" dirty="0">
                <a:latin typeface="Times New Roman" panose="02020603050405020304" pitchFamily="18" charset="0"/>
                <a:cs typeface="Times New Roman" panose="02020603050405020304" pitchFamily="18" charset="0"/>
              </a:rPr>
              <a:t>Year of Birth</a:t>
            </a:r>
          </a:p>
          <a:p>
            <a:pPr>
              <a:buFont typeface="+mj-lt"/>
              <a:buAutoNum type="arabicPeriod"/>
            </a:pPr>
            <a:r>
              <a:rPr lang="en-US" sz="1200" dirty="0">
                <a:latin typeface="Times New Roman" panose="02020603050405020304" pitchFamily="18" charset="0"/>
                <a:cs typeface="Times New Roman" panose="02020603050405020304" pitchFamily="18" charset="0"/>
              </a:rPr>
              <a:t>Month of Birth</a:t>
            </a:r>
          </a:p>
          <a:p>
            <a:pPr>
              <a:buFont typeface="+mj-lt"/>
              <a:buAutoNum type="arabicPeriod"/>
            </a:pPr>
            <a:r>
              <a:rPr lang="en-US" sz="1200" dirty="0">
                <a:latin typeface="Times New Roman" panose="02020603050405020304" pitchFamily="18" charset="0"/>
                <a:cs typeface="Times New Roman" panose="02020603050405020304" pitchFamily="18" charset="0"/>
              </a:rPr>
              <a:t>Day of Birth</a:t>
            </a:r>
          </a:p>
        </p:txBody>
      </p:sp>
      <p:sp>
        <p:nvSpPr>
          <p:cNvPr id="7" name="TextBox 6">
            <a:extLst>
              <a:ext uri="{FF2B5EF4-FFF2-40B4-BE49-F238E27FC236}">
                <a16:creationId xmlns:a16="http://schemas.microsoft.com/office/drawing/2014/main" id="{1B5198DA-0E54-7B93-2C5F-4839134B15DD}"/>
              </a:ext>
            </a:extLst>
          </p:cNvPr>
          <p:cNvSpPr txBox="1"/>
          <p:nvPr/>
        </p:nvSpPr>
        <p:spPr>
          <a:xfrm>
            <a:off x="725331" y="3973949"/>
            <a:ext cx="4572000" cy="1046440"/>
          </a:xfrm>
          <a:prstGeom prst="rect">
            <a:avLst/>
          </a:prstGeom>
          <a:noFill/>
        </p:spPr>
        <p:txBody>
          <a:bodyPr wrap="square">
            <a:spAutoFit/>
          </a:bodyPr>
          <a:lstStyle/>
          <a:p>
            <a:endParaRPr lang="en-US" sz="1200" b="1"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Dataset Objective:</a:t>
            </a:r>
            <a:endParaRPr lang="en-US" sz="1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To analyze IT ticket resolution efficiency, agent performance, and system effectiveness.</a:t>
            </a:r>
          </a:p>
          <a:p>
            <a:r>
              <a:rPr lang="en-US" sz="1200" b="1" dirty="0">
                <a:latin typeface="Times New Roman" panose="02020603050405020304" pitchFamily="18" charset="0"/>
                <a:cs typeface="Times New Roman" panose="02020603050405020304" pitchFamily="18" charset="0"/>
              </a:rPr>
              <a:t>Visual:</a:t>
            </a:r>
            <a:r>
              <a:rPr lang="en-US" sz="1200" dirty="0">
                <a:latin typeface="Times New Roman" panose="02020603050405020304" pitchFamily="18" charset="0"/>
                <a:cs typeface="Times New Roman" panose="02020603050405020304" pitchFamily="18" charset="0"/>
              </a:rPr>
              <a:t> A table with dataset structure or a mockup of the columns</a:t>
            </a: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11467F-BADF-22C5-4ABC-27B2D8A33E67}"/>
              </a:ext>
            </a:extLst>
          </p:cNvPr>
          <p:cNvSpPr txBox="1"/>
          <p:nvPr/>
        </p:nvSpPr>
        <p:spPr>
          <a:xfrm>
            <a:off x="453762" y="240631"/>
            <a:ext cx="8332728" cy="3046988"/>
          </a:xfrm>
          <a:prstGeom prst="rect">
            <a:avLst/>
          </a:prstGeom>
          <a:noFill/>
        </p:spPr>
        <p:txBody>
          <a:bodyPr wrap="square">
            <a:spAutoFit/>
          </a:bodyPr>
          <a:lstStyle/>
          <a:p>
            <a:r>
              <a:rPr lang="en-US" sz="1200" b="1" dirty="0">
                <a:latin typeface="Times New Roman" panose="02020603050405020304" pitchFamily="18" charset="0"/>
                <a:cs typeface="Times New Roman" panose="02020603050405020304" pitchFamily="18" charset="0"/>
              </a:rPr>
              <a:t>Slide 2: Key Insights and Metrics</a:t>
            </a:r>
          </a:p>
          <a:p>
            <a:r>
              <a:rPr lang="en-US" sz="1200" b="1" dirty="0">
                <a:latin typeface="Times New Roman" panose="02020603050405020304" pitchFamily="18" charset="0"/>
                <a:cs typeface="Times New Roman" panose="02020603050405020304" pitchFamily="18" charset="0"/>
              </a:rPr>
              <a:t>Title:</a:t>
            </a:r>
            <a:r>
              <a:rPr lang="en-US" sz="1200" dirty="0">
                <a:latin typeface="Times New Roman" panose="02020603050405020304" pitchFamily="18" charset="0"/>
                <a:cs typeface="Times New Roman" panose="02020603050405020304" pitchFamily="18" charset="0"/>
              </a:rPr>
              <a:t> Initial Insights and Trends</a:t>
            </a:r>
          </a:p>
          <a:p>
            <a:r>
              <a:rPr lang="en-US" sz="1200" b="1" dirty="0">
                <a:latin typeface="Times New Roman" panose="02020603050405020304" pitchFamily="18" charset="0"/>
                <a:cs typeface="Times New Roman" panose="02020603050405020304" pitchFamily="18" charset="0"/>
              </a:rPr>
              <a:t>Content:</a:t>
            </a:r>
            <a:endParaRPr lang="en-US" sz="1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Ticket Trends:</a:t>
            </a:r>
            <a:endParaRPr lang="en-US" sz="1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Average daily ticket volume: 267 tickets/day</a:t>
            </a:r>
          </a:p>
          <a:p>
            <a:pPr marL="742950" lvl="1"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Peak request category: "System" issues</a:t>
            </a: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Agent Performance:</a:t>
            </a:r>
            <a:endParaRPr lang="en-US" sz="1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Highest tickets handled by a single agent: 2,027</a:t>
            </a:r>
          </a:p>
          <a:p>
            <a:pPr marL="742950" lvl="1"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Average resolution time: 4.55 days</a:t>
            </a: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Satisfaction Metrics:</a:t>
            </a:r>
            <a:endParaRPr lang="en-US" sz="1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Overall average satisfaction rate: 4.1/5</a:t>
            </a:r>
          </a:p>
          <a:p>
            <a:pPr marL="742950" lvl="1"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Agents with lowest ratings identified for training.</a:t>
            </a:r>
          </a:p>
          <a:p>
            <a:r>
              <a:rPr lang="en-US" sz="1200" b="1" dirty="0">
                <a:latin typeface="Times New Roman" panose="02020603050405020304" pitchFamily="18" charset="0"/>
                <a:cs typeface="Times New Roman" panose="02020603050405020304" pitchFamily="18" charset="0"/>
              </a:rPr>
              <a:t>Visual Suggestions:</a:t>
            </a:r>
            <a:endParaRPr lang="en-US" sz="1200" dirty="0">
              <a:latin typeface="Times New Roman" panose="02020603050405020304" pitchFamily="18" charset="0"/>
              <a:cs typeface="Times New Roman" panose="02020603050405020304" pitchFamily="18" charset="0"/>
            </a:endParaRPr>
          </a:p>
          <a:p>
            <a:pPr>
              <a:buFont typeface="+mj-lt"/>
              <a:buAutoNum type="arabicPeriod"/>
            </a:pPr>
            <a:r>
              <a:rPr lang="en-US" sz="1200" dirty="0">
                <a:latin typeface="Times New Roman" panose="02020603050405020304" pitchFamily="18" charset="0"/>
                <a:cs typeface="Times New Roman" panose="02020603050405020304" pitchFamily="18" charset="0"/>
              </a:rPr>
              <a:t>A bar chart comparing resolution times by category.</a:t>
            </a:r>
          </a:p>
          <a:p>
            <a:pPr>
              <a:buFont typeface="+mj-lt"/>
              <a:buAutoNum type="arabicPeriod"/>
            </a:pPr>
            <a:r>
              <a:rPr lang="en-US" sz="1200" dirty="0">
                <a:latin typeface="Times New Roman" panose="02020603050405020304" pitchFamily="18" charset="0"/>
                <a:cs typeface="Times New Roman" panose="02020603050405020304" pitchFamily="18" charset="0"/>
              </a:rPr>
              <a:t>A pie chart showing distribution of request categories.</a:t>
            </a:r>
          </a:p>
          <a:p>
            <a:r>
              <a:rPr lang="en-US" sz="1200" b="1" dirty="0">
                <a:latin typeface="Times New Roman" panose="02020603050405020304" pitchFamily="18" charset="0"/>
                <a:cs typeface="Times New Roman" panose="02020603050405020304" pitchFamily="18" charset="0"/>
              </a:rPr>
              <a:t>Footer Note:</a:t>
            </a:r>
            <a:r>
              <a:rPr lang="en-US" sz="1200" dirty="0">
                <a:latin typeface="Times New Roman" panose="02020603050405020304" pitchFamily="18" charset="0"/>
                <a:cs typeface="Times New Roman" panose="02020603050405020304" pitchFamily="18" charset="0"/>
              </a:rPr>
              <a:t> "Data accuracy ensured through validation and cleaning procedures."</a:t>
            </a:r>
          </a:p>
        </p:txBody>
      </p:sp>
    </p:spTree>
    <p:extLst>
      <p:ext uri="{BB962C8B-B14F-4D97-AF65-F5344CB8AC3E}">
        <p14:creationId xmlns:p14="http://schemas.microsoft.com/office/powerpoint/2010/main" val="291780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p:nvPr/>
        </p:nvSpPr>
        <p:spPr>
          <a:xfrm>
            <a:off x="3509300" y="272425"/>
            <a:ext cx="1655700" cy="45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1200"/>
              </a:spcAft>
              <a:buNone/>
            </a:pPr>
            <a:r>
              <a:rPr lang="en-GB" sz="1700" b="1">
                <a:solidFill>
                  <a:srgbClr val="262626"/>
                </a:solidFill>
                <a:highlight>
                  <a:srgbClr val="FFFFFF"/>
                </a:highlight>
                <a:latin typeface="Tahoma"/>
                <a:ea typeface="Tahoma"/>
                <a:cs typeface="Tahoma"/>
                <a:sym typeface="Tahoma"/>
              </a:rPr>
              <a:t>Methodology</a:t>
            </a:r>
            <a:endParaRPr sz="1800">
              <a:solidFill>
                <a:schemeClr val="dk2"/>
              </a:solidFill>
            </a:endParaRPr>
          </a:p>
        </p:txBody>
      </p:sp>
      <p:sp>
        <p:nvSpPr>
          <p:cNvPr id="75" name="Google Shape;75;p16"/>
          <p:cNvSpPr/>
          <p:nvPr/>
        </p:nvSpPr>
        <p:spPr>
          <a:xfrm>
            <a:off x="201000" y="918325"/>
            <a:ext cx="4371000" cy="1909500"/>
          </a:xfrm>
          <a:prstGeom prst="foldedCorner">
            <a:avLst>
              <a:gd name="adj" fmla="val 16667"/>
            </a:avLst>
          </a:prstGeom>
          <a:solidFill>
            <a:srgbClr val="D9D2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GB" sz="1200" b="1">
                <a:solidFill>
                  <a:srgbClr val="262626"/>
                </a:solidFill>
                <a:latin typeface="Times New Roman"/>
                <a:ea typeface="Times New Roman"/>
                <a:cs typeface="Times New Roman"/>
                <a:sym typeface="Times New Roman"/>
              </a:rPr>
              <a:t>Data Cleaning</a:t>
            </a:r>
            <a:endParaRPr sz="1200" b="1">
              <a:solidFill>
                <a:srgbClr val="262626"/>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GB" sz="1200">
                <a:solidFill>
                  <a:srgbClr val="262626"/>
                </a:solidFill>
                <a:latin typeface="Times New Roman"/>
                <a:ea typeface="Times New Roman"/>
                <a:cs typeface="Times New Roman"/>
                <a:sym typeface="Times New Roman"/>
              </a:rPr>
              <a:t>Duplicates Removal: Identified and eliminated duplicate ticket entries to ensure data integrity.</a:t>
            </a:r>
            <a:endParaRPr sz="1200">
              <a:solidFill>
                <a:srgbClr val="262626"/>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GB" sz="1200">
                <a:solidFill>
                  <a:srgbClr val="262626"/>
                </a:solidFill>
                <a:latin typeface="Times New Roman"/>
                <a:ea typeface="Times New Roman"/>
                <a:cs typeface="Times New Roman"/>
                <a:sym typeface="Times New Roman"/>
              </a:rPr>
              <a:t>Handling Missing Values:</a:t>
            </a:r>
            <a:endParaRPr sz="1200">
              <a:solidFill>
                <a:srgbClr val="262626"/>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262626"/>
              </a:buClr>
              <a:buSzPts val="1200"/>
              <a:buFont typeface="Times New Roman"/>
              <a:buChar char="●"/>
            </a:pPr>
            <a:r>
              <a:rPr lang="en-GB" sz="1200">
                <a:solidFill>
                  <a:srgbClr val="262626"/>
                </a:solidFill>
                <a:latin typeface="Times New Roman"/>
                <a:ea typeface="Times New Roman"/>
                <a:cs typeface="Times New Roman"/>
                <a:sym typeface="Times New Roman"/>
              </a:rPr>
              <a:t>Imputed missing values using mean/mode where applicable.</a:t>
            </a:r>
            <a:endParaRPr sz="1200">
              <a:solidFill>
                <a:srgbClr val="262626"/>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262626"/>
              </a:buClr>
              <a:buSzPts val="1200"/>
              <a:buFont typeface="Times New Roman"/>
              <a:buChar char="●"/>
            </a:pPr>
            <a:r>
              <a:rPr lang="en-GB" sz="1200">
                <a:solidFill>
                  <a:srgbClr val="262626"/>
                </a:solidFill>
                <a:latin typeface="Times New Roman"/>
                <a:ea typeface="Times New Roman"/>
                <a:cs typeface="Times New Roman"/>
                <a:sym typeface="Times New Roman"/>
              </a:rPr>
              <a:t>Removed incomplete records that could skew analysis.</a:t>
            </a:r>
            <a:endParaRPr sz="1200">
              <a:solidFill>
                <a:srgbClr val="262626"/>
              </a:solidFill>
              <a:latin typeface="Times New Roman"/>
              <a:ea typeface="Times New Roman"/>
              <a:cs typeface="Times New Roman"/>
              <a:sym typeface="Times New Roman"/>
            </a:endParaRPr>
          </a:p>
        </p:txBody>
      </p:sp>
      <p:sp>
        <p:nvSpPr>
          <p:cNvPr id="76" name="Google Shape;76;p16"/>
          <p:cNvSpPr/>
          <p:nvPr/>
        </p:nvSpPr>
        <p:spPr>
          <a:xfrm>
            <a:off x="201000" y="3021025"/>
            <a:ext cx="4371000" cy="1979100"/>
          </a:xfrm>
          <a:prstGeom prst="foldedCorner">
            <a:avLst>
              <a:gd name="adj" fmla="val 16667"/>
            </a:avLst>
          </a:prstGeom>
          <a:solidFill>
            <a:srgbClr val="D9D2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1200" b="1">
                <a:solidFill>
                  <a:schemeClr val="dk1"/>
                </a:solidFill>
                <a:latin typeface="Times New Roman"/>
                <a:ea typeface="Times New Roman"/>
                <a:cs typeface="Times New Roman"/>
                <a:sym typeface="Times New Roman"/>
              </a:rPr>
              <a:t>Types of Analysis Conducted</a:t>
            </a:r>
            <a:endParaRPr sz="1200" b="1">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200" b="1">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Statistical Analysis: Calculated averages, medians, and frequencies to understand ticket distribution.</a:t>
            </a:r>
            <a:endParaRPr sz="1200">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Trend Analysis: Analyzed ticket volume over time to identify peak periods and recurring issues.</a:t>
            </a:r>
            <a:endParaRPr sz="1200" b="1">
              <a:solidFill>
                <a:srgbClr val="262626"/>
              </a:solidFill>
              <a:latin typeface="Times New Roman"/>
              <a:ea typeface="Times New Roman"/>
              <a:cs typeface="Times New Roman"/>
              <a:sym typeface="Times New Roman"/>
            </a:endParaRPr>
          </a:p>
        </p:txBody>
      </p:sp>
      <p:sp>
        <p:nvSpPr>
          <p:cNvPr id="77" name="Google Shape;77;p16"/>
          <p:cNvSpPr/>
          <p:nvPr/>
        </p:nvSpPr>
        <p:spPr>
          <a:xfrm>
            <a:off x="4633825" y="918325"/>
            <a:ext cx="4371000" cy="1909500"/>
          </a:xfrm>
          <a:prstGeom prst="foldedCorner">
            <a:avLst>
              <a:gd name="adj" fmla="val 16667"/>
            </a:avLst>
          </a:prstGeom>
          <a:solidFill>
            <a:srgbClr val="D9D2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1200" b="1">
                <a:solidFill>
                  <a:schemeClr val="dk1"/>
                </a:solidFill>
                <a:latin typeface="Times New Roman"/>
                <a:ea typeface="Times New Roman"/>
                <a:cs typeface="Times New Roman"/>
                <a:sym typeface="Times New Roman"/>
              </a:rPr>
              <a:t>Data Enrichment</a:t>
            </a:r>
            <a:endParaRPr sz="1200" b="1">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200" b="1">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Categorization: Assigned categories to tickets based on keywords for more accurate analysis.</a:t>
            </a:r>
            <a:endParaRPr sz="1200">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Time Stamping: Converted ticket submission times into a standardized format for time-based analysis.</a:t>
            </a:r>
            <a:endParaRPr sz="1200" b="1">
              <a:solidFill>
                <a:srgbClr val="262626"/>
              </a:solidFill>
              <a:latin typeface="Times New Roman"/>
              <a:ea typeface="Times New Roman"/>
              <a:cs typeface="Times New Roman"/>
              <a:sym typeface="Times New Roman"/>
            </a:endParaRPr>
          </a:p>
        </p:txBody>
      </p:sp>
      <p:sp>
        <p:nvSpPr>
          <p:cNvPr id="78" name="Google Shape;78;p16"/>
          <p:cNvSpPr/>
          <p:nvPr/>
        </p:nvSpPr>
        <p:spPr>
          <a:xfrm>
            <a:off x="4633825" y="3021025"/>
            <a:ext cx="4371000" cy="1979100"/>
          </a:xfrm>
          <a:prstGeom prst="foldedCorner">
            <a:avLst>
              <a:gd name="adj" fmla="val 16667"/>
            </a:avLst>
          </a:prstGeom>
          <a:solidFill>
            <a:srgbClr val="D9D2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GB" sz="1200" b="1">
                <a:solidFill>
                  <a:schemeClr val="dk1"/>
                </a:solidFill>
                <a:latin typeface="Times New Roman"/>
                <a:ea typeface="Times New Roman"/>
                <a:cs typeface="Times New Roman"/>
                <a:sym typeface="Times New Roman"/>
              </a:rPr>
              <a:t>Tools and Functions Used</a:t>
            </a:r>
            <a:endParaRPr sz="1200" b="1">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Excel Functions:</a:t>
            </a:r>
            <a:endParaRPr sz="1200">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Pivot Tables: For summarizing and analyzing ticket data effectively.</a:t>
            </a:r>
            <a:endParaRPr sz="1200">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VLOOKUP: To merge additional data sources for enriched insights.</a:t>
            </a:r>
            <a:endParaRPr sz="1200">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Charts and Graphs: Visual representations of trends and distributions for easier interpretation.</a:t>
            </a:r>
            <a:endParaRPr sz="1200" b="1">
              <a:solidFill>
                <a:srgbClr val="262626"/>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B6CA2-DB7A-400A-A61D-C043B676F7EE}"/>
              </a:ext>
            </a:extLst>
          </p:cNvPr>
          <p:cNvSpPr>
            <a:spLocks noGrp="1"/>
          </p:cNvSpPr>
          <p:nvPr>
            <p:ph type="title"/>
          </p:nvPr>
        </p:nvSpPr>
        <p:spPr>
          <a:xfrm>
            <a:off x="956936" y="370982"/>
            <a:ext cx="6555934" cy="725349"/>
          </a:xfrm>
        </p:spPr>
        <p:txBody>
          <a:bodyPr/>
          <a:lstStyle/>
          <a:p>
            <a:r>
              <a:rPr lang="en-IN" dirty="0">
                <a:solidFill>
                  <a:schemeClr val="accent2"/>
                </a:solidFill>
              </a:rPr>
              <a:t>Analysis and Insights</a:t>
            </a:r>
          </a:p>
        </p:txBody>
      </p:sp>
      <p:sp>
        <p:nvSpPr>
          <p:cNvPr id="3" name="Content Placeholder 2">
            <a:extLst>
              <a:ext uri="{FF2B5EF4-FFF2-40B4-BE49-F238E27FC236}">
                <a16:creationId xmlns:a16="http://schemas.microsoft.com/office/drawing/2014/main" id="{39D395E9-8BE6-4101-B282-8EFC5A93AF9F}"/>
              </a:ext>
            </a:extLst>
          </p:cNvPr>
          <p:cNvSpPr>
            <a:spLocks noGrp="1"/>
          </p:cNvSpPr>
          <p:nvPr>
            <p:ph idx="1"/>
          </p:nvPr>
        </p:nvSpPr>
        <p:spPr>
          <a:xfrm>
            <a:off x="956936" y="1299931"/>
            <a:ext cx="3138146" cy="3650688"/>
          </a:xfrm>
        </p:spPr>
        <p:txBody>
          <a:bodyPr>
            <a:normAutofit/>
          </a:bodyPr>
          <a:lstStyle/>
          <a:p>
            <a:pPr>
              <a:buFont typeface="Arial" panose="020B0604020202020204" pitchFamily="34" charset="0"/>
              <a:buChar char="•"/>
            </a:pPr>
            <a:r>
              <a:rPr lang="en-IN" sz="1600" dirty="0"/>
              <a:t>System category has received a total of 39002 tickets which is the maximum among all categories.</a:t>
            </a:r>
          </a:p>
          <a:p>
            <a:pPr>
              <a:buFont typeface="Arial" panose="020B0604020202020204" pitchFamily="34" charset="0"/>
              <a:buChar char="•"/>
            </a:pPr>
            <a:endParaRPr lang="en-IN" sz="1600" dirty="0"/>
          </a:p>
          <a:p>
            <a:pPr>
              <a:buFont typeface="Arial" panose="020B0604020202020204" pitchFamily="34" charset="0"/>
              <a:buChar char="•"/>
            </a:pPr>
            <a:r>
              <a:rPr lang="en-IN" sz="1600" dirty="0"/>
              <a:t>The least amount of tickets has been received from Hardware category which is 9733.</a:t>
            </a:r>
          </a:p>
          <a:p>
            <a:pPr>
              <a:buFont typeface="Arial" panose="020B0604020202020204" pitchFamily="34" charset="0"/>
              <a:buChar char="•"/>
            </a:pPr>
            <a:endParaRPr lang="en-IN" sz="1600" dirty="0"/>
          </a:p>
          <a:p>
            <a:pPr>
              <a:buFont typeface="Arial" panose="020B0604020202020204" pitchFamily="34" charset="0"/>
              <a:buChar char="•"/>
            </a:pPr>
            <a:r>
              <a:rPr lang="en-IN" sz="1600" dirty="0"/>
              <a:t>It is crucial to understand distribution of ticket categories so that we can decide that which category need more improvement</a:t>
            </a:r>
          </a:p>
          <a:p>
            <a:endParaRPr lang="en-IN" sz="1600" dirty="0"/>
          </a:p>
          <a:p>
            <a:endParaRPr lang="en-IN" sz="1600" dirty="0"/>
          </a:p>
        </p:txBody>
      </p:sp>
      <p:graphicFrame>
        <p:nvGraphicFramePr>
          <p:cNvPr id="6" name="Chart 5">
            <a:extLst>
              <a:ext uri="{FF2B5EF4-FFF2-40B4-BE49-F238E27FC236}">
                <a16:creationId xmlns:a16="http://schemas.microsoft.com/office/drawing/2014/main" id="{ABCD7EE5-CCBA-4C60-AC50-81F20B46AFD3}"/>
              </a:ext>
            </a:extLst>
          </p:cNvPr>
          <p:cNvGraphicFramePr>
            <a:graphicFrameLocks/>
          </p:cNvGraphicFramePr>
          <p:nvPr>
            <p:extLst>
              <p:ext uri="{D42A27DB-BD31-4B8C-83A1-F6EECF244321}">
                <p14:modId xmlns:p14="http://schemas.microsoft.com/office/powerpoint/2010/main" val="2411661623"/>
              </p:ext>
            </p:extLst>
          </p:nvPr>
        </p:nvGraphicFramePr>
        <p:xfrm>
          <a:off x="4095082" y="1434066"/>
          <a:ext cx="498348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13621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49CBC-9512-4279-86E3-7445B9D4345E}"/>
              </a:ext>
            </a:extLst>
          </p:cNvPr>
          <p:cNvSpPr>
            <a:spLocks noGrp="1"/>
          </p:cNvSpPr>
          <p:nvPr>
            <p:ph type="title"/>
          </p:nvPr>
        </p:nvSpPr>
        <p:spPr>
          <a:xfrm>
            <a:off x="899197" y="422125"/>
            <a:ext cx="6555934" cy="725349"/>
          </a:xfrm>
        </p:spPr>
        <p:txBody>
          <a:bodyPr/>
          <a:lstStyle/>
          <a:p>
            <a:r>
              <a:rPr lang="en-IN" dirty="0">
                <a:solidFill>
                  <a:schemeClr val="accent2"/>
                </a:solidFill>
              </a:rPr>
              <a:t>Analysis and Insights</a:t>
            </a:r>
          </a:p>
        </p:txBody>
      </p:sp>
      <p:sp>
        <p:nvSpPr>
          <p:cNvPr id="3" name="Content Placeholder 2">
            <a:extLst>
              <a:ext uri="{FF2B5EF4-FFF2-40B4-BE49-F238E27FC236}">
                <a16:creationId xmlns:a16="http://schemas.microsoft.com/office/drawing/2014/main" id="{55BD0169-D033-4053-946C-FA64E8AD73A3}"/>
              </a:ext>
            </a:extLst>
          </p:cNvPr>
          <p:cNvSpPr>
            <a:spLocks noGrp="1"/>
          </p:cNvSpPr>
          <p:nvPr>
            <p:ph idx="1"/>
          </p:nvPr>
        </p:nvSpPr>
        <p:spPr>
          <a:xfrm>
            <a:off x="928969" y="1393061"/>
            <a:ext cx="6526162" cy="1156338"/>
          </a:xfrm>
        </p:spPr>
        <p:txBody>
          <a:bodyPr>
            <a:normAutofit fontScale="92500" lnSpcReduction="10000"/>
          </a:bodyPr>
          <a:lstStyle/>
          <a:p>
            <a:pPr>
              <a:buFont typeface="Arial" panose="020B0604020202020204" pitchFamily="34" charset="0"/>
              <a:buChar char="•"/>
            </a:pPr>
            <a:r>
              <a:rPr lang="en-US" sz="1600" dirty="0"/>
              <a:t>Maximum no of tickets were held by agent id 48 which is 2027 tickets.</a:t>
            </a:r>
          </a:p>
          <a:p>
            <a:pPr>
              <a:buFont typeface="Arial" panose="020B0604020202020204" pitchFamily="34" charset="0"/>
              <a:buChar char="•"/>
            </a:pPr>
            <a:r>
              <a:rPr lang="en-US" sz="1600" dirty="0"/>
              <a:t>Minimum no of tickets were held by agent id 13 which is 1856 tickets.</a:t>
            </a:r>
          </a:p>
          <a:p>
            <a:pPr>
              <a:buFont typeface="Arial" panose="020B0604020202020204" pitchFamily="34" charset="0"/>
              <a:buChar char="•"/>
            </a:pPr>
            <a:r>
              <a:rPr lang="en-US" sz="1600" dirty="0"/>
              <a:t>Understanding of ticket distribution among IT agents is necessary to measure the performance of IT agents.</a:t>
            </a:r>
            <a:endParaRPr lang="en-IN" sz="1600" dirty="0"/>
          </a:p>
        </p:txBody>
      </p:sp>
      <p:graphicFrame>
        <p:nvGraphicFramePr>
          <p:cNvPr id="5" name="Chart 4">
            <a:extLst>
              <a:ext uri="{FF2B5EF4-FFF2-40B4-BE49-F238E27FC236}">
                <a16:creationId xmlns:a16="http://schemas.microsoft.com/office/drawing/2014/main" id="{D4738823-0A92-4A36-AF31-BCF345560DD4}"/>
              </a:ext>
            </a:extLst>
          </p:cNvPr>
          <p:cNvGraphicFramePr>
            <a:graphicFrameLocks/>
          </p:cNvGraphicFramePr>
          <p:nvPr>
            <p:extLst>
              <p:ext uri="{D42A27DB-BD31-4B8C-83A1-F6EECF244321}">
                <p14:modId xmlns:p14="http://schemas.microsoft.com/office/powerpoint/2010/main" val="3287903808"/>
              </p:ext>
            </p:extLst>
          </p:nvPr>
        </p:nvGraphicFramePr>
        <p:xfrm>
          <a:off x="998929" y="2395870"/>
          <a:ext cx="4892040" cy="23839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1061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FE6F6-76BA-4F36-976B-383D2F045D5B}"/>
              </a:ext>
            </a:extLst>
          </p:cNvPr>
          <p:cNvSpPr>
            <a:spLocks noGrp="1"/>
          </p:cNvSpPr>
          <p:nvPr>
            <p:ph type="title"/>
          </p:nvPr>
        </p:nvSpPr>
        <p:spPr>
          <a:xfrm>
            <a:off x="897689" y="470944"/>
            <a:ext cx="6555934" cy="725349"/>
          </a:xfrm>
        </p:spPr>
        <p:txBody>
          <a:bodyPr/>
          <a:lstStyle/>
          <a:p>
            <a:r>
              <a:rPr lang="en-IN" dirty="0">
                <a:solidFill>
                  <a:schemeClr val="accent2"/>
                </a:solidFill>
              </a:rPr>
              <a:t>Analysis and Insights</a:t>
            </a:r>
          </a:p>
        </p:txBody>
      </p:sp>
      <p:sp>
        <p:nvSpPr>
          <p:cNvPr id="3" name="Content Placeholder 2">
            <a:extLst>
              <a:ext uri="{FF2B5EF4-FFF2-40B4-BE49-F238E27FC236}">
                <a16:creationId xmlns:a16="http://schemas.microsoft.com/office/drawing/2014/main" id="{60C838A0-51AD-43FF-937F-E79140E6FD7D}"/>
              </a:ext>
            </a:extLst>
          </p:cNvPr>
          <p:cNvSpPr>
            <a:spLocks noGrp="1"/>
          </p:cNvSpPr>
          <p:nvPr>
            <p:ph idx="1"/>
          </p:nvPr>
        </p:nvSpPr>
        <p:spPr>
          <a:xfrm>
            <a:off x="897689" y="1433102"/>
            <a:ext cx="4006005" cy="3031321"/>
          </a:xfrm>
        </p:spPr>
        <p:txBody>
          <a:bodyPr>
            <a:normAutofit/>
          </a:bodyPr>
          <a:lstStyle/>
          <a:p>
            <a:pPr>
              <a:buFont typeface="Arial" panose="020B0604020202020204" pitchFamily="34" charset="0"/>
              <a:buChar char="•"/>
            </a:pPr>
            <a:r>
              <a:rPr lang="en-IN" sz="1600" dirty="0"/>
              <a:t>The above pivot table shows the count of tickets for each issue type.</a:t>
            </a:r>
          </a:p>
          <a:p>
            <a:pPr>
              <a:buFont typeface="Arial" panose="020B0604020202020204" pitchFamily="34" charset="0"/>
              <a:buChar char="•"/>
            </a:pPr>
            <a:r>
              <a:rPr lang="en-IN" sz="1600" dirty="0"/>
              <a:t>Count of tickets raised for IT error were 24278.</a:t>
            </a:r>
          </a:p>
          <a:p>
            <a:pPr>
              <a:buFont typeface="Arial" panose="020B0604020202020204" pitchFamily="34" charset="0"/>
              <a:buChar char="•"/>
            </a:pPr>
            <a:r>
              <a:rPr lang="en-IN" sz="1600" dirty="0"/>
              <a:t>Count of tickets raised for IT request is 73220.</a:t>
            </a:r>
          </a:p>
          <a:p>
            <a:pPr>
              <a:buFont typeface="Arial" panose="020B0604020202020204" pitchFamily="34" charset="0"/>
              <a:buChar char="•"/>
            </a:pPr>
            <a:r>
              <a:rPr lang="en-IN" sz="1600" dirty="0"/>
              <a:t>Understanding of ticket distribution among issue types is crucial to know that for which issue types , more tickets are raised.</a:t>
            </a:r>
          </a:p>
        </p:txBody>
      </p:sp>
      <p:graphicFrame>
        <p:nvGraphicFramePr>
          <p:cNvPr id="6" name="Chart 5">
            <a:extLst>
              <a:ext uri="{FF2B5EF4-FFF2-40B4-BE49-F238E27FC236}">
                <a16:creationId xmlns:a16="http://schemas.microsoft.com/office/drawing/2014/main" id="{723011D8-8823-4A37-975B-D8F1CA86C04F}"/>
              </a:ext>
            </a:extLst>
          </p:cNvPr>
          <p:cNvGraphicFramePr>
            <a:graphicFrameLocks/>
          </p:cNvGraphicFramePr>
          <p:nvPr>
            <p:extLst>
              <p:ext uri="{D42A27DB-BD31-4B8C-83A1-F6EECF244321}">
                <p14:modId xmlns:p14="http://schemas.microsoft.com/office/powerpoint/2010/main" val="3989782700"/>
              </p:ext>
            </p:extLst>
          </p:nvPr>
        </p:nvGraphicFramePr>
        <p:xfrm>
          <a:off x="4369981" y="1433102"/>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28127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BE9E8-C992-4C90-AC2F-2F8733AA5C0E}"/>
              </a:ext>
            </a:extLst>
          </p:cNvPr>
          <p:cNvSpPr>
            <a:spLocks noGrp="1"/>
          </p:cNvSpPr>
          <p:nvPr>
            <p:ph type="title"/>
          </p:nvPr>
        </p:nvSpPr>
        <p:spPr>
          <a:xfrm>
            <a:off x="883936" y="383881"/>
            <a:ext cx="6555934" cy="725349"/>
          </a:xfrm>
        </p:spPr>
        <p:txBody>
          <a:bodyPr/>
          <a:lstStyle/>
          <a:p>
            <a:r>
              <a:rPr lang="en-IN" dirty="0">
                <a:solidFill>
                  <a:schemeClr val="accent2"/>
                </a:solidFill>
              </a:rPr>
              <a:t>Analysis and Insights</a:t>
            </a:r>
          </a:p>
        </p:txBody>
      </p:sp>
      <p:sp>
        <p:nvSpPr>
          <p:cNvPr id="3" name="Content Placeholder 2">
            <a:extLst>
              <a:ext uri="{FF2B5EF4-FFF2-40B4-BE49-F238E27FC236}">
                <a16:creationId xmlns:a16="http://schemas.microsoft.com/office/drawing/2014/main" id="{7B64749E-BBB9-4438-9B14-5F01FEF4B328}"/>
              </a:ext>
            </a:extLst>
          </p:cNvPr>
          <p:cNvSpPr>
            <a:spLocks noGrp="1"/>
          </p:cNvSpPr>
          <p:nvPr>
            <p:ph idx="1"/>
          </p:nvPr>
        </p:nvSpPr>
        <p:spPr>
          <a:xfrm>
            <a:off x="749708" y="1422519"/>
            <a:ext cx="2915808" cy="2772963"/>
          </a:xfrm>
        </p:spPr>
        <p:txBody>
          <a:bodyPr>
            <a:normAutofit/>
          </a:bodyPr>
          <a:lstStyle/>
          <a:p>
            <a:pPr>
              <a:buFont typeface="Arial" panose="020B0604020202020204" pitchFamily="34" charset="0"/>
              <a:buChar char="•"/>
            </a:pPr>
            <a:r>
              <a:rPr lang="en-IN" sz="1600" dirty="0"/>
              <a:t>The above graph shows that volume of tickets have gradually increased from 2016 to 2020.</a:t>
            </a:r>
          </a:p>
          <a:p>
            <a:pPr>
              <a:buFont typeface="Arial" panose="020B0604020202020204" pitchFamily="34" charset="0"/>
              <a:buChar char="•"/>
            </a:pPr>
            <a:r>
              <a:rPr lang="en-IN" sz="1600" dirty="0"/>
              <a:t>Maximum no of tickets raised on any day were 105 on 16 Feb 2020 and 20 Feb 2020.</a:t>
            </a:r>
          </a:p>
          <a:p>
            <a:pPr>
              <a:buClr>
                <a:schemeClr val="tx1"/>
              </a:buClr>
              <a:buFont typeface="Arial" panose="020B0604020202020204" pitchFamily="34" charset="0"/>
              <a:buChar char="•"/>
            </a:pPr>
            <a:r>
              <a:rPr lang="en-IN" sz="1600" dirty="0"/>
              <a:t>Minimum no of tickets raised on any day were 17 on 17 Nov 2016.</a:t>
            </a:r>
          </a:p>
          <a:p>
            <a:endParaRPr lang="en-IN" sz="1600" dirty="0"/>
          </a:p>
          <a:p>
            <a:endParaRPr lang="en-IN" sz="1600" dirty="0"/>
          </a:p>
        </p:txBody>
      </p:sp>
      <p:pic>
        <p:nvPicPr>
          <p:cNvPr id="4" name="Picture 3">
            <a:extLst>
              <a:ext uri="{FF2B5EF4-FFF2-40B4-BE49-F238E27FC236}">
                <a16:creationId xmlns:a16="http://schemas.microsoft.com/office/drawing/2014/main" id="{03F80EB4-A375-4180-BFAC-51B00722A559}"/>
              </a:ext>
            </a:extLst>
          </p:cNvPr>
          <p:cNvPicPr>
            <a:picLocks noChangeAspect="1"/>
          </p:cNvPicPr>
          <p:nvPr/>
        </p:nvPicPr>
        <p:blipFill>
          <a:blip r:embed="rId2"/>
          <a:stretch>
            <a:fillRect/>
          </a:stretch>
        </p:blipFill>
        <p:spPr>
          <a:xfrm>
            <a:off x="3829516" y="1422519"/>
            <a:ext cx="4564776" cy="1930380"/>
          </a:xfrm>
          <a:prstGeom prst="rect">
            <a:avLst/>
          </a:prstGeom>
          <a:ln>
            <a:noFill/>
          </a:ln>
          <a:effectLst>
            <a:softEdge rad="112500"/>
          </a:effectLst>
        </p:spPr>
      </p:pic>
    </p:spTree>
    <p:extLst>
      <p:ext uri="{BB962C8B-B14F-4D97-AF65-F5344CB8AC3E}">
        <p14:creationId xmlns:p14="http://schemas.microsoft.com/office/powerpoint/2010/main" val="421093784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1601</Words>
  <Application>Microsoft Office PowerPoint</Application>
  <PresentationFormat>On-screen Show (16:9)</PresentationFormat>
  <Paragraphs>179</Paragraphs>
  <Slides>22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Tahoma</vt:lpstr>
      <vt:lpstr>Times New Roman</vt:lpstr>
      <vt:lpstr>Retrospect</vt:lpstr>
      <vt:lpstr>PowerPoint Presentation</vt:lpstr>
      <vt:lpstr>PowerPoint Presentation</vt:lpstr>
      <vt:lpstr>PowerPoint Presentation</vt:lpstr>
      <vt:lpstr>PowerPoint Presentation</vt:lpstr>
      <vt:lpstr>PowerPoint Presentation</vt:lpstr>
      <vt:lpstr>Analysis and Insights</vt:lpstr>
      <vt:lpstr>Analysis and Insights</vt:lpstr>
      <vt:lpstr>Analysis and Insights</vt:lpstr>
      <vt:lpstr>Analysis and Insights</vt:lpstr>
      <vt:lpstr>Analysis and Insights</vt:lpstr>
      <vt:lpstr>Analysis and Insights</vt:lpstr>
      <vt:lpstr>Analysis and Insights</vt:lpstr>
      <vt:lpstr>Analysis and Insights</vt:lpstr>
      <vt:lpstr>Analysis and Insights</vt:lpstr>
      <vt:lpstr>Analysis and Insights</vt:lpstr>
      <vt:lpstr>Analysis and Insights</vt:lpstr>
      <vt:lpstr>Analysis and Insights</vt:lpstr>
      <vt:lpstr>Analysis and Insights</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2025-01-27T16:40:50Z</dcterms:modified>
</cp:coreProperties>
</file>