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6" r:id="rId2"/>
    <p:sldId id="257" r:id="rId3"/>
    <p:sldId id="265" r:id="rId4"/>
    <p:sldId id="266" r:id="rId5"/>
    <p:sldId id="267" r:id="rId6"/>
    <p:sldId id="268" r:id="rId7"/>
    <p:sldId id="269" r:id="rId8"/>
    <p:sldId id="270" r:id="rId9"/>
    <p:sldId id="271" r:id="rId10"/>
    <p:sldId id="272"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64"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84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cf01275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cf01275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ecf01275e0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ecf01275e0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olab.research.google.com/drive/12VKSnH02mesATitivRdHtvJDThuvnhMN?usp=shar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17500" y="751725"/>
            <a:ext cx="8709000" cy="1589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500" dirty="0"/>
              <a:t>Assignment Report - Machine Learning</a:t>
            </a:r>
            <a:endParaRPr sz="3500" dirty="0"/>
          </a:p>
          <a:p>
            <a:pPr marL="0" lvl="0" indent="0" algn="l" rtl="0">
              <a:spcBef>
                <a:spcPts val="0"/>
              </a:spcBef>
              <a:spcAft>
                <a:spcPts val="0"/>
              </a:spcAft>
              <a:buNone/>
            </a:pPr>
            <a:endParaRPr sz="2700" dirty="0"/>
          </a:p>
          <a:p>
            <a:pPr marL="0" lvl="0" indent="0" algn="l" rtl="0">
              <a:spcBef>
                <a:spcPts val="0"/>
              </a:spcBef>
              <a:spcAft>
                <a:spcPts val="0"/>
              </a:spcAft>
              <a:buNone/>
            </a:pPr>
            <a:r>
              <a:rPr lang="en" sz="2700" dirty="0"/>
              <a:t>Btech - 5th Sem</a:t>
            </a:r>
            <a:endParaRPr sz="2700" dirty="0"/>
          </a:p>
        </p:txBody>
      </p:sp>
      <p:sp>
        <p:nvSpPr>
          <p:cNvPr id="55" name="Google Shape;55;p13"/>
          <p:cNvSpPr txBox="1">
            <a:spLocks noGrp="1"/>
          </p:cNvSpPr>
          <p:nvPr>
            <p:ph type="subTitle" idx="1"/>
          </p:nvPr>
        </p:nvSpPr>
        <p:spPr>
          <a:xfrm>
            <a:off x="258800" y="2834125"/>
            <a:ext cx="8573400" cy="1133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dirty="0"/>
              <a:t>Aditya Aggarwal - IIT2019210</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10-10-2021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627D950-5F06-4386-9E5C-99A18FABE489}"/>
              </a:ext>
            </a:extLst>
          </p:cNvPr>
          <p:cNvPicPr>
            <a:picLocks noChangeAspect="1"/>
          </p:cNvPicPr>
          <p:nvPr/>
        </p:nvPicPr>
        <p:blipFill>
          <a:blip r:embed="rId2"/>
          <a:stretch>
            <a:fillRect/>
          </a:stretch>
        </p:blipFill>
        <p:spPr>
          <a:xfrm>
            <a:off x="0" y="1023321"/>
            <a:ext cx="9144000" cy="4120179"/>
          </a:xfrm>
          <a:prstGeom prst="rect">
            <a:avLst/>
          </a:prstGeom>
        </p:spPr>
      </p:pic>
      <p:sp>
        <p:nvSpPr>
          <p:cNvPr id="6" name="Text Placeholder 2">
            <a:extLst>
              <a:ext uri="{FF2B5EF4-FFF2-40B4-BE49-F238E27FC236}">
                <a16:creationId xmlns:a16="http://schemas.microsoft.com/office/drawing/2014/main" id="{18C02509-FF60-48CF-8EDF-8DA6EA56A685}"/>
              </a:ext>
            </a:extLst>
          </p:cNvPr>
          <p:cNvSpPr>
            <a:spLocks noGrp="1"/>
          </p:cNvSpPr>
          <p:nvPr>
            <p:ph type="body" idx="1"/>
          </p:nvPr>
        </p:nvSpPr>
        <p:spPr>
          <a:xfrm>
            <a:off x="225638" y="203045"/>
            <a:ext cx="8520600" cy="603779"/>
          </a:xfrm>
        </p:spPr>
        <p:txBody>
          <a:bodyPr>
            <a:normAutofit/>
          </a:bodyPr>
          <a:lstStyle/>
          <a:p>
            <a:pPr marL="114300" indent="0">
              <a:buNone/>
            </a:pPr>
            <a:r>
              <a:rPr lang="en-IN" dirty="0"/>
              <a:t>7. In first way, I have drawn 6 subplots for 6 different relations as on below figure.</a:t>
            </a:r>
          </a:p>
          <a:p>
            <a:endParaRPr lang="en-IN" dirty="0"/>
          </a:p>
        </p:txBody>
      </p:sp>
    </p:spTree>
    <p:extLst>
      <p:ext uri="{BB962C8B-B14F-4D97-AF65-F5344CB8AC3E}">
        <p14:creationId xmlns:p14="http://schemas.microsoft.com/office/powerpoint/2010/main" val="3195213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18C02509-FF60-48CF-8EDF-8DA6EA56A685}"/>
              </a:ext>
            </a:extLst>
          </p:cNvPr>
          <p:cNvSpPr>
            <a:spLocks noGrp="1"/>
          </p:cNvSpPr>
          <p:nvPr>
            <p:ph type="body" idx="1"/>
          </p:nvPr>
        </p:nvSpPr>
        <p:spPr>
          <a:xfrm>
            <a:off x="295380" y="299864"/>
            <a:ext cx="8520600" cy="1926969"/>
          </a:xfrm>
        </p:spPr>
        <p:txBody>
          <a:bodyPr>
            <a:normAutofit lnSpcReduction="10000"/>
          </a:bodyPr>
          <a:lstStyle/>
          <a:p>
            <a:pPr marL="114300" indent="0">
              <a:buNone/>
            </a:pPr>
            <a:r>
              <a:rPr lang="en-IN" dirty="0"/>
              <a:t>8. In second way, I have reduced dimensions by LDA into 2 and then plotted. This was done by taking </a:t>
            </a:r>
            <a:r>
              <a:rPr lang="en-IN" dirty="0" err="1"/>
              <a:t>n_components</a:t>
            </a:r>
            <a:r>
              <a:rPr lang="en-IN" dirty="0"/>
              <a:t>=2 inside LDA model and this reduced 4 features into 2. Now, I had 2 features so, I used one of them for x axis and another for y axis and plotted similarly as in method 1 with 2 features. Here, one can also observer that there is no x and y label because they are reduced dimensions.</a:t>
            </a:r>
          </a:p>
          <a:p>
            <a:endParaRPr lang="en-IN" dirty="0"/>
          </a:p>
        </p:txBody>
      </p:sp>
      <p:pic>
        <p:nvPicPr>
          <p:cNvPr id="3" name="Picture 2">
            <a:extLst>
              <a:ext uri="{FF2B5EF4-FFF2-40B4-BE49-F238E27FC236}">
                <a16:creationId xmlns:a16="http://schemas.microsoft.com/office/drawing/2014/main" id="{C483E6C8-9A82-4D31-B67C-F82F03319B63}"/>
              </a:ext>
            </a:extLst>
          </p:cNvPr>
          <p:cNvPicPr>
            <a:picLocks noChangeAspect="1"/>
          </p:cNvPicPr>
          <p:nvPr/>
        </p:nvPicPr>
        <p:blipFill>
          <a:blip r:embed="rId2"/>
          <a:stretch>
            <a:fillRect/>
          </a:stretch>
        </p:blipFill>
        <p:spPr>
          <a:xfrm>
            <a:off x="328020" y="2227505"/>
            <a:ext cx="8487960" cy="2410161"/>
          </a:xfrm>
          <a:prstGeom prst="rect">
            <a:avLst/>
          </a:prstGeom>
        </p:spPr>
      </p:pic>
    </p:spTree>
    <p:extLst>
      <p:ext uri="{BB962C8B-B14F-4D97-AF65-F5344CB8AC3E}">
        <p14:creationId xmlns:p14="http://schemas.microsoft.com/office/powerpoint/2010/main" val="2297372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6CAB6-4900-4D02-B2E9-6FA77B9E0127}"/>
              </a:ext>
            </a:extLst>
          </p:cNvPr>
          <p:cNvSpPr>
            <a:spLocks noGrp="1"/>
          </p:cNvSpPr>
          <p:nvPr>
            <p:ph type="title"/>
          </p:nvPr>
        </p:nvSpPr>
        <p:spPr>
          <a:xfrm>
            <a:off x="387004" y="352313"/>
            <a:ext cx="8520600" cy="572700"/>
          </a:xfrm>
        </p:spPr>
        <p:txBody>
          <a:bodyPr>
            <a:normAutofit fontScale="90000"/>
          </a:bodyPr>
          <a:lstStyle/>
          <a:p>
            <a:r>
              <a:rPr lang="en-IN" dirty="0"/>
              <a:t>Part 3 - Method 2 will work better than Method 1</a:t>
            </a:r>
          </a:p>
        </p:txBody>
      </p:sp>
      <p:sp>
        <p:nvSpPr>
          <p:cNvPr id="3" name="Text Placeholder 2">
            <a:extLst>
              <a:ext uri="{FF2B5EF4-FFF2-40B4-BE49-F238E27FC236}">
                <a16:creationId xmlns:a16="http://schemas.microsoft.com/office/drawing/2014/main" id="{ADA3EAB8-ACFF-4794-8F51-6C979192A73D}"/>
              </a:ext>
            </a:extLst>
          </p:cNvPr>
          <p:cNvSpPr>
            <a:spLocks noGrp="1"/>
          </p:cNvSpPr>
          <p:nvPr>
            <p:ph type="body" idx="1"/>
          </p:nvPr>
        </p:nvSpPr>
        <p:spPr>
          <a:xfrm>
            <a:off x="311700" y="1271416"/>
            <a:ext cx="8520600" cy="3519771"/>
          </a:xfrm>
        </p:spPr>
        <p:txBody>
          <a:bodyPr>
            <a:normAutofit fontScale="92500" lnSpcReduction="10000"/>
          </a:bodyPr>
          <a:lstStyle/>
          <a:p>
            <a:pPr marL="114300" indent="0">
              <a:buNone/>
            </a:pPr>
            <a:r>
              <a:rPr lang="en-US" dirty="0"/>
              <a:t>The reason that method2 will work more better than method1 is that because of the current accuracy. Accuracy is more in method2 as compared to method1. Moreover, for the incoming data we can't say that where the data will go. For example, say if class 1 data is going into (class 2 and class 0) and getting merged with them then it will become very difficult to separate the data points using a line. Rather we need a polynomial kernel to separate them and due to the linearity is allowed, underfitting problem will come for the upcoming data which is not the case with the method2 where we are using LDA to predict and reducing the dimensions. The next problem that can arise in method1 is that if more classes comes in it, then it will become more difficult to separate the classes from each other and underfitting will come for sure in method1 whereas we are always reducing dimensions to 2 in method2 and it will predict more accurately then method1.</a:t>
            </a:r>
            <a:endParaRPr lang="en-IN" dirty="0"/>
          </a:p>
        </p:txBody>
      </p:sp>
    </p:spTree>
    <p:extLst>
      <p:ext uri="{BB962C8B-B14F-4D97-AF65-F5344CB8AC3E}">
        <p14:creationId xmlns:p14="http://schemas.microsoft.com/office/powerpoint/2010/main" val="3563462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CCB61-9155-436A-86E4-0E0684166C0F}"/>
              </a:ext>
            </a:extLst>
          </p:cNvPr>
          <p:cNvSpPr>
            <a:spLocks noGrp="1"/>
          </p:cNvSpPr>
          <p:nvPr>
            <p:ph type="title"/>
          </p:nvPr>
        </p:nvSpPr>
        <p:spPr/>
        <p:txBody>
          <a:bodyPr>
            <a:normAutofit fontScale="90000"/>
          </a:bodyPr>
          <a:lstStyle/>
          <a:p>
            <a:r>
              <a:rPr lang="en-IN" dirty="0"/>
              <a:t>Problem 2</a:t>
            </a:r>
          </a:p>
        </p:txBody>
      </p:sp>
      <p:sp>
        <p:nvSpPr>
          <p:cNvPr id="3" name="Text Placeholder 2">
            <a:extLst>
              <a:ext uri="{FF2B5EF4-FFF2-40B4-BE49-F238E27FC236}">
                <a16:creationId xmlns:a16="http://schemas.microsoft.com/office/drawing/2014/main" id="{D984661D-8585-4D8D-8199-EB5C924D4ED0}"/>
              </a:ext>
            </a:extLst>
          </p:cNvPr>
          <p:cNvSpPr>
            <a:spLocks noGrp="1"/>
          </p:cNvSpPr>
          <p:nvPr>
            <p:ph type="body" idx="1"/>
          </p:nvPr>
        </p:nvSpPr>
        <p:spPr>
          <a:xfrm>
            <a:off x="311700" y="1152475"/>
            <a:ext cx="8520600" cy="3623920"/>
          </a:xfrm>
        </p:spPr>
        <p:txBody>
          <a:bodyPr>
            <a:normAutofit fontScale="92500" lnSpcReduction="10000"/>
          </a:bodyPr>
          <a:lstStyle/>
          <a:p>
            <a:pPr marL="114300" indent="0">
              <a:buNone/>
            </a:pPr>
            <a:r>
              <a:rPr lang="en-US" dirty="0"/>
              <a:t>From MNIST Fashion data take 100 data points belonging to classes Sneaker, Pullover and Ankle boot.</a:t>
            </a:r>
          </a:p>
          <a:p>
            <a:pPr marL="114300" indent="0">
              <a:buNone/>
            </a:pPr>
            <a:endParaRPr lang="en-US" dirty="0"/>
          </a:p>
          <a:p>
            <a:pPr marL="114300" indent="0">
              <a:buNone/>
            </a:pPr>
            <a:r>
              <a:rPr lang="en-US" dirty="0"/>
              <a:t>Part 1: Project these data points on a 2D plane using data reduction techniques PCA, T-SNE and MDA.</a:t>
            </a:r>
          </a:p>
          <a:p>
            <a:pPr marL="114300" indent="0">
              <a:buNone/>
            </a:pPr>
            <a:endParaRPr lang="en-US" dirty="0"/>
          </a:p>
          <a:p>
            <a:pPr marL="114300" indent="0">
              <a:buNone/>
            </a:pPr>
            <a:r>
              <a:rPr lang="en-US" dirty="0"/>
              <a:t>Part 2 : Take 50 data points belonging to classes Sneaker, Pullover and Ankle boot from the test data set and compare the performance of these techniques(PCA, T-SNE, MDA) in terms of accuracy.</a:t>
            </a:r>
          </a:p>
          <a:p>
            <a:pPr marL="114300" indent="0">
              <a:buNone/>
            </a:pPr>
            <a:endParaRPr lang="en-US" dirty="0"/>
          </a:p>
          <a:p>
            <a:pPr marL="114300" indent="0">
              <a:buNone/>
            </a:pPr>
            <a:r>
              <a:rPr lang="en-US" dirty="0"/>
              <a:t>Part 3 : According to your view what is the best dimensionality reduction technique for solving this problem and justify your answer.</a:t>
            </a:r>
          </a:p>
        </p:txBody>
      </p:sp>
    </p:spTree>
    <p:extLst>
      <p:ext uri="{BB962C8B-B14F-4D97-AF65-F5344CB8AC3E}">
        <p14:creationId xmlns:p14="http://schemas.microsoft.com/office/powerpoint/2010/main" val="232083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6CAB6-4900-4D02-B2E9-6FA77B9E0127}"/>
              </a:ext>
            </a:extLst>
          </p:cNvPr>
          <p:cNvSpPr>
            <a:spLocks noGrp="1"/>
          </p:cNvSpPr>
          <p:nvPr>
            <p:ph type="title"/>
          </p:nvPr>
        </p:nvSpPr>
        <p:spPr/>
        <p:txBody>
          <a:bodyPr>
            <a:normAutofit fontScale="90000"/>
          </a:bodyPr>
          <a:lstStyle/>
          <a:p>
            <a:r>
              <a:rPr lang="en-IN" dirty="0"/>
              <a:t>Approach for Part 1</a:t>
            </a:r>
          </a:p>
        </p:txBody>
      </p:sp>
      <p:sp>
        <p:nvSpPr>
          <p:cNvPr id="3" name="Text Placeholder 2">
            <a:extLst>
              <a:ext uri="{FF2B5EF4-FFF2-40B4-BE49-F238E27FC236}">
                <a16:creationId xmlns:a16="http://schemas.microsoft.com/office/drawing/2014/main" id="{ADA3EAB8-ACFF-4794-8F51-6C979192A73D}"/>
              </a:ext>
            </a:extLst>
          </p:cNvPr>
          <p:cNvSpPr>
            <a:spLocks noGrp="1"/>
          </p:cNvSpPr>
          <p:nvPr>
            <p:ph type="body" idx="1"/>
          </p:nvPr>
        </p:nvSpPr>
        <p:spPr>
          <a:xfrm>
            <a:off x="311700" y="1335354"/>
            <a:ext cx="8520600" cy="3656193"/>
          </a:xfrm>
        </p:spPr>
        <p:txBody>
          <a:bodyPr>
            <a:normAutofit/>
          </a:bodyPr>
          <a:lstStyle/>
          <a:p>
            <a:pPr>
              <a:buFont typeface="+mj-lt"/>
              <a:buAutoNum type="arabicPeriod"/>
            </a:pPr>
            <a:r>
              <a:rPr lang="en-IN" dirty="0"/>
              <a:t>Load </a:t>
            </a:r>
            <a:r>
              <a:rPr lang="en-IN" dirty="0" err="1"/>
              <a:t>Mnist</a:t>
            </a:r>
            <a:r>
              <a:rPr lang="en-IN" dirty="0"/>
              <a:t> Fashion Dataset from </a:t>
            </a:r>
            <a:r>
              <a:rPr lang="en-IN" dirty="0" err="1"/>
              <a:t>fetch_openml</a:t>
            </a:r>
            <a:r>
              <a:rPr lang="en-IN" dirty="0"/>
              <a:t> library.</a:t>
            </a:r>
          </a:p>
          <a:p>
            <a:pPr>
              <a:buFont typeface="+mj-lt"/>
              <a:buAutoNum type="arabicPeriod"/>
            </a:pPr>
            <a:r>
              <a:rPr lang="en-IN" dirty="0"/>
              <a:t>We need to filter out the classes other than Sneaker, Pullover and Ankle Boot. Moreover, also after doing this we have to take only 300 data rows.</a:t>
            </a:r>
          </a:p>
          <a:p>
            <a:pPr>
              <a:buFont typeface="+mj-lt"/>
              <a:buAutoNum type="arabicPeriod"/>
            </a:pPr>
            <a:r>
              <a:rPr lang="en-IN" dirty="0"/>
              <a:t>After doing this for the part 1, we need to make the model with </a:t>
            </a:r>
            <a:r>
              <a:rPr lang="en-IN" dirty="0" err="1"/>
              <a:t>n_components</a:t>
            </a:r>
            <a:r>
              <a:rPr lang="en-IN" dirty="0"/>
              <a:t> as 2 and then call the </a:t>
            </a:r>
            <a:r>
              <a:rPr lang="en-IN" dirty="0" err="1"/>
              <a:t>fit_transform</a:t>
            </a:r>
            <a:r>
              <a:rPr lang="en-IN" dirty="0"/>
              <a:t> method to get the reduced </a:t>
            </a:r>
            <a:r>
              <a:rPr lang="en-IN" dirty="0" err="1"/>
              <a:t>dimentions</a:t>
            </a:r>
            <a:r>
              <a:rPr lang="en-IN" dirty="0"/>
              <a:t>.</a:t>
            </a:r>
          </a:p>
          <a:p>
            <a:pPr marL="114300" indent="0">
              <a:buNone/>
            </a:pPr>
            <a:r>
              <a:rPr lang="en-IN" dirty="0"/>
              <a:t>Note: Benefit of doing this is that the original dataset has more than 750 features and its difficult to plot with so many features. To make it easy we are reducing the features into by 3 different dimensionality reduction models. These are PCA, TSNE and LDA. </a:t>
            </a:r>
            <a:r>
              <a:rPr lang="en-US" dirty="0"/>
              <a:t>In this part, I have plotted the graph after dimensionality reduction to 2.</a:t>
            </a:r>
            <a:endParaRPr lang="en-IN" dirty="0"/>
          </a:p>
        </p:txBody>
      </p:sp>
    </p:spTree>
    <p:extLst>
      <p:ext uri="{BB962C8B-B14F-4D97-AF65-F5344CB8AC3E}">
        <p14:creationId xmlns:p14="http://schemas.microsoft.com/office/powerpoint/2010/main" val="2185376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18C02509-FF60-48CF-8EDF-8DA6EA56A685}"/>
              </a:ext>
            </a:extLst>
          </p:cNvPr>
          <p:cNvSpPr>
            <a:spLocks noGrp="1"/>
          </p:cNvSpPr>
          <p:nvPr>
            <p:ph type="body" idx="1"/>
          </p:nvPr>
        </p:nvSpPr>
        <p:spPr>
          <a:xfrm>
            <a:off x="225637" y="1240933"/>
            <a:ext cx="8520600" cy="1230867"/>
          </a:xfrm>
        </p:spPr>
        <p:txBody>
          <a:bodyPr>
            <a:normAutofit/>
          </a:bodyPr>
          <a:lstStyle/>
          <a:p>
            <a:pPr marL="114300" indent="0">
              <a:buNone/>
            </a:pPr>
            <a:r>
              <a:rPr lang="en-IN" dirty="0"/>
              <a:t>4. Principal Component Analysis or PCA. We can observe that data is scattered for label number 2. However, for label 7 and 9, the data is hindered as compared to the label 2.</a:t>
            </a:r>
          </a:p>
        </p:txBody>
      </p:sp>
      <p:sp>
        <p:nvSpPr>
          <p:cNvPr id="7" name="Title 1">
            <a:extLst>
              <a:ext uri="{FF2B5EF4-FFF2-40B4-BE49-F238E27FC236}">
                <a16:creationId xmlns:a16="http://schemas.microsoft.com/office/drawing/2014/main" id="{C4419FB3-AA78-4EDD-A516-E5B1D881184E}"/>
              </a:ext>
            </a:extLst>
          </p:cNvPr>
          <p:cNvSpPr>
            <a:spLocks noGrp="1"/>
          </p:cNvSpPr>
          <p:nvPr>
            <p:ph type="title"/>
          </p:nvPr>
        </p:nvSpPr>
        <p:spPr>
          <a:xfrm>
            <a:off x="311700" y="445025"/>
            <a:ext cx="8520600" cy="572700"/>
          </a:xfrm>
        </p:spPr>
        <p:txBody>
          <a:bodyPr>
            <a:normAutofit fontScale="90000"/>
          </a:bodyPr>
          <a:lstStyle/>
          <a:p>
            <a:r>
              <a:rPr lang="en-IN" dirty="0"/>
              <a:t>Approach for Part 1 (cont.)</a:t>
            </a:r>
          </a:p>
        </p:txBody>
      </p:sp>
      <p:pic>
        <p:nvPicPr>
          <p:cNvPr id="4" name="Picture 3">
            <a:extLst>
              <a:ext uri="{FF2B5EF4-FFF2-40B4-BE49-F238E27FC236}">
                <a16:creationId xmlns:a16="http://schemas.microsoft.com/office/drawing/2014/main" id="{5435F935-D330-4B26-A596-AA1C8937D204}"/>
              </a:ext>
            </a:extLst>
          </p:cNvPr>
          <p:cNvPicPr>
            <a:picLocks noChangeAspect="1"/>
          </p:cNvPicPr>
          <p:nvPr/>
        </p:nvPicPr>
        <p:blipFill>
          <a:blip r:embed="rId2"/>
          <a:stretch>
            <a:fillRect/>
          </a:stretch>
        </p:blipFill>
        <p:spPr>
          <a:xfrm>
            <a:off x="0" y="2671701"/>
            <a:ext cx="9144000" cy="2142527"/>
          </a:xfrm>
          <a:prstGeom prst="rect">
            <a:avLst/>
          </a:prstGeom>
        </p:spPr>
      </p:pic>
    </p:spTree>
    <p:extLst>
      <p:ext uri="{BB962C8B-B14F-4D97-AF65-F5344CB8AC3E}">
        <p14:creationId xmlns:p14="http://schemas.microsoft.com/office/powerpoint/2010/main" val="1181843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18C02509-FF60-48CF-8EDF-8DA6EA56A685}"/>
              </a:ext>
            </a:extLst>
          </p:cNvPr>
          <p:cNvSpPr>
            <a:spLocks noGrp="1"/>
          </p:cNvSpPr>
          <p:nvPr>
            <p:ph type="body" idx="1"/>
          </p:nvPr>
        </p:nvSpPr>
        <p:spPr>
          <a:xfrm>
            <a:off x="225637" y="1240933"/>
            <a:ext cx="8520600" cy="1230867"/>
          </a:xfrm>
        </p:spPr>
        <p:txBody>
          <a:bodyPr>
            <a:normAutofit/>
          </a:bodyPr>
          <a:lstStyle/>
          <a:p>
            <a:pPr marL="114300" indent="0">
              <a:buNone/>
            </a:pPr>
            <a:r>
              <a:rPr lang="en-IN" dirty="0"/>
              <a:t>5. T-Distributed Stochastic Neighbour Embedding or (TSNE). We can observe that data is scattered for all the label numbers that is label 2, label 7 and label 9. We can directly say PCA will be more accurate then TSNE </a:t>
            </a:r>
          </a:p>
        </p:txBody>
      </p:sp>
      <p:sp>
        <p:nvSpPr>
          <p:cNvPr id="7" name="Title 1">
            <a:extLst>
              <a:ext uri="{FF2B5EF4-FFF2-40B4-BE49-F238E27FC236}">
                <a16:creationId xmlns:a16="http://schemas.microsoft.com/office/drawing/2014/main" id="{C4419FB3-AA78-4EDD-A516-E5B1D881184E}"/>
              </a:ext>
            </a:extLst>
          </p:cNvPr>
          <p:cNvSpPr>
            <a:spLocks noGrp="1"/>
          </p:cNvSpPr>
          <p:nvPr>
            <p:ph type="title"/>
          </p:nvPr>
        </p:nvSpPr>
        <p:spPr>
          <a:xfrm>
            <a:off x="311700" y="445025"/>
            <a:ext cx="8520600" cy="572700"/>
          </a:xfrm>
        </p:spPr>
        <p:txBody>
          <a:bodyPr>
            <a:normAutofit fontScale="90000"/>
          </a:bodyPr>
          <a:lstStyle/>
          <a:p>
            <a:r>
              <a:rPr lang="en-IN" dirty="0"/>
              <a:t>Approach for Part 1 (cont.)</a:t>
            </a:r>
          </a:p>
        </p:txBody>
      </p:sp>
      <p:pic>
        <p:nvPicPr>
          <p:cNvPr id="3" name="Picture 2">
            <a:extLst>
              <a:ext uri="{FF2B5EF4-FFF2-40B4-BE49-F238E27FC236}">
                <a16:creationId xmlns:a16="http://schemas.microsoft.com/office/drawing/2014/main" id="{CC156377-9061-4969-A986-9E9249B90AA0}"/>
              </a:ext>
            </a:extLst>
          </p:cNvPr>
          <p:cNvPicPr>
            <a:picLocks noChangeAspect="1"/>
          </p:cNvPicPr>
          <p:nvPr/>
        </p:nvPicPr>
        <p:blipFill>
          <a:blip r:embed="rId2"/>
          <a:stretch>
            <a:fillRect/>
          </a:stretch>
        </p:blipFill>
        <p:spPr>
          <a:xfrm>
            <a:off x="0" y="2671701"/>
            <a:ext cx="9144000" cy="2232122"/>
          </a:xfrm>
          <a:prstGeom prst="rect">
            <a:avLst/>
          </a:prstGeom>
        </p:spPr>
      </p:pic>
    </p:spTree>
    <p:extLst>
      <p:ext uri="{BB962C8B-B14F-4D97-AF65-F5344CB8AC3E}">
        <p14:creationId xmlns:p14="http://schemas.microsoft.com/office/powerpoint/2010/main" val="1801527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18C02509-FF60-48CF-8EDF-8DA6EA56A685}"/>
              </a:ext>
            </a:extLst>
          </p:cNvPr>
          <p:cNvSpPr>
            <a:spLocks noGrp="1"/>
          </p:cNvSpPr>
          <p:nvPr>
            <p:ph type="body" idx="1"/>
          </p:nvPr>
        </p:nvSpPr>
        <p:spPr>
          <a:xfrm>
            <a:off x="225637" y="1240933"/>
            <a:ext cx="8520600" cy="1230867"/>
          </a:xfrm>
        </p:spPr>
        <p:txBody>
          <a:bodyPr>
            <a:normAutofit/>
          </a:bodyPr>
          <a:lstStyle/>
          <a:p>
            <a:pPr marL="114300" indent="0">
              <a:buNone/>
            </a:pPr>
            <a:r>
              <a:rPr lang="en-IN" dirty="0"/>
              <a:t>6. Linear Discriminant Analysis or LDA. We can observe that data is hindered for all the label numbers that is label 2, label 7 and label 9. We can directly say LDA will be more accurate then TSNE and can also be accurate then PCA. </a:t>
            </a:r>
          </a:p>
        </p:txBody>
      </p:sp>
      <p:sp>
        <p:nvSpPr>
          <p:cNvPr id="7" name="Title 1">
            <a:extLst>
              <a:ext uri="{FF2B5EF4-FFF2-40B4-BE49-F238E27FC236}">
                <a16:creationId xmlns:a16="http://schemas.microsoft.com/office/drawing/2014/main" id="{C4419FB3-AA78-4EDD-A516-E5B1D881184E}"/>
              </a:ext>
            </a:extLst>
          </p:cNvPr>
          <p:cNvSpPr>
            <a:spLocks noGrp="1"/>
          </p:cNvSpPr>
          <p:nvPr>
            <p:ph type="title"/>
          </p:nvPr>
        </p:nvSpPr>
        <p:spPr>
          <a:xfrm>
            <a:off x="311700" y="445025"/>
            <a:ext cx="8520600" cy="572700"/>
          </a:xfrm>
        </p:spPr>
        <p:txBody>
          <a:bodyPr>
            <a:normAutofit fontScale="90000"/>
          </a:bodyPr>
          <a:lstStyle/>
          <a:p>
            <a:r>
              <a:rPr lang="en-IN" dirty="0"/>
              <a:t>Approach for Part 1 (cont.)</a:t>
            </a:r>
          </a:p>
        </p:txBody>
      </p:sp>
      <p:pic>
        <p:nvPicPr>
          <p:cNvPr id="4" name="Picture 3">
            <a:extLst>
              <a:ext uri="{FF2B5EF4-FFF2-40B4-BE49-F238E27FC236}">
                <a16:creationId xmlns:a16="http://schemas.microsoft.com/office/drawing/2014/main" id="{F6D009C1-8F7A-427A-9396-652A0FFEACD4}"/>
              </a:ext>
            </a:extLst>
          </p:cNvPr>
          <p:cNvPicPr>
            <a:picLocks noChangeAspect="1"/>
          </p:cNvPicPr>
          <p:nvPr/>
        </p:nvPicPr>
        <p:blipFill>
          <a:blip r:embed="rId2"/>
          <a:stretch>
            <a:fillRect/>
          </a:stretch>
        </p:blipFill>
        <p:spPr>
          <a:xfrm>
            <a:off x="0" y="2571750"/>
            <a:ext cx="9144000" cy="2340429"/>
          </a:xfrm>
          <a:prstGeom prst="rect">
            <a:avLst/>
          </a:prstGeom>
        </p:spPr>
      </p:pic>
    </p:spTree>
    <p:extLst>
      <p:ext uri="{BB962C8B-B14F-4D97-AF65-F5344CB8AC3E}">
        <p14:creationId xmlns:p14="http://schemas.microsoft.com/office/powerpoint/2010/main" val="137437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6CAB6-4900-4D02-B2E9-6FA77B9E0127}"/>
              </a:ext>
            </a:extLst>
          </p:cNvPr>
          <p:cNvSpPr>
            <a:spLocks noGrp="1"/>
          </p:cNvSpPr>
          <p:nvPr>
            <p:ph type="title"/>
          </p:nvPr>
        </p:nvSpPr>
        <p:spPr/>
        <p:txBody>
          <a:bodyPr>
            <a:normAutofit fontScale="90000"/>
          </a:bodyPr>
          <a:lstStyle/>
          <a:p>
            <a:r>
              <a:rPr lang="en-IN" dirty="0"/>
              <a:t>Approach for Part 2</a:t>
            </a:r>
          </a:p>
        </p:txBody>
      </p:sp>
      <p:sp>
        <p:nvSpPr>
          <p:cNvPr id="3" name="Text Placeholder 2">
            <a:extLst>
              <a:ext uri="{FF2B5EF4-FFF2-40B4-BE49-F238E27FC236}">
                <a16:creationId xmlns:a16="http://schemas.microsoft.com/office/drawing/2014/main" id="{ADA3EAB8-ACFF-4794-8F51-6C979192A73D}"/>
              </a:ext>
            </a:extLst>
          </p:cNvPr>
          <p:cNvSpPr>
            <a:spLocks noGrp="1"/>
          </p:cNvSpPr>
          <p:nvPr>
            <p:ph type="body" idx="1"/>
          </p:nvPr>
        </p:nvSpPr>
        <p:spPr>
          <a:xfrm>
            <a:off x="311700" y="1335355"/>
            <a:ext cx="8520600" cy="3546000"/>
          </a:xfrm>
        </p:spPr>
        <p:txBody>
          <a:bodyPr>
            <a:normAutofit/>
          </a:bodyPr>
          <a:lstStyle/>
          <a:p>
            <a:pPr>
              <a:buFont typeface="+mj-lt"/>
              <a:buAutoNum type="arabicPeriod"/>
            </a:pPr>
            <a:r>
              <a:rPr lang="en-IN" dirty="0"/>
              <a:t>We have already filtered out the classes other than Sneaker, Pullover and Ankle Boot and also taken only 100 data rows.</a:t>
            </a:r>
          </a:p>
          <a:p>
            <a:pPr>
              <a:buFont typeface="+mj-lt"/>
              <a:buAutoNum type="arabicPeriod"/>
            </a:pPr>
            <a:r>
              <a:rPr lang="en-IN" dirty="0"/>
              <a:t>We need to split the data into training and testing with </a:t>
            </a:r>
            <a:r>
              <a:rPr lang="en-IN" dirty="0" err="1"/>
              <a:t>test_size</a:t>
            </a:r>
            <a:r>
              <a:rPr lang="en-IN" dirty="0"/>
              <a:t> as 50%. </a:t>
            </a:r>
          </a:p>
          <a:p>
            <a:pPr>
              <a:buFont typeface="+mj-lt"/>
              <a:buAutoNum type="arabicPeriod"/>
            </a:pPr>
            <a:r>
              <a:rPr lang="en-IN" dirty="0"/>
              <a:t>For this part we will be creating the 3 models for dimensionality reduction and then use Logistic Regression Classifier to predict the accuracy scores.</a:t>
            </a:r>
          </a:p>
          <a:p>
            <a:pPr marL="114300" indent="0">
              <a:buNone/>
            </a:pPr>
            <a:r>
              <a:rPr lang="en-IN" dirty="0"/>
              <a:t>4. The classification model with highest accuracy after performing 3 different dimensionality reduction techniques will be compared and the one with highest accuracy, will taken into consideration and its dimensionality reduction technique will be best out of the three.</a:t>
            </a:r>
          </a:p>
        </p:txBody>
      </p:sp>
    </p:spTree>
    <p:extLst>
      <p:ext uri="{BB962C8B-B14F-4D97-AF65-F5344CB8AC3E}">
        <p14:creationId xmlns:p14="http://schemas.microsoft.com/office/powerpoint/2010/main" val="216372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18C02509-FF60-48CF-8EDF-8DA6EA56A685}"/>
              </a:ext>
            </a:extLst>
          </p:cNvPr>
          <p:cNvSpPr>
            <a:spLocks noGrp="1"/>
          </p:cNvSpPr>
          <p:nvPr>
            <p:ph type="body" idx="1"/>
          </p:nvPr>
        </p:nvSpPr>
        <p:spPr>
          <a:xfrm>
            <a:off x="225637" y="1240934"/>
            <a:ext cx="8520600" cy="738474"/>
          </a:xfrm>
        </p:spPr>
        <p:txBody>
          <a:bodyPr>
            <a:normAutofit/>
          </a:bodyPr>
          <a:lstStyle/>
          <a:p>
            <a:pPr marL="114300" indent="0">
              <a:buNone/>
            </a:pPr>
            <a:r>
              <a:rPr lang="en-IN" dirty="0"/>
              <a:t>5. After performing PCA technique to reduce dimensions, accuracy is 70%</a:t>
            </a:r>
          </a:p>
        </p:txBody>
      </p:sp>
      <p:sp>
        <p:nvSpPr>
          <p:cNvPr id="7" name="Title 1">
            <a:extLst>
              <a:ext uri="{FF2B5EF4-FFF2-40B4-BE49-F238E27FC236}">
                <a16:creationId xmlns:a16="http://schemas.microsoft.com/office/drawing/2014/main" id="{C4419FB3-AA78-4EDD-A516-E5B1D881184E}"/>
              </a:ext>
            </a:extLst>
          </p:cNvPr>
          <p:cNvSpPr>
            <a:spLocks noGrp="1"/>
          </p:cNvSpPr>
          <p:nvPr>
            <p:ph type="title"/>
          </p:nvPr>
        </p:nvSpPr>
        <p:spPr>
          <a:xfrm>
            <a:off x="311700" y="445025"/>
            <a:ext cx="8520600" cy="572700"/>
          </a:xfrm>
        </p:spPr>
        <p:txBody>
          <a:bodyPr>
            <a:normAutofit fontScale="90000"/>
          </a:bodyPr>
          <a:lstStyle/>
          <a:p>
            <a:r>
              <a:rPr lang="en-IN" dirty="0"/>
              <a:t>Approach for Part 2 (cont.)</a:t>
            </a:r>
          </a:p>
        </p:txBody>
      </p:sp>
      <p:pic>
        <p:nvPicPr>
          <p:cNvPr id="8" name="Picture 7">
            <a:extLst>
              <a:ext uri="{FF2B5EF4-FFF2-40B4-BE49-F238E27FC236}">
                <a16:creationId xmlns:a16="http://schemas.microsoft.com/office/drawing/2014/main" id="{A56FA855-7CA6-4FD2-B76F-BBF2868F72AB}"/>
              </a:ext>
            </a:extLst>
          </p:cNvPr>
          <p:cNvPicPr>
            <a:picLocks noChangeAspect="1"/>
          </p:cNvPicPr>
          <p:nvPr/>
        </p:nvPicPr>
        <p:blipFill>
          <a:blip r:embed="rId2"/>
          <a:stretch>
            <a:fillRect/>
          </a:stretch>
        </p:blipFill>
        <p:spPr>
          <a:xfrm>
            <a:off x="0" y="2190980"/>
            <a:ext cx="9144000" cy="2952520"/>
          </a:xfrm>
          <a:prstGeom prst="rect">
            <a:avLst/>
          </a:prstGeom>
        </p:spPr>
      </p:pic>
    </p:spTree>
    <p:extLst>
      <p:ext uri="{BB962C8B-B14F-4D97-AF65-F5344CB8AC3E}">
        <p14:creationId xmlns:p14="http://schemas.microsoft.com/office/powerpoint/2010/main" val="2819457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846716"/>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Google Colab Link for Codebase</a:t>
            </a:r>
            <a:endParaRPr dirty="0"/>
          </a:p>
        </p:txBody>
      </p:sp>
      <p:sp>
        <p:nvSpPr>
          <p:cNvPr id="61" name="Google Shape;61;p14"/>
          <p:cNvSpPr txBox="1">
            <a:spLocks noGrp="1"/>
          </p:cNvSpPr>
          <p:nvPr>
            <p:ph type="body" idx="1"/>
          </p:nvPr>
        </p:nvSpPr>
        <p:spPr>
          <a:xfrm>
            <a:off x="311700" y="2812690"/>
            <a:ext cx="4483709" cy="80188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300" u="sng" dirty="0">
                <a:solidFill>
                  <a:schemeClr val="hlink"/>
                </a:solidFill>
                <a:hlinkClick r:id="rId3"/>
              </a:rPr>
              <a:t>CLICK HERE</a:t>
            </a:r>
            <a:endParaRPr sz="2300" dirty="0"/>
          </a:p>
        </p:txBody>
      </p:sp>
      <p:sp>
        <p:nvSpPr>
          <p:cNvPr id="11" name="Title 1">
            <a:extLst>
              <a:ext uri="{FF2B5EF4-FFF2-40B4-BE49-F238E27FC236}">
                <a16:creationId xmlns:a16="http://schemas.microsoft.com/office/drawing/2014/main" id="{99398E8D-2AB0-4B05-941D-6FC7A95715AB}"/>
              </a:ext>
            </a:extLst>
          </p:cNvPr>
          <p:cNvSpPr txBox="1">
            <a:spLocks/>
          </p:cNvSpPr>
          <p:nvPr/>
        </p:nvSpPr>
        <p:spPr>
          <a:xfrm>
            <a:off x="311700" y="339779"/>
            <a:ext cx="8520600" cy="137068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dirty="0"/>
              <a:t>Assignment on Dimensionality Reduction with several techniques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18C02509-FF60-48CF-8EDF-8DA6EA56A685}"/>
              </a:ext>
            </a:extLst>
          </p:cNvPr>
          <p:cNvSpPr>
            <a:spLocks noGrp="1"/>
          </p:cNvSpPr>
          <p:nvPr>
            <p:ph type="body" idx="1"/>
          </p:nvPr>
        </p:nvSpPr>
        <p:spPr>
          <a:xfrm>
            <a:off x="225637" y="1240933"/>
            <a:ext cx="8520600" cy="1230867"/>
          </a:xfrm>
        </p:spPr>
        <p:txBody>
          <a:bodyPr>
            <a:normAutofit/>
          </a:bodyPr>
          <a:lstStyle/>
          <a:p>
            <a:pPr marL="114300" indent="0">
              <a:buNone/>
            </a:pPr>
            <a:r>
              <a:rPr lang="en-IN" dirty="0"/>
              <a:t>6. After performing TSNE technique to reduce dimensions, accuracy is 42%</a:t>
            </a:r>
          </a:p>
        </p:txBody>
      </p:sp>
      <p:sp>
        <p:nvSpPr>
          <p:cNvPr id="7" name="Title 1">
            <a:extLst>
              <a:ext uri="{FF2B5EF4-FFF2-40B4-BE49-F238E27FC236}">
                <a16:creationId xmlns:a16="http://schemas.microsoft.com/office/drawing/2014/main" id="{C4419FB3-AA78-4EDD-A516-E5B1D881184E}"/>
              </a:ext>
            </a:extLst>
          </p:cNvPr>
          <p:cNvSpPr>
            <a:spLocks noGrp="1"/>
          </p:cNvSpPr>
          <p:nvPr>
            <p:ph type="title"/>
          </p:nvPr>
        </p:nvSpPr>
        <p:spPr>
          <a:xfrm>
            <a:off x="311700" y="445025"/>
            <a:ext cx="8520600" cy="572700"/>
          </a:xfrm>
        </p:spPr>
        <p:txBody>
          <a:bodyPr>
            <a:normAutofit fontScale="90000"/>
          </a:bodyPr>
          <a:lstStyle/>
          <a:p>
            <a:r>
              <a:rPr lang="en-IN" dirty="0"/>
              <a:t>Approach for Part 2 (cont.)</a:t>
            </a:r>
          </a:p>
        </p:txBody>
      </p:sp>
      <p:pic>
        <p:nvPicPr>
          <p:cNvPr id="4" name="Picture 3">
            <a:extLst>
              <a:ext uri="{FF2B5EF4-FFF2-40B4-BE49-F238E27FC236}">
                <a16:creationId xmlns:a16="http://schemas.microsoft.com/office/drawing/2014/main" id="{B2C5E13F-3DCF-4AB7-B454-8DB4613BA50A}"/>
              </a:ext>
            </a:extLst>
          </p:cNvPr>
          <p:cNvPicPr>
            <a:picLocks noChangeAspect="1"/>
          </p:cNvPicPr>
          <p:nvPr/>
        </p:nvPicPr>
        <p:blipFill>
          <a:blip r:embed="rId2"/>
          <a:stretch>
            <a:fillRect/>
          </a:stretch>
        </p:blipFill>
        <p:spPr>
          <a:xfrm>
            <a:off x="0" y="2204878"/>
            <a:ext cx="9144000" cy="2938622"/>
          </a:xfrm>
          <a:prstGeom prst="rect">
            <a:avLst/>
          </a:prstGeom>
        </p:spPr>
      </p:pic>
    </p:spTree>
    <p:extLst>
      <p:ext uri="{BB962C8B-B14F-4D97-AF65-F5344CB8AC3E}">
        <p14:creationId xmlns:p14="http://schemas.microsoft.com/office/powerpoint/2010/main" val="2768638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18C02509-FF60-48CF-8EDF-8DA6EA56A685}"/>
              </a:ext>
            </a:extLst>
          </p:cNvPr>
          <p:cNvSpPr>
            <a:spLocks noGrp="1"/>
          </p:cNvSpPr>
          <p:nvPr>
            <p:ph type="body" idx="1"/>
          </p:nvPr>
        </p:nvSpPr>
        <p:spPr>
          <a:xfrm>
            <a:off x="225637" y="1240933"/>
            <a:ext cx="8520600" cy="1230867"/>
          </a:xfrm>
        </p:spPr>
        <p:txBody>
          <a:bodyPr>
            <a:normAutofit/>
          </a:bodyPr>
          <a:lstStyle/>
          <a:p>
            <a:pPr marL="114300" indent="0">
              <a:buNone/>
            </a:pPr>
            <a:r>
              <a:rPr lang="en-IN" dirty="0"/>
              <a:t>7. After performing LDA technique to reduce dimensions, accuracy is 91%</a:t>
            </a:r>
          </a:p>
          <a:p>
            <a:pPr marL="114300" indent="0">
              <a:buNone/>
            </a:pPr>
            <a:endParaRPr lang="en-IN" dirty="0"/>
          </a:p>
        </p:txBody>
      </p:sp>
      <p:sp>
        <p:nvSpPr>
          <p:cNvPr id="7" name="Title 1">
            <a:extLst>
              <a:ext uri="{FF2B5EF4-FFF2-40B4-BE49-F238E27FC236}">
                <a16:creationId xmlns:a16="http://schemas.microsoft.com/office/drawing/2014/main" id="{C4419FB3-AA78-4EDD-A516-E5B1D881184E}"/>
              </a:ext>
            </a:extLst>
          </p:cNvPr>
          <p:cNvSpPr>
            <a:spLocks noGrp="1"/>
          </p:cNvSpPr>
          <p:nvPr>
            <p:ph type="title"/>
          </p:nvPr>
        </p:nvSpPr>
        <p:spPr>
          <a:xfrm>
            <a:off x="311700" y="445025"/>
            <a:ext cx="8520600" cy="572700"/>
          </a:xfrm>
        </p:spPr>
        <p:txBody>
          <a:bodyPr>
            <a:normAutofit fontScale="90000"/>
          </a:bodyPr>
          <a:lstStyle/>
          <a:p>
            <a:r>
              <a:rPr lang="en-IN" dirty="0"/>
              <a:t>Approach for Part 2 (cont.)</a:t>
            </a:r>
          </a:p>
        </p:txBody>
      </p:sp>
      <p:pic>
        <p:nvPicPr>
          <p:cNvPr id="3" name="Picture 2">
            <a:extLst>
              <a:ext uri="{FF2B5EF4-FFF2-40B4-BE49-F238E27FC236}">
                <a16:creationId xmlns:a16="http://schemas.microsoft.com/office/drawing/2014/main" id="{F3BDBDA4-C95B-401B-8384-51EDA0BEC5E5}"/>
              </a:ext>
            </a:extLst>
          </p:cNvPr>
          <p:cNvPicPr>
            <a:picLocks noChangeAspect="1"/>
          </p:cNvPicPr>
          <p:nvPr/>
        </p:nvPicPr>
        <p:blipFill>
          <a:blip r:embed="rId2"/>
          <a:stretch>
            <a:fillRect/>
          </a:stretch>
        </p:blipFill>
        <p:spPr>
          <a:xfrm>
            <a:off x="0" y="2185793"/>
            <a:ext cx="9144000" cy="2957707"/>
          </a:xfrm>
          <a:prstGeom prst="rect">
            <a:avLst/>
          </a:prstGeom>
        </p:spPr>
      </p:pic>
    </p:spTree>
    <p:extLst>
      <p:ext uri="{BB962C8B-B14F-4D97-AF65-F5344CB8AC3E}">
        <p14:creationId xmlns:p14="http://schemas.microsoft.com/office/powerpoint/2010/main" val="2377259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6CAB6-4900-4D02-B2E9-6FA77B9E0127}"/>
              </a:ext>
            </a:extLst>
          </p:cNvPr>
          <p:cNvSpPr>
            <a:spLocks noGrp="1"/>
          </p:cNvSpPr>
          <p:nvPr>
            <p:ph type="title"/>
          </p:nvPr>
        </p:nvSpPr>
        <p:spPr>
          <a:xfrm>
            <a:off x="311700" y="262145"/>
            <a:ext cx="8520600" cy="572700"/>
          </a:xfrm>
        </p:spPr>
        <p:txBody>
          <a:bodyPr>
            <a:normAutofit fontScale="90000"/>
          </a:bodyPr>
          <a:lstStyle/>
          <a:p>
            <a:r>
              <a:rPr lang="en-IN" dirty="0"/>
              <a:t>Part 2 Conclusion</a:t>
            </a:r>
          </a:p>
        </p:txBody>
      </p:sp>
      <p:sp>
        <p:nvSpPr>
          <p:cNvPr id="3" name="Text Placeholder 2">
            <a:extLst>
              <a:ext uri="{FF2B5EF4-FFF2-40B4-BE49-F238E27FC236}">
                <a16:creationId xmlns:a16="http://schemas.microsoft.com/office/drawing/2014/main" id="{ADA3EAB8-ACFF-4794-8F51-6C979192A73D}"/>
              </a:ext>
            </a:extLst>
          </p:cNvPr>
          <p:cNvSpPr>
            <a:spLocks noGrp="1"/>
          </p:cNvSpPr>
          <p:nvPr>
            <p:ph type="body" idx="1"/>
          </p:nvPr>
        </p:nvSpPr>
        <p:spPr>
          <a:xfrm>
            <a:off x="311700" y="1108038"/>
            <a:ext cx="8520600" cy="3883510"/>
          </a:xfrm>
        </p:spPr>
        <p:txBody>
          <a:bodyPr>
            <a:normAutofit fontScale="92500" lnSpcReduction="20000"/>
          </a:bodyPr>
          <a:lstStyle/>
          <a:p>
            <a:pPr marL="114300" indent="0">
              <a:buNone/>
            </a:pPr>
            <a:r>
              <a:rPr lang="en-US" dirty="0"/>
              <a:t>So, we are getting 91% accuracy by first reducing dimensions using LDA and then applying logistic regression classifier which is the highest accuracy that I got and this means LDA is more good than PCA dimensionality reduction.</a:t>
            </a:r>
          </a:p>
          <a:p>
            <a:pPr marL="114300" indent="0">
              <a:buNone/>
            </a:pPr>
            <a:r>
              <a:rPr lang="en-US" dirty="0"/>
              <a:t>Basically these three(PCA, TSNE and LDA) are used to reduce the dimensions. The dataset given to us has more than 750 features and I reduce these 750+ features into 2 features by using these three models one by one and then used a Logistic Regression Classifier to predict the accuracy of the model. The comparison in terms of accuracy I got is : accuracy(LDA)&gt;accuracy(PCA)&gt;&gt;accuracy(TSNE). </a:t>
            </a:r>
          </a:p>
          <a:p>
            <a:pPr marL="114300" indent="0">
              <a:buNone/>
            </a:pPr>
            <a:r>
              <a:rPr lang="en-US" dirty="0"/>
              <a:t>Accuracy with LDA = 91% </a:t>
            </a:r>
          </a:p>
          <a:p>
            <a:pPr marL="114300" indent="0">
              <a:buNone/>
            </a:pPr>
            <a:r>
              <a:rPr lang="en-US" dirty="0"/>
              <a:t>Accuracy with PCA = 70% </a:t>
            </a:r>
          </a:p>
          <a:p>
            <a:pPr marL="114300" indent="0">
              <a:buNone/>
            </a:pPr>
            <a:r>
              <a:rPr lang="en-US" dirty="0"/>
              <a:t>Accuracy with TSNE = 42% </a:t>
            </a:r>
          </a:p>
          <a:p>
            <a:pPr marL="114300" indent="0">
              <a:buNone/>
            </a:pPr>
            <a:r>
              <a:rPr lang="en-US" dirty="0"/>
              <a:t>So, I will be concluding that TSNE has shown bad performance and LDA and PCA both have shown a good performance and comparing them LDA is giving more accuracy then PCA.</a:t>
            </a:r>
            <a:endParaRPr lang="en-IN" dirty="0"/>
          </a:p>
        </p:txBody>
      </p:sp>
    </p:spTree>
    <p:extLst>
      <p:ext uri="{BB962C8B-B14F-4D97-AF65-F5344CB8AC3E}">
        <p14:creationId xmlns:p14="http://schemas.microsoft.com/office/powerpoint/2010/main" val="207914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6CAB6-4900-4D02-B2E9-6FA77B9E0127}"/>
              </a:ext>
            </a:extLst>
          </p:cNvPr>
          <p:cNvSpPr>
            <a:spLocks noGrp="1"/>
          </p:cNvSpPr>
          <p:nvPr>
            <p:ph type="title"/>
          </p:nvPr>
        </p:nvSpPr>
        <p:spPr>
          <a:xfrm>
            <a:off x="311700" y="262145"/>
            <a:ext cx="8520600" cy="572700"/>
          </a:xfrm>
        </p:spPr>
        <p:txBody>
          <a:bodyPr>
            <a:normAutofit fontScale="90000"/>
          </a:bodyPr>
          <a:lstStyle/>
          <a:p>
            <a:r>
              <a:rPr lang="en-IN" dirty="0"/>
              <a:t>Part 3 – Which of the PCA, LDA and TSNE is best? </a:t>
            </a:r>
          </a:p>
        </p:txBody>
      </p:sp>
      <p:sp>
        <p:nvSpPr>
          <p:cNvPr id="3" name="Text Placeholder 2">
            <a:extLst>
              <a:ext uri="{FF2B5EF4-FFF2-40B4-BE49-F238E27FC236}">
                <a16:creationId xmlns:a16="http://schemas.microsoft.com/office/drawing/2014/main" id="{ADA3EAB8-ACFF-4794-8F51-6C979192A73D}"/>
              </a:ext>
            </a:extLst>
          </p:cNvPr>
          <p:cNvSpPr>
            <a:spLocks noGrp="1"/>
          </p:cNvSpPr>
          <p:nvPr>
            <p:ph type="body" idx="1"/>
          </p:nvPr>
        </p:nvSpPr>
        <p:spPr>
          <a:xfrm>
            <a:off x="311700" y="1108038"/>
            <a:ext cx="8520600" cy="3883510"/>
          </a:xfrm>
        </p:spPr>
        <p:txBody>
          <a:bodyPr>
            <a:normAutofit/>
          </a:bodyPr>
          <a:lstStyle/>
          <a:p>
            <a:pPr marL="114300" indent="0">
              <a:buNone/>
            </a:pPr>
            <a:r>
              <a:rPr lang="en-US" dirty="0"/>
              <a:t>Some of the observations were made in part 2 where I concluded that LDA is more good than PCA and PCA &amp; LDA are more good than TSNE. But this conclusion was done on the basis of accuracy score. We can see that there is small difference(15%-20%) in accuracy scores of LDA and PCA so, we need a other reason on which we can compare them. But, there is a tremendous amount of difference of accuracies in TSNE and LDA. It's nearly 2 times the accuracy of TSNE. So, I can directly conclude that I will not be taking TSNE to reduce dimensions for this question. We still need to compare between PCA and LDA. I will compare them on the basis of graph they have after dimensionality reduction.</a:t>
            </a:r>
            <a:endParaRPr lang="en-IN" dirty="0"/>
          </a:p>
        </p:txBody>
      </p:sp>
    </p:spTree>
    <p:extLst>
      <p:ext uri="{BB962C8B-B14F-4D97-AF65-F5344CB8AC3E}">
        <p14:creationId xmlns:p14="http://schemas.microsoft.com/office/powerpoint/2010/main" val="24864819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6CAB6-4900-4D02-B2E9-6FA77B9E0127}"/>
              </a:ext>
            </a:extLst>
          </p:cNvPr>
          <p:cNvSpPr>
            <a:spLocks noGrp="1"/>
          </p:cNvSpPr>
          <p:nvPr>
            <p:ph type="title"/>
          </p:nvPr>
        </p:nvSpPr>
        <p:spPr>
          <a:xfrm>
            <a:off x="311700" y="262145"/>
            <a:ext cx="8520600" cy="572700"/>
          </a:xfrm>
        </p:spPr>
        <p:txBody>
          <a:bodyPr>
            <a:normAutofit fontScale="90000"/>
          </a:bodyPr>
          <a:lstStyle/>
          <a:p>
            <a:r>
              <a:rPr lang="en-IN" dirty="0"/>
              <a:t>Part 3 (cont.)</a:t>
            </a:r>
          </a:p>
        </p:txBody>
      </p:sp>
      <p:sp>
        <p:nvSpPr>
          <p:cNvPr id="3" name="Text Placeholder 2">
            <a:extLst>
              <a:ext uri="{FF2B5EF4-FFF2-40B4-BE49-F238E27FC236}">
                <a16:creationId xmlns:a16="http://schemas.microsoft.com/office/drawing/2014/main" id="{ADA3EAB8-ACFF-4794-8F51-6C979192A73D}"/>
              </a:ext>
            </a:extLst>
          </p:cNvPr>
          <p:cNvSpPr>
            <a:spLocks noGrp="1"/>
          </p:cNvSpPr>
          <p:nvPr>
            <p:ph type="body" idx="1"/>
          </p:nvPr>
        </p:nvSpPr>
        <p:spPr>
          <a:xfrm>
            <a:off x="311700" y="1108038"/>
            <a:ext cx="8520600" cy="3883510"/>
          </a:xfrm>
        </p:spPr>
        <p:txBody>
          <a:bodyPr>
            <a:normAutofit fontScale="92500"/>
          </a:bodyPr>
          <a:lstStyle/>
          <a:p>
            <a:pPr marL="114300" indent="0">
              <a:buNone/>
            </a:pPr>
            <a:r>
              <a:rPr lang="en-US" dirty="0"/>
              <a:t>The main reason that why LDA has more accuracy then PCA is that the data is more hindered in LDA(or we can say that data is more close in LDA). It can be easily observed that there are 3 groups in both of the LDA and PCA but in LDA, the three groups are not scattered much and are coming within them and in PCA, the points are scattered throughout the graph. In LDA, there is no interference of any group and in PCA, some of the classes have values interfering with the other class. This will lead to a good accuracy in LDA since classes can be distinguished easily. At this moment, the points in PCA are not much scattered due to which accuracy is coming high. But when new points will be added we can easily say points will remain to be intact(or which its own group) in LDA and will get more scattered with PCA. Talking about the TSNE, the same problem comes there that in TSNE, the points are even more scattered than PCA due to which it has very low accuracy.</a:t>
            </a:r>
            <a:endParaRPr lang="en-IN" dirty="0"/>
          </a:p>
        </p:txBody>
      </p:sp>
    </p:spTree>
    <p:extLst>
      <p:ext uri="{BB962C8B-B14F-4D97-AF65-F5344CB8AC3E}">
        <p14:creationId xmlns:p14="http://schemas.microsoft.com/office/powerpoint/2010/main" val="3336163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6CAB6-4900-4D02-B2E9-6FA77B9E0127}"/>
              </a:ext>
            </a:extLst>
          </p:cNvPr>
          <p:cNvSpPr>
            <a:spLocks noGrp="1"/>
          </p:cNvSpPr>
          <p:nvPr>
            <p:ph type="title"/>
          </p:nvPr>
        </p:nvSpPr>
        <p:spPr>
          <a:xfrm>
            <a:off x="311700" y="262145"/>
            <a:ext cx="8520600" cy="572700"/>
          </a:xfrm>
        </p:spPr>
        <p:txBody>
          <a:bodyPr>
            <a:normAutofit fontScale="90000"/>
          </a:bodyPr>
          <a:lstStyle/>
          <a:p>
            <a:r>
              <a:rPr lang="en-IN" dirty="0"/>
              <a:t>Part 3 (cont.) - Conclusion</a:t>
            </a:r>
          </a:p>
        </p:txBody>
      </p:sp>
      <p:sp>
        <p:nvSpPr>
          <p:cNvPr id="5" name="Text Placeholder 2">
            <a:extLst>
              <a:ext uri="{FF2B5EF4-FFF2-40B4-BE49-F238E27FC236}">
                <a16:creationId xmlns:a16="http://schemas.microsoft.com/office/drawing/2014/main" id="{C47773C0-40A0-4BC4-825A-0CE0A386E30A}"/>
              </a:ext>
            </a:extLst>
          </p:cNvPr>
          <p:cNvSpPr>
            <a:spLocks noGrp="1"/>
          </p:cNvSpPr>
          <p:nvPr>
            <p:ph type="body" idx="1"/>
          </p:nvPr>
        </p:nvSpPr>
        <p:spPr>
          <a:xfrm>
            <a:off x="311700" y="1570617"/>
            <a:ext cx="8520600" cy="2807745"/>
          </a:xfrm>
        </p:spPr>
        <p:txBody>
          <a:bodyPr>
            <a:normAutofit/>
          </a:bodyPr>
          <a:lstStyle/>
          <a:p>
            <a:pPr marL="114300" indent="0">
              <a:buNone/>
            </a:pPr>
            <a:r>
              <a:rPr lang="en-US" dirty="0"/>
              <a:t>So, making this observation is also important and I will go for LDA because in future also it will give a good accuracy because its points will not be much scattered as compared to PCA and TSNE. PCA's accuracy will decrease at a high rate when data points will be increases that is not the case with LDA.</a:t>
            </a:r>
          </a:p>
          <a:p>
            <a:pPr marL="114300" indent="0">
              <a:buNone/>
            </a:pPr>
            <a:r>
              <a:rPr lang="en-US" dirty="0"/>
              <a:t>So, according to me, LDA is the best dimensionality reduction techniques(out of PCA, LDA and TSNE) for solving this problem. I have answered this by seeing the accuracy, scattering of the graph and </a:t>
            </a:r>
            <a:r>
              <a:rPr lang="en-US" dirty="0" err="1"/>
              <a:t>hinderness</a:t>
            </a:r>
            <a:r>
              <a:rPr lang="en-US" dirty="0"/>
              <a:t> of the graphs.</a:t>
            </a:r>
            <a:endParaRPr lang="en-IN" dirty="0"/>
          </a:p>
        </p:txBody>
      </p:sp>
    </p:spTree>
    <p:extLst>
      <p:ext uri="{BB962C8B-B14F-4D97-AF65-F5344CB8AC3E}">
        <p14:creationId xmlns:p14="http://schemas.microsoft.com/office/powerpoint/2010/main" val="3138403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3080875" y="2054850"/>
            <a:ext cx="3528900" cy="103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4720"/>
              <a:t>THANKS</a:t>
            </a:r>
            <a:endParaRPr sz="472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CCB61-9155-436A-86E4-0E0684166C0F}"/>
              </a:ext>
            </a:extLst>
          </p:cNvPr>
          <p:cNvSpPr>
            <a:spLocks noGrp="1"/>
          </p:cNvSpPr>
          <p:nvPr>
            <p:ph type="title"/>
          </p:nvPr>
        </p:nvSpPr>
        <p:spPr/>
        <p:txBody>
          <a:bodyPr>
            <a:normAutofit fontScale="90000"/>
          </a:bodyPr>
          <a:lstStyle/>
          <a:p>
            <a:r>
              <a:rPr lang="en-IN" dirty="0"/>
              <a:t>Problem 1</a:t>
            </a:r>
          </a:p>
        </p:txBody>
      </p:sp>
      <p:sp>
        <p:nvSpPr>
          <p:cNvPr id="3" name="Text Placeholder 2">
            <a:extLst>
              <a:ext uri="{FF2B5EF4-FFF2-40B4-BE49-F238E27FC236}">
                <a16:creationId xmlns:a16="http://schemas.microsoft.com/office/drawing/2014/main" id="{D984661D-8585-4D8D-8199-EB5C924D4ED0}"/>
              </a:ext>
            </a:extLst>
          </p:cNvPr>
          <p:cNvSpPr>
            <a:spLocks noGrp="1"/>
          </p:cNvSpPr>
          <p:nvPr>
            <p:ph type="body" idx="1"/>
          </p:nvPr>
        </p:nvSpPr>
        <p:spPr/>
        <p:txBody>
          <a:bodyPr/>
          <a:lstStyle/>
          <a:p>
            <a:pPr marL="114300" indent="0">
              <a:buNone/>
            </a:pPr>
            <a:r>
              <a:rPr lang="en-US" dirty="0"/>
              <a:t>Method 1: From Iris flower data set take only two features (sepal width and petal length). Project the labelled data on a 2D graph. Try to classify this data by drawing linear boundaries intuitively.</a:t>
            </a:r>
          </a:p>
          <a:p>
            <a:pPr marL="114300" indent="0">
              <a:buNone/>
            </a:pPr>
            <a:endParaRPr lang="en-US" dirty="0"/>
          </a:p>
          <a:p>
            <a:pPr marL="114300" indent="0">
              <a:buNone/>
            </a:pPr>
            <a:r>
              <a:rPr lang="en-US" dirty="0"/>
              <a:t>Method 2 : Now take all the features and apply MDA on this Iris flower data set and plot the labelled data on 2D graph.</a:t>
            </a:r>
          </a:p>
          <a:p>
            <a:pPr marL="114300" indent="0">
              <a:buNone/>
            </a:pPr>
            <a:endParaRPr lang="en-US" dirty="0"/>
          </a:p>
          <a:p>
            <a:pPr marL="114300" indent="0">
              <a:buNone/>
            </a:pPr>
            <a:r>
              <a:rPr lang="en-US" dirty="0"/>
              <a:t>Part 3 : Also show the plots of above two methods and write in your own words why method2 works better than method1</a:t>
            </a:r>
          </a:p>
        </p:txBody>
      </p:sp>
    </p:spTree>
    <p:extLst>
      <p:ext uri="{BB962C8B-B14F-4D97-AF65-F5344CB8AC3E}">
        <p14:creationId xmlns:p14="http://schemas.microsoft.com/office/powerpoint/2010/main" val="1734948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6CAB6-4900-4D02-B2E9-6FA77B9E0127}"/>
              </a:ext>
            </a:extLst>
          </p:cNvPr>
          <p:cNvSpPr>
            <a:spLocks noGrp="1"/>
          </p:cNvSpPr>
          <p:nvPr>
            <p:ph type="title"/>
          </p:nvPr>
        </p:nvSpPr>
        <p:spPr/>
        <p:txBody>
          <a:bodyPr>
            <a:normAutofit fontScale="90000"/>
          </a:bodyPr>
          <a:lstStyle/>
          <a:p>
            <a:r>
              <a:rPr lang="en-IN" dirty="0"/>
              <a:t>Approach for Method 1</a:t>
            </a:r>
          </a:p>
        </p:txBody>
      </p:sp>
      <p:sp>
        <p:nvSpPr>
          <p:cNvPr id="3" name="Text Placeholder 2">
            <a:extLst>
              <a:ext uri="{FF2B5EF4-FFF2-40B4-BE49-F238E27FC236}">
                <a16:creationId xmlns:a16="http://schemas.microsoft.com/office/drawing/2014/main" id="{ADA3EAB8-ACFF-4794-8F51-6C979192A73D}"/>
              </a:ext>
            </a:extLst>
          </p:cNvPr>
          <p:cNvSpPr>
            <a:spLocks noGrp="1"/>
          </p:cNvSpPr>
          <p:nvPr>
            <p:ph type="body" idx="1"/>
          </p:nvPr>
        </p:nvSpPr>
        <p:spPr>
          <a:xfrm>
            <a:off x="311700" y="1152475"/>
            <a:ext cx="8520600" cy="1042085"/>
          </a:xfrm>
        </p:spPr>
        <p:txBody>
          <a:bodyPr>
            <a:normAutofit fontScale="92500" lnSpcReduction="10000"/>
          </a:bodyPr>
          <a:lstStyle/>
          <a:p>
            <a:pPr>
              <a:buFont typeface="+mj-lt"/>
              <a:buAutoNum type="arabicPeriod"/>
            </a:pPr>
            <a:r>
              <a:rPr lang="en-IN" dirty="0"/>
              <a:t>Load Iris Dataset from </a:t>
            </a:r>
            <a:r>
              <a:rPr lang="en-IN" dirty="0" err="1"/>
              <a:t>sklearn</a:t>
            </a:r>
            <a:r>
              <a:rPr lang="en-IN" dirty="0"/>
              <a:t> library.</a:t>
            </a:r>
          </a:p>
          <a:p>
            <a:pPr>
              <a:buFont typeface="+mj-lt"/>
              <a:buAutoNum type="arabicPeriod"/>
            </a:pPr>
            <a:r>
              <a:rPr lang="en-IN" dirty="0"/>
              <a:t>Plot Box graph and Scatter Matrix(with x as sepal width and y as petal length) that shows that there are outliers in the data and data is highly coupled.</a:t>
            </a:r>
          </a:p>
        </p:txBody>
      </p:sp>
      <p:pic>
        <p:nvPicPr>
          <p:cNvPr id="6" name="Picture 5">
            <a:extLst>
              <a:ext uri="{FF2B5EF4-FFF2-40B4-BE49-F238E27FC236}">
                <a16:creationId xmlns:a16="http://schemas.microsoft.com/office/drawing/2014/main" id="{C3C2EF7D-819E-4CD2-884A-1CB6E363A7D4}"/>
              </a:ext>
            </a:extLst>
          </p:cNvPr>
          <p:cNvPicPr>
            <a:picLocks noChangeAspect="1"/>
          </p:cNvPicPr>
          <p:nvPr/>
        </p:nvPicPr>
        <p:blipFill>
          <a:blip r:embed="rId2"/>
          <a:stretch>
            <a:fillRect/>
          </a:stretch>
        </p:blipFill>
        <p:spPr>
          <a:xfrm>
            <a:off x="1" y="2485016"/>
            <a:ext cx="4571999" cy="2658484"/>
          </a:xfrm>
          <a:prstGeom prst="rect">
            <a:avLst/>
          </a:prstGeom>
        </p:spPr>
      </p:pic>
      <p:pic>
        <p:nvPicPr>
          <p:cNvPr id="9" name="Picture 8">
            <a:extLst>
              <a:ext uri="{FF2B5EF4-FFF2-40B4-BE49-F238E27FC236}">
                <a16:creationId xmlns:a16="http://schemas.microsoft.com/office/drawing/2014/main" id="{53AC53D5-2B8E-4DA0-8531-0DF03F941D3B}"/>
              </a:ext>
            </a:extLst>
          </p:cNvPr>
          <p:cNvPicPr>
            <a:picLocks noChangeAspect="1"/>
          </p:cNvPicPr>
          <p:nvPr/>
        </p:nvPicPr>
        <p:blipFill>
          <a:blip r:embed="rId3"/>
          <a:stretch>
            <a:fillRect/>
          </a:stretch>
        </p:blipFill>
        <p:spPr>
          <a:xfrm>
            <a:off x="4572000" y="2485016"/>
            <a:ext cx="4517938" cy="2658484"/>
          </a:xfrm>
          <a:prstGeom prst="rect">
            <a:avLst/>
          </a:prstGeom>
        </p:spPr>
      </p:pic>
    </p:spTree>
    <p:extLst>
      <p:ext uri="{BB962C8B-B14F-4D97-AF65-F5344CB8AC3E}">
        <p14:creationId xmlns:p14="http://schemas.microsoft.com/office/powerpoint/2010/main" val="2300829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6CAB6-4900-4D02-B2E9-6FA77B9E0127}"/>
              </a:ext>
            </a:extLst>
          </p:cNvPr>
          <p:cNvSpPr>
            <a:spLocks noGrp="1"/>
          </p:cNvSpPr>
          <p:nvPr>
            <p:ph type="title"/>
          </p:nvPr>
        </p:nvSpPr>
        <p:spPr/>
        <p:txBody>
          <a:bodyPr>
            <a:normAutofit fontScale="90000"/>
          </a:bodyPr>
          <a:lstStyle/>
          <a:p>
            <a:r>
              <a:rPr lang="en-IN" dirty="0"/>
              <a:t>Approach for Method 1 (cont.)</a:t>
            </a:r>
          </a:p>
        </p:txBody>
      </p:sp>
      <p:sp>
        <p:nvSpPr>
          <p:cNvPr id="3" name="Text Placeholder 2">
            <a:extLst>
              <a:ext uri="{FF2B5EF4-FFF2-40B4-BE49-F238E27FC236}">
                <a16:creationId xmlns:a16="http://schemas.microsoft.com/office/drawing/2014/main" id="{ADA3EAB8-ACFF-4794-8F51-6C979192A73D}"/>
              </a:ext>
            </a:extLst>
          </p:cNvPr>
          <p:cNvSpPr>
            <a:spLocks noGrp="1"/>
          </p:cNvSpPr>
          <p:nvPr>
            <p:ph type="body" idx="1"/>
          </p:nvPr>
        </p:nvSpPr>
        <p:spPr>
          <a:xfrm>
            <a:off x="311700" y="1152475"/>
            <a:ext cx="8520600" cy="1042085"/>
          </a:xfrm>
        </p:spPr>
        <p:txBody>
          <a:bodyPr>
            <a:normAutofit fontScale="92500" lnSpcReduction="10000"/>
          </a:bodyPr>
          <a:lstStyle/>
          <a:p>
            <a:pPr marL="114300" indent="0">
              <a:buNone/>
            </a:pPr>
            <a:r>
              <a:rPr lang="en-IN" dirty="0"/>
              <a:t>3. Extract the sepal width and petal length from the data in X and target column in y.</a:t>
            </a:r>
          </a:p>
          <a:p>
            <a:pPr marL="114300" indent="0">
              <a:buNone/>
            </a:pPr>
            <a:r>
              <a:rPr lang="en-IN" dirty="0"/>
              <a:t>4. Now, plot the 2d graph by using scatter matrix with X[0] and X[1] and y. The output will be same as below.</a:t>
            </a:r>
          </a:p>
        </p:txBody>
      </p:sp>
      <p:pic>
        <p:nvPicPr>
          <p:cNvPr id="7" name="Picture 6">
            <a:extLst>
              <a:ext uri="{FF2B5EF4-FFF2-40B4-BE49-F238E27FC236}">
                <a16:creationId xmlns:a16="http://schemas.microsoft.com/office/drawing/2014/main" id="{D87E94DD-1A1D-411C-AFC3-92B11A9A8021}"/>
              </a:ext>
            </a:extLst>
          </p:cNvPr>
          <p:cNvPicPr>
            <a:picLocks noChangeAspect="1"/>
          </p:cNvPicPr>
          <p:nvPr/>
        </p:nvPicPr>
        <p:blipFill>
          <a:blip r:embed="rId2"/>
          <a:stretch>
            <a:fillRect/>
          </a:stretch>
        </p:blipFill>
        <p:spPr>
          <a:xfrm>
            <a:off x="0" y="2543732"/>
            <a:ext cx="9144000" cy="2378341"/>
          </a:xfrm>
          <a:prstGeom prst="rect">
            <a:avLst/>
          </a:prstGeom>
        </p:spPr>
      </p:pic>
    </p:spTree>
    <p:extLst>
      <p:ext uri="{BB962C8B-B14F-4D97-AF65-F5344CB8AC3E}">
        <p14:creationId xmlns:p14="http://schemas.microsoft.com/office/powerpoint/2010/main" val="807475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6CAB6-4900-4D02-B2E9-6FA77B9E0127}"/>
              </a:ext>
            </a:extLst>
          </p:cNvPr>
          <p:cNvSpPr>
            <a:spLocks noGrp="1"/>
          </p:cNvSpPr>
          <p:nvPr>
            <p:ph type="title"/>
          </p:nvPr>
        </p:nvSpPr>
        <p:spPr/>
        <p:txBody>
          <a:bodyPr>
            <a:normAutofit fontScale="90000"/>
          </a:bodyPr>
          <a:lstStyle/>
          <a:p>
            <a:r>
              <a:rPr lang="en-IN" dirty="0"/>
              <a:t>Approach for Method 1 (cont.)</a:t>
            </a:r>
          </a:p>
        </p:txBody>
      </p:sp>
      <p:sp>
        <p:nvSpPr>
          <p:cNvPr id="3" name="Text Placeholder 2">
            <a:extLst>
              <a:ext uri="{FF2B5EF4-FFF2-40B4-BE49-F238E27FC236}">
                <a16:creationId xmlns:a16="http://schemas.microsoft.com/office/drawing/2014/main" id="{ADA3EAB8-ACFF-4794-8F51-6C979192A73D}"/>
              </a:ext>
            </a:extLst>
          </p:cNvPr>
          <p:cNvSpPr>
            <a:spLocks noGrp="1"/>
          </p:cNvSpPr>
          <p:nvPr>
            <p:ph type="body" idx="1"/>
          </p:nvPr>
        </p:nvSpPr>
        <p:spPr>
          <a:xfrm>
            <a:off x="311700" y="1152475"/>
            <a:ext cx="8520600" cy="1192692"/>
          </a:xfrm>
        </p:spPr>
        <p:txBody>
          <a:bodyPr>
            <a:normAutofit fontScale="92500" lnSpcReduction="20000"/>
          </a:bodyPr>
          <a:lstStyle/>
          <a:p>
            <a:pPr marL="114300" indent="0">
              <a:buNone/>
            </a:pPr>
            <a:r>
              <a:rPr lang="en-IN" dirty="0"/>
              <a:t>5. Now, to create linear boundaries in the data, I am using SVM with a linear kernel to do that. For that we have to create SVM model with linear kernel.</a:t>
            </a:r>
          </a:p>
          <a:p>
            <a:pPr marL="114300" indent="0">
              <a:buNone/>
            </a:pPr>
            <a:r>
              <a:rPr lang="en-IN" dirty="0"/>
              <a:t>6. We have the data points as in previous slide and we will plot the boundary using SVM model. The following plot will be seen after plotting the linear boundary.</a:t>
            </a:r>
          </a:p>
        </p:txBody>
      </p:sp>
      <p:pic>
        <p:nvPicPr>
          <p:cNvPr id="10" name="Picture 9">
            <a:extLst>
              <a:ext uri="{FF2B5EF4-FFF2-40B4-BE49-F238E27FC236}">
                <a16:creationId xmlns:a16="http://schemas.microsoft.com/office/drawing/2014/main" id="{D32D6484-99A0-4C2B-AF64-D72A4E1744C6}"/>
              </a:ext>
            </a:extLst>
          </p:cNvPr>
          <p:cNvPicPr>
            <a:picLocks noChangeAspect="1"/>
          </p:cNvPicPr>
          <p:nvPr/>
        </p:nvPicPr>
        <p:blipFill>
          <a:blip r:embed="rId2"/>
          <a:stretch>
            <a:fillRect/>
          </a:stretch>
        </p:blipFill>
        <p:spPr>
          <a:xfrm>
            <a:off x="0" y="2479917"/>
            <a:ext cx="9144000" cy="2645034"/>
          </a:xfrm>
          <a:prstGeom prst="rect">
            <a:avLst/>
          </a:prstGeom>
        </p:spPr>
      </p:pic>
    </p:spTree>
    <p:extLst>
      <p:ext uri="{BB962C8B-B14F-4D97-AF65-F5344CB8AC3E}">
        <p14:creationId xmlns:p14="http://schemas.microsoft.com/office/powerpoint/2010/main" val="2761672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6CAB6-4900-4D02-B2E9-6FA77B9E0127}"/>
              </a:ext>
            </a:extLst>
          </p:cNvPr>
          <p:cNvSpPr>
            <a:spLocks noGrp="1"/>
          </p:cNvSpPr>
          <p:nvPr>
            <p:ph type="title"/>
          </p:nvPr>
        </p:nvSpPr>
        <p:spPr/>
        <p:txBody>
          <a:bodyPr>
            <a:normAutofit fontScale="90000"/>
          </a:bodyPr>
          <a:lstStyle/>
          <a:p>
            <a:r>
              <a:rPr lang="en-IN" dirty="0"/>
              <a:t>Approach for Method 1 (cont.)</a:t>
            </a:r>
          </a:p>
        </p:txBody>
      </p:sp>
      <p:sp>
        <p:nvSpPr>
          <p:cNvPr id="3" name="Text Placeholder 2">
            <a:extLst>
              <a:ext uri="{FF2B5EF4-FFF2-40B4-BE49-F238E27FC236}">
                <a16:creationId xmlns:a16="http://schemas.microsoft.com/office/drawing/2014/main" id="{ADA3EAB8-ACFF-4794-8F51-6C979192A73D}"/>
              </a:ext>
            </a:extLst>
          </p:cNvPr>
          <p:cNvSpPr>
            <a:spLocks noGrp="1"/>
          </p:cNvSpPr>
          <p:nvPr>
            <p:ph type="body" idx="1"/>
          </p:nvPr>
        </p:nvSpPr>
        <p:spPr>
          <a:xfrm>
            <a:off x="311700" y="1152474"/>
            <a:ext cx="8520600" cy="1301613"/>
          </a:xfrm>
        </p:spPr>
        <p:txBody>
          <a:bodyPr>
            <a:normAutofit fontScale="92500" lnSpcReduction="10000"/>
          </a:bodyPr>
          <a:lstStyle/>
          <a:p>
            <a:pPr marL="114300" indent="0">
              <a:buNone/>
            </a:pPr>
            <a:r>
              <a:rPr lang="en-IN" dirty="0"/>
              <a:t>Observation:  After plotting both the points and linear boundary, I</a:t>
            </a:r>
            <a:r>
              <a:rPr lang="en-US" dirty="0"/>
              <a:t> can observe there that class 2 is almost separated from class 0 and class 1 (&gt;95%) but the class 0 and class 1 have some points which goes on the wrong side. This is because of the outliers that we saw in the box graph.</a:t>
            </a:r>
            <a:endParaRPr lang="en-IN" dirty="0"/>
          </a:p>
        </p:txBody>
      </p:sp>
      <p:pic>
        <p:nvPicPr>
          <p:cNvPr id="8" name="Picture 7">
            <a:extLst>
              <a:ext uri="{FF2B5EF4-FFF2-40B4-BE49-F238E27FC236}">
                <a16:creationId xmlns:a16="http://schemas.microsoft.com/office/drawing/2014/main" id="{A603FD1F-E5C6-48A1-AE60-7D2510B78DAF}"/>
              </a:ext>
            </a:extLst>
          </p:cNvPr>
          <p:cNvPicPr>
            <a:picLocks noChangeAspect="1"/>
          </p:cNvPicPr>
          <p:nvPr/>
        </p:nvPicPr>
        <p:blipFill>
          <a:blip r:embed="rId2"/>
          <a:stretch>
            <a:fillRect/>
          </a:stretch>
        </p:blipFill>
        <p:spPr>
          <a:xfrm>
            <a:off x="0" y="2454088"/>
            <a:ext cx="9144000" cy="2689412"/>
          </a:xfrm>
          <a:prstGeom prst="rect">
            <a:avLst/>
          </a:prstGeom>
        </p:spPr>
      </p:pic>
    </p:spTree>
    <p:extLst>
      <p:ext uri="{BB962C8B-B14F-4D97-AF65-F5344CB8AC3E}">
        <p14:creationId xmlns:p14="http://schemas.microsoft.com/office/powerpoint/2010/main" val="250745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6CAB6-4900-4D02-B2E9-6FA77B9E0127}"/>
              </a:ext>
            </a:extLst>
          </p:cNvPr>
          <p:cNvSpPr>
            <a:spLocks noGrp="1"/>
          </p:cNvSpPr>
          <p:nvPr>
            <p:ph type="title"/>
          </p:nvPr>
        </p:nvSpPr>
        <p:spPr>
          <a:xfrm>
            <a:off x="311700" y="158675"/>
            <a:ext cx="8520600" cy="572700"/>
          </a:xfrm>
        </p:spPr>
        <p:txBody>
          <a:bodyPr>
            <a:normAutofit fontScale="90000"/>
          </a:bodyPr>
          <a:lstStyle/>
          <a:p>
            <a:r>
              <a:rPr lang="en-IN" dirty="0"/>
              <a:t>Approach for Method 2</a:t>
            </a:r>
          </a:p>
        </p:txBody>
      </p:sp>
      <p:sp>
        <p:nvSpPr>
          <p:cNvPr id="3" name="Text Placeholder 2">
            <a:extLst>
              <a:ext uri="{FF2B5EF4-FFF2-40B4-BE49-F238E27FC236}">
                <a16:creationId xmlns:a16="http://schemas.microsoft.com/office/drawing/2014/main" id="{ADA3EAB8-ACFF-4794-8F51-6C979192A73D}"/>
              </a:ext>
            </a:extLst>
          </p:cNvPr>
          <p:cNvSpPr>
            <a:spLocks noGrp="1"/>
          </p:cNvSpPr>
          <p:nvPr>
            <p:ph type="body" idx="1"/>
          </p:nvPr>
        </p:nvSpPr>
        <p:spPr>
          <a:xfrm>
            <a:off x="311700" y="798750"/>
            <a:ext cx="8520600" cy="2310210"/>
          </a:xfrm>
        </p:spPr>
        <p:txBody>
          <a:bodyPr>
            <a:normAutofit fontScale="92500" lnSpcReduction="20000"/>
          </a:bodyPr>
          <a:lstStyle/>
          <a:p>
            <a:pPr>
              <a:buFont typeface="+mj-lt"/>
              <a:buAutoNum type="arabicPeriod"/>
            </a:pPr>
            <a:r>
              <a:rPr lang="en-IN" dirty="0"/>
              <a:t>Load Iris Dataset from </a:t>
            </a:r>
            <a:r>
              <a:rPr lang="en-IN" dirty="0" err="1"/>
              <a:t>sklearn</a:t>
            </a:r>
            <a:r>
              <a:rPr lang="en-IN" dirty="0"/>
              <a:t> library.</a:t>
            </a:r>
          </a:p>
          <a:p>
            <a:pPr>
              <a:buFont typeface="+mj-lt"/>
              <a:buAutoNum type="arabicPeriod"/>
            </a:pPr>
            <a:r>
              <a:rPr lang="en-IN" dirty="0"/>
              <a:t>This time consider all the feature columns and store them into X and target column into y.</a:t>
            </a:r>
          </a:p>
          <a:p>
            <a:pPr>
              <a:buFont typeface="+mj-lt"/>
              <a:buAutoNum type="arabicPeriod"/>
            </a:pPr>
            <a:r>
              <a:rPr lang="en-IN" dirty="0"/>
              <a:t>Now, split the data into training and testing with train-test ratio as 66%.</a:t>
            </a:r>
          </a:p>
          <a:p>
            <a:pPr>
              <a:buFont typeface="+mj-lt"/>
              <a:buAutoNum type="arabicPeriod"/>
            </a:pPr>
            <a:r>
              <a:rPr lang="en-IN" dirty="0"/>
              <a:t>We have to apply MDA model on iris dataset. So, to do that we will apply LDA on multiple features and it becomes MDA.</a:t>
            </a:r>
          </a:p>
          <a:p>
            <a:pPr>
              <a:buFont typeface="+mj-lt"/>
              <a:buAutoNum type="arabicPeriod"/>
            </a:pPr>
            <a:r>
              <a:rPr lang="en-IN" dirty="0"/>
              <a:t>For that, create a new LDA model and train the model with training data. Now, check its accuracy. I have attached the screenshot below for the same.</a:t>
            </a:r>
          </a:p>
          <a:p>
            <a:pPr marL="114300" indent="0">
              <a:buNone/>
            </a:pPr>
            <a:endParaRPr lang="en-IN" dirty="0"/>
          </a:p>
          <a:p>
            <a:pPr>
              <a:buFont typeface="+mj-lt"/>
              <a:buAutoNum type="arabicPeriod"/>
            </a:pPr>
            <a:endParaRPr lang="en-IN" dirty="0"/>
          </a:p>
        </p:txBody>
      </p:sp>
      <p:pic>
        <p:nvPicPr>
          <p:cNvPr id="5" name="Picture 4">
            <a:extLst>
              <a:ext uri="{FF2B5EF4-FFF2-40B4-BE49-F238E27FC236}">
                <a16:creationId xmlns:a16="http://schemas.microsoft.com/office/drawing/2014/main" id="{590148FD-00A3-4F04-9CB6-8D0B50340E3A}"/>
              </a:ext>
            </a:extLst>
          </p:cNvPr>
          <p:cNvPicPr>
            <a:picLocks noChangeAspect="1"/>
          </p:cNvPicPr>
          <p:nvPr/>
        </p:nvPicPr>
        <p:blipFill>
          <a:blip r:embed="rId2"/>
          <a:stretch>
            <a:fillRect/>
          </a:stretch>
        </p:blipFill>
        <p:spPr>
          <a:xfrm>
            <a:off x="0" y="3108960"/>
            <a:ext cx="9144000" cy="2034540"/>
          </a:xfrm>
          <a:prstGeom prst="rect">
            <a:avLst/>
          </a:prstGeom>
        </p:spPr>
      </p:pic>
    </p:spTree>
    <p:extLst>
      <p:ext uri="{BB962C8B-B14F-4D97-AF65-F5344CB8AC3E}">
        <p14:creationId xmlns:p14="http://schemas.microsoft.com/office/powerpoint/2010/main" val="3905897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6CAB6-4900-4D02-B2E9-6FA77B9E0127}"/>
              </a:ext>
            </a:extLst>
          </p:cNvPr>
          <p:cNvSpPr>
            <a:spLocks noGrp="1"/>
          </p:cNvSpPr>
          <p:nvPr>
            <p:ph type="title"/>
          </p:nvPr>
        </p:nvSpPr>
        <p:spPr>
          <a:xfrm>
            <a:off x="387004" y="352313"/>
            <a:ext cx="8520600" cy="572700"/>
          </a:xfrm>
        </p:spPr>
        <p:txBody>
          <a:bodyPr>
            <a:normAutofit fontScale="90000"/>
          </a:bodyPr>
          <a:lstStyle/>
          <a:p>
            <a:r>
              <a:rPr lang="en-IN" dirty="0"/>
              <a:t>Approach for Method 2 (cont.)</a:t>
            </a:r>
          </a:p>
        </p:txBody>
      </p:sp>
      <p:sp>
        <p:nvSpPr>
          <p:cNvPr id="3" name="Text Placeholder 2">
            <a:extLst>
              <a:ext uri="{FF2B5EF4-FFF2-40B4-BE49-F238E27FC236}">
                <a16:creationId xmlns:a16="http://schemas.microsoft.com/office/drawing/2014/main" id="{ADA3EAB8-ACFF-4794-8F51-6C979192A73D}"/>
              </a:ext>
            </a:extLst>
          </p:cNvPr>
          <p:cNvSpPr>
            <a:spLocks noGrp="1"/>
          </p:cNvSpPr>
          <p:nvPr>
            <p:ph type="body" idx="1"/>
          </p:nvPr>
        </p:nvSpPr>
        <p:spPr>
          <a:xfrm>
            <a:off x="311700" y="1271416"/>
            <a:ext cx="8520600" cy="2880365"/>
          </a:xfrm>
        </p:spPr>
        <p:txBody>
          <a:bodyPr>
            <a:normAutofit/>
          </a:bodyPr>
          <a:lstStyle/>
          <a:p>
            <a:pPr marL="114300" indent="0">
              <a:buNone/>
            </a:pPr>
            <a:r>
              <a:rPr lang="en-IN" dirty="0"/>
              <a:t>Summary for this part: We got 96% accuracy which is good.  Even I would not get this much accuracy in the method 1 by using SVM model.</a:t>
            </a:r>
          </a:p>
          <a:p>
            <a:pPr marL="114300" indent="0">
              <a:buNone/>
            </a:pPr>
            <a:endParaRPr lang="en-IN" dirty="0"/>
          </a:p>
          <a:p>
            <a:pPr marL="114300" indent="0">
              <a:buNone/>
            </a:pPr>
            <a:r>
              <a:rPr lang="en-IN" dirty="0"/>
              <a:t>Next part of method 2 includes plotting the 4 features on a 2D graph which is continued as below.</a:t>
            </a:r>
          </a:p>
          <a:p>
            <a:pPr marL="114300" indent="0">
              <a:buNone/>
            </a:pPr>
            <a:endParaRPr lang="en-IN" dirty="0"/>
          </a:p>
          <a:p>
            <a:pPr marL="114300" indent="0">
              <a:buNone/>
            </a:pPr>
            <a:r>
              <a:rPr lang="en-IN" dirty="0"/>
              <a:t>6. Now, we have to plot the data on a 2D graph. I have done this with 2 different ways.</a:t>
            </a:r>
          </a:p>
        </p:txBody>
      </p:sp>
    </p:spTree>
    <p:extLst>
      <p:ext uri="{BB962C8B-B14F-4D97-AF65-F5344CB8AC3E}">
        <p14:creationId xmlns:p14="http://schemas.microsoft.com/office/powerpoint/2010/main" val="16076787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2094</Words>
  <Application>Microsoft Office PowerPoint</Application>
  <PresentationFormat>On-screen Show (16:9)</PresentationFormat>
  <Paragraphs>87</Paragraphs>
  <Slides>26</Slides>
  <Notes>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26</vt:i4>
      </vt:variant>
    </vt:vector>
  </HeadingPairs>
  <TitlesOfParts>
    <vt:vector size="28" baseType="lpstr">
      <vt:lpstr>Arial</vt:lpstr>
      <vt:lpstr>Simple Light</vt:lpstr>
      <vt:lpstr>Assignment Report - Machine Learning  Btech - 5th Sem</vt:lpstr>
      <vt:lpstr>Google Colab Link for Codebase</vt:lpstr>
      <vt:lpstr>Problem 1</vt:lpstr>
      <vt:lpstr>Approach for Method 1</vt:lpstr>
      <vt:lpstr>Approach for Method 1 (cont.)</vt:lpstr>
      <vt:lpstr>Approach for Method 1 (cont.)</vt:lpstr>
      <vt:lpstr>Approach for Method 1 (cont.)</vt:lpstr>
      <vt:lpstr>Approach for Method 2</vt:lpstr>
      <vt:lpstr>Approach for Method 2 (cont.)</vt:lpstr>
      <vt:lpstr>PowerPoint Presentation</vt:lpstr>
      <vt:lpstr>PowerPoint Presentation</vt:lpstr>
      <vt:lpstr>Part 3 - Method 2 will work better than Method 1</vt:lpstr>
      <vt:lpstr>Problem 2</vt:lpstr>
      <vt:lpstr>Approach for Part 1</vt:lpstr>
      <vt:lpstr>Approach for Part 1 (cont.)</vt:lpstr>
      <vt:lpstr>Approach for Part 1 (cont.)</vt:lpstr>
      <vt:lpstr>Approach for Part 1 (cont.)</vt:lpstr>
      <vt:lpstr>Approach for Part 2</vt:lpstr>
      <vt:lpstr>Approach for Part 2 (cont.)</vt:lpstr>
      <vt:lpstr>Approach for Part 2 (cont.)</vt:lpstr>
      <vt:lpstr>Approach for Part 2 (cont.)</vt:lpstr>
      <vt:lpstr>Part 2 Conclusion</vt:lpstr>
      <vt:lpstr>Part 3 – Which of the PCA, LDA and TSNE is best? </vt:lpstr>
      <vt:lpstr>Part 3 (cont.)</vt:lpstr>
      <vt:lpstr>Part 3 (cont.) - 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Report - Machine Learning  Btech - 5th Sem</dc:title>
  <dc:creator>Aditya Aggarwal</dc:creator>
  <cp:lastModifiedBy>Aditya</cp:lastModifiedBy>
  <cp:revision>131</cp:revision>
  <dcterms:modified xsi:type="dcterms:W3CDTF">2021-10-10T15:09:17Z</dcterms:modified>
</cp:coreProperties>
</file>