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i9NYVS7WFRxh3+W9Dn/aS/xUs4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f99f675b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f99f675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f76673c48_2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f76673c48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6f76673c48_2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6f76673c48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f76673c48_2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f76673c48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f76673c48_2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f76673c48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f76673c48_2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6f76673c48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f76673c48_2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6f76673c48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f99f675b9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cf99f675b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sp>
        <p:nvSpPr>
          <p:cNvPr id="12" name="Google Shape;12;p14"/>
          <p:cNvSpPr txBox="1"/>
          <p:nvPr>
            <p:ph idx="1" type="subTitle"/>
          </p:nvPr>
        </p:nvSpPr>
        <p:spPr>
          <a:xfrm>
            <a:off x="1363133" y="494771"/>
            <a:ext cx="9144000" cy="14525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4400"/>
              <a:buNone/>
              <a:defRPr b="1" sz="4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3" name="Google Shape;1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7" name="Shape 67"/>
        <p:cNvGrpSpPr/>
        <p:nvPr/>
      </p:nvGrpSpPr>
      <p:grpSpPr>
        <a:xfrm>
          <a:off x="0" y="0"/>
          <a:ext cx="0" cy="0"/>
          <a:chOff x="0" y="0"/>
          <a:chExt cx="0" cy="0"/>
        </a:xfrm>
      </p:grpSpPr>
      <p:sp>
        <p:nvSpPr>
          <p:cNvPr id="68" name="Google Shape;6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3" name="Shape 73"/>
        <p:cNvGrpSpPr/>
        <p:nvPr/>
      </p:nvGrpSpPr>
      <p:grpSpPr>
        <a:xfrm>
          <a:off x="0" y="0"/>
          <a:ext cx="0" cy="0"/>
          <a:chOff x="0" y="0"/>
          <a:chExt cx="0" cy="0"/>
        </a:xfrm>
      </p:grpSpPr>
      <p:sp>
        <p:nvSpPr>
          <p:cNvPr id="74" name="Google Shape;74;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5" name="Google Shape;2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5" name="Shape 35"/>
        <p:cNvGrpSpPr/>
        <p:nvPr/>
      </p:nvGrpSpPr>
      <p:grpSpPr>
        <a:xfrm>
          <a:off x="0" y="0"/>
          <a:ext cx="0" cy="0"/>
          <a:chOff x="0" y="0"/>
          <a:chExt cx="0" cy="0"/>
        </a:xfrm>
      </p:grpSpPr>
      <p:sp>
        <p:nvSpPr>
          <p:cNvPr id="36" name="Google Shape;36;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8" name="Google Shape;38;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3" name="Shape 53"/>
        <p:cNvGrpSpPr/>
        <p:nvPr/>
      </p:nvGrpSpPr>
      <p:grpSpPr>
        <a:xfrm>
          <a:off x="0" y="0"/>
          <a:ext cx="0" cy="0"/>
          <a:chOff x="0" y="0"/>
          <a:chExt cx="0" cy="0"/>
        </a:xfrm>
      </p:grpSpPr>
      <p:sp>
        <p:nvSpPr>
          <p:cNvPr id="54" name="Google Shape;54;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6" name="Google Shape;56;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7" name="Google Shape;5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0" name="Shape 60"/>
        <p:cNvGrpSpPr/>
        <p:nvPr/>
      </p:nvGrpSpPr>
      <p:grpSpPr>
        <a:xfrm>
          <a:off x="0" y="0"/>
          <a:ext cx="0" cy="0"/>
          <a:chOff x="0" y="0"/>
          <a:chExt cx="0" cy="0"/>
        </a:xfrm>
      </p:grpSpPr>
      <p:sp>
        <p:nvSpPr>
          <p:cNvPr id="61" name="Google Shape;61;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2"/>
          <p:cNvSpPr/>
          <p:nvPr>
            <p:ph idx="2" type="pic"/>
          </p:nvPr>
        </p:nvSpPr>
        <p:spPr>
          <a:xfrm>
            <a:off x="5183188" y="987425"/>
            <a:ext cx="6172200" cy="4873625"/>
          </a:xfrm>
          <a:prstGeom prst="rect">
            <a:avLst/>
          </a:prstGeom>
          <a:noFill/>
          <a:ln>
            <a:noFill/>
          </a:ln>
        </p:spPr>
      </p:sp>
      <p:sp>
        <p:nvSpPr>
          <p:cNvPr id="63" name="Google Shape;63;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4.jpg"/><Relationship Id="rId4"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
          <p:cNvSpPr txBox="1"/>
          <p:nvPr>
            <p:ph idx="1" type="subTitle"/>
          </p:nvPr>
        </p:nvSpPr>
        <p:spPr>
          <a:xfrm>
            <a:off x="1363133" y="494771"/>
            <a:ext cx="10404426" cy="14525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None/>
            </a:pPr>
            <a:r>
              <a:rPr lang="en-US"/>
              <a:t>Department of Electronics and Communication Engineering, VNIT Nagpur</a:t>
            </a:r>
            <a:endParaRPr/>
          </a:p>
        </p:txBody>
      </p:sp>
      <p:sp>
        <p:nvSpPr>
          <p:cNvPr id="84" name="Google Shape;84;p1"/>
          <p:cNvSpPr txBox="1"/>
          <p:nvPr/>
        </p:nvSpPr>
        <p:spPr>
          <a:xfrm>
            <a:off x="1276250" y="2663978"/>
            <a:ext cx="10404426" cy="2480590"/>
          </a:xfrm>
          <a:prstGeom prst="rect">
            <a:avLst/>
          </a:prstGeom>
          <a:noFill/>
          <a:ln>
            <a:noFill/>
          </a:ln>
        </p:spPr>
        <p:txBody>
          <a:bodyPr anchorCtr="0" anchor="t" bIns="45700" lIns="91425" spcFirstLastPara="1" rIns="91425" wrap="square" tIns="45700">
            <a:normAutofit lnSpcReduction="10000"/>
          </a:bodyPr>
          <a:lstStyle/>
          <a:p>
            <a:pPr indent="0" lvl="0" marL="0" marR="0" rtl="0" algn="ctr">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Mini Project Submission </a:t>
            </a:r>
            <a:endParaRPr b="0" i="0" sz="2800" u="none" cap="none" strike="noStrike">
              <a:solidFill>
                <a:schemeClr val="dk1"/>
              </a:solidFill>
              <a:latin typeface="Calibri"/>
              <a:ea typeface="Calibri"/>
              <a:cs typeface="Calibri"/>
              <a:sym typeface="Calibri"/>
            </a:endParaRPr>
          </a:p>
          <a:p>
            <a:pPr indent="0" lvl="0" marL="0" marR="0" rtl="0" algn="ctr">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For</a:t>
            </a:r>
            <a:endParaRPr b="0" i="0" sz="2800" u="none" cap="none" strike="noStrike">
              <a:solidFill>
                <a:schemeClr val="dk1"/>
              </a:solidFill>
              <a:latin typeface="Calibri"/>
              <a:ea typeface="Calibri"/>
              <a:cs typeface="Calibri"/>
              <a:sym typeface="Calibri"/>
            </a:endParaRPr>
          </a:p>
          <a:p>
            <a:pPr indent="0" lvl="0" marL="0" marR="0" rtl="0" algn="ctr">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ECL423: Image Analysis and Computer Vision</a:t>
            </a:r>
            <a:endParaRPr b="0" i="0" sz="2800" u="none" cap="none" strike="noStrike">
              <a:solidFill>
                <a:schemeClr val="dk1"/>
              </a:solidFill>
              <a:latin typeface="Calibri"/>
              <a:ea typeface="Calibri"/>
              <a:cs typeface="Calibri"/>
              <a:sym typeface="Calibri"/>
            </a:endParaRPr>
          </a:p>
          <a:p>
            <a:pPr indent="0" lvl="0" marL="0" marR="0" rtl="0" algn="ctr">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ctr">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(Academic Year: 2023-24)</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cf99f675b9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t>Proposed Solution</a:t>
            </a:r>
            <a:endParaRPr b="1"/>
          </a:p>
        </p:txBody>
      </p:sp>
      <p:sp>
        <p:nvSpPr>
          <p:cNvPr id="139" name="Google Shape;139;g2cf99f675b9_0_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87350" lvl="0" marL="457200" rtl="0" algn="l">
              <a:lnSpc>
                <a:spcPct val="115000"/>
              </a:lnSpc>
              <a:spcBef>
                <a:spcPts val="1200"/>
              </a:spcBef>
              <a:spcAft>
                <a:spcPts val="0"/>
              </a:spcAft>
              <a:buSzPts val="2500"/>
              <a:buChar char="●"/>
            </a:pPr>
            <a:r>
              <a:rPr lang="en-US" sz="2500">
                <a:latin typeface="Arial"/>
                <a:ea typeface="Arial"/>
                <a:cs typeface="Arial"/>
                <a:sym typeface="Arial"/>
              </a:rPr>
              <a:t>A novel Multi-scale Attention-Net (MA-Net) architecture for liver and tumor segmentation is proposed.</a:t>
            </a:r>
            <a:endParaRPr b="1" sz="2500">
              <a:latin typeface="Arial"/>
              <a:ea typeface="Arial"/>
              <a:cs typeface="Arial"/>
              <a:sym typeface="Arial"/>
            </a:endParaRPr>
          </a:p>
          <a:p>
            <a:pPr indent="-387350" lvl="0" marL="457200" rtl="0" algn="l">
              <a:lnSpc>
                <a:spcPct val="115000"/>
              </a:lnSpc>
              <a:spcBef>
                <a:spcPts val="0"/>
              </a:spcBef>
              <a:spcAft>
                <a:spcPts val="0"/>
              </a:spcAft>
              <a:buSzPts val="2500"/>
              <a:buChar char="●"/>
            </a:pPr>
            <a:r>
              <a:rPr lang="en-US" sz="2500">
                <a:latin typeface="Arial"/>
                <a:ea typeface="Arial"/>
                <a:cs typeface="Arial"/>
                <a:sym typeface="Arial"/>
              </a:rPr>
              <a:t>MA-Net uses self-attention mechanism to capture spatial and channel-wise dependencies of feature maps.</a:t>
            </a:r>
            <a:endParaRPr sz="2500">
              <a:latin typeface="Arial"/>
              <a:ea typeface="Arial"/>
              <a:cs typeface="Arial"/>
              <a:sym typeface="Arial"/>
            </a:endParaRPr>
          </a:p>
          <a:p>
            <a:pPr indent="-387350" lvl="0" marL="457200" rtl="0" algn="l">
              <a:lnSpc>
                <a:spcPct val="115000"/>
              </a:lnSpc>
              <a:spcBef>
                <a:spcPts val="0"/>
              </a:spcBef>
              <a:spcAft>
                <a:spcPts val="0"/>
              </a:spcAft>
              <a:buSzPts val="2500"/>
              <a:buChar char="●"/>
            </a:pPr>
            <a:r>
              <a:rPr lang="en-US" sz="2500">
                <a:latin typeface="Arial"/>
                <a:ea typeface="Arial"/>
                <a:cs typeface="Arial"/>
                <a:sym typeface="Arial"/>
              </a:rPr>
              <a:t>Position-wise Attention Block (PAB) captures spatial dependencies between pixels globally.</a:t>
            </a:r>
            <a:endParaRPr sz="2500">
              <a:latin typeface="Arial"/>
              <a:ea typeface="Arial"/>
              <a:cs typeface="Arial"/>
              <a:sym typeface="Arial"/>
            </a:endParaRPr>
          </a:p>
          <a:p>
            <a:pPr indent="-387350" lvl="0" marL="457200" rtl="0" algn="l">
              <a:lnSpc>
                <a:spcPct val="115000"/>
              </a:lnSpc>
              <a:spcBef>
                <a:spcPts val="0"/>
              </a:spcBef>
              <a:spcAft>
                <a:spcPts val="0"/>
              </a:spcAft>
              <a:buSzPts val="2500"/>
              <a:buChar char="●"/>
            </a:pPr>
            <a:r>
              <a:rPr lang="en-US" sz="2500">
                <a:latin typeface="Arial"/>
                <a:ea typeface="Arial"/>
                <a:cs typeface="Arial"/>
                <a:sym typeface="Arial"/>
              </a:rPr>
              <a:t>Multi-scale Fusion Attention Block (MFAB) captures channel dependencies between any feature maps, fusing high-level and low-level features.</a:t>
            </a:r>
            <a:endParaRPr sz="2500">
              <a:latin typeface="Arial"/>
              <a:ea typeface="Arial"/>
              <a:cs typeface="Arial"/>
              <a:sym typeface="Arial"/>
            </a:endParaRPr>
          </a:p>
          <a:p>
            <a:pPr indent="-387350" lvl="0" marL="457200" rtl="0" algn="l">
              <a:lnSpc>
                <a:spcPct val="115000"/>
              </a:lnSpc>
              <a:spcBef>
                <a:spcPts val="0"/>
              </a:spcBef>
              <a:spcAft>
                <a:spcPts val="0"/>
              </a:spcAft>
              <a:buSzPts val="2500"/>
              <a:buChar char="●"/>
            </a:pPr>
            <a:r>
              <a:rPr lang="en-US" sz="2500">
                <a:latin typeface="Arial"/>
                <a:ea typeface="Arial"/>
                <a:cs typeface="Arial"/>
                <a:sym typeface="Arial"/>
              </a:rPr>
              <a:t>MA-Net aims to obtain richer multi-scale semantic information and improve segmentation performance.</a:t>
            </a:r>
            <a:endParaRPr sz="2500">
              <a:latin typeface="Arial"/>
              <a:ea typeface="Arial"/>
              <a:cs typeface="Arial"/>
              <a:sym typeface="Arial"/>
            </a:endParaRPr>
          </a:p>
          <a:p>
            <a:pPr indent="0" lvl="0" marL="0" rtl="0" algn="l">
              <a:spcBef>
                <a:spcPts val="1200"/>
              </a:spcBef>
              <a:spcAft>
                <a:spcPts val="0"/>
              </a:spcAft>
              <a:buNone/>
            </a:pPr>
            <a:r>
              <a:t/>
            </a:r>
            <a:endParaRPr sz="2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15000"/>
              </a:lnSpc>
              <a:spcBef>
                <a:spcPts val="0"/>
              </a:spcBef>
              <a:spcAft>
                <a:spcPts val="1000"/>
              </a:spcAft>
              <a:buNone/>
            </a:pPr>
            <a:r>
              <a:rPr b="1" lang="en-US" sz="2700">
                <a:latin typeface="Arial"/>
                <a:ea typeface="Arial"/>
                <a:cs typeface="Arial"/>
                <a:sym typeface="Arial"/>
              </a:rPr>
              <a:t>Methodology Used in the Research Paper:</a:t>
            </a:r>
            <a:endParaRPr b="1" sz="2700">
              <a:latin typeface="Arial"/>
              <a:ea typeface="Arial"/>
              <a:cs typeface="Arial"/>
              <a:sym typeface="Arial"/>
            </a:endParaRPr>
          </a:p>
        </p:txBody>
      </p:sp>
      <p:sp>
        <p:nvSpPr>
          <p:cNvPr id="145" name="Google Shape;145;p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368300" lvl="0" marL="457200" marR="0" rtl="0" algn="l">
              <a:lnSpc>
                <a:spcPct val="115000"/>
              </a:lnSpc>
              <a:spcBef>
                <a:spcPts val="1200"/>
              </a:spcBef>
              <a:spcAft>
                <a:spcPts val="0"/>
              </a:spcAft>
              <a:buSzPts val="2200"/>
              <a:buChar char="●"/>
            </a:pPr>
            <a:r>
              <a:rPr lang="en-US" sz="2200">
                <a:latin typeface="Arial"/>
                <a:ea typeface="Arial"/>
                <a:cs typeface="Arial"/>
                <a:sym typeface="Arial"/>
              </a:rPr>
              <a:t>The research paper introduces a novel network named Multi-scale Attention Net (MA-Net) for liver and tumor segmentation, incorporating self-attention mechanisms for adaptive integration of local features with global dependencies.</a:t>
            </a:r>
            <a:endParaRPr sz="2200">
              <a:latin typeface="Arial"/>
              <a:ea typeface="Arial"/>
              <a:cs typeface="Arial"/>
              <a:sym typeface="Arial"/>
            </a:endParaRPr>
          </a:p>
          <a:p>
            <a:pPr indent="-368300" lvl="0" marL="457200" marR="0" rtl="0" algn="l">
              <a:lnSpc>
                <a:spcPct val="115000"/>
              </a:lnSpc>
              <a:spcBef>
                <a:spcPts val="1200"/>
              </a:spcBef>
              <a:spcAft>
                <a:spcPts val="0"/>
              </a:spcAft>
              <a:buSzPts val="2200"/>
              <a:buChar char="●"/>
            </a:pPr>
            <a:r>
              <a:rPr lang="en-US" sz="2200">
                <a:latin typeface="Arial"/>
                <a:ea typeface="Arial"/>
                <a:cs typeface="Arial"/>
                <a:sym typeface="Arial"/>
              </a:rPr>
              <a:t>The methodology includes the design of two key blocks: Position-wise Attention Block (PAB) for spatial feature interdependencies and Multi-scale Fusion Attention Block (MFAB) for channel dependencies between feature maps</a:t>
            </a:r>
            <a:endParaRPr sz="2200">
              <a:latin typeface="Arial"/>
              <a:ea typeface="Arial"/>
              <a:cs typeface="Arial"/>
              <a:sym typeface="Arial"/>
            </a:endParaRPr>
          </a:p>
          <a:p>
            <a:pPr indent="-368300" lvl="0" marL="457200" rtl="0" algn="l">
              <a:lnSpc>
                <a:spcPct val="115000"/>
              </a:lnSpc>
              <a:spcBef>
                <a:spcPts val="1200"/>
              </a:spcBef>
              <a:spcAft>
                <a:spcPts val="1000"/>
              </a:spcAft>
              <a:buSzPts val="2200"/>
              <a:buChar char="●"/>
            </a:pPr>
            <a:r>
              <a:rPr lang="en-US" sz="2200">
                <a:latin typeface="Arial"/>
                <a:ea typeface="Arial"/>
                <a:cs typeface="Arial"/>
                <a:sym typeface="Arial"/>
              </a:rPr>
              <a:t>The proposed method utilizes an improved encoder-decoder architecture of U-Net, consisting of Res-blocks, Position-wise Attention Block, and Multi-scale Fusion Attention Block for liver and tumor segmentation </a:t>
            </a:r>
            <a:endParaRPr sz="22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6f76673c48_2_4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0"/>
              </a:spcBef>
              <a:spcAft>
                <a:spcPts val="1000"/>
              </a:spcAft>
              <a:buNone/>
            </a:pPr>
            <a:r>
              <a:rPr b="1" lang="en-US" sz="2700">
                <a:latin typeface="Arial"/>
                <a:ea typeface="Arial"/>
                <a:cs typeface="Arial"/>
                <a:sym typeface="Arial"/>
              </a:rPr>
              <a:t>Methodology Used in the Research Paper:</a:t>
            </a:r>
            <a:endParaRPr b="1"/>
          </a:p>
        </p:txBody>
      </p:sp>
      <p:sp>
        <p:nvSpPr>
          <p:cNvPr id="151" name="Google Shape;151;g26f76673c48_2_44"/>
          <p:cNvSpPr txBox="1"/>
          <p:nvPr>
            <p:ph idx="1" type="body"/>
          </p:nvPr>
        </p:nvSpPr>
        <p:spPr>
          <a:xfrm>
            <a:off x="838200" y="1998000"/>
            <a:ext cx="10515600" cy="4351200"/>
          </a:xfrm>
          <a:prstGeom prst="rect">
            <a:avLst/>
          </a:prstGeom>
        </p:spPr>
        <p:txBody>
          <a:bodyPr anchorCtr="0" anchor="b" bIns="45700" lIns="91425" spcFirstLastPara="1" rIns="91425" wrap="square" tIns="45700">
            <a:normAutofit/>
          </a:bodyPr>
          <a:lstStyle/>
          <a:p>
            <a:pPr indent="0" lvl="0" marL="0" marR="0" rtl="0" algn="l">
              <a:lnSpc>
                <a:spcPct val="115000"/>
              </a:lnSpc>
              <a:spcBef>
                <a:spcPts val="1200"/>
              </a:spcBef>
              <a:spcAft>
                <a:spcPts val="0"/>
              </a:spcAft>
              <a:buNone/>
            </a:pPr>
            <a:r>
              <a:t/>
            </a:r>
            <a:endParaRPr sz="1200">
              <a:latin typeface="Arial"/>
              <a:ea typeface="Arial"/>
              <a:cs typeface="Arial"/>
              <a:sym typeface="Arial"/>
            </a:endParaRPr>
          </a:p>
          <a:p>
            <a:pPr indent="0" lvl="0" marL="0" marR="0" rtl="0" algn="l">
              <a:lnSpc>
                <a:spcPct val="115000"/>
              </a:lnSpc>
              <a:spcBef>
                <a:spcPts val="1200"/>
              </a:spcBef>
              <a:spcAft>
                <a:spcPts val="0"/>
              </a:spcAft>
              <a:buNone/>
            </a:pPr>
            <a:r>
              <a:t/>
            </a:r>
            <a:endParaRPr sz="1200">
              <a:latin typeface="Arial"/>
              <a:ea typeface="Arial"/>
              <a:cs typeface="Arial"/>
              <a:sym typeface="Arial"/>
            </a:endParaRPr>
          </a:p>
          <a:p>
            <a:pPr indent="0" lvl="0" marL="0" rtl="0" algn="l">
              <a:spcBef>
                <a:spcPts val="1000"/>
              </a:spcBef>
              <a:spcAft>
                <a:spcPts val="0"/>
              </a:spcAft>
              <a:buNone/>
            </a:pPr>
            <a:r>
              <a:t/>
            </a:r>
            <a:endParaRPr sz="1200"/>
          </a:p>
          <a:p>
            <a:pPr indent="0" lvl="0" marL="0" rtl="0" algn="l">
              <a:spcBef>
                <a:spcPts val="1000"/>
              </a:spcBef>
              <a:spcAft>
                <a:spcPts val="0"/>
              </a:spcAft>
              <a:buNone/>
            </a:pPr>
            <a:r>
              <a:rPr lang="en-US" sz="2000"/>
              <a:t>Fig.: The Position-wise Attention Block (PAB). The input image is HxWx256 and output is HxWx512. The attention feature map is obtained by Softmax function.</a:t>
            </a:r>
            <a:endParaRPr sz="2000"/>
          </a:p>
          <a:p>
            <a:pPr indent="0" lvl="0" marL="0" rtl="0" algn="l">
              <a:spcBef>
                <a:spcPts val="1000"/>
              </a:spcBef>
              <a:spcAft>
                <a:spcPts val="0"/>
              </a:spcAft>
              <a:buNone/>
            </a:pPr>
            <a:r>
              <a:t/>
            </a:r>
            <a:endParaRPr sz="2000"/>
          </a:p>
        </p:txBody>
      </p:sp>
      <p:pic>
        <p:nvPicPr>
          <p:cNvPr id="152" name="Google Shape;152;g26f76673c48_2_44"/>
          <p:cNvPicPr preferRelativeResize="0"/>
          <p:nvPr/>
        </p:nvPicPr>
        <p:blipFill>
          <a:blip r:embed="rId3">
            <a:alphaModFix/>
          </a:blip>
          <a:stretch>
            <a:fillRect/>
          </a:stretch>
        </p:blipFill>
        <p:spPr>
          <a:xfrm>
            <a:off x="838200" y="1690825"/>
            <a:ext cx="10515599" cy="326050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26f76673c48_2_6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0"/>
              </a:spcBef>
              <a:spcAft>
                <a:spcPts val="1000"/>
              </a:spcAft>
              <a:buNone/>
            </a:pPr>
            <a:r>
              <a:rPr b="1" lang="en-US" sz="2700">
                <a:latin typeface="Arial"/>
                <a:ea typeface="Arial"/>
                <a:cs typeface="Arial"/>
                <a:sym typeface="Arial"/>
              </a:rPr>
              <a:t>Methodology Used in the Research Paper:</a:t>
            </a:r>
            <a:endParaRPr b="1"/>
          </a:p>
        </p:txBody>
      </p:sp>
      <p:sp>
        <p:nvSpPr>
          <p:cNvPr id="158" name="Google Shape;158;g26f76673c48_2_65"/>
          <p:cNvSpPr txBox="1"/>
          <p:nvPr>
            <p:ph idx="1" type="body"/>
          </p:nvPr>
        </p:nvSpPr>
        <p:spPr>
          <a:xfrm>
            <a:off x="838200" y="1825625"/>
            <a:ext cx="10515600" cy="4351200"/>
          </a:xfrm>
          <a:prstGeom prst="rect">
            <a:avLst/>
          </a:prstGeom>
        </p:spPr>
        <p:txBody>
          <a:bodyPr anchorCtr="0" anchor="b" bIns="45700" lIns="91425" spcFirstLastPara="1" rIns="91425" wrap="square" tIns="45700">
            <a:normAutofit/>
          </a:bodyPr>
          <a:lstStyle/>
          <a:p>
            <a:pPr indent="0" lvl="0" marL="0" rtl="0" algn="l">
              <a:spcBef>
                <a:spcPts val="1000"/>
              </a:spcBef>
              <a:spcAft>
                <a:spcPts val="0"/>
              </a:spcAft>
              <a:buNone/>
            </a:pPr>
            <a:r>
              <a:rPr lang="en-US" sz="2000"/>
              <a:t>Fig.: The Multi-scale Fusion Attention Block (MFAB). We use two SE-Blocks to capture Low-level and High-level feature map respectively. The final channel attention feature map is obtained via a Concat connection. </a:t>
            </a:r>
            <a:endParaRPr sz="2000"/>
          </a:p>
        </p:txBody>
      </p:sp>
      <p:pic>
        <p:nvPicPr>
          <p:cNvPr id="159" name="Google Shape;159;g26f76673c48_2_65"/>
          <p:cNvPicPr preferRelativeResize="0"/>
          <p:nvPr/>
        </p:nvPicPr>
        <p:blipFill>
          <a:blip r:embed="rId3">
            <a:alphaModFix/>
          </a:blip>
          <a:stretch>
            <a:fillRect/>
          </a:stretch>
        </p:blipFill>
        <p:spPr>
          <a:xfrm>
            <a:off x="985838" y="2196250"/>
            <a:ext cx="10220325" cy="2676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6f76673c48_2_5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0"/>
              </a:spcBef>
              <a:spcAft>
                <a:spcPts val="1000"/>
              </a:spcAft>
              <a:buNone/>
            </a:pPr>
            <a:r>
              <a:rPr b="1" lang="en-US" sz="2700">
                <a:latin typeface="Arial"/>
                <a:ea typeface="Arial"/>
                <a:cs typeface="Arial"/>
                <a:sym typeface="Arial"/>
              </a:rPr>
              <a:t>Methodology Used in the Research Paper:</a:t>
            </a:r>
            <a:endParaRPr b="1"/>
          </a:p>
        </p:txBody>
      </p:sp>
      <p:sp>
        <p:nvSpPr>
          <p:cNvPr id="165" name="Google Shape;165;g26f76673c48_2_5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None/>
            </a:pPr>
            <a:r>
              <a:t/>
            </a:r>
            <a:endParaRPr sz="2200">
              <a:latin typeface="Arial"/>
              <a:ea typeface="Arial"/>
              <a:cs typeface="Arial"/>
              <a:sym typeface="Arial"/>
            </a:endParaRPr>
          </a:p>
          <a:p>
            <a:pPr indent="-368300" lvl="0" marL="457200" rtl="0" algn="l">
              <a:lnSpc>
                <a:spcPct val="115000"/>
              </a:lnSpc>
              <a:spcBef>
                <a:spcPts val="1200"/>
              </a:spcBef>
              <a:spcAft>
                <a:spcPts val="0"/>
              </a:spcAft>
              <a:buSzPts val="2200"/>
              <a:buChar char="●"/>
            </a:pPr>
            <a:r>
              <a:rPr lang="en-US" sz="2200">
                <a:latin typeface="Arial"/>
                <a:ea typeface="Arial"/>
                <a:cs typeface="Arial"/>
                <a:sym typeface="Arial"/>
              </a:rPr>
              <a:t>The study combines self-attention mechanisms, multi-scale semantic information, and a new loss function to enhance segmentation accuracy on the 2017 LiTS dataset .</a:t>
            </a:r>
            <a:endParaRPr sz="2200">
              <a:latin typeface="Arial"/>
              <a:ea typeface="Arial"/>
              <a:cs typeface="Arial"/>
              <a:sym typeface="Arial"/>
            </a:endParaRPr>
          </a:p>
          <a:p>
            <a:pPr indent="-368300" lvl="0" marL="457200" rtl="0" algn="l">
              <a:lnSpc>
                <a:spcPct val="115000"/>
              </a:lnSpc>
              <a:spcBef>
                <a:spcPts val="1200"/>
              </a:spcBef>
              <a:spcAft>
                <a:spcPts val="1000"/>
              </a:spcAft>
              <a:buSzPts val="2200"/>
              <a:buChar char="●"/>
            </a:pPr>
            <a:r>
              <a:rPr lang="en-US" sz="2200">
                <a:latin typeface="Arial"/>
                <a:ea typeface="Arial"/>
                <a:cs typeface="Arial"/>
                <a:sym typeface="Arial"/>
              </a:rPr>
              <a:t>The Res-block in the methodology comprises convolutional layers, Group Normalization (GN), and residual connections for extracting high-dimensional feature information.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txBox="1"/>
          <p:nvPr>
            <p:ph type="title"/>
          </p:nvPr>
        </p:nvSpPr>
        <p:spPr>
          <a:xfrm>
            <a:off x="838200" y="365125"/>
            <a:ext cx="10515600" cy="119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300"/>
              <a:t>Results :</a:t>
            </a:r>
            <a:endParaRPr sz="4300"/>
          </a:p>
        </p:txBody>
      </p:sp>
      <p:pic>
        <p:nvPicPr>
          <p:cNvPr id="171" name="Google Shape;171;p11"/>
          <p:cNvPicPr preferRelativeResize="0"/>
          <p:nvPr/>
        </p:nvPicPr>
        <p:blipFill>
          <a:blip r:embed="rId3">
            <a:alphaModFix/>
          </a:blip>
          <a:stretch>
            <a:fillRect/>
          </a:stretch>
        </p:blipFill>
        <p:spPr>
          <a:xfrm>
            <a:off x="2676525" y="1708825"/>
            <a:ext cx="6838950" cy="4429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g26f76673c48_2_32"/>
          <p:cNvPicPr preferRelativeResize="0"/>
          <p:nvPr/>
        </p:nvPicPr>
        <p:blipFill rotWithShape="1">
          <a:blip r:embed="rId3">
            <a:alphaModFix/>
          </a:blip>
          <a:srcRect b="0" l="0" r="50094" t="0"/>
          <a:stretch/>
        </p:blipFill>
        <p:spPr>
          <a:xfrm>
            <a:off x="3129813" y="140075"/>
            <a:ext cx="5932375" cy="2869575"/>
          </a:xfrm>
          <a:prstGeom prst="rect">
            <a:avLst/>
          </a:prstGeom>
          <a:noFill/>
          <a:ln>
            <a:noFill/>
          </a:ln>
        </p:spPr>
      </p:pic>
      <p:pic>
        <p:nvPicPr>
          <p:cNvPr id="177" name="Google Shape;177;g26f76673c48_2_32"/>
          <p:cNvPicPr preferRelativeResize="0"/>
          <p:nvPr/>
        </p:nvPicPr>
        <p:blipFill rotWithShape="1">
          <a:blip r:embed="rId3">
            <a:alphaModFix/>
          </a:blip>
          <a:srcRect b="0" l="50094" r="0" t="0"/>
          <a:stretch/>
        </p:blipFill>
        <p:spPr>
          <a:xfrm>
            <a:off x="3129813" y="3174375"/>
            <a:ext cx="5932375" cy="2869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26f76673c48_2_19"/>
          <p:cNvSpPr txBox="1"/>
          <p:nvPr>
            <p:ph type="title"/>
          </p:nvPr>
        </p:nvSpPr>
        <p:spPr>
          <a:xfrm>
            <a:off x="838200" y="365125"/>
            <a:ext cx="10515600" cy="858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100"/>
              <a:t>Example of liver and tumor segmentation result :</a:t>
            </a:r>
            <a:endParaRPr sz="3100"/>
          </a:p>
        </p:txBody>
      </p:sp>
      <p:sp>
        <p:nvSpPr>
          <p:cNvPr id="183" name="Google Shape;183;g26f76673c48_2_19"/>
          <p:cNvSpPr txBox="1"/>
          <p:nvPr>
            <p:ph idx="1" type="body"/>
          </p:nvPr>
        </p:nvSpPr>
        <p:spPr>
          <a:xfrm>
            <a:off x="838200" y="1407000"/>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000"/>
              <a:t>Input Image :</a:t>
            </a:r>
            <a:endParaRPr sz="2000"/>
          </a:p>
        </p:txBody>
      </p:sp>
      <p:sp>
        <p:nvSpPr>
          <p:cNvPr id="184" name="Google Shape;184;g26f76673c48_2_19"/>
          <p:cNvSpPr txBox="1"/>
          <p:nvPr>
            <p:ph idx="2" type="body"/>
          </p:nvPr>
        </p:nvSpPr>
        <p:spPr>
          <a:xfrm>
            <a:off x="6172200" y="1407000"/>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000"/>
              <a:t>Output Image :</a:t>
            </a:r>
            <a:endParaRPr sz="2000"/>
          </a:p>
        </p:txBody>
      </p:sp>
      <p:pic>
        <p:nvPicPr>
          <p:cNvPr id="185" name="Google Shape;185;g26f76673c48_2_19"/>
          <p:cNvPicPr preferRelativeResize="0"/>
          <p:nvPr/>
        </p:nvPicPr>
        <p:blipFill>
          <a:blip r:embed="rId3">
            <a:alphaModFix/>
          </a:blip>
          <a:stretch>
            <a:fillRect/>
          </a:stretch>
        </p:blipFill>
        <p:spPr>
          <a:xfrm>
            <a:off x="7052800" y="2066801"/>
            <a:ext cx="3420400" cy="3336198"/>
          </a:xfrm>
          <a:prstGeom prst="rect">
            <a:avLst/>
          </a:prstGeom>
          <a:noFill/>
          <a:ln>
            <a:noFill/>
          </a:ln>
        </p:spPr>
      </p:pic>
      <p:pic>
        <p:nvPicPr>
          <p:cNvPr descr="&#10;" id="186" name="Google Shape;186;g26f76673c48_2_19"/>
          <p:cNvPicPr preferRelativeResize="0"/>
          <p:nvPr/>
        </p:nvPicPr>
        <p:blipFill>
          <a:blip r:embed="rId4">
            <a:alphaModFix/>
          </a:blip>
          <a:stretch>
            <a:fillRect/>
          </a:stretch>
        </p:blipFill>
        <p:spPr>
          <a:xfrm>
            <a:off x="1719263" y="2134700"/>
            <a:ext cx="3419475" cy="3200401"/>
          </a:xfrm>
          <a:prstGeom prst="rect">
            <a:avLst/>
          </a:prstGeom>
          <a:noFill/>
          <a:ln>
            <a:noFill/>
          </a:ln>
        </p:spPr>
      </p:pic>
      <p:sp>
        <p:nvSpPr>
          <p:cNvPr id="187" name="Google Shape;187;g26f76673c48_2_19"/>
          <p:cNvSpPr txBox="1"/>
          <p:nvPr/>
        </p:nvSpPr>
        <p:spPr>
          <a:xfrm>
            <a:off x="6380550" y="5471625"/>
            <a:ext cx="4764900" cy="6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alibri"/>
                <a:ea typeface="Calibri"/>
                <a:cs typeface="Calibri"/>
                <a:sym typeface="Calibri"/>
              </a:rPr>
              <a:t>The green region denotes the liver and the yellow region denotes the tumor. </a:t>
            </a:r>
            <a:endParaRPr sz="15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g26f76673c48_2_79"/>
          <p:cNvPicPr preferRelativeResize="0"/>
          <p:nvPr/>
        </p:nvPicPr>
        <p:blipFill rotWithShape="1">
          <a:blip r:embed="rId3">
            <a:alphaModFix/>
          </a:blip>
          <a:srcRect b="48891" l="0" r="0" t="11089"/>
          <a:stretch/>
        </p:blipFill>
        <p:spPr>
          <a:xfrm>
            <a:off x="4401575" y="1"/>
            <a:ext cx="3388860" cy="6857999"/>
          </a:xfrm>
          <a:prstGeom prst="rect">
            <a:avLst/>
          </a:prstGeom>
          <a:noFill/>
          <a:ln>
            <a:noFill/>
          </a:ln>
        </p:spPr>
      </p:pic>
      <p:sp>
        <p:nvSpPr>
          <p:cNvPr id="193" name="Google Shape;193;g26f76673c48_2_79"/>
          <p:cNvSpPr txBox="1"/>
          <p:nvPr/>
        </p:nvSpPr>
        <p:spPr>
          <a:xfrm>
            <a:off x="1064975" y="411225"/>
            <a:ext cx="3336600" cy="6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chemeClr val="dk1"/>
                </a:solidFill>
                <a:latin typeface="Calibri"/>
                <a:ea typeface="Calibri"/>
                <a:cs typeface="Calibri"/>
                <a:sym typeface="Calibri"/>
              </a:rPr>
              <a:t>Target</a:t>
            </a:r>
            <a:endParaRPr sz="2800">
              <a:solidFill>
                <a:schemeClr val="dk1"/>
              </a:solidFill>
              <a:latin typeface="Calibri"/>
              <a:ea typeface="Calibri"/>
              <a:cs typeface="Calibri"/>
              <a:sym typeface="Calibri"/>
            </a:endParaRPr>
          </a:p>
        </p:txBody>
      </p:sp>
      <p:sp>
        <p:nvSpPr>
          <p:cNvPr id="194" name="Google Shape;194;g26f76673c48_2_79"/>
          <p:cNvSpPr txBox="1"/>
          <p:nvPr/>
        </p:nvSpPr>
        <p:spPr>
          <a:xfrm>
            <a:off x="8337925" y="411225"/>
            <a:ext cx="2437800" cy="6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chemeClr val="dk1"/>
                </a:solidFill>
                <a:latin typeface="Calibri"/>
                <a:ea typeface="Calibri"/>
                <a:cs typeface="Calibri"/>
                <a:sym typeface="Calibri"/>
              </a:rPr>
              <a:t>Predictions</a:t>
            </a:r>
            <a:endParaRPr sz="2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Conclusion</a:t>
            </a:r>
            <a:r>
              <a:rPr b="1" lang="en-US"/>
              <a:t> </a:t>
            </a:r>
            <a:endParaRPr/>
          </a:p>
        </p:txBody>
      </p:sp>
      <p:sp>
        <p:nvSpPr>
          <p:cNvPr id="200" name="Google Shape;200;p10"/>
          <p:cNvSpPr txBox="1"/>
          <p:nvPr>
            <p:ph idx="1" type="body"/>
          </p:nvPr>
        </p:nvSpPr>
        <p:spPr>
          <a:xfrm>
            <a:off x="838200" y="1825625"/>
            <a:ext cx="10515600" cy="48507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500"/>
              <a:t>This research presented the Multi-scale Attention Net (MA-Net), a novel architecture for liver and tumor segmentation in medical images. MA-Net addresses limitations of existing methods by incorporating a self-attention mechanism. This mechanism allows the network to capture crucial relationships between pixels, both spatially (how they relate to neighbors) and across channels (how features connect).Experiments on the LiTS 2017 dataset demonstrated significant improvement over existing methods, achieving Dice scores of 0.960 ± 0.003 for liver and 0.749 ± 0.008 for tumors.While our method shows considerable potential, future studies will explore its applicability to other medical imaging tasks and consider incorporating 3D information from CT images to further enhance segmentation accuracy. Overall, MA-Net represents a significant step forward in medical image analysis, with the potential for continued development and advancement in the field.</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idx="4294967295" type="ctrTitle"/>
          </p:nvPr>
        </p:nvSpPr>
        <p:spPr>
          <a:xfrm>
            <a:off x="1303950" y="473139"/>
            <a:ext cx="9144000" cy="812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Calibri"/>
              <a:buNone/>
            </a:pPr>
            <a:r>
              <a:rPr b="1" lang="en-US" sz="2000"/>
              <a:t> </a:t>
            </a:r>
            <a:r>
              <a:rPr b="1" i="0" lang="en-US" sz="2000" u="none" cap="none" strike="noStrike">
                <a:solidFill>
                  <a:schemeClr val="dk1"/>
                </a:solidFill>
                <a:latin typeface="Calibri"/>
                <a:ea typeface="Calibri"/>
                <a:cs typeface="Calibri"/>
                <a:sym typeface="Calibri"/>
              </a:rPr>
              <a:t>Mini Project Title : </a:t>
            </a:r>
            <a:r>
              <a:rPr b="1" lang="en-US" sz="1800"/>
              <a:t>MA-Net: A Multi-Scale Attention Network for Liver and Tumor Segmentation</a:t>
            </a:r>
            <a:endParaRPr b="1" i="0" sz="3600" u="none" cap="none" strike="noStrike">
              <a:solidFill>
                <a:schemeClr val="dk1"/>
              </a:solidFill>
              <a:latin typeface="Calibri"/>
              <a:ea typeface="Calibri"/>
              <a:cs typeface="Calibri"/>
              <a:sym typeface="Calibri"/>
            </a:endParaRPr>
          </a:p>
        </p:txBody>
      </p:sp>
      <p:sp>
        <p:nvSpPr>
          <p:cNvPr id="90" name="Google Shape;90;p2"/>
          <p:cNvSpPr/>
          <p:nvPr/>
        </p:nvSpPr>
        <p:spPr>
          <a:xfrm>
            <a:off x="2827950" y="1861650"/>
            <a:ext cx="6096000" cy="1320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Janhavi Ghuge (BT20ECE041)</a:t>
            </a:r>
            <a:endParaRPr b="0" i="0" sz="20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Aditya Kakade (BT20ECE050)</a:t>
            </a:r>
            <a:endParaRPr b="0" i="0" sz="20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Kumar Mridul (BT20ECE060)</a:t>
            </a:r>
            <a:endParaRPr b="0" i="0" sz="20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Humaiz Qazi (BT20ECE079)</a:t>
            </a:r>
            <a:endParaRPr b="0" i="0" sz="2000" u="none" cap="none" strike="noStrike">
              <a:solidFill>
                <a:schemeClr val="dk1"/>
              </a:solidFill>
              <a:latin typeface="Calibri"/>
              <a:ea typeface="Calibri"/>
              <a:cs typeface="Calibri"/>
              <a:sym typeface="Calibri"/>
            </a:endParaRPr>
          </a:p>
        </p:txBody>
      </p:sp>
      <p:sp>
        <p:nvSpPr>
          <p:cNvPr id="91" name="Google Shape;91;p2"/>
          <p:cNvSpPr/>
          <p:nvPr/>
        </p:nvSpPr>
        <p:spPr>
          <a:xfrm>
            <a:off x="2903425" y="4104950"/>
            <a:ext cx="6096000" cy="1428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Topic Based on the Research Paper:</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MA-Net: A Multi-Scale Attention Network for Liver and Tumor Segmentation</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References :</a:t>
            </a:r>
            <a:endParaRPr b="1"/>
          </a:p>
        </p:txBody>
      </p:sp>
      <p:sp>
        <p:nvSpPr>
          <p:cNvPr id="206" name="Google Shape;206;p1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70000" lnSpcReduction="20000"/>
          </a:bodyPr>
          <a:lstStyle/>
          <a:p>
            <a:pPr indent="-175260" lvl="0" marL="228600" rtl="0" algn="l">
              <a:lnSpc>
                <a:spcPct val="115000"/>
              </a:lnSpc>
              <a:spcBef>
                <a:spcPts val="0"/>
              </a:spcBef>
              <a:spcAft>
                <a:spcPts val="0"/>
              </a:spcAft>
              <a:buClr>
                <a:schemeClr val="dk1"/>
              </a:buClr>
              <a:buSzPct val="100000"/>
              <a:buAutoNum type="arabicPeriod"/>
            </a:pPr>
            <a:r>
              <a:rPr lang="en-US"/>
              <a:t>T. Fan, G. Wang, Y. Li, and H. Wang, "MA-Net: A Multi-Scale Attention Network for Liver and Tumor Segmentation," IEEE Access, vol. 8, pp. 155732-155743, 2020.</a:t>
            </a:r>
            <a:endParaRPr/>
          </a:p>
          <a:p>
            <a:pPr indent="-175260" lvl="0" marL="228600" rtl="0" algn="l">
              <a:lnSpc>
                <a:spcPct val="115000"/>
              </a:lnSpc>
              <a:spcBef>
                <a:spcPts val="1000"/>
              </a:spcBef>
              <a:spcAft>
                <a:spcPts val="0"/>
              </a:spcAft>
              <a:buClr>
                <a:schemeClr val="dk1"/>
              </a:buClr>
              <a:buSzPct val="100000"/>
              <a:buAutoNum type="arabicPeriod"/>
            </a:pPr>
            <a:r>
              <a:rPr lang="en-US"/>
              <a:t>J. Ferlay, H.-R. Shin, F. Bray, D. Forman, C. Mathers, and D. M. Parkin, ‘‘Estimates of worldwide burden of cancer in 2008: GLOBOCAN 2008,’’ Int. J. Cancer, vol. 127, no. 12, pp. 2893–2917, Dec. 2010. </a:t>
            </a:r>
            <a:endParaRPr/>
          </a:p>
          <a:p>
            <a:pPr indent="-175260" lvl="0" marL="228600" rtl="0" algn="l">
              <a:lnSpc>
                <a:spcPct val="115000"/>
              </a:lnSpc>
              <a:spcBef>
                <a:spcPts val="1000"/>
              </a:spcBef>
              <a:spcAft>
                <a:spcPts val="0"/>
              </a:spcAft>
              <a:buClr>
                <a:schemeClr val="dk1"/>
              </a:buClr>
              <a:buSzPct val="100000"/>
              <a:buAutoNum type="arabicPeriod"/>
            </a:pPr>
            <a:r>
              <a:rPr lang="en-US"/>
              <a:t>R. Lu, P. Marziliano, and C. Hua Thng, ‘‘Liver tumor volume estimation by semi-automatic segmentation method,’’ in Proc. IEEE Eng. Med. Biol. 27th Annu. Conf., Jan. 2006, pp. 3296–3299. </a:t>
            </a:r>
            <a:endParaRPr/>
          </a:p>
          <a:p>
            <a:pPr indent="-175260" lvl="0" marL="228600" rtl="0" algn="l">
              <a:lnSpc>
                <a:spcPct val="115000"/>
              </a:lnSpc>
              <a:spcBef>
                <a:spcPts val="1000"/>
              </a:spcBef>
              <a:spcAft>
                <a:spcPts val="0"/>
              </a:spcAft>
              <a:buClr>
                <a:schemeClr val="dk1"/>
              </a:buClr>
              <a:buSzPct val="100000"/>
              <a:buAutoNum type="arabicPeriod"/>
            </a:pPr>
            <a:r>
              <a:rPr lang="en-US"/>
              <a:t>J. Long, E. Shelhamer, and T. Darrell, ‘‘Fully convolutional networks for semantic segmentation,’’ in Proc. IEEE Conf. Comput. Vis. Pattern Recognit. (CVPR), Jun. 2015, pp. 3431–3440. </a:t>
            </a:r>
            <a:endParaRPr/>
          </a:p>
          <a:p>
            <a:pPr indent="-175260" lvl="0" marL="228600" rtl="0" algn="l">
              <a:lnSpc>
                <a:spcPct val="115000"/>
              </a:lnSpc>
              <a:spcBef>
                <a:spcPts val="1000"/>
              </a:spcBef>
              <a:spcAft>
                <a:spcPts val="0"/>
              </a:spcAft>
              <a:buClr>
                <a:schemeClr val="dk1"/>
              </a:buClr>
              <a:buSzPct val="100000"/>
              <a:buAutoNum type="arabicPeriod"/>
            </a:pPr>
            <a:r>
              <a:rPr lang="en-US"/>
              <a:t>O. Ronneberger, P. Fischer, and T. Brox, ‘‘U-Net: Convolutional networks for biomedical image segmentation,’’ in Proc. Int. Conf. Med. Image Comput. Comput.-Assist. Intervent. Cham, Switzerland: Springer, 2015, pp. 234–241</a:t>
            </a:r>
            <a:endParaRPr/>
          </a:p>
          <a:p>
            <a:pPr indent="0" lvl="0" marL="0" rtl="0" algn="l">
              <a:lnSpc>
                <a:spcPct val="90000"/>
              </a:lnSpc>
              <a:spcBef>
                <a:spcPts val="1000"/>
              </a:spcBef>
              <a:spcAft>
                <a:spcPts val="10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Contents…</a:t>
            </a:r>
            <a:endParaRPr b="1"/>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en-US"/>
              <a:t>Introduction</a:t>
            </a:r>
            <a:endParaRPr/>
          </a:p>
          <a:p>
            <a:pPr indent="-342900" lvl="0" marL="457200" rtl="0" algn="l">
              <a:lnSpc>
                <a:spcPct val="90000"/>
              </a:lnSpc>
              <a:spcBef>
                <a:spcPts val="0"/>
              </a:spcBef>
              <a:spcAft>
                <a:spcPts val="0"/>
              </a:spcAft>
              <a:buSzPts val="1800"/>
              <a:buChar char="●"/>
            </a:pPr>
            <a:r>
              <a:rPr lang="en-US"/>
              <a:t>Motivation</a:t>
            </a:r>
            <a:endParaRPr/>
          </a:p>
          <a:p>
            <a:pPr indent="-342900" lvl="0" marL="457200" rtl="0" algn="l">
              <a:lnSpc>
                <a:spcPct val="90000"/>
              </a:lnSpc>
              <a:spcBef>
                <a:spcPts val="0"/>
              </a:spcBef>
              <a:spcAft>
                <a:spcPts val="0"/>
              </a:spcAft>
              <a:buSzPts val="1800"/>
              <a:buChar char="●"/>
            </a:pPr>
            <a:r>
              <a:rPr lang="en-US"/>
              <a:t>Existing Solution</a:t>
            </a:r>
            <a:endParaRPr/>
          </a:p>
          <a:p>
            <a:pPr indent="-342900" lvl="0" marL="457200" rtl="0" algn="l">
              <a:lnSpc>
                <a:spcPct val="90000"/>
              </a:lnSpc>
              <a:spcBef>
                <a:spcPts val="0"/>
              </a:spcBef>
              <a:spcAft>
                <a:spcPts val="0"/>
              </a:spcAft>
              <a:buSzPts val="1800"/>
              <a:buChar char="●"/>
            </a:pPr>
            <a:r>
              <a:rPr lang="en-US"/>
              <a:t>Proposed Solution</a:t>
            </a:r>
            <a:endParaRPr/>
          </a:p>
          <a:p>
            <a:pPr indent="-342900" lvl="0" marL="457200" rtl="0" algn="l">
              <a:lnSpc>
                <a:spcPct val="90000"/>
              </a:lnSpc>
              <a:spcBef>
                <a:spcPts val="0"/>
              </a:spcBef>
              <a:spcAft>
                <a:spcPts val="0"/>
              </a:spcAft>
              <a:buSzPts val="1800"/>
              <a:buChar char="●"/>
            </a:pPr>
            <a:r>
              <a:rPr lang="en-US"/>
              <a:t>Methodology</a:t>
            </a:r>
            <a:endParaRPr/>
          </a:p>
          <a:p>
            <a:pPr indent="-342900" lvl="0" marL="457200" rtl="0" algn="l">
              <a:lnSpc>
                <a:spcPct val="90000"/>
              </a:lnSpc>
              <a:spcBef>
                <a:spcPts val="0"/>
              </a:spcBef>
              <a:spcAft>
                <a:spcPts val="0"/>
              </a:spcAft>
              <a:buSzPts val="1800"/>
              <a:buChar char="●"/>
            </a:pPr>
            <a:r>
              <a:rPr lang="en-US"/>
              <a:t>Results</a:t>
            </a:r>
            <a:endParaRPr/>
          </a:p>
          <a:p>
            <a:pPr indent="-342900" lvl="0" marL="457200" rtl="0" algn="l">
              <a:lnSpc>
                <a:spcPct val="90000"/>
              </a:lnSpc>
              <a:spcBef>
                <a:spcPts val="0"/>
              </a:spcBef>
              <a:spcAft>
                <a:spcPts val="0"/>
              </a:spcAft>
              <a:buSzPts val="1800"/>
              <a:buChar char="●"/>
            </a:pPr>
            <a:r>
              <a:rPr lang="en-US"/>
              <a:t>Conclusion</a:t>
            </a:r>
            <a:endParaRPr/>
          </a:p>
          <a:p>
            <a:pPr indent="-342900" lvl="0" marL="457200" rtl="0" algn="l">
              <a:lnSpc>
                <a:spcPct val="90000"/>
              </a:lnSpc>
              <a:spcBef>
                <a:spcPts val="0"/>
              </a:spcBef>
              <a:spcAft>
                <a:spcPts val="0"/>
              </a:spcAft>
              <a:buSzPts val="1800"/>
              <a:buChar char="●"/>
            </a:pPr>
            <a:r>
              <a:rPr lang="en-US"/>
              <a:t>References</a:t>
            </a:r>
            <a:endParaRPr/>
          </a:p>
          <a:p>
            <a:pPr indent="0" lvl="0" marL="0" rtl="0" algn="ctr">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Introduction</a:t>
            </a:r>
            <a:endParaRPr b="1"/>
          </a:p>
        </p:txBody>
      </p:sp>
      <p:sp>
        <p:nvSpPr>
          <p:cNvPr id="103" name="Google Shape;10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0000" lnSpcReduction="10000"/>
          </a:bodyPr>
          <a:lstStyle/>
          <a:p>
            <a:pPr indent="-228600" lvl="0" marL="228600" rtl="0" algn="l">
              <a:lnSpc>
                <a:spcPct val="90000"/>
              </a:lnSpc>
              <a:spcBef>
                <a:spcPts val="0"/>
              </a:spcBef>
              <a:spcAft>
                <a:spcPts val="0"/>
              </a:spcAft>
              <a:buClr>
                <a:schemeClr val="dk1"/>
              </a:buClr>
              <a:buSzPct val="100000"/>
              <a:buChar char="•"/>
            </a:pPr>
            <a:r>
              <a:rPr lang="en-US"/>
              <a:t>Liver cancer ranks among the leading causes of cancer-related mortality worldwide, underscoring the urgent need for accurate diagnostic tools and treatment strategies. </a:t>
            </a:r>
            <a:endParaRPr/>
          </a:p>
          <a:p>
            <a:pPr indent="-228600" lvl="0" marL="228600" rtl="0" algn="l">
              <a:lnSpc>
                <a:spcPct val="90000"/>
              </a:lnSpc>
              <a:spcBef>
                <a:spcPts val="1000"/>
              </a:spcBef>
              <a:spcAft>
                <a:spcPts val="0"/>
              </a:spcAft>
              <a:buClr>
                <a:schemeClr val="dk1"/>
              </a:buClr>
              <a:buSzPct val="100000"/>
              <a:buChar char="•"/>
            </a:pPr>
            <a:r>
              <a:rPr lang="en-US"/>
              <a:t>Manual segmentation of liver and tumor lesions from medical scans remains the primary method for diagnosis, yet it is fraught with challenges that hinder efficiency and accuracy.</a:t>
            </a:r>
            <a:endParaRPr/>
          </a:p>
          <a:p>
            <a:pPr indent="-228600" lvl="0" marL="228600" rtl="0" algn="l">
              <a:lnSpc>
                <a:spcPct val="90000"/>
              </a:lnSpc>
              <a:spcBef>
                <a:spcPts val="1000"/>
              </a:spcBef>
              <a:spcAft>
                <a:spcPts val="0"/>
              </a:spcAft>
              <a:buClr>
                <a:schemeClr val="dk1"/>
              </a:buClr>
              <a:buSzPct val="100000"/>
              <a:buChar char="•"/>
            </a:pPr>
            <a:r>
              <a:rPr lang="en-US"/>
              <a:t>Traditionally, radiologists perform this segmentation manually. This process is not only time-consuming but also relies heavily on the expertise of the individual radiologist, potentially introducing inconsistencies.</a:t>
            </a:r>
            <a:endParaRPr/>
          </a:p>
          <a:p>
            <a:pPr indent="-228600" lvl="0" marL="228600" rtl="0" algn="l">
              <a:lnSpc>
                <a:spcPct val="90000"/>
              </a:lnSpc>
              <a:spcBef>
                <a:spcPts val="1000"/>
              </a:spcBef>
              <a:spcAft>
                <a:spcPts val="0"/>
              </a:spcAft>
              <a:buClr>
                <a:schemeClr val="dk1"/>
              </a:buClr>
              <a:buSzPct val="100000"/>
              <a:buChar char="•"/>
            </a:pPr>
            <a:r>
              <a:rPr lang="en-US"/>
              <a:t>Deep learning techniques, particularly Convolutional Neural Networks (CNNs), have demonstrated remarkable success in various image analysis tasks, including medical image segmentation.</a:t>
            </a:r>
            <a:endParaRPr/>
          </a:p>
          <a:p>
            <a:pPr indent="-68579"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Introduction</a:t>
            </a:r>
            <a:endParaRPr b="1"/>
          </a:p>
        </p:txBody>
      </p:sp>
      <p:sp>
        <p:nvSpPr>
          <p:cNvPr id="109" name="Google Shape;10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0980" lvl="0" marL="228600" rtl="0" algn="l">
              <a:lnSpc>
                <a:spcPct val="100000"/>
              </a:lnSpc>
              <a:spcBef>
                <a:spcPts val="0"/>
              </a:spcBef>
              <a:spcAft>
                <a:spcPts val="0"/>
              </a:spcAft>
              <a:buClr>
                <a:schemeClr val="dk1"/>
              </a:buClr>
              <a:buSzPts val="2400"/>
              <a:buChar char="•"/>
            </a:pPr>
            <a:r>
              <a:rPr lang="en-US" sz="2400"/>
              <a:t>Challenges in Medical Image Analysis: Medical images present unique challenges, such as poor contrast, heterogeneous lesion characteristics, and intricate anatomical structures, necessitating tailored segmentation methods for accurate analysis.</a:t>
            </a:r>
            <a:endParaRPr sz="2400"/>
          </a:p>
          <a:p>
            <a:pPr indent="-220980" lvl="0" marL="228600" rtl="0" algn="l">
              <a:lnSpc>
                <a:spcPct val="100000"/>
              </a:lnSpc>
              <a:spcBef>
                <a:spcPts val="1000"/>
              </a:spcBef>
              <a:spcAft>
                <a:spcPts val="0"/>
              </a:spcAft>
              <a:buClr>
                <a:schemeClr val="dk1"/>
              </a:buClr>
              <a:buSzPts val="2400"/>
              <a:buChar char="•"/>
            </a:pPr>
            <a:r>
              <a:rPr lang="en-US" sz="2400"/>
              <a:t>Role of U-Net and its Limitations: U-Net, a popular architecture for medical image segmentation, has significantly advanced the field but may struggle to capture complex spatial and channel-wise relationships critical for precise segmentation.</a:t>
            </a:r>
            <a:endParaRPr sz="2400"/>
          </a:p>
          <a:p>
            <a:pPr indent="-220980" lvl="0" marL="228600" rtl="0" algn="l">
              <a:lnSpc>
                <a:spcPct val="100000"/>
              </a:lnSpc>
              <a:spcBef>
                <a:spcPts val="1000"/>
              </a:spcBef>
              <a:spcAft>
                <a:spcPts val="0"/>
              </a:spcAft>
              <a:buClr>
                <a:schemeClr val="dk1"/>
              </a:buClr>
              <a:buSzPts val="2400"/>
              <a:buChar char="•"/>
            </a:pPr>
            <a:r>
              <a:rPr lang="en-US" sz="2400"/>
              <a:t>Introducing MA-Net: In response to these challenges, we propose MA-Net, a novel Multi-Scale Attention Network tailored specifically for liver and tumor segmentation. By integrating self-attention mechanisms, MA-Net aims to enhance feature representation and improve segmentation accuracy, thereby addressing the limitations of existing methods.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Motivation</a:t>
            </a:r>
            <a:endParaRPr b="1"/>
          </a:p>
        </p:txBody>
      </p:sp>
      <p:sp>
        <p:nvSpPr>
          <p:cNvPr id="115" name="Google Shape;11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Manual segmentation inefficiencies: Radiologists spend significant time manually identifying liver and tumor regions, delaying treatment.</a:t>
            </a:r>
            <a:endParaRPr/>
          </a:p>
          <a:p>
            <a:pPr indent="-228600" lvl="0" marL="228600" rtl="0" algn="l">
              <a:lnSpc>
                <a:spcPct val="90000"/>
              </a:lnSpc>
              <a:spcBef>
                <a:spcPts val="1000"/>
              </a:spcBef>
              <a:spcAft>
                <a:spcPts val="0"/>
              </a:spcAft>
              <a:buClr>
                <a:schemeClr val="dk1"/>
              </a:buClr>
              <a:buSzPts val="2800"/>
              <a:buChar char="•"/>
            </a:pPr>
            <a:r>
              <a:rPr lang="en-US"/>
              <a:t>Subjectivity and expertise reliance: Manual segmentation results vary based on radiologist expertise, impacting diagnostic accuracy.</a:t>
            </a:r>
            <a:endParaRPr/>
          </a:p>
          <a:p>
            <a:pPr indent="-228600" lvl="0" marL="228600" rtl="0" algn="l">
              <a:lnSpc>
                <a:spcPct val="90000"/>
              </a:lnSpc>
              <a:spcBef>
                <a:spcPts val="1000"/>
              </a:spcBef>
              <a:spcAft>
                <a:spcPts val="0"/>
              </a:spcAft>
              <a:buClr>
                <a:schemeClr val="dk1"/>
              </a:buClr>
              <a:buSzPts val="2800"/>
              <a:buChar char="•"/>
            </a:pPr>
            <a:r>
              <a:rPr lang="en-US"/>
              <a:t>Advancements in imaging technology: Automated segmentation methods are needed to handle the growing volume of high-resolution medical images.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Motivation</a:t>
            </a:r>
            <a:endParaRPr b="1"/>
          </a:p>
        </p:txBody>
      </p:sp>
      <p:sp>
        <p:nvSpPr>
          <p:cNvPr id="121" name="Google Shape;12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Potential for improved outcomes: Automated segmentation can streamline workflows, leading to faster diagnoses and better treatment decisions.</a:t>
            </a:r>
            <a:endParaRPr/>
          </a:p>
          <a:p>
            <a:pPr indent="-228600" lvl="0" marL="228600" rtl="0" algn="l">
              <a:lnSpc>
                <a:spcPct val="90000"/>
              </a:lnSpc>
              <a:spcBef>
                <a:spcPts val="1000"/>
              </a:spcBef>
              <a:spcAft>
                <a:spcPts val="0"/>
              </a:spcAft>
              <a:buClr>
                <a:schemeClr val="dk1"/>
              </a:buClr>
              <a:buSzPts val="2800"/>
              <a:buChar char="•"/>
            </a:pPr>
            <a:r>
              <a:rPr lang="en-US"/>
              <a:t>Challenges in medical image analysis: Medical images present unique difficulties like low contrast and variable lesion characteristics.</a:t>
            </a:r>
            <a:endParaRPr/>
          </a:p>
          <a:p>
            <a:pPr indent="-228600" lvl="0" marL="228600" rtl="0" algn="l">
              <a:lnSpc>
                <a:spcPct val="90000"/>
              </a:lnSpc>
              <a:spcBef>
                <a:spcPts val="1000"/>
              </a:spcBef>
              <a:spcAft>
                <a:spcPts val="0"/>
              </a:spcAft>
              <a:buClr>
                <a:schemeClr val="dk1"/>
              </a:buClr>
              <a:buSzPts val="2800"/>
              <a:buChar char="•"/>
            </a:pPr>
            <a:r>
              <a:rPr lang="en-US"/>
              <a:t>Necessity for advanced computational techniques: Traditional methods may not suffice, requiring the development of sophisticated algorithms like deep learning.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descr="Screenshot 2024-04-25 115439" id="127" name="Google Shape;127;p8"/>
          <p:cNvPicPr preferRelativeResize="0"/>
          <p:nvPr>
            <p:ph idx="1" type="body"/>
          </p:nvPr>
        </p:nvPicPr>
        <p:blipFill rotWithShape="1">
          <a:blip r:embed="rId3">
            <a:alphaModFix/>
          </a:blip>
          <a:srcRect b="0" l="0" r="0" t="0"/>
          <a:stretch/>
        </p:blipFill>
        <p:spPr>
          <a:xfrm>
            <a:off x="838200" y="365125"/>
            <a:ext cx="10515600" cy="5812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cf99f675b9_0_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b="1"/>
          </a:p>
          <a:p>
            <a:pPr indent="0" lvl="0" marL="0" rtl="0" algn="l">
              <a:spcBef>
                <a:spcPts val="0"/>
              </a:spcBef>
              <a:spcAft>
                <a:spcPts val="0"/>
              </a:spcAft>
              <a:buClr>
                <a:schemeClr val="dk1"/>
              </a:buClr>
              <a:buSzPts val="1100"/>
              <a:buFont typeface="Arial"/>
              <a:buNone/>
            </a:pPr>
            <a:r>
              <a:rPr b="1" lang="en-US"/>
              <a:t>Existing Solutions and </a:t>
            </a:r>
            <a:r>
              <a:rPr b="1" lang="en-US"/>
              <a:t>its</a:t>
            </a:r>
            <a:r>
              <a:rPr b="1" lang="en-US"/>
              <a:t> Limitations</a:t>
            </a:r>
            <a:endParaRPr b="1"/>
          </a:p>
          <a:p>
            <a:pPr indent="0" lvl="0" marL="0" rtl="0" algn="l">
              <a:spcBef>
                <a:spcPts val="0"/>
              </a:spcBef>
              <a:spcAft>
                <a:spcPts val="0"/>
              </a:spcAft>
              <a:buNone/>
            </a:pPr>
            <a:r>
              <a:t/>
            </a:r>
            <a:endParaRPr b="1"/>
          </a:p>
        </p:txBody>
      </p:sp>
      <p:sp>
        <p:nvSpPr>
          <p:cNvPr id="133" name="Google Shape;133;g2cf99f675b9_0_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Fully Convolutional Networks (FCN) have achieved success in image segmentation.</a:t>
            </a:r>
            <a:endParaRPr/>
          </a:p>
          <a:p>
            <a:pPr indent="-342900" lvl="0" marL="457200" rtl="0" algn="l">
              <a:spcBef>
                <a:spcPts val="0"/>
              </a:spcBef>
              <a:spcAft>
                <a:spcPts val="0"/>
              </a:spcAft>
              <a:buSzPts val="1800"/>
              <a:buChar char="●"/>
            </a:pPr>
            <a:r>
              <a:rPr lang="en-US"/>
              <a:t>U-Net with skip connections is a popular architecture for medical image segmentation.</a:t>
            </a:r>
            <a:endParaRPr/>
          </a:p>
          <a:p>
            <a:pPr indent="-342900" lvl="0" marL="457200" rtl="0" algn="l">
              <a:spcBef>
                <a:spcPts val="0"/>
              </a:spcBef>
              <a:spcAft>
                <a:spcPts val="0"/>
              </a:spcAft>
              <a:buSzPts val="1800"/>
              <a:buChar char="●"/>
            </a:pPr>
            <a:r>
              <a:rPr lang="en-US"/>
              <a:t>Existing skip connections cannot capture spatial and channel-wise relationships between pixels.</a:t>
            </a:r>
            <a:endParaRPr/>
          </a:p>
          <a:p>
            <a:pPr indent="-342900" lvl="0" marL="457200" rtl="0" algn="l">
              <a:spcBef>
                <a:spcPts val="0"/>
              </a:spcBef>
              <a:spcAft>
                <a:spcPts val="0"/>
              </a:spcAft>
              <a:buSzPts val="1800"/>
              <a:buChar char="●"/>
            </a:pPr>
            <a:r>
              <a:rPr lang="en-US"/>
              <a:t>Dilated convolutions and pooling used in some methods cannot capture these relationships globally and may lose details.</a:t>
            </a:r>
            <a:endParaRPr/>
          </a:p>
          <a:p>
            <a:pPr indent="0" lvl="0" marL="457200" rtl="0" algn="l">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2024-04-15T13:25:00Z</dcterms:created>
  <dc:creator>Admin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DF2361C8B16A4B5EB751338B565457FC_13</vt:lpwstr>
  </property>
  <property fmtid="{D5CDD505-2E9C-101B-9397-08002B2CF9AE}" pid="3" name="KSOProductBuildVer">
    <vt:lpwstr>1033-12.2.0.16731</vt:lpwstr>
  </property>
</Properties>
</file>