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71" r:id="rId2"/>
    <p:sldId id="257" r:id="rId3"/>
    <p:sldId id="258" r:id="rId4"/>
    <p:sldId id="29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3" r:id="rId13"/>
    <p:sldId id="272" r:id="rId14"/>
    <p:sldId id="274" r:id="rId15"/>
    <p:sldId id="268" r:id="rId16"/>
    <p:sldId id="275" r:id="rId17"/>
    <p:sldId id="278" r:id="rId18"/>
    <p:sldId id="279" r:id="rId19"/>
    <p:sldId id="280" r:id="rId20"/>
    <p:sldId id="281" r:id="rId21"/>
    <p:sldId id="282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70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3" autoAdjust="0"/>
    <p:restoredTop sz="94660"/>
  </p:normalViewPr>
  <p:slideViewPr>
    <p:cSldViewPr>
      <p:cViewPr varScale="1">
        <p:scale>
          <a:sx n="82" d="100"/>
          <a:sy n="82" d="100"/>
        </p:scale>
        <p:origin x="14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63347-DE78-430F-B5AA-2F2CC3E53D65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C113A-5699-4761-8DE9-D5065057C6D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701121-B02A-494C-BE46-991C9F43A0D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379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05FA00C-9466-4800-8CA9-5C53E54ECE7D}" type="slidenum">
              <a:rPr lang="en-US" sz="1200">
                <a:latin typeface="Calibri" pitchFamily="34" charset="0"/>
              </a:rPr>
              <a:pPr algn="r"/>
              <a:t>1</a:t>
            </a:fld>
            <a:endParaRPr lang="en-US" sz="1200">
              <a:latin typeface="Calibri" pitchFamily="34" charset="0"/>
            </a:endParaRPr>
          </a:p>
        </p:txBody>
      </p:sp>
      <p:sp>
        <p:nvSpPr>
          <p:cNvPr id="3379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09A05E3-7434-4564-9254-4BA091991A7D}" type="slidenum">
              <a:rPr lang="en-US" sz="1200">
                <a:latin typeface="Times New Roman" pitchFamily="18" charset="0"/>
              </a:rPr>
              <a:pPr algn="r"/>
              <a:t>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061-27C9-4A97-BD80-E8E02DC46F3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520B-D9C9-4C3E-9EC5-97C2E73C3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061-27C9-4A97-BD80-E8E02DC46F3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520B-D9C9-4C3E-9EC5-97C2E73C3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061-27C9-4A97-BD80-E8E02DC46F3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520B-D9C9-4C3E-9EC5-97C2E73C3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061-27C9-4A97-BD80-E8E02DC46F3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520B-D9C9-4C3E-9EC5-97C2E73C3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061-27C9-4A97-BD80-E8E02DC46F3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520B-D9C9-4C3E-9EC5-97C2E73C3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061-27C9-4A97-BD80-E8E02DC46F3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520B-D9C9-4C3E-9EC5-97C2E73C3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061-27C9-4A97-BD80-E8E02DC46F3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520B-D9C9-4C3E-9EC5-97C2E73C3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061-27C9-4A97-BD80-E8E02DC46F3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520B-D9C9-4C3E-9EC5-97C2E73C3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061-27C9-4A97-BD80-E8E02DC46F3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520B-D9C9-4C3E-9EC5-97C2E73C3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061-27C9-4A97-BD80-E8E02DC46F3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520B-D9C9-4C3E-9EC5-97C2E73C37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2C061-27C9-4A97-BD80-E8E02DC46F3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520B-D9C9-4C3E-9EC5-97C2E73C3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992C061-27C9-4A97-BD80-E8E02DC46F33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19F520B-D9C9-4C3E-9EC5-97C2E73C37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tudymafia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457200" y="7620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6000" dirty="0">
              <a:solidFill>
                <a:srgbClr val="FF9900"/>
              </a:solidFill>
            </a:endParaRPr>
          </a:p>
        </p:txBody>
      </p:sp>
      <p:sp>
        <p:nvSpPr>
          <p:cNvPr id="11269" name="Text Box 9"/>
          <p:cNvSpPr txBox="1">
            <a:spLocks noChangeArrowheads="1"/>
          </p:cNvSpPr>
          <p:nvPr/>
        </p:nvSpPr>
        <p:spPr bwMode="auto">
          <a:xfrm>
            <a:off x="2209800" y="5056171"/>
            <a:ext cx="8610600" cy="164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Submitted By: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latin typeface="Times New Roman" pitchFamily="18" charset="0"/>
              </a:rPr>
              <a:t>Rutik Rojekar    25       </a:t>
            </a:r>
            <a:r>
              <a:rPr lang="en-US" dirty="0" err="1">
                <a:latin typeface="Times New Roman" pitchFamily="18" charset="0"/>
              </a:rPr>
              <a:t>Siddhat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Sahare</a:t>
            </a:r>
            <a:r>
              <a:rPr lang="en-US" dirty="0">
                <a:latin typeface="Times New Roman" pitchFamily="18" charset="0"/>
              </a:rPr>
              <a:t> 29 </a:t>
            </a:r>
          </a:p>
          <a:p>
            <a:pPr algn="ctr"/>
            <a:r>
              <a:rPr lang="en-US" dirty="0">
                <a:latin typeface="Times New Roman" pitchFamily="18" charset="0"/>
              </a:rPr>
              <a:t>     Sohil </a:t>
            </a:r>
            <a:r>
              <a:rPr lang="en-US" dirty="0" err="1">
                <a:latin typeface="Times New Roman" pitchFamily="18" charset="0"/>
              </a:rPr>
              <a:t>Sarode</a:t>
            </a:r>
            <a:r>
              <a:rPr lang="en-US" dirty="0"/>
              <a:t> </a:t>
            </a:r>
            <a:r>
              <a:rPr lang="en-US" dirty="0">
                <a:latin typeface="Times New Roman" pitchFamily="18" charset="0"/>
              </a:rPr>
              <a:t>     26        Bhushan </a:t>
            </a:r>
            <a:r>
              <a:rPr lang="en-US" dirty="0" err="1">
                <a:latin typeface="Times New Roman" pitchFamily="18" charset="0"/>
              </a:rPr>
              <a:t>Bhusare</a:t>
            </a:r>
            <a:r>
              <a:rPr lang="en-US" dirty="0">
                <a:latin typeface="Times New Roman" pitchFamily="18" charset="0"/>
              </a:rPr>
              <a:t> 30</a:t>
            </a:r>
          </a:p>
          <a:p>
            <a:pPr algn="ctr"/>
            <a:r>
              <a:rPr lang="en-US" dirty="0">
                <a:latin typeface="Times New Roman" pitchFamily="18" charset="0"/>
              </a:rPr>
              <a:t>     </a:t>
            </a:r>
            <a:r>
              <a:rPr lang="en-US" dirty="0" err="1">
                <a:latin typeface="Times New Roman" pitchFamily="18" charset="0"/>
              </a:rPr>
              <a:t>Vidit</a:t>
            </a:r>
            <a:r>
              <a:rPr lang="en-US" dirty="0">
                <a:latin typeface="Times New Roman" pitchFamily="18" charset="0"/>
              </a:rPr>
              <a:t> Bapat        27        Sonali </a:t>
            </a:r>
            <a:r>
              <a:rPr lang="en-US" dirty="0" err="1">
                <a:latin typeface="Times New Roman" pitchFamily="18" charset="0"/>
              </a:rPr>
              <a:t>Gangurde</a:t>
            </a:r>
            <a:r>
              <a:rPr lang="en-US" dirty="0">
                <a:latin typeface="Times New Roman" pitchFamily="18" charset="0"/>
              </a:rPr>
              <a:t> 31</a:t>
            </a:r>
          </a:p>
          <a:p>
            <a:pPr algn="ctr"/>
            <a:r>
              <a:rPr lang="en-US" dirty="0">
                <a:latin typeface="Times New Roman" pitchFamily="18" charset="0"/>
              </a:rPr>
              <a:t>       Aditya </a:t>
            </a:r>
            <a:r>
              <a:rPr lang="en-US" dirty="0" err="1">
                <a:latin typeface="Times New Roman" pitchFamily="18" charset="0"/>
              </a:rPr>
              <a:t>Gade</a:t>
            </a:r>
            <a:r>
              <a:rPr lang="en-US" dirty="0">
                <a:latin typeface="Times New Roman" pitchFamily="18" charset="0"/>
              </a:rPr>
              <a:t>     28         </a:t>
            </a:r>
            <a:r>
              <a:rPr lang="en-US" dirty="0" err="1">
                <a:latin typeface="Times New Roman" pitchFamily="18" charset="0"/>
              </a:rPr>
              <a:t>Pranali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</a:rPr>
              <a:t>Khotkar</a:t>
            </a:r>
            <a:r>
              <a:rPr lang="en-US" dirty="0">
                <a:latin typeface="Times New Roman" pitchFamily="18" charset="0"/>
              </a:rPr>
              <a:t>    32       </a:t>
            </a: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2933700" y="935504"/>
            <a:ext cx="37338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Name:   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Robotics</a:t>
            </a:r>
          </a:p>
          <a:p>
            <a:pPr algn="ctr"/>
            <a:endParaRPr lang="en-US" sz="2800" b="1" dirty="0">
              <a:solidFill>
                <a:srgbClr val="FF0000"/>
              </a:solidFill>
              <a:latin typeface="Times New Roman" pitchFamily="18" charset="0"/>
            </a:endParaRPr>
          </a:p>
          <a:p>
            <a:pPr algn="ctr"/>
            <a:endParaRPr 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CD0C5-9892-4851-8C39-5E1FAEF7CEFE}"/>
              </a:ext>
            </a:extLst>
          </p:cNvPr>
          <p:cNvSpPr txBox="1"/>
          <p:nvPr/>
        </p:nvSpPr>
        <p:spPr>
          <a:xfrm>
            <a:off x="2133600" y="286139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ROBOTICS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FCB78-3D27-4FD1-9A60-8D98EF549F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095" y="1965402"/>
            <a:ext cx="1508105" cy="1508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690B07-79BA-43E6-9D48-5DC875C66177}"/>
              </a:ext>
            </a:extLst>
          </p:cNvPr>
          <p:cNvSpPr txBox="1"/>
          <p:nvPr/>
        </p:nvSpPr>
        <p:spPr>
          <a:xfrm>
            <a:off x="1219200" y="51054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 :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Prof.Kushal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Birla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7FD73-2CA9-47F1-A3D2-A08400F33448}"/>
              </a:ext>
            </a:extLst>
          </p:cNvPr>
          <p:cNvSpPr txBox="1"/>
          <p:nvPr/>
        </p:nvSpPr>
        <p:spPr>
          <a:xfrm>
            <a:off x="1333500" y="3574406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K.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Wagh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 Of Engineering Education and Research</a:t>
            </a: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Nashik</a:t>
            </a:r>
          </a:p>
          <a:p>
            <a:pPr algn="ctr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Class:BE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ROBOTS TO REFUEL SATELLITES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US department of defense-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Autonomous Space Transporter and Robotic Orbiter (ASTRO)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Expands lifespan of satellites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carry out repair works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faulty satellites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CHALLENGES IN DESIGN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zero gravity - physical action and mechanism performance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vacuum and thermal conditions of space - material and sensor performance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US" sz="4000" dirty="0">
                <a:solidFill>
                  <a:schemeClr val="tx1"/>
                </a:solidFill>
              </a:rPr>
              <a:t>ZERO ‘g’ EFFECT ON DESIGN</a:t>
            </a:r>
            <a:br>
              <a:rPr lang="en-US" sz="3600" dirty="0">
                <a:solidFill>
                  <a:srgbClr val="00B050"/>
                </a:solidFill>
              </a:rPr>
            </a:br>
            <a:endParaRPr lang="en-US" sz="40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71600"/>
            <a:ext cx="7315200" cy="47244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Arm  will be light in mass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Manipulator arm -stiffness based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Joint actuators -selected based on dynamic torque (i.e.; based on the acceleration of the arm).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Lack of inertial frame</a:t>
            </a:r>
          </a:p>
        </p:txBody>
      </p:sp>
    </p:spTree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VACUUM EFFECT AND THERMAL EFFECT</a:t>
            </a:r>
            <a:br>
              <a:rPr lang="en-US" sz="3600" dirty="0">
                <a:solidFill>
                  <a:srgbClr val="00B050"/>
                </a:solidFill>
              </a:rPr>
            </a:b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76400"/>
            <a:ext cx="7315200" cy="4114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Total mass loss (TML) &lt;1%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Collected volatile condensable matter (CVCM) &lt;0.1%.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Low temperature -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embrittlement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the material, weaken adhesive bonding and increase friction in bearings.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Large thermal gradients -distortion in structural elements and jamming of the mechanism</a:t>
            </a:r>
          </a:p>
        </p:txBody>
      </p:sp>
    </p:spTree>
  </p:cSld>
  <p:clrMapOvr>
    <a:masterClrMapping/>
  </p:clrMapOvr>
  <p:transition>
    <p:cover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10600" cy="762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SYSTEM VERIFICATION AND TESTING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467600" cy="4114800"/>
          </a:xfrm>
        </p:spPr>
        <p:txBody>
          <a:bodyPr/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The commonly used simulations for zero ‘g’ are 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Flat floor test facility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Water immersion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Compensation system</a:t>
            </a:r>
          </a:p>
        </p:txBody>
      </p:sp>
    </p:spTree>
  </p:cSld>
  <p:clrMapOvr>
    <a:masterClrMapping/>
  </p:clrMapOvr>
  <p:transition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ROBOT PERFORMANCE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28800"/>
            <a:ext cx="7790688" cy="4419600"/>
          </a:xfrm>
        </p:spPr>
        <p:txBody>
          <a:bodyPr/>
          <a:lstStyle/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identify the main source of error which perturb the accuracy of the arm.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decide if the arm or the work cell must be calibrated.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compare the expected improvement in accuracy in calibration.</a:t>
            </a:r>
            <a:endParaRPr lang="en-US" sz="2800" u="sng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ROBOT CALIBRATION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077200" cy="4648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Calibration must be done on ground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Calibration is performed in five steps:</a:t>
            </a: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Modeling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Measurement,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Identification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Model implementation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Verification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Performance Evaluation</a:t>
            </a:r>
          </a:p>
        </p:txBody>
      </p:sp>
    </p:spTree>
  </p:cSld>
  <p:clrMapOvr>
    <a:masterClrMapping/>
  </p:clrMapOvr>
  <p:transition>
    <p:blind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STRUCTURE OF SPACE 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315200" cy="41148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6 degrees of freedom (DOF). 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The main subsystems in the development of the manipulator arm are </a:t>
            </a:r>
          </a:p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Joints</a:t>
            </a:r>
          </a:p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Arm</a:t>
            </a:r>
          </a:p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Wrist</a:t>
            </a:r>
          </a:p>
          <a:p>
            <a:pPr lvl="0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Gripper</a:t>
            </a:r>
          </a:p>
          <a:p>
            <a:endParaRPr lang="en-US" sz="36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1143000"/>
          </a:xfrm>
        </p:spPr>
        <p:txBody>
          <a:bodyPr/>
          <a:lstStyle/>
          <a:p>
            <a:r>
              <a:rPr lang="en-US" dirty="0"/>
              <a:t>JOINTS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7467600" cy="41148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Two types of joints are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Roll joint 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Pitch joint </a:t>
            </a:r>
          </a:p>
          <a:p>
            <a:pPr>
              <a:buNone/>
            </a:pP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      Each joint consists of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Electro optical angular encoders 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Pancake type DC torque motors 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Harmonic gear </a:t>
            </a: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Electromagnetically actuated friction brakes</a:t>
            </a:r>
          </a:p>
          <a:p>
            <a:pPr>
              <a:buNone/>
            </a:pPr>
            <a:endParaRPr lang="en-US" b="1" dirty="0">
              <a:solidFill>
                <a:srgbClr val="7030A0"/>
              </a:solidFill>
              <a:latin typeface="+mn-lt"/>
              <a:ea typeface="+mn-ea"/>
              <a:cs typeface="+mn-cs"/>
            </a:endParaRPr>
          </a:p>
          <a:p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7800" y="381000"/>
            <a:ext cx="7772400" cy="1143000"/>
          </a:xfrm>
        </p:spPr>
        <p:txBody>
          <a:bodyPr/>
          <a:lstStyle/>
          <a:p>
            <a:r>
              <a:rPr lang="en-US" dirty="0"/>
              <a:t>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315200" cy="4114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SPACE SHUTTLE ROBOT ARM </a:t>
            </a:r>
          </a:p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Use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Survey the outside of the Space Shuttle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Transport an EVA crew member at the end of the arm </a:t>
            </a: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Satellite deployment and retrieval </a:t>
            </a: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Construction of International Space Station </a:t>
            </a:r>
          </a:p>
          <a:p>
            <a:endParaRPr lang="en-US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>
                <a:latin typeface="Times New Roman" pitchFamily="18" charset="0"/>
                <a:cs typeface="Times New Roman" pitchFamily="18" charset="0"/>
              </a:rPr>
              <a:t>Introduction   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What is Space Robotics?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                                                    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dirty="0">
                <a:latin typeface="Times New Roman" pitchFamily="18" charset="0"/>
                <a:cs typeface="Times New Roman" pitchFamily="18" charset="0"/>
              </a:rPr>
              <a:t>Space Robot-Challenges in Design and Testing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dirty="0">
                <a:latin typeface="Times New Roman" pitchFamily="18" charset="0"/>
                <a:cs typeface="Times New Roman" pitchFamily="18" charset="0"/>
              </a:rPr>
              <a:t>System Verification and Testing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Structure of Space Robots</a:t>
            </a:r>
          </a:p>
          <a:p>
            <a:pPr lvl="0"/>
            <a:r>
              <a:rPr lang="en-GB" dirty="0">
                <a:latin typeface="Times New Roman" pitchFamily="18" charset="0"/>
                <a:cs typeface="Times New Roman" pitchFamily="18" charset="0"/>
              </a:rPr>
              <a:t>Operation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dirty="0">
                <a:latin typeface="Times New Roman" pitchFamily="18" charset="0"/>
                <a:cs typeface="Times New Roman" pitchFamily="18" charset="0"/>
              </a:rPr>
              <a:t>Conclusion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GB" dirty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0"/>
            <a:ext cx="7772400" cy="1447800"/>
          </a:xfrm>
        </p:spPr>
        <p:txBody>
          <a:bodyPr>
            <a:normAutofit fontScale="92500" lnSpcReduction="20000"/>
          </a:bodyPr>
          <a:lstStyle/>
          <a:p>
            <a:endParaRPr lang="en-US" sz="3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36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Shuttle robot arm observed from the deck</a:t>
            </a:r>
            <a:endParaRPr lang="en-US" sz="3600" b="1" i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en-US" sz="3600" b="1" dirty="0">
              <a:solidFill>
                <a:srgbClr val="8451CF"/>
              </a:solidFill>
            </a:endParaRPr>
          </a:p>
        </p:txBody>
      </p:sp>
      <p:pic>
        <p:nvPicPr>
          <p:cNvPr id="4" name="Picture 3" descr="see1m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86000"/>
            <a:ext cx="7391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comb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ROBOT ARM OPERATION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00"/>
            <a:ext cx="8305800" cy="1143000"/>
          </a:xfrm>
        </p:spPr>
        <p:txBody>
          <a:bodyPr/>
          <a:lstStyle/>
          <a:p>
            <a:pPr>
              <a:buNone/>
            </a:pPr>
            <a:r>
              <a:rPr lang="en-US" sz="3600" b="1" dirty="0"/>
              <a:t>      THC                                  RHC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609600" y="62865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1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thc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81200"/>
            <a:ext cx="3962400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rhc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828800"/>
            <a:ext cx="3886200" cy="3200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ransition>
    <p:cover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HOW SPACE SHUTTLE ROBOT ARM GRASPS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715000"/>
            <a:ext cx="7772400" cy="838200"/>
          </a:xfrm>
        </p:spPr>
        <p:txBody>
          <a:bodyPr/>
          <a:lstStyle/>
          <a:p>
            <a:pPr>
              <a:buNone/>
            </a:pPr>
            <a:r>
              <a:rPr lang="en-US" sz="2800" b="1" i="1" dirty="0">
                <a:solidFill>
                  <a:srgbClr val="7030A0"/>
                </a:solidFill>
              </a:rPr>
              <a:t>               </a:t>
            </a:r>
            <a:r>
              <a:rPr lang="en-US" sz="2800" b="1" dirty="0"/>
              <a:t>End </a:t>
            </a:r>
            <a:r>
              <a:rPr lang="en-US" sz="2800" b="1" dirty="0" err="1"/>
              <a:t>effector</a:t>
            </a:r>
            <a:r>
              <a:rPr lang="en-US" sz="2800" b="1" dirty="0"/>
              <a:t> and grapple fixture</a:t>
            </a:r>
          </a:p>
        </p:txBody>
      </p:sp>
      <p:pic>
        <p:nvPicPr>
          <p:cNvPr id="5" name="Picture 4" descr="gf_3_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752600"/>
            <a:ext cx="7315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0"/>
            <a:ext cx="7772400" cy="7620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   Robot arm’s payload acquiring sequence</a:t>
            </a:r>
          </a:p>
          <a:p>
            <a:endParaRPr lang="en-US" b="1" i="1" dirty="0">
              <a:solidFill>
                <a:srgbClr val="7030A0"/>
              </a:solidFill>
            </a:endParaRPr>
          </a:p>
        </p:txBody>
      </p:sp>
      <p:pic>
        <p:nvPicPr>
          <p:cNvPr id="4" name="Picture 3" descr="rms_04_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609600"/>
            <a:ext cx="7010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strips dir="l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FREE FLYING SPACE 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315200" cy="4495800"/>
          </a:xfrm>
        </p:spPr>
        <p:txBody>
          <a:bodyPr/>
          <a:lstStyle/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a free flying space robot a robot arm is attached to the satellite base</a:t>
            </a:r>
          </a:p>
          <a:p>
            <a:pPr lvl="0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satellite may start rotating in an uncontrollable way.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antenna communication link may be interrupted</a:t>
            </a:r>
          </a:p>
          <a:p>
            <a:endParaRPr lang="en-US" sz="36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split orient="vert"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876800"/>
            <a:ext cx="7772400" cy="609600"/>
          </a:xfrm>
        </p:spPr>
        <p:txBody>
          <a:bodyPr/>
          <a:lstStyle/>
          <a:p>
            <a:pPr>
              <a:buNone/>
            </a:pPr>
            <a:r>
              <a:rPr lang="en-US" b="1" i="1" dirty="0">
                <a:solidFill>
                  <a:srgbClr val="7030A0"/>
                </a:solidFill>
              </a:rPr>
              <a:t>		   </a:t>
            </a:r>
            <a:r>
              <a:rPr lang="en-US" b="1" i="1" dirty="0"/>
              <a:t>Free flying space robots </a:t>
            </a:r>
          </a:p>
          <a:p>
            <a:endParaRPr lang="en-US" b="1" i="1" dirty="0">
              <a:solidFill>
                <a:srgbClr val="7030A0"/>
              </a:solidFill>
            </a:endParaRPr>
          </a:p>
        </p:txBody>
      </p:sp>
      <p:pic>
        <p:nvPicPr>
          <p:cNvPr id="4" name="Picture 3" descr="nasd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685800"/>
            <a:ext cx="3581400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ets7"/>
          <p:cNvPicPr/>
          <p:nvPr/>
        </p:nvPicPr>
        <p:blipFill>
          <a:blip r:embed="rId3" cstate="print">
            <a:lum bright="24000"/>
            <a:grayscl/>
          </a:blip>
          <a:srcRect/>
          <a:stretch>
            <a:fillRect/>
          </a:stretch>
        </p:blipFill>
        <p:spPr bwMode="auto">
          <a:xfrm>
            <a:off x="4648200" y="685800"/>
            <a:ext cx="426720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"/>
            <a:ext cx="7772400" cy="1143000"/>
          </a:xfrm>
        </p:spPr>
        <p:txBody>
          <a:bodyPr/>
          <a:lstStyle/>
          <a:p>
            <a:r>
              <a:rPr lang="en-US" sz="3200" dirty="0"/>
              <a:t>SPACE STATION MOUNTED 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181600"/>
            <a:ext cx="7772400" cy="914400"/>
          </a:xfrm>
        </p:spPr>
        <p:txBody>
          <a:bodyPr/>
          <a:lstStyle/>
          <a:p>
            <a:pPr>
              <a:buNone/>
            </a:pPr>
            <a:r>
              <a:rPr lang="en-US" sz="2800" b="1" i="1" dirty="0">
                <a:solidFill>
                  <a:srgbClr val="7030A0"/>
                </a:solidFill>
              </a:rPr>
              <a:t>             </a:t>
            </a:r>
            <a:r>
              <a:rPr lang="en-US" sz="2800" b="1" i="1" dirty="0"/>
              <a:t>JEMRMS                                     SPDM</a:t>
            </a:r>
          </a:p>
        </p:txBody>
      </p:sp>
      <p:pic>
        <p:nvPicPr>
          <p:cNvPr id="4" name="Picture 3" descr="JEMRMS"/>
          <p:cNvPicPr/>
          <p:nvPr/>
        </p:nvPicPr>
        <p:blipFill>
          <a:blip r:embed="rId2" cstate="print">
            <a:lum bright="12000"/>
            <a:grayscl/>
          </a:blip>
          <a:srcRect/>
          <a:stretch>
            <a:fillRect/>
          </a:stretch>
        </p:blipFill>
        <p:spPr bwMode="auto">
          <a:xfrm>
            <a:off x="533400" y="1600200"/>
            <a:ext cx="42672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pdms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00200"/>
            <a:ext cx="3962400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SPACE ROBOT TELEOPERATION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315200" cy="4114800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Develop a completely autonomous robot</a:t>
            </a:r>
          </a:p>
          <a:p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Teleoperation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technologies for the robots with high levels of autonomy become very important</a:t>
            </a:r>
          </a:p>
          <a:p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Teleoperation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of space robots from the ground in the future space missions.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3600" b="1" dirty="0">
              <a:solidFill>
                <a:srgbClr val="7030A0"/>
              </a:solidFill>
            </a:endParaRPr>
          </a:p>
          <a:p>
            <a:endParaRPr lang="en-US" sz="36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zoom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0"/>
            <a:ext cx="7391400" cy="47244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future, robotics will makes it possible for billions of people to have lives of leisure instead of the current preoccupation with material needs. 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hundreds of millions who are now fascinated by space but do not have the means to explore it.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For them space robotics will throw open the door to explore and experience the universe. </a:t>
            </a:r>
          </a:p>
          <a:p>
            <a:endParaRPr lang="en-US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checke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b="1" dirty="0"/>
              <a:t>References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u="sng" dirty="0">
                <a:hlinkClick r:id="rId2"/>
              </a:rPr>
              <a:t>www.google.com</a:t>
            </a:r>
            <a:r>
              <a:rPr lang="en-GB" b="1" dirty="0"/>
              <a:t> </a:t>
            </a:r>
            <a:endParaRPr lang="en-US" dirty="0"/>
          </a:p>
          <a:p>
            <a:pPr lvl="0"/>
            <a:r>
              <a:rPr lang="en-GB" u="sng" dirty="0">
                <a:hlinkClick r:id="rId3"/>
              </a:rPr>
              <a:t>www.wikipedia.com</a:t>
            </a:r>
            <a:endParaRPr lang="en-US" dirty="0"/>
          </a:p>
          <a:p>
            <a:pPr lvl="0"/>
            <a:r>
              <a:rPr lang="en-GB" u="sng" dirty="0">
                <a:hlinkClick r:id="rId4"/>
              </a:rPr>
              <a:t>www.studymafia.org</a:t>
            </a:r>
            <a:r>
              <a:rPr lang="en-GB" b="1" dirty="0"/>
              <a:t> 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Robot is a system with a mechanical body, using computer as its brain. Integrating the sensors and actuators built into the mechanical body, the motions are realised with the computer software to execute the desired task.</a:t>
            </a:r>
          </a:p>
          <a:p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Robots are more flexible in terms of ability to perform new tasks or to carry out complex sequence of motion than other categories of automated manufacturing equipment.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2667000"/>
            <a:ext cx="6096000" cy="1143000"/>
          </a:xfrm>
        </p:spPr>
        <p:txBody>
          <a:bodyPr>
            <a:noAutofit/>
          </a:bodyPr>
          <a:lstStyle/>
          <a:p>
            <a:r>
              <a:rPr lang="en-US" sz="9600" dirty="0">
                <a:latin typeface="Times New Roman" pitchFamily="18" charset="0"/>
                <a:cs typeface="Times New Roman" pitchFamily="18" charset="0"/>
              </a:rPr>
              <a:t>Thanks</a:t>
            </a:r>
            <a:r>
              <a:rPr lang="en-US" sz="720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What is Space Robotics?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chemeClr val="accent4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Development of machines for the space environment. </a:t>
            </a:r>
          </a:p>
          <a:p>
            <a:pPr marL="457200" indent="-457200">
              <a:buClr>
                <a:schemeClr val="accent4">
                  <a:lumMod val="60000"/>
                  <a:lumOff val="40000"/>
                </a:schemeClr>
              </a:buClr>
              <a:buFont typeface="Arial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Usually controlled by humans.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AREAS OF APPLICATION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orbit positioning and assembly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Operation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Maintenance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Resupply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Scientific </a:t>
            </a:r>
            <a:r>
              <a:rPr lang="en-US" dirty="0" err="1"/>
              <a:t>Appications</a:t>
            </a:r>
            <a:r>
              <a:rPr lang="en-US" dirty="0"/>
              <a:t> under the above categories 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828800"/>
            <a:ext cx="7498080" cy="44196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Scientific Experimentation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Assist crew in space station assembly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Space servicing function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Space craft enhancements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Space Tug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Space Shuttle Tile </a:t>
            </a:r>
            <a:r>
              <a:rPr lang="en-US" sz="3600" dirty="0" err="1"/>
              <a:t>Rewaterproofing</a:t>
            </a:r>
            <a:r>
              <a:rPr lang="en-US" sz="3600" dirty="0"/>
              <a:t> robot </a:t>
            </a:r>
          </a:p>
        </p:txBody>
      </p:sp>
      <p:pic>
        <p:nvPicPr>
          <p:cNvPr id="4" name="Content Placeholder 3" descr="tessellator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57400"/>
            <a:ext cx="413918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057400" y="5486400"/>
            <a:ext cx="5012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i="1" kern="0" dirty="0" err="1">
                <a:latin typeface="+mn-lt"/>
                <a:ea typeface="+mn-ea"/>
                <a:cs typeface="+mn-cs"/>
              </a:rPr>
              <a:t>Tessellator</a:t>
            </a:r>
            <a:r>
              <a:rPr lang="en-US" b="1" i="1" kern="0" dirty="0">
                <a:latin typeface="+mn-lt"/>
                <a:ea typeface="+mn-ea"/>
                <a:cs typeface="+mn-cs"/>
              </a:rPr>
              <a:t>-Mobile Manipulator System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Objective</a:t>
            </a:r>
            <a:r>
              <a:rPr lang="en-US" dirty="0"/>
              <a:t> of the TWP 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determine the minimum number of workspaces and their layout.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To determine the optimal route of the workstation movement.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Path of the </a:t>
            </a:r>
            <a:r>
              <a:rPr lang="en-US" sz="3600" dirty="0" err="1">
                <a:solidFill>
                  <a:schemeClr val="tx1"/>
                </a:solidFill>
              </a:rPr>
              <a:t>Tesselator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shuttl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28800" y="2133600"/>
            <a:ext cx="498043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92</TotalTime>
  <Words>796</Words>
  <Application>Microsoft Office PowerPoint</Application>
  <PresentationFormat>On-screen Show (4:3)</PresentationFormat>
  <Paragraphs>134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Gill Sans MT</vt:lpstr>
      <vt:lpstr>Times New Roman</vt:lpstr>
      <vt:lpstr>Verdana</vt:lpstr>
      <vt:lpstr>Wingdings</vt:lpstr>
      <vt:lpstr>Wingdings 2</vt:lpstr>
      <vt:lpstr>Solstice</vt:lpstr>
      <vt:lpstr>PowerPoint Presentation</vt:lpstr>
      <vt:lpstr>CONTENTS</vt:lpstr>
      <vt:lpstr>Introduction</vt:lpstr>
      <vt:lpstr>What is Space Robotics? </vt:lpstr>
      <vt:lpstr>AREAS OF APPLICATION </vt:lpstr>
      <vt:lpstr>Scientific Appications under the above categories are</vt:lpstr>
      <vt:lpstr>Space Shuttle Tile Rewaterproofing robot </vt:lpstr>
      <vt:lpstr>Objective of the TWP is </vt:lpstr>
      <vt:lpstr>Path of the Tesselator</vt:lpstr>
      <vt:lpstr>ROBOTS TO REFUEL SATELLITES </vt:lpstr>
      <vt:lpstr>CHALLENGES IN DESIGN AND TESTING</vt:lpstr>
      <vt:lpstr>ZERO ‘g’ EFFECT ON DESIGN </vt:lpstr>
      <vt:lpstr>VACUUM EFFECT AND THERMAL EFFECT </vt:lpstr>
      <vt:lpstr> SYSTEM VERIFICATION AND TESTING </vt:lpstr>
      <vt:lpstr>ROBOT PERFORMANCE ASSESSMENT</vt:lpstr>
      <vt:lpstr>ROBOT CALIBRATION</vt:lpstr>
      <vt:lpstr>STRUCTURE OF SPACE ROBOTS</vt:lpstr>
      <vt:lpstr>JOINTS</vt:lpstr>
      <vt:lpstr>OPERATION</vt:lpstr>
      <vt:lpstr>PowerPoint Presentation</vt:lpstr>
      <vt:lpstr>ROBOT ARM OPERATION MODE</vt:lpstr>
      <vt:lpstr>HOW SPACE SHUTTLE ROBOT ARM GRASPS OBJECT?</vt:lpstr>
      <vt:lpstr>PowerPoint Presentation</vt:lpstr>
      <vt:lpstr>FREE FLYING SPACE ROBOTS</vt:lpstr>
      <vt:lpstr>PowerPoint Presentation</vt:lpstr>
      <vt:lpstr>SPACE STATION MOUNTED ROBOTS</vt:lpstr>
      <vt:lpstr>SPACE ROBOT TELEOPERATION</vt:lpstr>
      <vt:lpstr>CONCLUSION </vt:lpstr>
      <vt:lpstr>References   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Reetu</dc:creator>
  <cp:lastModifiedBy>Rutik Rojekar</cp:lastModifiedBy>
  <cp:revision>26</cp:revision>
  <dcterms:created xsi:type="dcterms:W3CDTF">2015-03-05T13:01:11Z</dcterms:created>
  <dcterms:modified xsi:type="dcterms:W3CDTF">2021-12-15T10:43:45Z</dcterms:modified>
</cp:coreProperties>
</file>