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2" r:id="rId9"/>
  </p:sldIdLst>
  <p:sldSz cx="18288000" cy="10287000"/>
  <p:notesSz cx="6858000" cy="9144000"/>
  <p:embeddedFontLst>
    <p:embeddedFont>
      <p:font typeface="Arimo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swald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8444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648200" y="1637045"/>
            <a:ext cx="15402100" cy="7418473"/>
            <a:chOff x="0" y="0"/>
            <a:chExt cx="1687521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87521" cy="812800"/>
            </a:xfrm>
            <a:custGeom>
              <a:avLst/>
              <a:gdLst/>
              <a:ahLst/>
              <a:cxnLst/>
              <a:rect l="l" t="t" r="r" b="b"/>
              <a:pathLst>
                <a:path w="1687521" h="812800">
                  <a:moveTo>
                    <a:pt x="0" y="0"/>
                  </a:moveTo>
                  <a:lnTo>
                    <a:pt x="1687521" y="0"/>
                  </a:lnTo>
                  <a:lnTo>
                    <a:pt x="1687521" y="812800"/>
                  </a:lnTo>
                  <a:lnTo>
                    <a:pt x="0" y="812800"/>
                  </a:lnTo>
                  <a:lnTo>
                    <a:pt x="0" y="0"/>
                  </a:lnTo>
                </a:path>
              </a:pathLst>
            </a:custGeom>
            <a:solidFill>
              <a:srgbClr val="FEBA3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82531" y="290758"/>
            <a:ext cx="15494396" cy="8287825"/>
            <a:chOff x="-63461" y="-95250"/>
            <a:chExt cx="1697633" cy="908050"/>
          </a:xfrm>
        </p:grpSpPr>
        <p:sp>
          <p:nvSpPr>
            <p:cNvPr id="7" name="Freeform 7"/>
            <p:cNvSpPr/>
            <p:nvPr/>
          </p:nvSpPr>
          <p:spPr>
            <a:xfrm>
              <a:off x="-63461" y="0"/>
              <a:ext cx="1697633" cy="812800"/>
            </a:xfrm>
            <a:custGeom>
              <a:avLst/>
              <a:gdLst/>
              <a:ahLst/>
              <a:cxnLst/>
              <a:rect l="l" t="t" r="r" b="b"/>
              <a:pathLst>
                <a:path w="1697633" h="812800">
                  <a:moveTo>
                    <a:pt x="0" y="0"/>
                  </a:moveTo>
                  <a:lnTo>
                    <a:pt x="1697633" y="0"/>
                  </a:lnTo>
                  <a:lnTo>
                    <a:pt x="1697633" y="812800"/>
                  </a:lnTo>
                  <a:lnTo>
                    <a:pt x="0" y="81280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200658" y="2877535"/>
            <a:ext cx="12893180" cy="3231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630"/>
              </a:lnSpc>
            </a:pPr>
            <a:r>
              <a:rPr lang="en-US" sz="13021" dirty="0">
                <a:solidFill>
                  <a:srgbClr val="000000"/>
                </a:solidFill>
                <a:latin typeface="Oswald Bold"/>
              </a:rPr>
              <a:t>Hard work VS Smart work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200658" y="6420265"/>
            <a:ext cx="12893180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40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</a:rPr>
              <a:t>By-Aditya Borhade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439199" y="1692342"/>
            <a:ext cx="11743947" cy="7418473"/>
            <a:chOff x="0" y="0"/>
            <a:chExt cx="1286718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86718" cy="812800"/>
            </a:xfrm>
            <a:custGeom>
              <a:avLst/>
              <a:gdLst/>
              <a:ahLst/>
              <a:cxnLst/>
              <a:rect l="l" t="t" r="r" b="b"/>
              <a:pathLst>
                <a:path w="1286718" h="812800">
                  <a:moveTo>
                    <a:pt x="0" y="0"/>
                  </a:moveTo>
                  <a:lnTo>
                    <a:pt x="1286718" y="0"/>
                  </a:lnTo>
                  <a:lnTo>
                    <a:pt x="1286718" y="812800"/>
                  </a:lnTo>
                  <a:lnTo>
                    <a:pt x="0" y="812800"/>
                  </a:lnTo>
                  <a:lnTo>
                    <a:pt x="0" y="0"/>
                  </a:lnTo>
                </a:path>
              </a:pathLst>
            </a:custGeom>
            <a:solidFill>
              <a:srgbClr val="FEBA3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1286779"/>
            <a:ext cx="13982700" cy="7514321"/>
            <a:chOff x="0" y="0"/>
            <a:chExt cx="1286718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86718" cy="812800"/>
            </a:xfrm>
            <a:custGeom>
              <a:avLst/>
              <a:gdLst/>
              <a:ahLst/>
              <a:cxnLst/>
              <a:rect l="l" t="t" r="r" b="b"/>
              <a:pathLst>
                <a:path w="1286718" h="812800">
                  <a:moveTo>
                    <a:pt x="0" y="0"/>
                  </a:moveTo>
                  <a:lnTo>
                    <a:pt x="1286718" y="0"/>
                  </a:lnTo>
                  <a:lnTo>
                    <a:pt x="1286718" y="812800"/>
                  </a:lnTo>
                  <a:lnTo>
                    <a:pt x="0" y="81280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830968" y="3755921"/>
            <a:ext cx="10588692" cy="2680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“In the pursuit of success and efficiency, individuals often face a choice between hard work and smart work.“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Which one do you think is better?</a:t>
            </a:r>
            <a:endParaRPr lang="en-IN" sz="3600" dirty="0">
              <a:solidFill>
                <a:schemeClr val="tx1"/>
              </a:solidFill>
            </a:endParaRPr>
          </a:p>
          <a:p>
            <a:pPr marL="0" lvl="0" indent="0" algn="l">
              <a:lnSpc>
                <a:spcPts val="4056"/>
              </a:lnSpc>
            </a:pPr>
            <a:endParaRPr lang="en-US" sz="2400" dirty="0">
              <a:solidFill>
                <a:srgbClr val="000000"/>
              </a:solidFill>
              <a:latin typeface="Arimo"/>
            </a:endParaRPr>
          </a:p>
        </p:txBody>
      </p:sp>
      <p:sp>
        <p:nvSpPr>
          <p:cNvPr id="11" name="Freeform 11"/>
          <p:cNvSpPr/>
          <p:nvPr/>
        </p:nvSpPr>
        <p:spPr>
          <a:xfrm flipH="1">
            <a:off x="15130502" y="7596168"/>
            <a:ext cx="2405333" cy="1828053"/>
          </a:xfrm>
          <a:custGeom>
            <a:avLst/>
            <a:gdLst/>
            <a:ahLst/>
            <a:cxnLst/>
            <a:rect l="l" t="t" r="r" b="b"/>
            <a:pathLst>
              <a:path w="2405333" h="1828053">
                <a:moveTo>
                  <a:pt x="2405332" y="0"/>
                </a:moveTo>
                <a:lnTo>
                  <a:pt x="0" y="0"/>
                </a:lnTo>
                <a:lnTo>
                  <a:pt x="0" y="1828053"/>
                </a:lnTo>
                <a:lnTo>
                  <a:pt x="2405332" y="1828053"/>
                </a:lnTo>
                <a:lnTo>
                  <a:pt x="240533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1830968" y="2159919"/>
            <a:ext cx="9634702" cy="1356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124"/>
              </a:lnSpc>
              <a:spcBef>
                <a:spcPct val="0"/>
              </a:spcBef>
            </a:pPr>
            <a:r>
              <a:rPr lang="en-US" sz="10438" u="none" strike="noStrike" dirty="0">
                <a:solidFill>
                  <a:srgbClr val="FEBA32"/>
                </a:solidFill>
                <a:latin typeface="Oswald Bold"/>
              </a:rPr>
              <a:t>INTRODUCTION</a:t>
            </a:r>
          </a:p>
        </p:txBody>
      </p:sp>
      <p:pic>
        <p:nvPicPr>
          <p:cNvPr id="17" name="Picture 4" descr="Who makes a better leader: Smart Worker or Hard Worker?">
            <a:extLst>
              <a:ext uri="{FF2B5EF4-FFF2-40B4-BE49-F238E27FC236}">
                <a16:creationId xmlns:a16="http://schemas.microsoft.com/office/drawing/2014/main" id="{4E2C084D-A511-0941-865A-CE4BD2023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891" y="5098582"/>
            <a:ext cx="6653746" cy="387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-1454910" y="-603021"/>
            <a:ext cx="2160288" cy="11216898"/>
            <a:chOff x="0" y="0"/>
            <a:chExt cx="920802" cy="478109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20802" cy="4781095"/>
            </a:xfrm>
            <a:custGeom>
              <a:avLst/>
              <a:gdLst/>
              <a:ahLst/>
              <a:cxnLst/>
              <a:rect l="l" t="t" r="r" b="b"/>
              <a:pathLst>
                <a:path w="920802" h="4781095">
                  <a:moveTo>
                    <a:pt x="0" y="0"/>
                  </a:moveTo>
                  <a:lnTo>
                    <a:pt x="920802" y="0"/>
                  </a:lnTo>
                  <a:lnTo>
                    <a:pt x="920802" y="4781095"/>
                  </a:lnTo>
                  <a:lnTo>
                    <a:pt x="0" y="4781095"/>
                  </a:lnTo>
                  <a:lnTo>
                    <a:pt x="0" y="0"/>
                  </a:lnTo>
                </a:path>
              </a:pathLst>
            </a:custGeom>
            <a:solidFill>
              <a:srgbClr val="FEBA3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2056732" y="3195544"/>
            <a:ext cx="1226172" cy="136986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213"/>
              </a:lnSpc>
            </a:pPr>
            <a:endParaRPr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601784-E484-91C6-CA46-F88B1D5E5504}"/>
              </a:ext>
            </a:extLst>
          </p:cNvPr>
          <p:cNvSpPr txBox="1"/>
          <p:nvPr/>
        </p:nvSpPr>
        <p:spPr>
          <a:xfrm>
            <a:off x="1289572" y="2714451"/>
            <a:ext cx="108870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Hard work</a:t>
            </a:r>
            <a:endParaRPr lang="en-IN" sz="5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29C42C-976F-C0BB-80D3-94A6AA7BD8CE}"/>
              </a:ext>
            </a:extLst>
          </p:cNvPr>
          <p:cNvSpPr txBox="1"/>
          <p:nvPr/>
        </p:nvSpPr>
        <p:spPr>
          <a:xfrm>
            <a:off x="983663" y="4524434"/>
            <a:ext cx="59505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374151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"Hard work refers to putting in significant effort, time, and energy to achieve a goal."</a:t>
            </a:r>
            <a:endParaRPr lang="en-IN" sz="36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pic>
        <p:nvPicPr>
          <p:cNvPr id="1026" name="Picture 2" descr="5 Reasons Why Hard Work Is the Key To Success | CollegeSearch">
            <a:extLst>
              <a:ext uri="{FF2B5EF4-FFF2-40B4-BE49-F238E27FC236}">
                <a16:creationId xmlns:a16="http://schemas.microsoft.com/office/drawing/2014/main" id="{63CFCF99-1B2D-555C-E14A-FFD054AC8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290675"/>
            <a:ext cx="10154697" cy="570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8374756" y="801980"/>
            <a:ext cx="1296733" cy="8683039"/>
            <a:chOff x="0" y="0"/>
            <a:chExt cx="552720" cy="370106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52720" cy="3701062"/>
            </a:xfrm>
            <a:custGeom>
              <a:avLst/>
              <a:gdLst/>
              <a:ahLst/>
              <a:cxnLst/>
              <a:rect l="l" t="t" r="r" b="b"/>
              <a:pathLst>
                <a:path w="552720" h="3701062">
                  <a:moveTo>
                    <a:pt x="0" y="0"/>
                  </a:moveTo>
                  <a:lnTo>
                    <a:pt x="552720" y="0"/>
                  </a:lnTo>
                  <a:lnTo>
                    <a:pt x="552720" y="3701062"/>
                  </a:lnTo>
                  <a:lnTo>
                    <a:pt x="0" y="3701062"/>
                  </a:lnTo>
                  <a:lnTo>
                    <a:pt x="0" y="0"/>
                  </a:lnTo>
                </a:path>
              </a:pathLst>
            </a:custGeom>
            <a:solidFill>
              <a:srgbClr val="FEBA3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161399" y="3944723"/>
            <a:ext cx="7293169" cy="5141848"/>
            <a:chOff x="0" y="0"/>
            <a:chExt cx="692357" cy="48812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92357" cy="488127"/>
            </a:xfrm>
            <a:custGeom>
              <a:avLst/>
              <a:gdLst/>
              <a:ahLst/>
              <a:cxnLst/>
              <a:rect l="l" t="t" r="r" b="b"/>
              <a:pathLst>
                <a:path w="692357" h="488127">
                  <a:moveTo>
                    <a:pt x="0" y="0"/>
                  </a:moveTo>
                  <a:lnTo>
                    <a:pt x="692357" y="0"/>
                  </a:lnTo>
                  <a:lnTo>
                    <a:pt x="692357" y="488127"/>
                  </a:lnTo>
                  <a:lnTo>
                    <a:pt x="0" y="488127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909614" y="3644990"/>
            <a:ext cx="7293169" cy="5141848"/>
            <a:chOff x="0" y="0"/>
            <a:chExt cx="692357" cy="48812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92357" cy="488127"/>
            </a:xfrm>
            <a:custGeom>
              <a:avLst/>
              <a:gdLst/>
              <a:ahLst/>
              <a:cxnLst/>
              <a:rect l="l" t="t" r="r" b="b"/>
              <a:pathLst>
                <a:path w="692357" h="488127">
                  <a:moveTo>
                    <a:pt x="0" y="0"/>
                  </a:moveTo>
                  <a:lnTo>
                    <a:pt x="692357" y="0"/>
                  </a:lnTo>
                  <a:lnTo>
                    <a:pt x="692357" y="488127"/>
                  </a:lnTo>
                  <a:lnTo>
                    <a:pt x="0" y="488127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909229" y="1219200"/>
            <a:ext cx="5832712" cy="1051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175"/>
              </a:lnSpc>
              <a:spcBef>
                <a:spcPct val="0"/>
              </a:spcBef>
            </a:pPr>
            <a:r>
              <a:rPr lang="en-US" sz="8428" dirty="0">
                <a:solidFill>
                  <a:srgbClr val="000000"/>
                </a:solidFill>
                <a:latin typeface="Oswald Bold"/>
              </a:rPr>
              <a:t>Smart Work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604321" y="4123159"/>
            <a:ext cx="6008288" cy="2005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48"/>
              </a:lnSpc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"Smart work involves finding efficient and effective ways to achieve the same goal with less effort and in less time."</a:t>
            </a:r>
            <a:endParaRPr lang="en-IN" sz="3600" dirty="0"/>
          </a:p>
          <a:p>
            <a:pPr marL="0" lvl="0" indent="0" algn="l">
              <a:lnSpc>
                <a:spcPts val="3248"/>
              </a:lnSpc>
            </a:pPr>
            <a:endParaRPr lang="en-US" sz="1921" dirty="0">
              <a:solidFill>
                <a:srgbClr val="000000"/>
              </a:solidFill>
              <a:latin typeface="Arimo"/>
            </a:endParaRPr>
          </a:p>
        </p:txBody>
      </p:sp>
      <p:pic>
        <p:nvPicPr>
          <p:cNvPr id="23" name="Picture 10" descr="Smart Work vs Hard Work - Which One is Better? - Zigsaw BlogZigsaw Blog">
            <a:extLst>
              <a:ext uri="{FF2B5EF4-FFF2-40B4-BE49-F238E27FC236}">
                <a16:creationId xmlns:a16="http://schemas.microsoft.com/office/drawing/2014/main" id="{97966FEE-4BCD-8E45-05FC-0A1F82146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5" r="14115"/>
          <a:stretch>
            <a:fillRect/>
          </a:stretch>
        </p:blipFill>
        <p:spPr bwMode="auto">
          <a:xfrm>
            <a:off x="989012" y="914400"/>
            <a:ext cx="5544644" cy="7726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-1454910" y="-603772"/>
            <a:ext cx="4967219" cy="11216898"/>
            <a:chOff x="0" y="0"/>
            <a:chExt cx="2117230" cy="478109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17230" cy="4781095"/>
            </a:xfrm>
            <a:custGeom>
              <a:avLst/>
              <a:gdLst/>
              <a:ahLst/>
              <a:cxnLst/>
              <a:rect l="l" t="t" r="r" b="b"/>
              <a:pathLst>
                <a:path w="2117230" h="4781095">
                  <a:moveTo>
                    <a:pt x="0" y="0"/>
                  </a:moveTo>
                  <a:lnTo>
                    <a:pt x="2117230" y="0"/>
                  </a:lnTo>
                  <a:lnTo>
                    <a:pt x="2117230" y="4781095"/>
                  </a:lnTo>
                  <a:lnTo>
                    <a:pt x="0" y="4781095"/>
                  </a:lnTo>
                  <a:lnTo>
                    <a:pt x="0" y="0"/>
                  </a:lnTo>
                </a:path>
              </a:pathLst>
            </a:custGeom>
            <a:solidFill>
              <a:srgbClr val="FEBA3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683198" y="5004677"/>
            <a:ext cx="6319181" cy="4455165"/>
            <a:chOff x="0" y="0"/>
            <a:chExt cx="692357" cy="48812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92357" cy="488127"/>
            </a:xfrm>
            <a:custGeom>
              <a:avLst/>
              <a:gdLst/>
              <a:ahLst/>
              <a:cxnLst/>
              <a:rect l="l" t="t" r="r" b="b"/>
              <a:pathLst>
                <a:path w="692357" h="488127">
                  <a:moveTo>
                    <a:pt x="0" y="0"/>
                  </a:moveTo>
                  <a:lnTo>
                    <a:pt x="692357" y="0"/>
                  </a:lnTo>
                  <a:lnTo>
                    <a:pt x="692357" y="488127"/>
                  </a:lnTo>
                  <a:lnTo>
                    <a:pt x="0" y="488127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526740" y="4744973"/>
            <a:ext cx="6257479" cy="5542027"/>
            <a:chOff x="0" y="0"/>
            <a:chExt cx="692357" cy="48812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92357" cy="488127"/>
            </a:xfrm>
            <a:custGeom>
              <a:avLst/>
              <a:gdLst/>
              <a:ahLst/>
              <a:cxnLst/>
              <a:rect l="l" t="t" r="r" b="b"/>
              <a:pathLst>
                <a:path w="692357" h="488127">
                  <a:moveTo>
                    <a:pt x="0" y="0"/>
                  </a:moveTo>
                  <a:lnTo>
                    <a:pt x="692357" y="0"/>
                  </a:lnTo>
                  <a:lnTo>
                    <a:pt x="692357" y="488127"/>
                  </a:lnTo>
                  <a:lnTo>
                    <a:pt x="0" y="488127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922079" y="5004677"/>
            <a:ext cx="6319181" cy="4455165"/>
            <a:chOff x="0" y="0"/>
            <a:chExt cx="692357" cy="48812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92357" cy="488127"/>
            </a:xfrm>
            <a:custGeom>
              <a:avLst/>
              <a:gdLst/>
              <a:ahLst/>
              <a:cxnLst/>
              <a:rect l="l" t="t" r="r" b="b"/>
              <a:pathLst>
                <a:path w="692357" h="488127">
                  <a:moveTo>
                    <a:pt x="0" y="0"/>
                  </a:moveTo>
                  <a:lnTo>
                    <a:pt x="692357" y="0"/>
                  </a:lnTo>
                  <a:lnTo>
                    <a:pt x="692357" y="488127"/>
                  </a:lnTo>
                  <a:lnTo>
                    <a:pt x="0" y="488127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661268" y="4700530"/>
            <a:ext cx="6319181" cy="5483089"/>
            <a:chOff x="0" y="0"/>
            <a:chExt cx="692357" cy="48812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92357" cy="488127"/>
            </a:xfrm>
            <a:custGeom>
              <a:avLst/>
              <a:gdLst/>
              <a:ahLst/>
              <a:cxnLst/>
              <a:rect l="l" t="t" r="r" b="b"/>
              <a:pathLst>
                <a:path w="692357" h="488127">
                  <a:moveTo>
                    <a:pt x="0" y="0"/>
                  </a:moveTo>
                  <a:lnTo>
                    <a:pt x="692357" y="0"/>
                  </a:lnTo>
                  <a:lnTo>
                    <a:pt x="692357" y="488127"/>
                  </a:lnTo>
                  <a:lnTo>
                    <a:pt x="0" y="488127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901358" y="6208192"/>
            <a:ext cx="5486340" cy="54017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Highlight the benefits of hard work: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Demonstrates dedication and commitment.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Often results in a deep understanding of the task.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Builds discipline and perseverance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lvl="0" indent="0" algn="l">
              <a:lnSpc>
                <a:spcPts val="4247"/>
              </a:lnSpc>
            </a:pPr>
            <a:endParaRPr lang="en-US" sz="2513" spc="-75" dirty="0">
              <a:solidFill>
                <a:srgbClr val="000000"/>
              </a:solidFill>
              <a:latin typeface="Arimo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516694" y="58938"/>
            <a:ext cx="9481300" cy="4641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2630"/>
              </a:lnSpc>
              <a:spcBef>
                <a:spcPct val="0"/>
              </a:spcBef>
            </a:pPr>
            <a:r>
              <a:rPr lang="en-US" sz="6600" dirty="0">
                <a:solidFill>
                  <a:srgbClr val="000000"/>
                </a:solidFill>
                <a:latin typeface="Oswald Bold"/>
              </a:rPr>
              <a:t>Advantages and Disadvantages of hard work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004432" y="5283458"/>
            <a:ext cx="5383265" cy="665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175"/>
              </a:lnSpc>
              <a:spcBef>
                <a:spcPct val="0"/>
              </a:spcBef>
            </a:pPr>
            <a:r>
              <a:rPr lang="en-US" sz="4705" dirty="0">
                <a:solidFill>
                  <a:srgbClr val="000000"/>
                </a:solidFill>
                <a:latin typeface="Oswald Bold"/>
              </a:rPr>
              <a:t>Advantages: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301168" y="6247628"/>
            <a:ext cx="5623330" cy="5865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Discuss the drawbacks of relying solely on hard work: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Might not be scalable in the long run.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Can lead to burnout and exhaustion.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May not always lead to optimal results</a:t>
            </a:r>
          </a:p>
          <a:p>
            <a:endParaRPr lang="en-US" sz="3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lvl="0" indent="0" algn="l">
              <a:lnSpc>
                <a:spcPts val="3921"/>
              </a:lnSpc>
            </a:pPr>
            <a:r>
              <a:rPr lang="en-US" sz="2513" spc="-75" dirty="0">
                <a:solidFill>
                  <a:srgbClr val="000000"/>
                </a:solidFill>
                <a:latin typeface="Arimo"/>
              </a:rPr>
              <a:t>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233525" y="5283458"/>
            <a:ext cx="5383265" cy="665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175"/>
              </a:lnSpc>
              <a:spcBef>
                <a:spcPct val="0"/>
              </a:spcBef>
            </a:pPr>
            <a:r>
              <a:rPr lang="en-US" sz="4705" dirty="0">
                <a:solidFill>
                  <a:srgbClr val="000000"/>
                </a:solidFill>
                <a:latin typeface="Oswald Bold"/>
              </a:rPr>
              <a:t>Disadvantages: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7200615" y="298796"/>
            <a:ext cx="2174770" cy="696247"/>
            <a:chOff x="0" y="0"/>
            <a:chExt cx="568013" cy="181848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568013" cy="181848"/>
            </a:xfrm>
            <a:custGeom>
              <a:avLst/>
              <a:gdLst/>
              <a:ahLst/>
              <a:cxnLst/>
              <a:rect l="l" t="t" r="r" b="b"/>
              <a:pathLst>
                <a:path w="568013" h="181848">
                  <a:moveTo>
                    <a:pt x="0" y="0"/>
                  </a:moveTo>
                  <a:lnTo>
                    <a:pt x="568013" y="0"/>
                  </a:lnTo>
                  <a:lnTo>
                    <a:pt x="568013" y="181848"/>
                  </a:lnTo>
                  <a:lnTo>
                    <a:pt x="0" y="181848"/>
                  </a:lnTo>
                  <a:lnTo>
                    <a:pt x="0" y="0"/>
                  </a:lnTo>
                </a:path>
              </a:pathLst>
            </a:custGeom>
            <a:solidFill>
              <a:srgbClr val="FEBA3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4196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-1454910" y="-603772"/>
            <a:ext cx="4967219" cy="11216898"/>
            <a:chOff x="0" y="0"/>
            <a:chExt cx="2117230" cy="478109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17230" cy="4781095"/>
            </a:xfrm>
            <a:custGeom>
              <a:avLst/>
              <a:gdLst/>
              <a:ahLst/>
              <a:cxnLst/>
              <a:rect l="l" t="t" r="r" b="b"/>
              <a:pathLst>
                <a:path w="2117230" h="4781095">
                  <a:moveTo>
                    <a:pt x="0" y="0"/>
                  </a:moveTo>
                  <a:lnTo>
                    <a:pt x="2117230" y="0"/>
                  </a:lnTo>
                  <a:lnTo>
                    <a:pt x="2117230" y="4781095"/>
                  </a:lnTo>
                  <a:lnTo>
                    <a:pt x="0" y="4781095"/>
                  </a:lnTo>
                  <a:lnTo>
                    <a:pt x="0" y="0"/>
                  </a:lnTo>
                </a:path>
              </a:pathLst>
            </a:custGeom>
            <a:solidFill>
              <a:srgbClr val="FEBA3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683198" y="5004677"/>
            <a:ext cx="6319181" cy="4455165"/>
            <a:chOff x="0" y="0"/>
            <a:chExt cx="692357" cy="48812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92357" cy="488127"/>
            </a:xfrm>
            <a:custGeom>
              <a:avLst/>
              <a:gdLst/>
              <a:ahLst/>
              <a:cxnLst/>
              <a:rect l="l" t="t" r="r" b="b"/>
              <a:pathLst>
                <a:path w="692357" h="488127">
                  <a:moveTo>
                    <a:pt x="0" y="0"/>
                  </a:moveTo>
                  <a:lnTo>
                    <a:pt x="692357" y="0"/>
                  </a:lnTo>
                  <a:lnTo>
                    <a:pt x="692357" y="488127"/>
                  </a:lnTo>
                  <a:lnTo>
                    <a:pt x="0" y="488127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465038" y="5004677"/>
            <a:ext cx="6575910" cy="5282323"/>
            <a:chOff x="0" y="0"/>
            <a:chExt cx="692357" cy="48812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92357" cy="488127"/>
            </a:xfrm>
            <a:custGeom>
              <a:avLst/>
              <a:gdLst/>
              <a:ahLst/>
              <a:cxnLst/>
              <a:rect l="l" t="t" r="r" b="b"/>
              <a:pathLst>
                <a:path w="692357" h="488127">
                  <a:moveTo>
                    <a:pt x="0" y="0"/>
                  </a:moveTo>
                  <a:lnTo>
                    <a:pt x="692357" y="0"/>
                  </a:lnTo>
                  <a:lnTo>
                    <a:pt x="692357" y="488127"/>
                  </a:lnTo>
                  <a:lnTo>
                    <a:pt x="0" y="488127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922079" y="5004677"/>
            <a:ext cx="6319181" cy="4455165"/>
            <a:chOff x="0" y="0"/>
            <a:chExt cx="692357" cy="48812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92357" cy="488127"/>
            </a:xfrm>
            <a:custGeom>
              <a:avLst/>
              <a:gdLst/>
              <a:ahLst/>
              <a:cxnLst/>
              <a:rect l="l" t="t" r="r" b="b"/>
              <a:pathLst>
                <a:path w="692357" h="488127">
                  <a:moveTo>
                    <a:pt x="0" y="0"/>
                  </a:moveTo>
                  <a:lnTo>
                    <a:pt x="692357" y="0"/>
                  </a:lnTo>
                  <a:lnTo>
                    <a:pt x="692357" y="488127"/>
                  </a:lnTo>
                  <a:lnTo>
                    <a:pt x="0" y="488127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842609" y="4391002"/>
            <a:ext cx="8191195" cy="8287828"/>
            <a:chOff x="-84663" y="-95250"/>
            <a:chExt cx="897463" cy="908050"/>
          </a:xfrm>
        </p:grpSpPr>
        <p:sp>
          <p:nvSpPr>
            <p:cNvPr id="16" name="Freeform 16"/>
            <p:cNvSpPr/>
            <p:nvPr/>
          </p:nvSpPr>
          <p:spPr>
            <a:xfrm>
              <a:off x="-84663" y="-28013"/>
              <a:ext cx="704547" cy="578754"/>
            </a:xfrm>
            <a:custGeom>
              <a:avLst/>
              <a:gdLst/>
              <a:ahLst/>
              <a:cxnLst/>
              <a:rect l="l" t="t" r="r" b="b"/>
              <a:pathLst>
                <a:path w="692357" h="488127">
                  <a:moveTo>
                    <a:pt x="0" y="0"/>
                  </a:moveTo>
                  <a:lnTo>
                    <a:pt x="692357" y="0"/>
                  </a:lnTo>
                  <a:lnTo>
                    <a:pt x="692357" y="488127"/>
                  </a:lnTo>
                  <a:lnTo>
                    <a:pt x="0" y="488127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3039076" y="6095267"/>
            <a:ext cx="5383265" cy="3939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Emphasize the benefits of smart work: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Focuses on efficiency and productivity.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Utilizes strategies to achieve goals faster.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Promotes innovative thinking and problem-solving</a:t>
            </a:r>
            <a:endParaRPr lang="en-US" sz="2513" spc="-75" dirty="0">
              <a:solidFill>
                <a:srgbClr val="000000"/>
              </a:solidFill>
              <a:latin typeface="Arimo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806797" y="61199"/>
            <a:ext cx="9481300" cy="4641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2630"/>
              </a:lnSpc>
              <a:spcBef>
                <a:spcPct val="0"/>
              </a:spcBef>
            </a:pPr>
            <a:r>
              <a:rPr lang="en-US" sz="6600" dirty="0">
                <a:solidFill>
                  <a:srgbClr val="000000"/>
                </a:solidFill>
                <a:latin typeface="Oswald Bold"/>
              </a:rPr>
              <a:t>Advantages and Disadvantages of Smart work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004432" y="5283458"/>
            <a:ext cx="5383265" cy="665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175"/>
              </a:lnSpc>
              <a:spcBef>
                <a:spcPct val="0"/>
              </a:spcBef>
            </a:pPr>
            <a:r>
              <a:rPr lang="en-US" sz="4705" dirty="0">
                <a:solidFill>
                  <a:srgbClr val="000000"/>
                </a:solidFill>
                <a:latin typeface="Oswald Bold"/>
              </a:rPr>
              <a:t>Advantages: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243313" y="6254947"/>
            <a:ext cx="5623330" cy="4387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Discuss the potential downsides of relying solely on smart work: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Might overlook important details or steps.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Can sometimes appear as cutting corners.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May not be suitable for tasks that require thoroughness</a:t>
            </a:r>
            <a:r>
              <a:rPr lang="en-US" sz="3200" dirty="0">
                <a:solidFill>
                  <a:srgbClr val="374151"/>
                </a:solidFill>
                <a:latin typeface="Söhne"/>
              </a:rPr>
              <a:t>.</a:t>
            </a:r>
            <a:endParaRPr lang="en-US" sz="32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lvl="0" indent="0" algn="l">
              <a:lnSpc>
                <a:spcPts val="3921"/>
              </a:lnSpc>
            </a:pPr>
            <a:r>
              <a:rPr lang="en-US" sz="2513" spc="-75" dirty="0">
                <a:solidFill>
                  <a:srgbClr val="000000"/>
                </a:solidFill>
                <a:latin typeface="Arimo"/>
              </a:rPr>
              <a:t>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233525" y="5283458"/>
            <a:ext cx="5383265" cy="665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175"/>
              </a:lnSpc>
              <a:spcBef>
                <a:spcPct val="0"/>
              </a:spcBef>
            </a:pPr>
            <a:r>
              <a:rPr lang="en-US" sz="4705" dirty="0">
                <a:solidFill>
                  <a:srgbClr val="000000"/>
                </a:solidFill>
                <a:latin typeface="Oswald Bold"/>
              </a:rPr>
              <a:t>Disadvantages: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7200615" y="298796"/>
            <a:ext cx="2174770" cy="696247"/>
            <a:chOff x="0" y="0"/>
            <a:chExt cx="568013" cy="181848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568013" cy="181848"/>
            </a:xfrm>
            <a:custGeom>
              <a:avLst/>
              <a:gdLst/>
              <a:ahLst/>
              <a:cxnLst/>
              <a:rect l="l" t="t" r="r" b="b"/>
              <a:pathLst>
                <a:path w="568013" h="181848">
                  <a:moveTo>
                    <a:pt x="0" y="0"/>
                  </a:moveTo>
                  <a:lnTo>
                    <a:pt x="568013" y="0"/>
                  </a:lnTo>
                  <a:lnTo>
                    <a:pt x="568013" y="181848"/>
                  </a:lnTo>
                  <a:lnTo>
                    <a:pt x="0" y="181848"/>
                  </a:lnTo>
                  <a:lnTo>
                    <a:pt x="0" y="0"/>
                  </a:lnTo>
                </a:path>
              </a:pathLst>
            </a:custGeom>
            <a:solidFill>
              <a:srgbClr val="FEBA3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43025" y="2724482"/>
            <a:ext cx="14691478" cy="6306272"/>
            <a:chOff x="0" y="0"/>
            <a:chExt cx="1893549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93549" cy="812800"/>
            </a:xfrm>
            <a:custGeom>
              <a:avLst/>
              <a:gdLst/>
              <a:ahLst/>
              <a:cxnLst/>
              <a:rect l="l" t="t" r="r" b="b"/>
              <a:pathLst>
                <a:path w="1893549" h="812800">
                  <a:moveTo>
                    <a:pt x="0" y="0"/>
                  </a:moveTo>
                  <a:lnTo>
                    <a:pt x="1893549" y="0"/>
                  </a:lnTo>
                  <a:lnTo>
                    <a:pt x="1893549" y="812800"/>
                  </a:lnTo>
                  <a:lnTo>
                    <a:pt x="0" y="81280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197983" y="1114425"/>
            <a:ext cx="8782495" cy="1209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348"/>
              </a:lnSpc>
              <a:spcBef>
                <a:spcPct val="0"/>
              </a:spcBef>
            </a:pPr>
            <a:r>
              <a:rPr lang="en-US" sz="8498">
                <a:solidFill>
                  <a:srgbClr val="000000"/>
                </a:solidFill>
                <a:latin typeface="Oswald Bold"/>
              </a:rPr>
              <a:t>CONCLUSION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28405" y="3194477"/>
            <a:ext cx="9848719" cy="5344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4000" b="0" i="0" dirty="0">
                <a:solidFill>
                  <a:srgbClr val="202124"/>
                </a:solidFill>
                <a:effectLst/>
                <a:latin typeface="Google Sans"/>
              </a:rPr>
              <a:t>Ultimately, the key to success is finding the right balance between hard work and smart work.</a:t>
            </a:r>
          </a:p>
          <a:p>
            <a:r>
              <a:rPr lang="en-US" sz="4000" b="0" i="0" dirty="0">
                <a:solidFill>
                  <a:srgbClr val="202124"/>
                </a:solidFill>
                <a:effectLst/>
                <a:latin typeface="Google Sans"/>
              </a:rPr>
              <a:t>By </a:t>
            </a:r>
            <a:r>
              <a:rPr lang="en-US" sz="4000" b="0" i="0" dirty="0">
                <a:solidFill>
                  <a:srgbClr val="040C28"/>
                </a:solidFill>
                <a:effectLst/>
                <a:latin typeface="Google Sans"/>
              </a:rPr>
              <a:t>setting clear goals, developing a plan, prioritizing tasks, leveraging technology, and embracing continuous learning</a:t>
            </a:r>
            <a:r>
              <a:rPr lang="en-US" sz="4000" b="0" i="0" dirty="0">
                <a:solidFill>
                  <a:srgbClr val="202124"/>
                </a:solidFill>
                <a:effectLst/>
                <a:latin typeface="Google Sans"/>
              </a:rPr>
              <a:t>, we can maximize our productivity and achieve our goals more efficiently.</a:t>
            </a:r>
            <a:endParaRPr lang="en-IN" sz="4000" dirty="0"/>
          </a:p>
          <a:p>
            <a:pPr>
              <a:lnSpc>
                <a:spcPts val="3718"/>
              </a:lnSpc>
            </a:pPr>
            <a:endParaRPr lang="en-US" sz="2200" spc="-66" dirty="0">
              <a:solidFill>
                <a:srgbClr val="000000"/>
              </a:solidFill>
              <a:latin typeface="Arimo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14598485" y="-603772"/>
            <a:ext cx="4967219" cy="11216898"/>
            <a:chOff x="0" y="0"/>
            <a:chExt cx="2117230" cy="478109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17230" cy="4781095"/>
            </a:xfrm>
            <a:custGeom>
              <a:avLst/>
              <a:gdLst/>
              <a:ahLst/>
              <a:cxnLst/>
              <a:rect l="l" t="t" r="r" b="b"/>
              <a:pathLst>
                <a:path w="2117230" h="4781095">
                  <a:moveTo>
                    <a:pt x="0" y="0"/>
                  </a:moveTo>
                  <a:lnTo>
                    <a:pt x="2117230" y="0"/>
                  </a:lnTo>
                  <a:lnTo>
                    <a:pt x="2117230" y="4781095"/>
                  </a:lnTo>
                  <a:lnTo>
                    <a:pt x="0" y="478109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4835526" y="-464949"/>
            <a:ext cx="4967219" cy="11216898"/>
            <a:chOff x="0" y="0"/>
            <a:chExt cx="2117230" cy="478109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117230" cy="4781095"/>
            </a:xfrm>
            <a:custGeom>
              <a:avLst/>
              <a:gdLst/>
              <a:ahLst/>
              <a:cxnLst/>
              <a:rect l="l" t="t" r="r" b="b"/>
              <a:pathLst>
                <a:path w="2117230" h="4781095">
                  <a:moveTo>
                    <a:pt x="0" y="0"/>
                  </a:moveTo>
                  <a:lnTo>
                    <a:pt x="2117230" y="0"/>
                  </a:lnTo>
                  <a:lnTo>
                    <a:pt x="2117230" y="4781095"/>
                  </a:lnTo>
                  <a:lnTo>
                    <a:pt x="0" y="4781095"/>
                  </a:lnTo>
                  <a:lnTo>
                    <a:pt x="0" y="0"/>
                  </a:lnTo>
                </a:path>
              </a:pathLst>
            </a:custGeom>
            <a:solidFill>
              <a:srgbClr val="FEBA3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200615" y="298796"/>
            <a:ext cx="2174770" cy="696247"/>
            <a:chOff x="0" y="0"/>
            <a:chExt cx="568013" cy="18184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68013" cy="181848"/>
            </a:xfrm>
            <a:custGeom>
              <a:avLst/>
              <a:gdLst/>
              <a:ahLst/>
              <a:cxnLst/>
              <a:rect l="l" t="t" r="r" b="b"/>
              <a:pathLst>
                <a:path w="568013" h="181848">
                  <a:moveTo>
                    <a:pt x="0" y="0"/>
                  </a:moveTo>
                  <a:lnTo>
                    <a:pt x="568013" y="0"/>
                  </a:lnTo>
                  <a:lnTo>
                    <a:pt x="568013" y="181848"/>
                  </a:lnTo>
                  <a:lnTo>
                    <a:pt x="0" y="181848"/>
                  </a:lnTo>
                  <a:lnTo>
                    <a:pt x="0" y="0"/>
                  </a:lnTo>
                </a:path>
              </a:pathLst>
            </a:custGeom>
            <a:solidFill>
              <a:srgbClr val="FEBA3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pic>
        <p:nvPicPr>
          <p:cNvPr id="21" name="Picture 2" descr="Hard Work vs Smart Work | हार्ड वर्क या स्मार्ट वर्क, कौन है ज्यादा बेहतर">
            <a:extLst>
              <a:ext uri="{FF2B5EF4-FFF2-40B4-BE49-F238E27FC236}">
                <a16:creationId xmlns:a16="http://schemas.microsoft.com/office/drawing/2014/main" id="{6389F314-F6A6-DD67-E475-C63BF98FA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86200" y="3069326"/>
            <a:ext cx="7340113" cy="516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64177" y="4963990"/>
            <a:ext cx="14531439" cy="1851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323"/>
              </a:lnSpc>
            </a:pPr>
            <a:r>
              <a:rPr lang="en-US" sz="13021">
                <a:solidFill>
                  <a:srgbClr val="000000"/>
                </a:solidFill>
                <a:latin typeface="Oswald Bold"/>
              </a:rPr>
              <a:t>THANK YOU!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6369175" y="1028700"/>
            <a:ext cx="2174770" cy="696247"/>
            <a:chOff x="0" y="0"/>
            <a:chExt cx="568013" cy="18184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68013" cy="181848"/>
            </a:xfrm>
            <a:custGeom>
              <a:avLst/>
              <a:gdLst/>
              <a:ahLst/>
              <a:cxnLst/>
              <a:rect l="l" t="t" r="r" b="b"/>
              <a:pathLst>
                <a:path w="568013" h="181848">
                  <a:moveTo>
                    <a:pt x="0" y="0"/>
                  </a:moveTo>
                  <a:lnTo>
                    <a:pt x="568013" y="0"/>
                  </a:lnTo>
                  <a:lnTo>
                    <a:pt x="568013" y="181848"/>
                  </a:lnTo>
                  <a:lnTo>
                    <a:pt x="0" y="181848"/>
                  </a:lnTo>
                  <a:lnTo>
                    <a:pt x="0" y="0"/>
                  </a:lnTo>
                </a:path>
              </a:pathLst>
            </a:custGeom>
            <a:solidFill>
              <a:srgbClr val="FEBA3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3822068" y="6841116"/>
            <a:ext cx="4272010" cy="294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15"/>
              </a:lnSpc>
            </a:pPr>
            <a:r>
              <a:rPr lang="en-US" sz="1929" dirty="0">
                <a:solidFill>
                  <a:srgbClr val="FFFFFF"/>
                </a:solidFill>
                <a:latin typeface="Arimo"/>
              </a:rPr>
              <a:t>13</a:t>
            </a:r>
          </a:p>
        </p:txBody>
      </p:sp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731F1BBA-9A43-9346-EE86-1D90C48C8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939" y="2215066"/>
            <a:ext cx="7043234" cy="70432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279</Words>
  <Application>Microsoft Office PowerPoint</Application>
  <PresentationFormat>Custom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Oswald Bold</vt:lpstr>
      <vt:lpstr>Arimo</vt:lpstr>
      <vt:lpstr>Söhne</vt:lpstr>
      <vt:lpstr>Google Sans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cp:lastModifiedBy>Aditya Borhade</cp:lastModifiedBy>
  <cp:revision>2</cp:revision>
  <dcterms:created xsi:type="dcterms:W3CDTF">2006-08-16T00:00:00Z</dcterms:created>
  <dcterms:modified xsi:type="dcterms:W3CDTF">2023-09-01T06:31:31Z</dcterms:modified>
  <dc:identifier>DAFtLdNFfRo</dc:identifier>
</cp:coreProperties>
</file>