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4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3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2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4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9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5992-460F-45E7-A875-9B1B06D451E4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B4E8-5B96-4FD7-BF5E-DE658E86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8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908" y="1914028"/>
            <a:ext cx="12022183" cy="22547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Housing Price Analysis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Statistical Modeling Presentation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12192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Model</a:t>
            </a:r>
            <a:endParaRPr lang="en-IN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561" t="29196" r="36814" b="5626"/>
          <a:stretch/>
        </p:blipFill>
        <p:spPr>
          <a:xfrm>
            <a:off x="1136468" y="1018903"/>
            <a:ext cx="7367452" cy="47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03" y="108104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388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12192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Overview</a:t>
            </a:r>
            <a:endParaRPr lang="en-IN" sz="2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95452" y="2455817"/>
            <a:ext cx="7027817" cy="262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Housing Price Data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Hypothesis Testing (Pearson’s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 Analysis (Preprocessing)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Outlier Removal (Z-Score)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Linear Model building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3987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4320"/>
            <a:ext cx="12192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Data Description</a:t>
            </a:r>
            <a:endParaRPr lang="en-IN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2076994" y="2377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05840" y="150222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569" t="58303" r="38822" b="24221"/>
          <a:stretch/>
        </p:blipFill>
        <p:spPr>
          <a:xfrm>
            <a:off x="1005840" y="3970878"/>
            <a:ext cx="9294206" cy="1735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" y="1293222"/>
            <a:ext cx="10789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Housing Price prediction Data contains various attributes of House that available for sale.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It contains more then 20000 house data.</a:t>
            </a:r>
            <a:endParaRPr lang="en-IN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Each data point contains more then 20 information related to house (ID, price, area etc..)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Objective to Determine </a:t>
            </a:r>
            <a:r>
              <a:rPr lang="en-US" sz="2000" dirty="0"/>
              <a:t>the linear dependency of each feature with house </a:t>
            </a:r>
            <a:r>
              <a:rPr lang="en-US" sz="2000" dirty="0" smtClean="0"/>
              <a:t>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design a model that predicts House price given the related </a:t>
            </a:r>
            <a:r>
              <a:rPr lang="en-US" sz="2000" dirty="0" smtClean="0"/>
              <a:t>attributes.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Find </a:t>
            </a:r>
            <a:r>
              <a:rPr lang="en-US" sz="2000" dirty="0"/>
              <a:t>out the parameters of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030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4320"/>
            <a:ext cx="12192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Hypothesis Testing (Pearson’s test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76994" y="2377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49587" y="2076995"/>
            <a:ext cx="107768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Tests whether two samples have a linear relationship.</a:t>
            </a:r>
          </a:p>
          <a:p>
            <a:pPr fontAlgn="base"/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Assumptions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Observations in each sample are independent and identically distributed (</a:t>
            </a:r>
            <a:r>
              <a:rPr lang="en-US" sz="2000" dirty="0" err="1"/>
              <a:t>iid</a:t>
            </a:r>
            <a:r>
              <a:rPr lang="en-US" sz="2000" dirty="0"/>
              <a:t>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Observations in each sample are normally distributed.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Observations in each sample have the same variance.</a:t>
            </a:r>
          </a:p>
          <a:p>
            <a:pPr fontAlgn="base"/>
            <a:endParaRPr lang="en-US" sz="2000" b="1" dirty="0" smtClean="0"/>
          </a:p>
          <a:p>
            <a:pPr fontAlgn="base"/>
            <a:r>
              <a:rPr lang="en-US" sz="2000" b="1" dirty="0" smtClean="0"/>
              <a:t>Interpretation</a:t>
            </a:r>
            <a:endParaRPr lang="en-US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H0: the two samples are independent</a:t>
            </a:r>
            <a:r>
              <a:rPr lang="en-US" sz="2000" dirty="0" smtClean="0"/>
              <a:t>. </a:t>
            </a:r>
            <a:endParaRPr lang="en-US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H1: there is a dependency between the samples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97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12192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Pearson’s correlation coefficient</a:t>
            </a:r>
            <a:endParaRPr lang="en-US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36888" y="3681413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86" y="1423851"/>
            <a:ext cx="10228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Let we are having two sequence of continuous data X and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Pearson's </a:t>
            </a:r>
            <a:r>
              <a:rPr lang="en-IN" dirty="0">
                <a:solidFill>
                  <a:srgbClr val="000000"/>
                </a:solidFill>
              </a:rPr>
              <a:t>correlation coefficient </a:t>
            </a:r>
            <a:endParaRPr lang="en-IN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r = </a:t>
            </a:r>
            <a:r>
              <a:rPr lang="en-IN" dirty="0">
                <a:solidFill>
                  <a:srgbClr val="000000"/>
                </a:solidFill>
              </a:rPr>
              <a:t>covariance(X, Y) / (</a:t>
            </a:r>
            <a:r>
              <a:rPr lang="en-IN" dirty="0" err="1">
                <a:solidFill>
                  <a:srgbClr val="000000"/>
                </a:solidFill>
              </a:rPr>
              <a:t>stdv</a:t>
            </a:r>
            <a:r>
              <a:rPr lang="en-IN" dirty="0">
                <a:solidFill>
                  <a:srgbClr val="000000"/>
                </a:solidFill>
              </a:rPr>
              <a:t>(X) * </a:t>
            </a:r>
            <a:r>
              <a:rPr lang="en-IN" dirty="0" err="1">
                <a:solidFill>
                  <a:srgbClr val="000000"/>
                </a:solidFill>
              </a:rPr>
              <a:t>stdv</a:t>
            </a:r>
            <a:r>
              <a:rPr lang="en-IN" dirty="0">
                <a:solidFill>
                  <a:srgbClr val="000000"/>
                </a:solidFill>
              </a:rPr>
              <a:t>(Y</a:t>
            </a:r>
            <a:r>
              <a:rPr lang="en-IN" dirty="0" smtClean="0">
                <a:solidFill>
                  <a:srgbClr val="000000"/>
                </a:solidFill>
              </a:rPr>
              <a:t>))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value can be differ from -1 to 1.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If two sequences are same then the value is 1 if two data are completely independent then the coefficient value nearly zero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Positive value refers to positive correlation where negative value refers to negative correlation.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2052" name="Picture 4" descr="Pearson Correlation Coefficient Formula | Examples &amp;amp; Calcula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9" t="35847" b="33101"/>
          <a:stretch/>
        </p:blipFill>
        <p:spPr bwMode="auto">
          <a:xfrm>
            <a:off x="4227884" y="4374623"/>
            <a:ext cx="3736232" cy="91583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4320"/>
            <a:ext cx="12192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Pearson’s Test Statistic (t value)</a:t>
            </a:r>
            <a:endParaRPr lang="en-IN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2076994" y="2377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05840" y="150222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83771" y="1332411"/>
            <a:ext cx="10489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 the value of the test statistic using the following formula: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statistic: 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i="1" dirty="0" smtClean="0"/>
              <a:t>r </a:t>
            </a:r>
            <a:r>
              <a:rPr lang="en-US" dirty="0" smtClean="0"/>
              <a:t>is the </a:t>
            </a:r>
            <a:r>
              <a:rPr lang="en-US" dirty="0"/>
              <a:t>P</a:t>
            </a:r>
            <a:r>
              <a:rPr lang="en-US" dirty="0" smtClean="0"/>
              <a:t>earson’s correlation coefficient and </a:t>
            </a:r>
            <a:r>
              <a:rPr lang="en-US" i="1" dirty="0" smtClean="0"/>
              <a:t>n-2 </a:t>
            </a:r>
            <a:r>
              <a:rPr lang="en-US" dirty="0" smtClean="0"/>
              <a:t>is the degree of freedom.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t value we will find out the p value and matching that with our significance level we will accept or reject the hypothesis.</a:t>
            </a:r>
          </a:p>
        </p:txBody>
      </p:sp>
      <p:pic>
        <p:nvPicPr>
          <p:cNvPr id="3074" name="Picture 2" descr="Calculate P value for the correlation coefficient - Cross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03" y="1852229"/>
            <a:ext cx="1542597" cy="92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409" t="48891" r="17839" b="27054"/>
          <a:stretch/>
        </p:blipFill>
        <p:spPr>
          <a:xfrm>
            <a:off x="783771" y="4376057"/>
            <a:ext cx="9359642" cy="19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12192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Test Simulation</a:t>
            </a:r>
            <a:endParaRPr lang="en-IN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836023" y="1254033"/>
            <a:ext cx="1063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simulate the result I designed a function that will interpret </a:t>
            </a:r>
            <a:r>
              <a:rPr lang="en-US" b="1" dirty="0" smtClean="0"/>
              <a:t>the degree of freedom </a:t>
            </a:r>
            <a:r>
              <a:rPr lang="en-US" dirty="0" smtClean="0"/>
              <a:t>and </a:t>
            </a:r>
            <a:r>
              <a:rPr lang="en-US" b="1" dirty="0" smtClean="0"/>
              <a:t>level of significance </a:t>
            </a:r>
            <a:r>
              <a:rPr lang="en-US" dirty="0" smtClean="0"/>
              <a:t>value.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63" t="30089" r="13321" b="5982"/>
          <a:stretch/>
        </p:blipFill>
        <p:spPr>
          <a:xfrm>
            <a:off x="718457" y="2131651"/>
            <a:ext cx="9601200" cy="4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12192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Model Building</a:t>
            </a:r>
            <a:endParaRPr lang="en-IN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1110343"/>
            <a:ext cx="1065929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hypothesis result some dependent feature will be available by using those features we fit a hyperplane using Linear regression for predicting the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Assumptions : </a:t>
            </a:r>
            <a:r>
              <a:rPr lang="en-US" dirty="0" smtClean="0"/>
              <a:t>Variance should be same for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applying the algorithm some preprocessing part done for null value and </a:t>
            </a:r>
            <a:r>
              <a:rPr lang="en-US" b="1" dirty="0" smtClean="0"/>
              <a:t>outlier </a:t>
            </a:r>
            <a:r>
              <a:rPr lang="en-US" dirty="0" smtClean="0"/>
              <a:t>removal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Outlier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I calculated the </a:t>
            </a:r>
            <a:r>
              <a:rPr lang="en-US" i="1" dirty="0" smtClean="0"/>
              <a:t>Z</a:t>
            </a:r>
            <a:r>
              <a:rPr lang="en-US" dirty="0" smtClean="0"/>
              <a:t> score of the data as		     with respect to each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we know nearly </a:t>
            </a:r>
            <a:r>
              <a:rPr lang="en-US" i="1" dirty="0" smtClean="0"/>
              <a:t>99% </a:t>
            </a:r>
            <a:r>
              <a:rPr lang="en-US" dirty="0" smtClean="0"/>
              <a:t> of the data lies between +/- 3</a:t>
            </a:r>
            <a:r>
              <a:rPr lang="el-GR" sz="2000" dirty="0" smtClean="0"/>
              <a:t>σ </a:t>
            </a:r>
            <a:r>
              <a:rPr lang="en-US" dirty="0" smtClean="0"/>
              <a:t>(standard deviation) in normal distribution so the values that have absolute Z score value of more then 3 are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AutoShape 2" descr="How to normalize data in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50" name="Picture 6" descr="How to normalize data in Exc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46" y="2933533"/>
            <a:ext cx="2644175" cy="63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Z Scores II ( Read ) | Statistics | CK-12 Found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78"/>
          <a:stretch/>
        </p:blipFill>
        <p:spPr bwMode="auto">
          <a:xfrm>
            <a:off x="3422469" y="4602668"/>
            <a:ext cx="3954252" cy="17589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3280674" y="5711309"/>
            <a:ext cx="283590" cy="39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030585" y="5440689"/>
            <a:ext cx="761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Outliers</a:t>
            </a:r>
            <a:endParaRPr lang="en-IN" sz="1400" dirty="0"/>
          </a:p>
        </p:txBody>
      </p:sp>
      <p:sp>
        <p:nvSpPr>
          <p:cNvPr id="14" name="Down Arrow 13"/>
          <p:cNvSpPr/>
          <p:nvPr/>
        </p:nvSpPr>
        <p:spPr>
          <a:xfrm>
            <a:off x="7245872" y="5792551"/>
            <a:ext cx="283590" cy="39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995783" y="5521931"/>
            <a:ext cx="761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Outliers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741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12192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Model Building</a:t>
            </a:r>
            <a:endParaRPr lang="en-IN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836023" y="1136469"/>
            <a:ext cx="101890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Multiple Linear Regression equation given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removing the outlier we apply Linear Regression to fit a Hyper Regression line for the data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Here mean square error is used as loss function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By minimizing the loss function w.r.t. linear coefficient we will find out the parameter of the model with respect to each attribute. </a:t>
            </a:r>
            <a:endParaRPr lang="en-IN" sz="2000" dirty="0"/>
          </a:p>
        </p:txBody>
      </p:sp>
      <p:pic>
        <p:nvPicPr>
          <p:cNvPr id="8198" name="Picture 6" descr="Linear Regression is inaccurate and misleading! - Super Heuristic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t="16524" r="23146" b="21083"/>
          <a:stretch/>
        </p:blipFill>
        <p:spPr bwMode="auto">
          <a:xfrm>
            <a:off x="2873828" y="1517409"/>
            <a:ext cx="4634816" cy="15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Machine learning: an introduction to mean squared error and regression li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2" name="Picture 10" descr="Machine learning: an introduction to mean squared error and regression 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08" y="4178839"/>
            <a:ext cx="3267256" cy="9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377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pradhan</dc:creator>
  <cp:lastModifiedBy>aditya pradhan</cp:lastModifiedBy>
  <cp:revision>20</cp:revision>
  <dcterms:created xsi:type="dcterms:W3CDTF">2021-05-25T04:45:40Z</dcterms:created>
  <dcterms:modified xsi:type="dcterms:W3CDTF">2021-06-15T18:24:52Z</dcterms:modified>
</cp:coreProperties>
</file>