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embeddedFontLst>
    <p:embeddedFont>
      <p:font typeface="Adelle Sans Devanagari" panose="02000503000000020004" pitchFamily="2" charset="-78"/>
      <p:regular r:id="rId12"/>
      <p:bold r:id="rId13"/>
    </p:embeddedFon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Prata" pitchFamily="2" charset="77"/>
      <p:regular r:id="rId18"/>
    </p:embeddedFont>
    <p:embeddedFont>
      <p:font typeface="Raleway" pitchFamily="2" charset="77"/>
      <p:regular r:id="rId19"/>
      <p:bold r:id="rId20"/>
      <p:italic r:id="rId21"/>
      <p:boldItalic r:id="rId22"/>
    </p:embeddedFont>
    <p:embeddedFont>
      <p:font typeface="Wingdings 3" pitchFamily="2" charset="2"/>
      <p:regular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32"/>
    <p:restoredTop sz="94610"/>
  </p:normalViewPr>
  <p:slideViewPr>
    <p:cSldViewPr snapToGrid="0" snapToObjects="1">
      <p:cViewPr varScale="1">
        <p:scale>
          <a:sx n="100" d="100"/>
          <a:sy n="100" d="100"/>
        </p:scale>
        <p:origin x="160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5554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209039" y="0"/>
            <a:ext cx="9521218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0730257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34170" y="4114798"/>
            <a:ext cx="6621679" cy="2722271"/>
          </a:xfrm>
        </p:spPr>
        <p:txBody>
          <a:bodyPr anchor="t">
            <a:normAutofit/>
          </a:bodyPr>
          <a:lstStyle>
            <a:lvl1pPr algn="r"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26729" y="2722544"/>
            <a:ext cx="6429120" cy="1392256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160" b="0">
                <a:solidFill>
                  <a:schemeClr val="tx1"/>
                </a:solidFill>
              </a:defRPr>
            </a:lvl1pPr>
            <a:lvl2pPr marL="548640" indent="0" algn="ctr">
              <a:buNone/>
              <a:defRPr sz="216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29539" y="3915423"/>
            <a:ext cx="498763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8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88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469403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633083" y="769470"/>
            <a:ext cx="4987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4170" y="969668"/>
            <a:ext cx="9544909" cy="12926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91512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2404569" y="508506"/>
            <a:ext cx="4987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87257" y="966982"/>
            <a:ext cx="1591823" cy="629295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30502" y="1164492"/>
            <a:ext cx="7760284" cy="609544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80882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9270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64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164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981498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0072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0593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38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6976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633932" y="769470"/>
            <a:ext cx="4987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2579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5538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630212" y="3555103"/>
            <a:ext cx="4987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8" y="3776705"/>
            <a:ext cx="9547872" cy="1709695"/>
          </a:xfrm>
        </p:spPr>
        <p:txBody>
          <a:bodyPr anchor="t">
            <a:normAutofit/>
          </a:bodyPr>
          <a:lstStyle>
            <a:lvl1pPr algn="r"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8762" y="2722543"/>
            <a:ext cx="9350317" cy="1054162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2160">
                <a:solidFill>
                  <a:schemeClr val="tx1"/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674695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8" y="966981"/>
            <a:ext cx="9541181" cy="129804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26449" y="2462539"/>
            <a:ext cx="4670352" cy="47973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9963" y="2462537"/>
            <a:ext cx="4673066" cy="479739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635407" y="769468"/>
            <a:ext cx="4987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8884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632380" y="763709"/>
            <a:ext cx="4987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1848" y="966981"/>
            <a:ext cx="9547872" cy="129401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31143" y="2462538"/>
            <a:ext cx="4675760" cy="85658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640" b="0" cap="none" baseline="0">
                <a:solidFill>
                  <a:schemeClr val="accent6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31142" y="3421597"/>
            <a:ext cx="4672348" cy="36857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999961" y="2462538"/>
            <a:ext cx="4679758" cy="856582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640" b="0" cap="none" baseline="0">
                <a:solidFill>
                  <a:schemeClr val="accent6"/>
                </a:solidFill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999962" y="3421597"/>
            <a:ext cx="4679758" cy="36857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54746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635407" y="769471"/>
            <a:ext cx="4987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38821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98427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864985" y="1353060"/>
            <a:ext cx="4987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4388" y="1538942"/>
            <a:ext cx="3197233" cy="2283889"/>
          </a:xfrm>
        </p:spPr>
        <p:txBody>
          <a:bodyPr anchor="b">
            <a:normAutofit/>
          </a:bodyPr>
          <a:lstStyle>
            <a:lvl1pPr algn="l">
              <a:defRPr sz="288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44185" y="966982"/>
            <a:ext cx="6535534" cy="6292951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387" y="3823386"/>
            <a:ext cx="3197233" cy="2863676"/>
          </a:xfrm>
        </p:spPr>
        <p:txBody>
          <a:bodyPr/>
          <a:lstStyle>
            <a:lvl1pPr marL="0" indent="0" algn="l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6612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205375" y="0"/>
            <a:ext cx="12446779" cy="82296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3652794" y="0"/>
            <a:ext cx="32918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6474" y="3875"/>
            <a:ext cx="5555681" cy="82296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336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865623" y="1353060"/>
            <a:ext cx="498763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6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2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5489" y="1538943"/>
            <a:ext cx="4765183" cy="2280568"/>
          </a:xfrm>
        </p:spPr>
        <p:txBody>
          <a:bodyPr anchor="b">
            <a:normAutofit/>
          </a:bodyPr>
          <a:lstStyle>
            <a:lvl1pPr algn="l">
              <a:defRPr sz="384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64386" y="3819514"/>
            <a:ext cx="4766249" cy="2863673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35919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8153" y="2526242"/>
            <a:ext cx="11232246" cy="570335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4627840" cy="82296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1157009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34170" y="969668"/>
            <a:ext cx="9549997" cy="12926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8319" y="2462539"/>
            <a:ext cx="9355848" cy="4797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972078" y="6324725"/>
            <a:ext cx="3195275" cy="219456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5/25/25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684556" y="4393373"/>
            <a:ext cx="7062422" cy="215011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089" y="197511"/>
            <a:ext cx="764072" cy="38742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2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1154451" y="0"/>
            <a:ext cx="54863" cy="8229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778627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hf sldNum="0" hdr="0" ftr="0" dt="0"/>
  <p:txStyles>
    <p:titleStyle>
      <a:lvl1pPr algn="r" defTabSz="1097280" rtl="0" eaLnBrk="1" latinLnBrk="0" hangingPunct="1">
        <a:lnSpc>
          <a:spcPct val="90000"/>
        </a:lnSpc>
        <a:spcBef>
          <a:spcPct val="0"/>
        </a:spcBef>
        <a:buNone/>
        <a:defRPr sz="408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413386" indent="-413386" algn="l" defTabSz="1097280" rtl="0" eaLnBrk="1" latinLnBrk="0" hangingPunct="1">
        <a:lnSpc>
          <a:spcPct val="120000"/>
        </a:lnSpc>
        <a:spcBef>
          <a:spcPts val="1200"/>
        </a:spcBef>
        <a:spcAft>
          <a:spcPts val="72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954406" indent="-405766" algn="l" defTabSz="1097280" rtl="0" eaLnBrk="1" latinLnBrk="0" hangingPunct="1">
        <a:lnSpc>
          <a:spcPct val="120000"/>
        </a:lnSpc>
        <a:spcBef>
          <a:spcPts val="600"/>
        </a:spcBef>
        <a:spcAft>
          <a:spcPts val="72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16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510666" indent="-413386" algn="l" defTabSz="1097280" rtl="0" eaLnBrk="1" latinLnBrk="0" hangingPunct="1">
        <a:lnSpc>
          <a:spcPct val="120000"/>
        </a:lnSpc>
        <a:spcBef>
          <a:spcPts val="600"/>
        </a:spcBef>
        <a:spcAft>
          <a:spcPts val="72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92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2051686" indent="-405766" algn="l" defTabSz="1097280" rtl="0" eaLnBrk="1" latinLnBrk="0" hangingPunct="1">
        <a:lnSpc>
          <a:spcPct val="120000"/>
        </a:lnSpc>
        <a:spcBef>
          <a:spcPts val="600"/>
        </a:spcBef>
        <a:spcAft>
          <a:spcPts val="72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8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607946" indent="-413386" algn="l" defTabSz="1097280" rtl="0" eaLnBrk="1" latinLnBrk="0" hangingPunct="1">
        <a:lnSpc>
          <a:spcPct val="120000"/>
        </a:lnSpc>
        <a:spcBef>
          <a:spcPts val="600"/>
        </a:spcBef>
        <a:spcAft>
          <a:spcPts val="72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3171139" indent="-405994" algn="l" defTabSz="1097280" rtl="0" eaLnBrk="1" latinLnBrk="0" hangingPunct="1">
        <a:lnSpc>
          <a:spcPct val="120000"/>
        </a:lnSpc>
        <a:spcBef>
          <a:spcPts val="600"/>
        </a:spcBef>
        <a:spcAft>
          <a:spcPts val="72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730752" indent="-405994" algn="l" defTabSz="1097280" rtl="0" eaLnBrk="1" latinLnBrk="0" hangingPunct="1">
        <a:lnSpc>
          <a:spcPct val="120000"/>
        </a:lnSpc>
        <a:spcBef>
          <a:spcPts val="600"/>
        </a:spcBef>
        <a:spcAft>
          <a:spcPts val="72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4290365" indent="-405994" algn="l" defTabSz="1097280" rtl="0" eaLnBrk="1" latinLnBrk="0" hangingPunct="1">
        <a:lnSpc>
          <a:spcPct val="120000"/>
        </a:lnSpc>
        <a:spcBef>
          <a:spcPts val="600"/>
        </a:spcBef>
        <a:spcAft>
          <a:spcPts val="72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849978" indent="-405994" algn="l" defTabSz="1097280" rtl="0" eaLnBrk="1" latinLnBrk="0" hangingPunct="1">
        <a:lnSpc>
          <a:spcPct val="120000"/>
        </a:lnSpc>
        <a:spcBef>
          <a:spcPts val="600"/>
        </a:spcBef>
        <a:spcAft>
          <a:spcPts val="72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4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5574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Chat Application Project: Structure, Database, UI, and Responsiveness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22244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This presentation covers the chat app's architecture, database design, user interface, and responsiveness. We'll explore multithreading for smooth message handling and discuss key technologies like Python, JAVA and PostgreSQL.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0338"/>
            <a:ext cx="938915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Project Structure: Modular Design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1294924" y="30304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Copperplate" panose="02000504000000020004" pitchFamily="2" charset="77"/>
                <a:ea typeface="Prata" pitchFamily="34" charset="-122"/>
                <a:cs typeface="Prata" pitchFamily="34" charset="-120"/>
              </a:rPr>
              <a:t>Backend</a:t>
            </a:r>
            <a:endParaRPr lang="en-US" sz="2200" dirty="0">
              <a:latin typeface="Copperplate" panose="02000504000000020004" pitchFamily="2" charset="77"/>
            </a:endParaRPr>
          </a:p>
        </p:txBody>
      </p:sp>
      <p:sp>
        <p:nvSpPr>
          <p:cNvPr id="5" name="Text 3"/>
          <p:cNvSpPr/>
          <p:nvPr/>
        </p:nvSpPr>
        <p:spPr>
          <a:xfrm>
            <a:off x="1294924" y="3520857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Handles server logic and database operations using Java.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797463" y="30340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FCBBF"/>
                </a:solidFill>
                <a:latin typeface="Copperplate" panose="02000504000000020004" pitchFamily="2" charset="77"/>
                <a:ea typeface="Prata" pitchFamily="34" charset="-122"/>
                <a:cs typeface="Prata" pitchFamily="34" charset="-120"/>
              </a:rPr>
              <a:t>Frontend</a:t>
            </a:r>
            <a:endParaRPr lang="en-US" sz="2800" dirty="0">
              <a:latin typeface="Copperplate" panose="02000504000000020004" pitchFamily="2" charset="77"/>
            </a:endParaRPr>
          </a:p>
        </p:txBody>
      </p:sp>
      <p:sp>
        <p:nvSpPr>
          <p:cNvPr id="8" name="Text 6"/>
          <p:cNvSpPr/>
          <p:nvPr/>
        </p:nvSpPr>
        <p:spPr>
          <a:xfrm>
            <a:off x="7655481" y="3629978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Chat interface built with React or Angular for smooth user interaction.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294924" y="4961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API </a:t>
            </a:r>
            <a:r>
              <a:rPr lang="en-US" sz="2800" dirty="0">
                <a:solidFill>
                  <a:srgbClr val="CFCBBF"/>
                </a:solidFill>
                <a:latin typeface="Copperplate" panose="02000504000000020004" pitchFamily="2" charset="77"/>
                <a:ea typeface="Prata" pitchFamily="34" charset="-122"/>
                <a:cs typeface="Prata" pitchFamily="34" charset="-120"/>
              </a:rPr>
              <a:t>Layer</a:t>
            </a:r>
            <a:endParaRPr lang="en-US" sz="2800" dirty="0">
              <a:latin typeface="Copperplate" panose="02000504000000020004" pitchFamily="2" charset="77"/>
            </a:endParaRPr>
          </a:p>
        </p:txBody>
      </p:sp>
      <p:sp>
        <p:nvSpPr>
          <p:cNvPr id="11" name="Text 9"/>
          <p:cNvSpPr/>
          <p:nvPr/>
        </p:nvSpPr>
        <p:spPr>
          <a:xfrm>
            <a:off x="1294923" y="5526643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Stockserver for secure communication between frontend and backend.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797462" y="49610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dirty="0">
                <a:solidFill>
                  <a:srgbClr val="CFCBBF"/>
                </a:solidFill>
                <a:latin typeface="Copperplate" panose="02000504000000020004" pitchFamily="2" charset="77"/>
                <a:ea typeface="Prata" pitchFamily="34" charset="-122"/>
                <a:cs typeface="Prata" pitchFamily="34" charset="-120"/>
              </a:rPr>
              <a:t>Modules</a:t>
            </a:r>
            <a:endParaRPr lang="en-US" sz="2800" dirty="0">
              <a:latin typeface="Copperplate" panose="02000504000000020004" pitchFamily="2" charset="77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797462" y="5501572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Client server for User authentication, messaging, and group chat functionality as separate units.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5830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Project Structure: Multithreading Implementation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878860" y="357199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6073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Thread Pool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530906" y="4097774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Enables concurrent handling of multiple user messages efficiently.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42074" y="357199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8194119" y="360735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Message Queue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8194119" y="4097774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Manages incoming messages orderly before processing.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878860" y="53197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3</a:t>
            </a:r>
            <a:endParaRPr lang="en-US" sz="2650" dirty="0"/>
          </a:p>
        </p:txBody>
      </p:sp>
      <p:sp>
        <p:nvSpPr>
          <p:cNvPr id="13" name="Text 11"/>
          <p:cNvSpPr/>
          <p:nvPr/>
        </p:nvSpPr>
        <p:spPr>
          <a:xfrm>
            <a:off x="1530906" y="53550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Thread Safety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530906" y="584549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Server Port to prevent data conflicts and race conditions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7542074" y="5319713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4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194119" y="53550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Client Port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8194119" y="5845493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 Client Server for multithreading operations within multiple users.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29368" y="1178038"/>
            <a:ext cx="10068997" cy="14214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Database Design: Data Relationships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459732" y="34556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Relationships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1329368" y="420545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One-to-many: Users to Messages (users send multiple messages)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1329367" y="53165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Many-to-many: Users and Groups via Group_Members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8135098" y="345567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Optimizations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847978" y="420545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Indexes on foreign keys for faster queries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847978" y="531651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JAVA chosen for reliability and concurrency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13716" y="760027"/>
            <a:ext cx="104029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Database Connectivity: API Endpoints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354812" y="30116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</a:rPr>
              <a:t> To start server 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</a:rPr>
              <a:t>Use;- java </a:t>
            </a:r>
            <a:r>
              <a:rPr lang="en-US" sz="1750" dirty="0" err="1">
                <a:solidFill>
                  <a:srgbClr val="CFCBBF"/>
                </a:solidFill>
                <a:latin typeface="Raleway" pitchFamily="34" charset="0"/>
              </a:rPr>
              <a:t>ChatApp</a:t>
            </a:r>
            <a:r>
              <a:rPr lang="en-US" sz="1750" dirty="0">
                <a:solidFill>
                  <a:srgbClr val="CFCBBF"/>
                </a:solidFill>
                <a:latin typeface="Raleway" pitchFamily="34" charset="0"/>
              </a:rPr>
              <a:t> server</a:t>
            </a:r>
          </a:p>
        </p:txBody>
      </p:sp>
      <p:sp>
        <p:nvSpPr>
          <p:cNvPr id="4" name="Text 2"/>
          <p:cNvSpPr/>
          <p:nvPr/>
        </p:nvSpPr>
        <p:spPr>
          <a:xfrm>
            <a:off x="1354811" y="3617885"/>
            <a:ext cx="6244709" cy="8742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</a:rPr>
              <a:t>Server starts on Port 1234,</a:t>
            </a:r>
          </a:p>
          <a:p>
            <a:pPr algn="l">
              <a:lnSpc>
                <a:spcPts val="2850"/>
              </a:lnSpc>
              <a:buSzPct val="100000"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</a:rPr>
              <a:t>      Which we created using private Socket. </a:t>
            </a:r>
          </a:p>
        </p:txBody>
      </p:sp>
      <p:sp>
        <p:nvSpPr>
          <p:cNvPr id="5" name="Text 3"/>
          <p:cNvSpPr/>
          <p:nvPr/>
        </p:nvSpPr>
        <p:spPr>
          <a:xfrm>
            <a:off x="7599520" y="30116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endParaRPr lang="en-US" sz="1750" dirty="0">
              <a:latin typeface="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19" y="38859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53D05B-29DB-7EA7-E18E-E6C7321388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040" y="4917437"/>
            <a:ext cx="8548317" cy="24042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C22DCE-1144-A52E-A3A7-444E121C54E5}"/>
              </a:ext>
            </a:extLst>
          </p:cNvPr>
          <p:cNvSpPr txBox="1"/>
          <p:nvPr/>
        </p:nvSpPr>
        <p:spPr>
          <a:xfrm>
            <a:off x="8329807" y="3011670"/>
            <a:ext cx="38454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To start client :</a:t>
            </a:r>
          </a:p>
          <a:p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Use :- java </a:t>
            </a:r>
            <a:r>
              <a:rPr lang="en-US" sz="2000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ChatApp</a:t>
            </a:r>
            <a:r>
              <a:rPr lang="en-US" sz="20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client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5561" y="531495"/>
            <a:ext cx="7492722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User Interface: Key Components</a:t>
            </a:r>
            <a:endParaRPr lang="en-US" sz="3800" dirty="0"/>
          </a:p>
        </p:txBody>
      </p:sp>
      <p:sp>
        <p:nvSpPr>
          <p:cNvPr id="5" name="Text 2"/>
          <p:cNvSpPr/>
          <p:nvPr/>
        </p:nvSpPr>
        <p:spPr>
          <a:xfrm>
            <a:off x="1344550" y="5448424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Chat Window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1241445" y="5955806"/>
            <a:ext cx="615719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Displays real-time message streams smoothly.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7604760" y="5474018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User List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7604760" y="5891332"/>
            <a:ext cx="615719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Multiple user at a same time within a Chat Panel .</a:t>
            </a:r>
            <a:endParaRPr lang="en-US" sz="1500" dirty="0"/>
          </a:p>
        </p:txBody>
      </p:sp>
      <p:sp>
        <p:nvSpPr>
          <p:cNvPr id="11" name="Text 8"/>
          <p:cNvSpPr/>
          <p:nvPr/>
        </p:nvSpPr>
        <p:spPr>
          <a:xfrm>
            <a:off x="1344550" y="6794069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Input Field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1241445" y="7196376"/>
            <a:ext cx="615719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Area for composing and sending messages easily.</a:t>
            </a:r>
            <a:endParaRPr lang="en-US" sz="1500" dirty="0"/>
          </a:p>
        </p:txBody>
      </p:sp>
      <p:sp>
        <p:nvSpPr>
          <p:cNvPr id="14" name="Text 11"/>
          <p:cNvSpPr/>
          <p:nvPr/>
        </p:nvSpPr>
        <p:spPr>
          <a:xfrm>
            <a:off x="7604760" y="6779062"/>
            <a:ext cx="2413040" cy="3015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Group Chat Panel</a:t>
            </a:r>
            <a:endParaRPr lang="en-US" sz="1900" dirty="0"/>
          </a:p>
        </p:txBody>
      </p:sp>
      <p:sp>
        <p:nvSpPr>
          <p:cNvPr id="15" name="Text 12"/>
          <p:cNvSpPr/>
          <p:nvPr/>
        </p:nvSpPr>
        <p:spPr>
          <a:xfrm>
            <a:off x="7604760" y="7196376"/>
            <a:ext cx="6157198" cy="3087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Lists user’s groups and quick access to chats.</a:t>
            </a:r>
            <a:endParaRPr lang="en-US" sz="15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B96EB65-D0C5-CC97-793E-338AF29DF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1601" y="1177161"/>
            <a:ext cx="7252788" cy="398812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04092" y="1502249"/>
            <a:ext cx="89463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User Interface: Design Principles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1388529" y="36540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4" name="Text 2"/>
          <p:cNvSpPr/>
          <p:nvPr/>
        </p:nvSpPr>
        <p:spPr>
          <a:xfrm>
            <a:off x="2044474" y="37320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Clean &amp; Intuitive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7986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Simple navigation between chats and groups.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CFCBBF"/>
              </a:solidFill>
              <a:latin typeface="Raleway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</a:rPr>
              <a:t>Multiple user on same panel.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173516" y="365404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A3B3C"/>
          </a:solidFill>
          <a:ln/>
        </p:spPr>
      </p:sp>
      <p:sp>
        <p:nvSpPr>
          <p:cNvPr id="7" name="Text 5"/>
          <p:cNvSpPr/>
          <p:nvPr/>
        </p:nvSpPr>
        <p:spPr>
          <a:xfrm>
            <a:off x="8194119" y="38100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Real-time Updates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4798695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Instant message display for active conversations.</a:t>
            </a:r>
          </a:p>
          <a:p>
            <a:pPr marL="0" indent="0" algn="l">
              <a:lnSpc>
                <a:spcPts val="2850"/>
              </a:lnSpc>
              <a:buNone/>
            </a:pPr>
            <a:endParaRPr lang="en-US" sz="1750" dirty="0">
              <a:solidFill>
                <a:srgbClr val="CFCBBF"/>
              </a:solidFill>
              <a:latin typeface="Raleway" pitchFamily="34" charset="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</a:rPr>
              <a:t>Messages encrypted within client servers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9743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Aesthetics and Styling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Color Palette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Modern, with light and dark theme options.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Typography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Consistent fonts for clarity and readability.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Visual Cues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457831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Icons enhance usability and guide user actions.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605927"/>
            <a:ext cx="74439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E782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Conclusion: Key Takeaways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62425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Modular Structure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732984"/>
            <a:ext cx="30054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Promotes maintainability and scalability.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4139446" y="59022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Robust Database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139446" y="6392704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Efficient data storage with relational integrity.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485221" y="5562005"/>
            <a:ext cx="300561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User-Friendly Interface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485221" y="6406753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Engaging experience with real-time responsiveness.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10830997" y="5221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FCBBF"/>
                </a:solidFill>
                <a:latin typeface="Prata" pitchFamily="34" charset="0"/>
                <a:ea typeface="Prata" pitchFamily="34" charset="-122"/>
                <a:cs typeface="Prata" pitchFamily="34" charset="-120"/>
              </a:rPr>
              <a:t>Responsive Design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830997" y="5712262"/>
            <a:ext cx="300561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FCBBF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Supports diverse devices and platforms seamlessly.</a:t>
            </a:r>
            <a:endParaRPr lang="en-US" sz="175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{EF67D698-8417-0644-A193-FEABB4FD8401}tf16401378</Template>
  <TotalTime>54</TotalTime>
  <Words>393</Words>
  <Application>Microsoft Macintosh PowerPoint</Application>
  <PresentationFormat>Custom</PresentationFormat>
  <Paragraphs>81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Raleway</vt:lpstr>
      <vt:lpstr>Arial</vt:lpstr>
      <vt:lpstr>MS Shell Dlg 2</vt:lpstr>
      <vt:lpstr>Copperplate</vt:lpstr>
      <vt:lpstr>Calibri</vt:lpstr>
      <vt:lpstr>Wingdings 3</vt:lpstr>
      <vt:lpstr>Prata</vt:lpstr>
      <vt:lpstr>Wingdings</vt:lpstr>
      <vt:lpstr>Adelle Sans Devanagari</vt:lpstr>
      <vt:lpstr>Madison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Microsoft Office User</cp:lastModifiedBy>
  <cp:revision>4</cp:revision>
  <dcterms:created xsi:type="dcterms:W3CDTF">2025-05-24T17:50:49Z</dcterms:created>
  <dcterms:modified xsi:type="dcterms:W3CDTF">2025-05-24T18:54:24Z</dcterms:modified>
</cp:coreProperties>
</file>