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9" r:id="rId9"/>
    <p:sldId id="257" r:id="rId10"/>
    <p:sldId id="267" r:id="rId11"/>
    <p:sldId id="268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B53BAE-EBFD-4D2F-A87F-90567F8071CE}">
          <p14:sldIdLst>
            <p14:sldId id="256"/>
            <p14:sldId id="258"/>
            <p14:sldId id="259"/>
            <p14:sldId id="260"/>
            <p14:sldId id="262"/>
            <p14:sldId id="261"/>
            <p14:sldId id="263"/>
            <p14:sldId id="269"/>
            <p14:sldId id="257"/>
            <p14:sldId id="267"/>
            <p14:sldId id="268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35" y="917640"/>
            <a:ext cx="7766936" cy="1646302"/>
          </a:xfrm>
        </p:spPr>
        <p:txBody>
          <a:bodyPr/>
          <a:lstStyle/>
          <a:p>
            <a:r>
              <a:rPr lang="en-US" dirty="0"/>
              <a:t>SMA-powered Non-Magnetic </a:t>
            </a:r>
            <a:r>
              <a:rPr lang="en-US" dirty="0" smtClean="0"/>
              <a:t>Actuator</a:t>
            </a:r>
            <a:br>
              <a:rPr lang="en-US" dirty="0" smtClean="0"/>
            </a:br>
            <a:r>
              <a:rPr lang="en-US" sz="2800" dirty="0" smtClean="0"/>
              <a:t>Project</a:t>
            </a:r>
            <a:r>
              <a:rPr lang="en-US" sz="2800" dirty="0" smtClean="0"/>
              <a:t> Report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875472" cy="2008061"/>
          </a:xfrm>
        </p:spPr>
        <p:txBody>
          <a:bodyPr>
            <a:normAutofit/>
          </a:bodyPr>
          <a:lstStyle/>
          <a:p>
            <a:r>
              <a:rPr lang="en-US" dirty="0" smtClean="0"/>
              <a:t>Course</a:t>
            </a:r>
            <a:r>
              <a:rPr lang="en-US" dirty="0"/>
              <a:t>: APL434 - Smart Materials and </a:t>
            </a:r>
            <a:r>
              <a:rPr lang="en-US" dirty="0" smtClean="0"/>
              <a:t>Structures</a:t>
            </a:r>
          </a:p>
          <a:p>
            <a:r>
              <a:rPr lang="en-US" dirty="0"/>
              <a:t>Instructor: Prof. </a:t>
            </a:r>
            <a:r>
              <a:rPr lang="en-US" dirty="0" err="1"/>
              <a:t>Sushma</a:t>
            </a:r>
            <a:r>
              <a:rPr lang="en-US" dirty="0"/>
              <a:t> </a:t>
            </a:r>
            <a:r>
              <a:rPr lang="en-US" dirty="0" err="1"/>
              <a:t>Santapuri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Aditya Agrawal – 2021AM10198</a:t>
            </a:r>
          </a:p>
          <a:p>
            <a:r>
              <a:rPr lang="en-US" dirty="0" smtClean="0"/>
              <a:t>Swapnil </a:t>
            </a:r>
            <a:r>
              <a:rPr lang="en-US" dirty="0" err="1" smtClean="0"/>
              <a:t>Kashyap</a:t>
            </a:r>
            <a:r>
              <a:rPr lang="en-US" dirty="0" smtClean="0"/>
              <a:t> – 2021AM10782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3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" y="1270000"/>
            <a:ext cx="5405269" cy="273915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1398963"/>
            <a:ext cx="5150784" cy="26101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" y="4009157"/>
            <a:ext cx="5128592" cy="2598948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31" y="4009157"/>
            <a:ext cx="5017273" cy="25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302" y="4071068"/>
            <a:ext cx="8285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stroke of the actuator increases as heating prolongs.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are results only for the heating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the transformation begins, there are huge oscillations in the state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oscillations were too intense and didn’t give any significant practical meaning.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may be many reasons for this. The primary reason being the non-linear nature of the highly coupled set of model equations.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04" y="1270000"/>
            <a:ext cx="5493328" cy="27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5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try to apply the Brinson’s model instead of Liang and Rogers for better accuracy.</a:t>
            </a:r>
          </a:p>
          <a:p>
            <a:r>
              <a:rPr lang="en-US" dirty="0" smtClean="0"/>
              <a:t>The changing cross sectional area and length of the wires </a:t>
            </a:r>
            <a:r>
              <a:rPr lang="en-US" dirty="0"/>
              <a:t>c</a:t>
            </a:r>
            <a:r>
              <a:rPr lang="en-US" dirty="0" smtClean="0"/>
              <a:t>ould be incorporated in the model.</a:t>
            </a:r>
          </a:p>
          <a:p>
            <a:r>
              <a:rPr lang="en-US" dirty="0" smtClean="0"/>
              <a:t>The time stepping scheme used could be changed to a better one.</a:t>
            </a:r>
          </a:p>
          <a:p>
            <a:r>
              <a:rPr lang="en-US" dirty="0" smtClean="0"/>
              <a:t>After correction of the outputs, a Simulink model can be created for better understanding of the model’s driving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3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Kanhaiya</a:t>
            </a:r>
            <a:r>
              <a:rPr lang="en-US" dirty="0"/>
              <a:t> Lal </a:t>
            </a:r>
            <a:r>
              <a:rPr lang="en-US" dirty="0" err="1"/>
              <a:t>Chaurasiya</a:t>
            </a:r>
            <a:r>
              <a:rPr lang="en-US" dirty="0"/>
              <a:t>, A. Sri Harsha, </a:t>
            </a:r>
            <a:r>
              <a:rPr lang="en-US" dirty="0" err="1"/>
              <a:t>Yashaswi</a:t>
            </a:r>
            <a:r>
              <a:rPr lang="en-US" dirty="0"/>
              <a:t> Sinha, and </a:t>
            </a:r>
            <a:r>
              <a:rPr lang="en-US" dirty="0" err="1"/>
              <a:t>Bishakh</a:t>
            </a:r>
            <a:r>
              <a:rPr lang="en-US" dirty="0"/>
              <a:t> Bhattacharya. Design and development of non-magnetic hierarchical actuator powered by shape memory alloy based bipennate muscle. Scientific Reports, 12(1):10758, 2022.</a:t>
            </a:r>
          </a:p>
        </p:txBody>
      </p:sp>
    </p:spTree>
    <p:extLst>
      <p:ext uri="{BB962C8B-B14F-4D97-AF65-F5344CB8AC3E}">
        <p14:creationId xmlns:p14="http://schemas.microsoft.com/office/powerpoint/2010/main" val="169645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>
                <a:latin typeface="Algerian" panose="04020705040A02060702" pitchFamily="82" charset="0"/>
              </a:rPr>
              <a:t>Thank You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Transfer Model</a:t>
            </a:r>
          </a:p>
          <a:p>
            <a:r>
              <a:rPr lang="en-US" dirty="0" smtClean="0"/>
              <a:t>Phase Transformation Model</a:t>
            </a:r>
          </a:p>
          <a:p>
            <a:r>
              <a:rPr lang="en-US" dirty="0" smtClean="0"/>
              <a:t>Dynamics Model</a:t>
            </a:r>
          </a:p>
          <a:p>
            <a:r>
              <a:rPr lang="en-US" dirty="0" smtClean="0"/>
              <a:t>Kinematics Model</a:t>
            </a:r>
          </a:p>
          <a:p>
            <a:r>
              <a:rPr lang="en-US" dirty="0" smtClean="0"/>
              <a:t>Constitutive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Transfer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27" y="2066147"/>
            <a:ext cx="6254024" cy="939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27" y="3769493"/>
            <a:ext cx="4432936" cy="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Transformation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Transformation(</a:t>
            </a:r>
            <a:r>
              <a:rPr lang="en-US" dirty="0" err="1" smtClean="0"/>
              <a:t>Martensite</a:t>
            </a:r>
            <a:r>
              <a:rPr lang="en-US" dirty="0" smtClean="0"/>
              <a:t> to Austenite):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Forward Transformation(Austenite to </a:t>
            </a:r>
            <a:r>
              <a:rPr lang="en-US" dirty="0" err="1" smtClean="0"/>
              <a:t>Martensite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32" y="2646891"/>
            <a:ext cx="3933745" cy="6051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31" y="4531715"/>
            <a:ext cx="4638281" cy="598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54" y="3252082"/>
            <a:ext cx="1937846" cy="362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54" y="3690433"/>
            <a:ext cx="1555418" cy="325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931" y="5306573"/>
            <a:ext cx="2063430" cy="2593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4931" y="5632381"/>
            <a:ext cx="1746808" cy="3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28783"/>
            <a:ext cx="8596668" cy="3880773"/>
          </a:xfrm>
        </p:spPr>
        <p:txBody>
          <a:bodyPr/>
          <a:lstStyle/>
          <a:p>
            <a:r>
              <a:rPr lang="en-US" dirty="0" smtClean="0"/>
              <a:t>The stroke (△x) is given by: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actuator force produced (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r>
              <a:rPr lang="en-US" dirty="0" smtClean="0"/>
              <a:t>):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1" y="2640649"/>
            <a:ext cx="4327564" cy="827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21" y="4601813"/>
            <a:ext cx="3563312" cy="4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9687"/>
          </a:xfrm>
        </p:spPr>
        <p:txBody>
          <a:bodyPr/>
          <a:lstStyle/>
          <a:p>
            <a:r>
              <a:rPr lang="en-US" dirty="0" smtClean="0"/>
              <a:t>Kinematics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45" y="2314185"/>
            <a:ext cx="1335099" cy="707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45" y="3257460"/>
            <a:ext cx="4031054" cy="46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45" y="3956997"/>
            <a:ext cx="2846766" cy="8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Constitutive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108" y="2336305"/>
            <a:ext cx="3126914" cy="486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26" y="3131789"/>
            <a:ext cx="2887815" cy="43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of the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26" y="1352936"/>
            <a:ext cx="5232638" cy="4760652"/>
          </a:xfrm>
        </p:spPr>
      </p:pic>
      <p:sp>
        <p:nvSpPr>
          <p:cNvPr id="5" name="TextBox 4"/>
          <p:cNvSpPr txBox="1"/>
          <p:nvPr/>
        </p:nvSpPr>
        <p:spPr>
          <a:xfrm>
            <a:off x="532738" y="6011185"/>
            <a:ext cx="169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Adapted from </a:t>
            </a:r>
            <a:r>
              <a:rPr lang="en-US" sz="1200" dirty="0" err="1" smtClean="0"/>
              <a:t>Kanhaiya</a:t>
            </a:r>
            <a:r>
              <a:rPr lang="en-US" sz="1200" dirty="0" smtClean="0"/>
              <a:t> et. </a:t>
            </a:r>
            <a:r>
              <a:rPr lang="en-US" sz="1200" dirty="0"/>
              <a:t>a</a:t>
            </a:r>
            <a:r>
              <a:rPr lang="en-US" sz="1200" dirty="0" smtClean="0"/>
              <a:t>l., 2022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315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Achieved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the literature review of the main paper.</a:t>
            </a:r>
          </a:p>
          <a:p>
            <a:r>
              <a:rPr lang="en-US" dirty="0" smtClean="0"/>
              <a:t>Analyzed the key differences between the experimental results and the model predictions. </a:t>
            </a:r>
          </a:p>
          <a:p>
            <a:r>
              <a:rPr lang="en-US" dirty="0" smtClean="0"/>
              <a:t>Interpreted all the graphs produced in the paper using the Liang and Rogers Model.</a:t>
            </a:r>
          </a:p>
          <a:p>
            <a:r>
              <a:rPr lang="en-US" dirty="0" smtClean="0"/>
              <a:t>Understood the intricacies involved in the derivation of the governing equations and reflected on the effects of key assumptions made in the model.</a:t>
            </a:r>
            <a:endParaRPr lang="en-US" dirty="0"/>
          </a:p>
          <a:p>
            <a:r>
              <a:rPr lang="en-US" dirty="0" smtClean="0"/>
              <a:t>Prepared a sequential flow chart of the governing equations required to simulate the model on MATLAB.</a:t>
            </a:r>
          </a:p>
          <a:p>
            <a:r>
              <a:rPr lang="en-US" dirty="0" smtClean="0"/>
              <a:t>Prepared the code </a:t>
            </a:r>
            <a:r>
              <a:rPr lang="en-US" dirty="0" smtClean="0"/>
              <a:t>for the entire model.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04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1687</TotalTime>
  <Words>351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Trebuchet MS</vt:lpstr>
      <vt:lpstr>Wingdings 3</vt:lpstr>
      <vt:lpstr>Facet</vt:lpstr>
      <vt:lpstr>SMA-powered Non-Magnetic Actuator Project Report</vt:lpstr>
      <vt:lpstr>Actuator Subsystems</vt:lpstr>
      <vt:lpstr>Heat Transfer Model</vt:lpstr>
      <vt:lpstr>Phase Transformation Model</vt:lpstr>
      <vt:lpstr>Dynamics Model</vt:lpstr>
      <vt:lpstr>Kinematics Model</vt:lpstr>
      <vt:lpstr>Constitutive Model</vt:lpstr>
      <vt:lpstr>Visual Representation of the model</vt:lpstr>
      <vt:lpstr>Goals Achieved</vt:lpstr>
      <vt:lpstr>Results</vt:lpstr>
      <vt:lpstr>Results</vt:lpstr>
      <vt:lpstr>Scopes for Improvement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SMA-powered Non-Magnetic Actuator</dc:title>
  <dc:creator>Microsoft account</dc:creator>
  <cp:lastModifiedBy>Microsoft account</cp:lastModifiedBy>
  <cp:revision>21</cp:revision>
  <dcterms:created xsi:type="dcterms:W3CDTF">2024-04-15T16:26:32Z</dcterms:created>
  <dcterms:modified xsi:type="dcterms:W3CDTF">2024-05-06T05:07:26Z</dcterms:modified>
</cp:coreProperties>
</file>