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E08F32-520E-4C11-935F-628CDDE626B6}">
          <p14:sldIdLst>
            <p14:sldId id="256"/>
            <p14:sldId id="257"/>
            <p14:sldId id="266"/>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Agrawal" userId="8eef6891-f600-4eb0-af16-8cf9e2810203" providerId="ADAL" clId="{939B1A08-8392-4F2C-8527-816EA48DF6D2}"/>
    <pc:docChg chg="undo custSel addSld modSld modSection">
      <pc:chgData name="Aditya Agrawal" userId="8eef6891-f600-4eb0-af16-8cf9e2810203" providerId="ADAL" clId="{939B1A08-8392-4F2C-8527-816EA48DF6D2}" dt="2024-04-25T02:49:36.465" v="63" actId="20577"/>
      <pc:docMkLst>
        <pc:docMk/>
      </pc:docMkLst>
      <pc:sldChg chg="modSp mod">
        <pc:chgData name="Aditya Agrawal" userId="8eef6891-f600-4eb0-af16-8cf9e2810203" providerId="ADAL" clId="{939B1A08-8392-4F2C-8527-816EA48DF6D2}" dt="2024-04-25T02:42:58.801" v="11" actId="1076"/>
        <pc:sldMkLst>
          <pc:docMk/>
          <pc:sldMk cId="1421037365" sldId="257"/>
        </pc:sldMkLst>
        <pc:spChg chg="mod">
          <ac:chgData name="Aditya Agrawal" userId="8eef6891-f600-4eb0-af16-8cf9e2810203" providerId="ADAL" clId="{939B1A08-8392-4F2C-8527-816EA48DF6D2}" dt="2024-04-25T02:42:58.801" v="11" actId="1076"/>
          <ac:spMkLst>
            <pc:docMk/>
            <pc:sldMk cId="1421037365" sldId="257"/>
            <ac:spMk id="3" creationId="{0D81BF47-36FE-55AA-8A1F-5211C639E3D8}"/>
          </ac:spMkLst>
        </pc:spChg>
      </pc:sldChg>
      <pc:sldChg chg="modSp mod">
        <pc:chgData name="Aditya Agrawal" userId="8eef6891-f600-4eb0-af16-8cf9e2810203" providerId="ADAL" clId="{939B1A08-8392-4F2C-8527-816EA48DF6D2}" dt="2024-04-25T02:47:45.967" v="59" actId="1076"/>
        <pc:sldMkLst>
          <pc:docMk/>
          <pc:sldMk cId="384502309" sldId="258"/>
        </pc:sldMkLst>
        <pc:spChg chg="mod">
          <ac:chgData name="Aditya Agrawal" userId="8eef6891-f600-4eb0-af16-8cf9e2810203" providerId="ADAL" clId="{939B1A08-8392-4F2C-8527-816EA48DF6D2}" dt="2024-04-25T02:43:55.616" v="15" actId="27636"/>
          <ac:spMkLst>
            <pc:docMk/>
            <pc:sldMk cId="384502309" sldId="258"/>
            <ac:spMk id="3" creationId="{6380182F-CAC9-0E76-4B93-525A34ED00B4}"/>
          </ac:spMkLst>
        </pc:spChg>
        <pc:picChg chg="mod">
          <ac:chgData name="Aditya Agrawal" userId="8eef6891-f600-4eb0-af16-8cf9e2810203" providerId="ADAL" clId="{939B1A08-8392-4F2C-8527-816EA48DF6D2}" dt="2024-04-25T02:47:45.967" v="59" actId="1076"/>
          <ac:picMkLst>
            <pc:docMk/>
            <pc:sldMk cId="384502309" sldId="258"/>
            <ac:picMk id="5" creationId="{17F3C3E8-635F-E26B-B029-B17E5ABC30B2}"/>
          </ac:picMkLst>
        </pc:picChg>
      </pc:sldChg>
      <pc:sldChg chg="modSp mod">
        <pc:chgData name="Aditya Agrawal" userId="8eef6891-f600-4eb0-af16-8cf9e2810203" providerId="ADAL" clId="{939B1A08-8392-4F2C-8527-816EA48DF6D2}" dt="2024-04-25T02:45:44.682" v="23" actId="1076"/>
        <pc:sldMkLst>
          <pc:docMk/>
          <pc:sldMk cId="869216373" sldId="259"/>
        </pc:sldMkLst>
        <pc:spChg chg="mod">
          <ac:chgData name="Aditya Agrawal" userId="8eef6891-f600-4eb0-af16-8cf9e2810203" providerId="ADAL" clId="{939B1A08-8392-4F2C-8527-816EA48DF6D2}" dt="2024-04-25T02:45:39.545" v="22" actId="20577"/>
          <ac:spMkLst>
            <pc:docMk/>
            <pc:sldMk cId="869216373" sldId="259"/>
            <ac:spMk id="3" creationId="{1A034594-6998-481A-2A43-A043EE6BFD96}"/>
          </ac:spMkLst>
        </pc:spChg>
        <pc:picChg chg="mod">
          <ac:chgData name="Aditya Agrawal" userId="8eef6891-f600-4eb0-af16-8cf9e2810203" providerId="ADAL" clId="{939B1A08-8392-4F2C-8527-816EA48DF6D2}" dt="2024-04-25T02:45:44.682" v="23" actId="1076"/>
          <ac:picMkLst>
            <pc:docMk/>
            <pc:sldMk cId="869216373" sldId="259"/>
            <ac:picMk id="5" creationId="{C8E14932-271B-E741-E5F8-1E695492A7D7}"/>
          </ac:picMkLst>
        </pc:picChg>
      </pc:sldChg>
      <pc:sldChg chg="modSp mod">
        <pc:chgData name="Aditya Agrawal" userId="8eef6891-f600-4eb0-af16-8cf9e2810203" providerId="ADAL" clId="{939B1A08-8392-4F2C-8527-816EA48DF6D2}" dt="2024-04-25T02:48:19.993" v="61" actId="20577"/>
        <pc:sldMkLst>
          <pc:docMk/>
          <pc:sldMk cId="3232553476" sldId="260"/>
        </pc:sldMkLst>
        <pc:spChg chg="mod">
          <ac:chgData name="Aditya Agrawal" userId="8eef6891-f600-4eb0-af16-8cf9e2810203" providerId="ADAL" clId="{939B1A08-8392-4F2C-8527-816EA48DF6D2}" dt="2024-04-25T02:48:19.993" v="61" actId="20577"/>
          <ac:spMkLst>
            <pc:docMk/>
            <pc:sldMk cId="3232553476" sldId="260"/>
            <ac:spMk id="3" creationId="{BF78BDE5-DA60-E460-E3EC-0DEF7079E12D}"/>
          </ac:spMkLst>
        </pc:spChg>
      </pc:sldChg>
      <pc:sldChg chg="modSp mod">
        <pc:chgData name="Aditya Agrawal" userId="8eef6891-f600-4eb0-af16-8cf9e2810203" providerId="ADAL" clId="{939B1A08-8392-4F2C-8527-816EA48DF6D2}" dt="2024-04-25T02:49:36.465" v="63" actId="20577"/>
        <pc:sldMkLst>
          <pc:docMk/>
          <pc:sldMk cId="2671654803" sldId="264"/>
        </pc:sldMkLst>
        <pc:spChg chg="mod">
          <ac:chgData name="Aditya Agrawal" userId="8eef6891-f600-4eb0-af16-8cf9e2810203" providerId="ADAL" clId="{939B1A08-8392-4F2C-8527-816EA48DF6D2}" dt="2024-04-25T02:49:36.465" v="63" actId="20577"/>
          <ac:spMkLst>
            <pc:docMk/>
            <pc:sldMk cId="2671654803" sldId="264"/>
            <ac:spMk id="3" creationId="{FD0053D0-C8FC-6BA4-B921-4D8AA11D8859}"/>
          </ac:spMkLst>
        </pc:spChg>
      </pc:sldChg>
      <pc:sldChg chg="addSp delSp modSp new mod setBg">
        <pc:chgData name="Aditya Agrawal" userId="8eef6891-f600-4eb0-af16-8cf9e2810203" providerId="ADAL" clId="{939B1A08-8392-4F2C-8527-816EA48DF6D2}" dt="2024-04-25T02:47:37.350" v="58" actId="1076"/>
        <pc:sldMkLst>
          <pc:docMk/>
          <pc:sldMk cId="1739890040" sldId="266"/>
        </pc:sldMkLst>
        <pc:spChg chg="mod ord">
          <ac:chgData name="Aditya Agrawal" userId="8eef6891-f600-4eb0-af16-8cf9e2810203" providerId="ADAL" clId="{939B1A08-8392-4F2C-8527-816EA48DF6D2}" dt="2024-04-25T02:47:30.792" v="56" actId="26606"/>
          <ac:spMkLst>
            <pc:docMk/>
            <pc:sldMk cId="1739890040" sldId="266"/>
            <ac:spMk id="2" creationId="{5679ADBD-6335-446D-0F0B-1D70186CDF6E}"/>
          </ac:spMkLst>
        </pc:spChg>
        <pc:spChg chg="del">
          <ac:chgData name="Aditya Agrawal" userId="8eef6891-f600-4eb0-af16-8cf9e2810203" providerId="ADAL" clId="{939B1A08-8392-4F2C-8527-816EA48DF6D2}" dt="2024-04-25T02:46:54.906" v="25" actId="22"/>
          <ac:spMkLst>
            <pc:docMk/>
            <pc:sldMk cId="1739890040" sldId="266"/>
            <ac:spMk id="3" creationId="{2625051F-4321-9420-5696-0E75610E2014}"/>
          </ac:spMkLst>
        </pc:spChg>
        <pc:spChg chg="add del">
          <ac:chgData name="Aditya Agrawal" userId="8eef6891-f600-4eb0-af16-8cf9e2810203" providerId="ADAL" clId="{939B1A08-8392-4F2C-8527-816EA48DF6D2}" dt="2024-04-25T02:47:27.351" v="54" actId="26606"/>
          <ac:spMkLst>
            <pc:docMk/>
            <pc:sldMk cId="1739890040" sldId="266"/>
            <ac:spMk id="22" creationId="{5A7802B6-FF37-40CF-A7E2-6F2A0D9A91EF}"/>
          </ac:spMkLst>
        </pc:spChg>
        <pc:grpChg chg="add del">
          <ac:chgData name="Aditya Agrawal" userId="8eef6891-f600-4eb0-af16-8cf9e2810203" providerId="ADAL" clId="{939B1A08-8392-4F2C-8527-816EA48DF6D2}" dt="2024-04-25T02:47:27.351" v="54" actId="26606"/>
          <ac:grpSpMkLst>
            <pc:docMk/>
            <pc:sldMk cId="1739890040" sldId="266"/>
            <ac:grpSpMk id="10" creationId="{B4DE830A-B531-4A3B-96F6-0ECE88B08555}"/>
          </ac:grpSpMkLst>
        </pc:grpChg>
        <pc:grpChg chg="add del">
          <ac:chgData name="Aditya Agrawal" userId="8eef6891-f600-4eb0-af16-8cf9e2810203" providerId="ADAL" clId="{939B1A08-8392-4F2C-8527-816EA48DF6D2}" dt="2024-04-25T02:47:30.792" v="56" actId="26606"/>
          <ac:grpSpMkLst>
            <pc:docMk/>
            <pc:sldMk cId="1739890040" sldId="266"/>
            <ac:grpSpMk id="24" creationId="{88C9B83F-64CD-41C1-925F-A08801FFD0BD}"/>
          </ac:grpSpMkLst>
        </pc:grpChg>
        <pc:picChg chg="add mod ord">
          <ac:chgData name="Aditya Agrawal" userId="8eef6891-f600-4eb0-af16-8cf9e2810203" providerId="ADAL" clId="{939B1A08-8392-4F2C-8527-816EA48DF6D2}" dt="2024-04-25T02:47:37.350" v="58" actId="1076"/>
          <ac:picMkLst>
            <pc:docMk/>
            <pc:sldMk cId="1739890040" sldId="266"/>
            <ac:picMk id="5" creationId="{4F4EE2EC-F3AE-AAD8-90CA-11CB9B55027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175037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105883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993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354973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392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247226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15968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140273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24326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86F9B-329B-431C-86B7-6AFE3D14668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792791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86F9B-329B-431C-86B7-6AFE3D146680}"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282537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E86F9B-329B-431C-86B7-6AFE3D146680}"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19279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E86F9B-329B-431C-86B7-6AFE3D146680}"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335497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86F9B-329B-431C-86B7-6AFE3D146680}"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77253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E86F9B-329B-431C-86B7-6AFE3D146680}"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AD140-46D7-400A-85AE-1274A4D16A61}" type="slidenum">
              <a:rPr lang="en-US" smtClean="0"/>
              <a:t>‹#›</a:t>
            </a:fld>
            <a:endParaRPr lang="en-US"/>
          </a:p>
        </p:txBody>
      </p:sp>
    </p:spTree>
    <p:extLst>
      <p:ext uri="{BB962C8B-B14F-4D97-AF65-F5344CB8AC3E}">
        <p14:creationId xmlns:p14="http://schemas.microsoft.com/office/powerpoint/2010/main" val="420160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EAD140-46D7-400A-85AE-1274A4D16A61}" type="slidenum">
              <a:rPr lang="en-US" smtClean="0"/>
              <a:t>‹#›</a:t>
            </a:fld>
            <a:endParaRPr lang="en-US"/>
          </a:p>
        </p:txBody>
      </p:sp>
      <p:sp>
        <p:nvSpPr>
          <p:cNvPr id="5" name="Date Placeholder 4"/>
          <p:cNvSpPr>
            <a:spLocks noGrp="1"/>
          </p:cNvSpPr>
          <p:nvPr>
            <p:ph type="dt" sz="half" idx="10"/>
          </p:nvPr>
        </p:nvSpPr>
        <p:spPr/>
        <p:txBody>
          <a:bodyPr/>
          <a:lstStyle/>
          <a:p>
            <a:fld id="{CAE86F9B-329B-431C-86B7-6AFE3D146680}" type="datetimeFigureOut">
              <a:rPr lang="en-US" smtClean="0"/>
              <a:t>4/25/2024</a:t>
            </a:fld>
            <a:endParaRPr lang="en-US"/>
          </a:p>
        </p:txBody>
      </p:sp>
    </p:spTree>
    <p:extLst>
      <p:ext uri="{BB962C8B-B14F-4D97-AF65-F5344CB8AC3E}">
        <p14:creationId xmlns:p14="http://schemas.microsoft.com/office/powerpoint/2010/main" val="383595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E86F9B-329B-431C-86B7-6AFE3D146680}"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EAD140-46D7-400A-85AE-1274A4D16A61}" type="slidenum">
              <a:rPr lang="en-US" smtClean="0"/>
              <a:t>‹#›</a:t>
            </a:fld>
            <a:endParaRPr lang="en-US"/>
          </a:p>
        </p:txBody>
      </p:sp>
    </p:spTree>
    <p:extLst>
      <p:ext uri="{BB962C8B-B14F-4D97-AF65-F5344CB8AC3E}">
        <p14:creationId xmlns:p14="http://schemas.microsoft.com/office/powerpoint/2010/main" val="14589264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199F-6327-A901-2951-F50A9C00E380}"/>
              </a:ext>
            </a:extLst>
          </p:cNvPr>
          <p:cNvSpPr>
            <a:spLocks noGrp="1"/>
          </p:cNvSpPr>
          <p:nvPr>
            <p:ph type="ctrTitle"/>
          </p:nvPr>
        </p:nvSpPr>
        <p:spPr/>
        <p:txBody>
          <a:bodyPr/>
          <a:lstStyle/>
          <a:p>
            <a:r>
              <a:rPr lang="en-US" dirty="0"/>
              <a:t>Conditional Neural Process for Uncertainty Quantification</a:t>
            </a:r>
          </a:p>
        </p:txBody>
      </p:sp>
      <p:sp>
        <p:nvSpPr>
          <p:cNvPr id="3" name="Subtitle 2">
            <a:extLst>
              <a:ext uri="{FF2B5EF4-FFF2-40B4-BE49-F238E27FC236}">
                <a16:creationId xmlns:a16="http://schemas.microsoft.com/office/drawing/2014/main" id="{A3FC9AAE-6223-2F1F-F363-3EA11637518B}"/>
              </a:ext>
            </a:extLst>
          </p:cNvPr>
          <p:cNvSpPr>
            <a:spLocks noGrp="1"/>
          </p:cNvSpPr>
          <p:nvPr>
            <p:ph type="subTitle" idx="1"/>
          </p:nvPr>
        </p:nvSpPr>
        <p:spPr>
          <a:xfrm>
            <a:off x="1507067" y="4050833"/>
            <a:ext cx="7880214" cy="1646302"/>
          </a:xfrm>
        </p:spPr>
        <p:txBody>
          <a:bodyPr/>
          <a:lstStyle/>
          <a:p>
            <a:r>
              <a:rPr lang="en-US" dirty="0"/>
              <a:t>Prof. </a:t>
            </a:r>
            <a:r>
              <a:rPr lang="en-US" dirty="0" err="1"/>
              <a:t>Souvik</a:t>
            </a:r>
            <a:r>
              <a:rPr lang="en-US" dirty="0"/>
              <a:t> Chakraborty</a:t>
            </a:r>
          </a:p>
          <a:p>
            <a:endParaRPr lang="en-US" dirty="0"/>
          </a:p>
          <a:p>
            <a:r>
              <a:rPr lang="en-US" dirty="0"/>
              <a:t>Aditya Agrawal (2021AM10198)</a:t>
            </a:r>
          </a:p>
          <a:p>
            <a:r>
              <a:rPr lang="en-US" dirty="0"/>
              <a:t>Swapnil Kashyap (2021AM10782) </a:t>
            </a:r>
          </a:p>
        </p:txBody>
      </p:sp>
    </p:spTree>
    <p:extLst>
      <p:ext uri="{BB962C8B-B14F-4D97-AF65-F5344CB8AC3E}">
        <p14:creationId xmlns:p14="http://schemas.microsoft.com/office/powerpoint/2010/main" val="341376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C711-0239-DF9E-E947-FB00D83722A7}"/>
              </a:ext>
            </a:extLst>
          </p:cNvPr>
          <p:cNvSpPr>
            <a:spLocks noGrp="1"/>
          </p:cNvSpPr>
          <p:nvPr>
            <p:ph type="title"/>
          </p:nvPr>
        </p:nvSpPr>
        <p:spPr>
          <a:xfrm>
            <a:off x="677334" y="609600"/>
            <a:ext cx="8596668" cy="724250"/>
          </a:xfrm>
        </p:spPr>
        <p:txBody>
          <a:bodyPr/>
          <a:lstStyle/>
          <a:p>
            <a:r>
              <a:rPr lang="en-US" dirty="0"/>
              <a:t>Ending Note and Contribution</a:t>
            </a:r>
          </a:p>
        </p:txBody>
      </p:sp>
      <p:sp>
        <p:nvSpPr>
          <p:cNvPr id="3" name="Content Placeholder 2">
            <a:extLst>
              <a:ext uri="{FF2B5EF4-FFF2-40B4-BE49-F238E27FC236}">
                <a16:creationId xmlns:a16="http://schemas.microsoft.com/office/drawing/2014/main" id="{FD0053D0-C8FC-6BA4-B921-4D8AA11D8859}"/>
              </a:ext>
            </a:extLst>
          </p:cNvPr>
          <p:cNvSpPr>
            <a:spLocks noGrp="1"/>
          </p:cNvSpPr>
          <p:nvPr>
            <p:ph idx="1"/>
          </p:nvPr>
        </p:nvSpPr>
        <p:spPr>
          <a:xfrm>
            <a:off x="677334" y="1333851"/>
            <a:ext cx="8596668" cy="4707512"/>
          </a:xfrm>
        </p:spPr>
        <p:txBody>
          <a:bodyPr/>
          <a:lstStyle/>
          <a:p>
            <a:r>
              <a:rPr lang="en-US" b="0" i="0" dirty="0">
                <a:effectLst/>
                <a:highlight>
                  <a:srgbClr val="FFFFFF"/>
                </a:highlight>
                <a:latin typeface="Arial" panose="020B0604020202020204" pitchFamily="34" charset="0"/>
              </a:rPr>
              <a:t>For testing </a:t>
            </a:r>
            <a:r>
              <a:rPr lang="en-US" dirty="0">
                <a:highlight>
                  <a:srgbClr val="FFFFFF"/>
                </a:highlight>
                <a:latin typeface="Arial" panose="020B0604020202020204" pitchFamily="34" charset="0"/>
              </a:rPr>
              <a:t>for image completion task, w</a:t>
            </a:r>
            <a:r>
              <a:rPr lang="en-US" b="0" i="0" dirty="0">
                <a:effectLst/>
                <a:highlight>
                  <a:srgbClr val="FFFFFF"/>
                </a:highlight>
                <a:latin typeface="Arial" panose="020B0604020202020204" pitchFamily="34" charset="0"/>
              </a:rPr>
              <a:t>e tried to test CNP on the MNIST dataset but due to lack of time, we could not modify the code to run on the dataset. There were issues with the dimensions of input data while feeding it to the model. </a:t>
            </a:r>
          </a:p>
          <a:p>
            <a:pPr marL="0" indent="0">
              <a:buNone/>
            </a:pPr>
            <a:endParaRPr lang="en-US" dirty="0">
              <a:highlight>
                <a:srgbClr val="FFFFFF"/>
              </a:highlight>
              <a:latin typeface="Arial" panose="020B0604020202020204" pitchFamily="34" charset="0"/>
            </a:endParaRPr>
          </a:p>
          <a:p>
            <a:r>
              <a:rPr lang="en-US" dirty="0">
                <a:highlight>
                  <a:srgbClr val="FFFFFF"/>
                </a:highlight>
                <a:latin typeface="Arial" panose="020B0604020202020204" pitchFamily="34" charset="0"/>
              </a:rPr>
              <a:t>Contribution:</a:t>
            </a:r>
          </a:p>
          <a:p>
            <a:pPr>
              <a:buFont typeface="+mj-lt"/>
              <a:buAutoNum type="arabicPeriod"/>
            </a:pPr>
            <a:r>
              <a:rPr lang="en-US" dirty="0">
                <a:highlight>
                  <a:srgbClr val="FFFFFF"/>
                </a:highlight>
                <a:latin typeface="Arial" panose="020B0604020202020204" pitchFamily="34" charset="0"/>
              </a:rPr>
              <a:t>Aditya Agrawal - </a:t>
            </a:r>
            <a:r>
              <a:rPr lang="en-US" b="0" i="0" dirty="0">
                <a:effectLst/>
                <a:highlight>
                  <a:srgbClr val="FFFFFF"/>
                </a:highlight>
                <a:latin typeface="Arial" panose="020B0604020202020204" pitchFamily="34" charset="0"/>
              </a:rPr>
              <a:t>Literature Survey of the main paper; Integration of GP generating function in the architecture; Testing of the CNP for the 1-D regression task</a:t>
            </a:r>
          </a:p>
          <a:p>
            <a:pPr>
              <a:buFont typeface="+mj-lt"/>
              <a:buAutoNum type="arabicPeriod"/>
            </a:pPr>
            <a:r>
              <a:rPr lang="en-US" dirty="0">
                <a:highlight>
                  <a:srgbClr val="FFFFFF"/>
                </a:highlight>
                <a:latin typeface="Arial" panose="020B0604020202020204" pitchFamily="34" charset="0"/>
              </a:rPr>
              <a:t>Swapnil Kashyap - </a:t>
            </a:r>
            <a:r>
              <a:rPr lang="en-US" b="0" i="0" dirty="0">
                <a:effectLst/>
                <a:highlight>
                  <a:srgbClr val="FFFFFF"/>
                </a:highlight>
                <a:latin typeface="Arial" panose="020B0604020202020204" pitchFamily="34" charset="0"/>
              </a:rPr>
              <a:t>Literature survey of the main and reference papers; Development of the entire CNP architecture; Attempted to test the image completion task (MNIST)</a:t>
            </a:r>
            <a:endParaRPr lang="en-US" dirty="0"/>
          </a:p>
        </p:txBody>
      </p:sp>
    </p:spTree>
    <p:extLst>
      <p:ext uri="{BB962C8B-B14F-4D97-AF65-F5344CB8AC3E}">
        <p14:creationId xmlns:p14="http://schemas.microsoft.com/office/powerpoint/2010/main" val="267165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708E-F4ED-5EEC-6DEA-A8AADF1ED88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8186076-9A0A-4965-C599-37A9A42F4E68}"/>
              </a:ext>
            </a:extLst>
          </p:cNvPr>
          <p:cNvSpPr>
            <a:spLocks noGrp="1"/>
          </p:cNvSpPr>
          <p:nvPr>
            <p:ph idx="1"/>
          </p:nvPr>
        </p:nvSpPr>
        <p:spPr/>
        <p:txBody>
          <a:bodyPr/>
          <a:lstStyle/>
          <a:p>
            <a:pPr algn="l"/>
            <a:r>
              <a:rPr lang="en-US" b="0" i="0" dirty="0">
                <a:solidFill>
                  <a:srgbClr val="495365"/>
                </a:solidFill>
                <a:effectLst/>
                <a:latin typeface="Arial" panose="020B0604020202020204" pitchFamily="34" charset="0"/>
              </a:rPr>
              <a:t>Marta </a:t>
            </a:r>
            <a:r>
              <a:rPr lang="en-US" b="0" i="0" dirty="0" err="1">
                <a:solidFill>
                  <a:srgbClr val="495365"/>
                </a:solidFill>
                <a:effectLst/>
                <a:latin typeface="Arial" panose="020B0604020202020204" pitchFamily="34" charset="0"/>
              </a:rPr>
              <a:t>Garnelo</a:t>
            </a:r>
            <a:r>
              <a:rPr lang="en-US" b="0" i="0" dirty="0">
                <a:solidFill>
                  <a:srgbClr val="495365"/>
                </a:solidFill>
                <a:effectLst/>
                <a:latin typeface="Arial" panose="020B0604020202020204" pitchFamily="34" charset="0"/>
              </a:rPr>
              <a:t>, Dan Rosenbaum, Chris J. Maddison, Tiago </a:t>
            </a:r>
            <a:r>
              <a:rPr lang="en-US" b="0" i="0" dirty="0" err="1">
                <a:solidFill>
                  <a:srgbClr val="495365"/>
                </a:solidFill>
                <a:effectLst/>
                <a:latin typeface="Arial" panose="020B0604020202020204" pitchFamily="34" charset="0"/>
              </a:rPr>
              <a:t>Ramalho</a:t>
            </a:r>
            <a:r>
              <a:rPr lang="en-US" b="0" i="0" dirty="0">
                <a:solidFill>
                  <a:srgbClr val="495365"/>
                </a:solidFill>
                <a:effectLst/>
                <a:latin typeface="Arial" panose="020B0604020202020204" pitchFamily="34" charset="0"/>
              </a:rPr>
              <a:t>, David</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Saxton, Murray Shanahan, Yee </a:t>
            </a:r>
            <a:r>
              <a:rPr lang="en-US" b="0" i="0" dirty="0" err="1">
                <a:solidFill>
                  <a:srgbClr val="495365"/>
                </a:solidFill>
                <a:effectLst/>
                <a:latin typeface="Arial" panose="020B0604020202020204" pitchFamily="34" charset="0"/>
              </a:rPr>
              <a:t>Whye</a:t>
            </a:r>
            <a:r>
              <a:rPr lang="en-US" b="0" i="0" dirty="0">
                <a:solidFill>
                  <a:srgbClr val="495365"/>
                </a:solidFill>
                <a:effectLst/>
                <a:latin typeface="Arial" panose="020B0604020202020204" pitchFamily="34" charset="0"/>
              </a:rPr>
              <a:t> </a:t>
            </a:r>
            <a:r>
              <a:rPr lang="en-US" b="0" i="0" dirty="0" err="1">
                <a:solidFill>
                  <a:srgbClr val="495365"/>
                </a:solidFill>
                <a:effectLst/>
                <a:latin typeface="Arial" panose="020B0604020202020204" pitchFamily="34" charset="0"/>
              </a:rPr>
              <a:t>Teh</a:t>
            </a:r>
            <a:r>
              <a:rPr lang="en-US" b="0" i="0" dirty="0">
                <a:solidFill>
                  <a:srgbClr val="495365"/>
                </a:solidFill>
                <a:effectLst/>
                <a:latin typeface="Arial" panose="020B0604020202020204" pitchFamily="34" charset="0"/>
              </a:rPr>
              <a:t>, Danilo Jimenez Rezende, and</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SM </a:t>
            </a:r>
            <a:r>
              <a:rPr lang="en-US" b="0" i="0" dirty="0" err="1">
                <a:solidFill>
                  <a:srgbClr val="495365"/>
                </a:solidFill>
                <a:effectLst/>
                <a:latin typeface="Arial" panose="020B0604020202020204" pitchFamily="34" charset="0"/>
              </a:rPr>
              <a:t>Eslami</a:t>
            </a:r>
            <a:r>
              <a:rPr lang="en-US" b="0" i="0" dirty="0">
                <a:solidFill>
                  <a:srgbClr val="495365"/>
                </a:solidFill>
                <a:effectLst/>
                <a:latin typeface="Arial" panose="020B0604020202020204" pitchFamily="34" charset="0"/>
              </a:rPr>
              <a:t>. Conditional neural processes. In International Conference</a:t>
            </a:r>
            <a:br>
              <a:rPr lang="en-US" b="0" i="0" dirty="0">
                <a:solidFill>
                  <a:srgbClr val="495365"/>
                </a:solidFill>
                <a:effectLst/>
                <a:latin typeface="Lato" panose="020F0502020204030204" pitchFamily="34" charset="0"/>
              </a:rPr>
            </a:br>
            <a:r>
              <a:rPr lang="en-US" b="0" i="0" dirty="0">
                <a:solidFill>
                  <a:srgbClr val="495365"/>
                </a:solidFill>
                <a:effectLst/>
                <a:latin typeface="Arial" panose="020B0604020202020204" pitchFamily="34" charset="0"/>
              </a:rPr>
              <a:t>on Machine Learning, 2018. URL </a:t>
            </a:r>
            <a:r>
              <a:rPr lang="en-US" b="0" i="0" dirty="0">
                <a:solidFill>
                  <a:srgbClr val="495365"/>
                </a:solidFill>
                <a:effectLst/>
                <a:latin typeface="Courier New" panose="02070309020205020404" pitchFamily="49" charset="0"/>
              </a:rPr>
              <a:t>https://github.com/</a:t>
            </a:r>
            <a:r>
              <a:rPr lang="en-US" b="0" i="0">
                <a:solidFill>
                  <a:srgbClr val="495365"/>
                </a:solidFill>
                <a:effectLst/>
                <a:latin typeface="Courier New" panose="02070309020205020404" pitchFamily="49" charset="0"/>
              </a:rPr>
              <a:t>google-deepmind/neural-processes</a:t>
            </a:r>
            <a:r>
              <a:rPr lang="en-US" b="0" i="0" dirty="0" err="1">
                <a:solidFill>
                  <a:srgbClr val="495365"/>
                </a:solidFill>
                <a:effectLst/>
                <a:latin typeface="Courier New" panose="02070309020205020404" pitchFamily="49" charset="0"/>
              </a:rPr>
              <a:t>?tab</a:t>
            </a:r>
            <a:r>
              <a:rPr lang="en-US" b="0" i="0">
                <a:solidFill>
                  <a:srgbClr val="495365"/>
                </a:solidFill>
                <a:effectLst/>
                <a:latin typeface="Courier New" panose="02070309020205020404" pitchFamily="49" charset="0"/>
              </a:rPr>
              <a:t>=readme-ov-file</a:t>
            </a:r>
            <a:r>
              <a:rPr lang="en-US" dirty="0">
                <a:solidFill>
                  <a:srgbClr val="495365"/>
                </a:solidFill>
                <a:latin typeface="Lato" panose="020F0502020204030204" pitchFamily="34" charset="0"/>
              </a:rPr>
              <a:t>.</a:t>
            </a:r>
            <a:br>
              <a:rPr lang="en-US" b="0" i="0" dirty="0">
                <a:solidFill>
                  <a:srgbClr val="495365"/>
                </a:solidFill>
                <a:effectLst/>
                <a:latin typeface="Lato" panose="020F0502020204030204" pitchFamily="34" charset="0"/>
              </a:rPr>
            </a:br>
            <a:endParaRPr lang="en-US" dirty="0"/>
          </a:p>
        </p:txBody>
      </p:sp>
    </p:spTree>
    <p:extLst>
      <p:ext uri="{BB962C8B-B14F-4D97-AF65-F5344CB8AC3E}">
        <p14:creationId xmlns:p14="http://schemas.microsoft.com/office/powerpoint/2010/main" val="375942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3D80-7620-D375-E0A5-2EE4B69791C7}"/>
              </a:ext>
            </a:extLst>
          </p:cNvPr>
          <p:cNvSpPr>
            <a:spLocks noGrp="1"/>
          </p:cNvSpPr>
          <p:nvPr>
            <p:ph type="title"/>
          </p:nvPr>
        </p:nvSpPr>
        <p:spPr>
          <a:xfrm>
            <a:off x="677334" y="609600"/>
            <a:ext cx="8596668" cy="657138"/>
          </a:xfrm>
        </p:spPr>
        <p:txBody>
          <a:bodyPr/>
          <a:lstStyle/>
          <a:p>
            <a:r>
              <a:rPr lang="en-US" dirty="0"/>
              <a:t>Conditional Neural Process</a:t>
            </a:r>
          </a:p>
        </p:txBody>
      </p:sp>
      <p:sp>
        <p:nvSpPr>
          <p:cNvPr id="3" name="Content Placeholder 2">
            <a:extLst>
              <a:ext uri="{FF2B5EF4-FFF2-40B4-BE49-F238E27FC236}">
                <a16:creationId xmlns:a16="http://schemas.microsoft.com/office/drawing/2014/main" id="{0D81BF47-36FE-55AA-8A1F-5211C639E3D8}"/>
              </a:ext>
            </a:extLst>
          </p:cNvPr>
          <p:cNvSpPr>
            <a:spLocks noGrp="1"/>
          </p:cNvSpPr>
          <p:nvPr>
            <p:ph idx="1"/>
          </p:nvPr>
        </p:nvSpPr>
        <p:spPr>
          <a:xfrm>
            <a:off x="517581" y="1429853"/>
            <a:ext cx="8916173" cy="4517793"/>
          </a:xfrm>
        </p:spPr>
        <p:txBody>
          <a:bodyPr>
            <a:normAutofit/>
          </a:bodyPr>
          <a:lstStyle/>
          <a:p>
            <a:pPr algn="l">
              <a:buFont typeface="Arial" panose="020B0604020202020204" pitchFamily="34" charset="0"/>
              <a:buChar char="•"/>
            </a:pPr>
            <a:r>
              <a:rPr lang="en-US" b="0" i="0" dirty="0">
                <a:effectLst/>
                <a:latin typeface="-apple-system"/>
              </a:rPr>
              <a:t>CNPs combine neural networks with features inspired by Gaussian Processes to define conditional distributions over functions based on observed data.</a:t>
            </a:r>
          </a:p>
          <a:p>
            <a:pPr algn="l">
              <a:buFont typeface="Arial" panose="020B0604020202020204" pitchFamily="34" charset="0"/>
              <a:buChar char="•"/>
            </a:pPr>
            <a:r>
              <a:rPr lang="en-US" b="0" i="0" dirty="0">
                <a:effectLst/>
                <a:latin typeface="-apple-system"/>
              </a:rPr>
              <a:t>The model's dependency on observations is parameterized by a neural network that remains invariant under input permutations, ensuring consistent predictions regardless of input order.</a:t>
            </a:r>
          </a:p>
          <a:p>
            <a:pPr algn="l">
              <a:buFont typeface="Arial" panose="020B0604020202020204" pitchFamily="34" charset="0"/>
              <a:buChar char="•"/>
            </a:pPr>
            <a:r>
              <a:rPr lang="en-US" b="0" i="0" dirty="0">
                <a:effectLst/>
                <a:latin typeface="-apple-system"/>
              </a:rPr>
              <a:t>CNPs are designed to scale efficiently at test time with a complexity of O(n + m), where n and m represent the number of observations and targets, respectively.</a:t>
            </a:r>
          </a:p>
          <a:p>
            <a:pPr algn="l">
              <a:buFont typeface="Arial" panose="020B0604020202020204" pitchFamily="34" charset="0"/>
              <a:buChar char="•"/>
            </a:pPr>
            <a:r>
              <a:rPr lang="en-US" b="0" i="0" dirty="0">
                <a:effectLst/>
                <a:latin typeface="-apple-system"/>
              </a:rPr>
              <a:t>The basic CNP architecture involves embedding each observation, aggregating these embeddings into a fixed-dimensional representation using a symmetric aggregator, and conditioning the function on this aggregate embedding.</a:t>
            </a:r>
          </a:p>
          <a:p>
            <a:pPr algn="l">
              <a:buFont typeface="Arial" panose="020B0604020202020204" pitchFamily="34" charset="0"/>
              <a:buChar char="•"/>
            </a:pPr>
            <a:r>
              <a:rPr lang="en-US" b="0" i="0" dirty="0">
                <a:effectLst/>
                <a:latin typeface="-apple-system"/>
              </a:rPr>
              <a:t>This training method aims to enhance the model's performance across various scenarios, accommodating different ratios of observations to targets (n&lt;&lt;m or n&gt;&gt;m).</a:t>
            </a:r>
          </a:p>
          <a:p>
            <a:pPr algn="l">
              <a:buFont typeface="Arial" panose="020B0604020202020204" pitchFamily="34" charset="0"/>
              <a:buChar char="•"/>
            </a:pPr>
            <a:endParaRPr lang="en-US" b="0" i="0" dirty="0">
              <a:effectLst/>
              <a:latin typeface="-apple-system"/>
            </a:endParaRPr>
          </a:p>
        </p:txBody>
      </p:sp>
    </p:spTree>
    <p:extLst>
      <p:ext uri="{BB962C8B-B14F-4D97-AF65-F5344CB8AC3E}">
        <p14:creationId xmlns:p14="http://schemas.microsoft.com/office/powerpoint/2010/main" val="142103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ADBD-6335-446D-0F0B-1D70186CDF6E}"/>
              </a:ext>
            </a:extLst>
          </p:cNvPr>
          <p:cNvSpPr>
            <a:spLocks noGrp="1"/>
          </p:cNvSpPr>
          <p:nvPr>
            <p:ph type="title"/>
          </p:nvPr>
        </p:nvSpPr>
        <p:spPr>
          <a:xfrm>
            <a:off x="677334" y="609600"/>
            <a:ext cx="8596668" cy="670560"/>
          </a:xfrm>
        </p:spPr>
        <p:txBody>
          <a:bodyPr/>
          <a:lstStyle/>
          <a:p>
            <a:r>
              <a:rPr lang="en-US"/>
              <a:t>Schematic Representation</a:t>
            </a:r>
            <a:endParaRPr lang="en-US" dirty="0"/>
          </a:p>
        </p:txBody>
      </p:sp>
      <p:pic>
        <p:nvPicPr>
          <p:cNvPr id="5" name="Content Placeholder 4">
            <a:extLst>
              <a:ext uri="{FF2B5EF4-FFF2-40B4-BE49-F238E27FC236}">
                <a16:creationId xmlns:a16="http://schemas.microsoft.com/office/drawing/2014/main" id="{4F4EE2EC-F3AE-AAD8-90CA-11CB9B550272}"/>
              </a:ext>
            </a:extLst>
          </p:cNvPr>
          <p:cNvPicPr>
            <a:picLocks noGrp="1" noChangeAspect="1"/>
          </p:cNvPicPr>
          <p:nvPr>
            <p:ph idx="1"/>
          </p:nvPr>
        </p:nvPicPr>
        <p:blipFill>
          <a:blip r:embed="rId2"/>
          <a:stretch>
            <a:fillRect/>
          </a:stretch>
        </p:blipFill>
        <p:spPr>
          <a:xfrm>
            <a:off x="3234558" y="1496178"/>
            <a:ext cx="3816481" cy="4752222"/>
          </a:xfrm>
        </p:spPr>
      </p:pic>
    </p:spTree>
    <p:extLst>
      <p:ext uri="{BB962C8B-B14F-4D97-AF65-F5344CB8AC3E}">
        <p14:creationId xmlns:p14="http://schemas.microsoft.com/office/powerpoint/2010/main" val="173989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8EBF-DBC2-F670-8A34-D36C79D5EB50}"/>
              </a:ext>
            </a:extLst>
          </p:cNvPr>
          <p:cNvSpPr>
            <a:spLocks noGrp="1"/>
          </p:cNvSpPr>
          <p:nvPr>
            <p:ph type="title"/>
          </p:nvPr>
        </p:nvSpPr>
        <p:spPr>
          <a:xfrm>
            <a:off x="677334" y="609600"/>
            <a:ext cx="8596668" cy="657138"/>
          </a:xfrm>
        </p:spPr>
        <p:txBody>
          <a:bodyPr/>
          <a:lstStyle/>
          <a:p>
            <a:r>
              <a:rPr lang="en-US" dirty="0"/>
              <a:t>Mathematical Formulation of CNPs</a:t>
            </a:r>
          </a:p>
        </p:txBody>
      </p:sp>
      <p:sp>
        <p:nvSpPr>
          <p:cNvPr id="3" name="Content Placeholder 2">
            <a:extLst>
              <a:ext uri="{FF2B5EF4-FFF2-40B4-BE49-F238E27FC236}">
                <a16:creationId xmlns:a16="http://schemas.microsoft.com/office/drawing/2014/main" id="{6380182F-CAC9-0E76-4B93-525A34ED00B4}"/>
              </a:ext>
            </a:extLst>
          </p:cNvPr>
          <p:cNvSpPr>
            <a:spLocks noGrp="1"/>
          </p:cNvSpPr>
          <p:nvPr>
            <p:ph idx="1"/>
          </p:nvPr>
        </p:nvSpPr>
        <p:spPr>
          <a:xfrm>
            <a:off x="677334" y="1266739"/>
            <a:ext cx="8855084" cy="5514387"/>
          </a:xfrm>
        </p:spPr>
        <p:txBody>
          <a:bodyPr>
            <a:normAutofit fontScale="92500" lnSpcReduction="10000"/>
          </a:bodyPr>
          <a:lstStyle/>
          <a:p>
            <a:pPr algn="l">
              <a:buFont typeface="+mj-lt"/>
              <a:buAutoNum type="arabicPeriod"/>
            </a:pPr>
            <a:r>
              <a:rPr lang="en-US" b="1" i="0" dirty="0">
                <a:effectLst/>
                <a:latin typeface="-apple-system"/>
              </a:rPr>
              <a:t>Conditional Stochastic Process</a:t>
            </a:r>
            <a:r>
              <a:rPr lang="en-US" b="0" i="0" dirty="0">
                <a:effectLst/>
                <a:latin typeface="-apple-system"/>
              </a:rPr>
              <a:t>:</a:t>
            </a:r>
          </a:p>
          <a:p>
            <a:pPr marL="742950" lvl="1" indent="-285750" algn="l">
              <a:buFont typeface="+mj-lt"/>
              <a:buAutoNum type="arabicPeriod"/>
            </a:pPr>
            <a:r>
              <a:rPr lang="en-US" b="0" i="0" dirty="0">
                <a:effectLst/>
                <a:latin typeface="-apple-system"/>
              </a:rPr>
              <a:t>A CNP, denoted as </a:t>
            </a:r>
            <a:r>
              <a:rPr lang="en-US" b="0" i="0" dirty="0" err="1">
                <a:effectLst/>
                <a:latin typeface="-apple-system"/>
              </a:rPr>
              <a:t>Q</a:t>
            </a:r>
            <a:r>
              <a:rPr lang="en-US" b="0" i="0" baseline="-25000" dirty="0" err="1">
                <a:effectLst/>
                <a:latin typeface="-apple-system"/>
              </a:rPr>
              <a:t>θ</a:t>
            </a:r>
            <a:r>
              <a:rPr lang="en-US" b="0" i="0" dirty="0">
                <a:effectLst/>
                <a:latin typeface="-apple-system"/>
              </a:rPr>
              <a:t>, defines distributions over functions f(x) for inputs x ∈ T based on a set of observations O.</a:t>
            </a:r>
          </a:p>
          <a:p>
            <a:pPr marL="742950" lvl="1" indent="-285750" algn="l">
              <a:buFont typeface="+mj-lt"/>
              <a:buAutoNum type="arabicPeriod"/>
            </a:pPr>
            <a:r>
              <a:rPr lang="en-US" b="0" i="0" dirty="0" err="1">
                <a:effectLst/>
                <a:latin typeface="-apple-system"/>
              </a:rPr>
              <a:t>Q</a:t>
            </a:r>
            <a:r>
              <a:rPr lang="en-US" b="0" i="0" baseline="-25000" dirty="0" err="1">
                <a:effectLst/>
                <a:latin typeface="-apple-system"/>
              </a:rPr>
              <a:t>θ</a:t>
            </a:r>
            <a:r>
              <a:rPr lang="en-US" b="0" i="0" dirty="0">
                <a:effectLst/>
                <a:latin typeface="-apple-system"/>
              </a:rPr>
              <a:t> is a conditional stochastic process with parameters θ, invariant to permutations of both O and T.</a:t>
            </a:r>
          </a:p>
          <a:p>
            <a:pPr algn="l">
              <a:buFont typeface="+mj-lt"/>
              <a:buAutoNum type="arabicPeriod"/>
            </a:pPr>
            <a:r>
              <a:rPr lang="en-US" b="1" i="0" dirty="0">
                <a:effectLst/>
                <a:latin typeface="-apple-system"/>
              </a:rPr>
              <a:t>Architecture</a:t>
            </a:r>
            <a:r>
              <a:rPr lang="en-US" b="0" i="0" dirty="0">
                <a:effectLst/>
                <a:latin typeface="-apple-system"/>
              </a:rPr>
              <a:t>:</a:t>
            </a:r>
          </a:p>
          <a:p>
            <a:pPr marL="742950" lvl="1" indent="-285750" algn="l">
              <a:buFont typeface="+mj-lt"/>
              <a:buAutoNum type="arabicPeriod"/>
            </a:pPr>
            <a:r>
              <a:rPr lang="en-US" b="0" i="0" dirty="0">
                <a:effectLst/>
                <a:latin typeface="-apple-system"/>
              </a:rPr>
              <a:t>CNPs condition on observations O through embeddings of fixed dimensionality.</a:t>
            </a:r>
          </a:p>
          <a:p>
            <a:pPr marL="742950" lvl="1" indent="-285750" algn="l">
              <a:buFont typeface="+mj-lt"/>
              <a:buAutoNum type="arabicPeriod"/>
            </a:pPr>
            <a:r>
              <a:rPr lang="en-US" b="0" i="0" dirty="0">
                <a:effectLst/>
                <a:latin typeface="-apple-system"/>
              </a:rPr>
              <a:t>The architecture involves neural networks </a:t>
            </a:r>
            <a:r>
              <a:rPr lang="en-US" b="0" i="0" dirty="0" err="1">
                <a:effectLst/>
                <a:latin typeface="-apple-system"/>
              </a:rPr>
              <a:t>h</a:t>
            </a:r>
            <a:r>
              <a:rPr lang="en-US" b="0" i="0" baseline="-25000" dirty="0" err="1">
                <a:effectLst/>
                <a:latin typeface="-apple-system"/>
              </a:rPr>
              <a:t>θ</a:t>
            </a:r>
            <a:r>
              <a:rPr lang="en-US" b="0" i="0" dirty="0">
                <a:effectLst/>
                <a:latin typeface="-apple-system"/>
              </a:rPr>
              <a:t> and </a:t>
            </a:r>
            <a:r>
              <a:rPr lang="en-US" b="0" i="0" dirty="0" err="1">
                <a:effectLst/>
                <a:latin typeface="-apple-system"/>
              </a:rPr>
              <a:t>g</a:t>
            </a:r>
            <a:r>
              <a:rPr lang="en-US" b="0" i="0" baseline="-25000" dirty="0" err="1">
                <a:effectLst/>
                <a:latin typeface="-apple-system"/>
              </a:rPr>
              <a:t>θ</a:t>
            </a:r>
            <a:r>
              <a:rPr lang="en-US" b="0" i="0" dirty="0">
                <a:effectLst/>
                <a:latin typeface="-apple-system"/>
              </a:rPr>
              <a:t> to compute embeddings and parameters </a:t>
            </a:r>
            <a:r>
              <a:rPr lang="en-US" b="0" i="0" dirty="0" err="1">
                <a:effectLst/>
                <a:latin typeface="-apple-system"/>
              </a:rPr>
              <a:t>φ</a:t>
            </a:r>
            <a:r>
              <a:rPr lang="en-US" b="0" i="0" baseline="-25000" dirty="0" err="1">
                <a:effectLst/>
                <a:latin typeface="-apple-system"/>
              </a:rPr>
              <a:t>i</a:t>
            </a:r>
            <a:r>
              <a:rPr lang="en-US" b="0" i="0" dirty="0">
                <a:effectLst/>
                <a:latin typeface="-apple-system"/>
              </a:rPr>
              <a:t> for conditional predictions.</a:t>
            </a:r>
          </a:p>
          <a:p>
            <a:pPr marL="742950" lvl="1" indent="-285750" algn="l">
              <a:buFont typeface="+mj-lt"/>
              <a:buAutoNum type="arabicPeriod"/>
            </a:pPr>
            <a:endParaRPr lang="en-US" b="0" i="0" dirty="0">
              <a:effectLst/>
              <a:latin typeface="-apple-system"/>
            </a:endParaRPr>
          </a:p>
          <a:p>
            <a:pPr marL="742950" lvl="1" indent="-285750" algn="l">
              <a:buFont typeface="+mj-lt"/>
              <a:buAutoNum type="arabicPeriod"/>
            </a:pPr>
            <a:endParaRPr lang="en-US" b="0" i="0" dirty="0">
              <a:effectLst/>
              <a:latin typeface="-apple-system"/>
            </a:endParaRPr>
          </a:p>
          <a:p>
            <a:pPr marL="742950" lvl="1" indent="-285750" algn="l">
              <a:buFont typeface="+mj-lt"/>
              <a:buAutoNum type="arabicPeriod"/>
            </a:pPr>
            <a:r>
              <a:rPr lang="en-US" b="0" i="0" dirty="0">
                <a:effectLst/>
                <a:latin typeface="-apple-system"/>
              </a:rPr>
              <a:t>The architecture ensures permutation invariance and scales with complexity O(n + m) for conditional prediction tasks.</a:t>
            </a:r>
          </a:p>
          <a:p>
            <a:pPr algn="l">
              <a:buFont typeface="+mj-lt"/>
              <a:buAutoNum type="arabicPeriod"/>
            </a:pPr>
            <a:r>
              <a:rPr lang="en-US" b="1" i="0" dirty="0">
                <a:effectLst/>
                <a:latin typeface="-apple-system"/>
              </a:rPr>
              <a:t>Task-specific Parametrization</a:t>
            </a:r>
            <a:r>
              <a:rPr lang="en-US" b="0" i="0" dirty="0">
                <a:effectLst/>
                <a:latin typeface="-apple-system"/>
              </a:rPr>
              <a:t>:</a:t>
            </a:r>
          </a:p>
          <a:p>
            <a:pPr marL="742950" lvl="1" indent="-285750" algn="l">
              <a:buFont typeface="+mj-lt"/>
              <a:buAutoNum type="arabicPeriod"/>
            </a:pPr>
            <a:r>
              <a:rPr lang="en-US" b="0" i="0" dirty="0">
                <a:effectLst/>
                <a:latin typeface="-apple-system"/>
              </a:rPr>
              <a:t>For regression tasks, </a:t>
            </a:r>
            <a:r>
              <a:rPr lang="en-US" b="0" i="0" dirty="0" err="1">
                <a:effectLst/>
                <a:latin typeface="-apple-system"/>
              </a:rPr>
              <a:t>φ</a:t>
            </a:r>
            <a:r>
              <a:rPr lang="en-US" b="0" i="0" baseline="-25000" dirty="0" err="1">
                <a:effectLst/>
                <a:latin typeface="-apple-system"/>
              </a:rPr>
              <a:t>i</a:t>
            </a:r>
            <a:r>
              <a:rPr lang="en-US" b="0" i="0" dirty="0">
                <a:effectLst/>
                <a:latin typeface="-apple-system"/>
              </a:rPr>
              <a:t> parametrizes the mean and variance of a Gaussian distribution for each xi ∈ T.</a:t>
            </a:r>
          </a:p>
          <a:p>
            <a:pPr marL="742950" lvl="1" indent="-285750" algn="l">
              <a:buFont typeface="+mj-lt"/>
              <a:buAutoNum type="arabicPeriod"/>
            </a:pPr>
            <a:r>
              <a:rPr lang="en-US" b="0" i="0" dirty="0">
                <a:effectLst/>
                <a:latin typeface="-apple-system"/>
              </a:rPr>
              <a:t>In classification tasks, </a:t>
            </a:r>
            <a:r>
              <a:rPr lang="en-US" b="0" i="0" dirty="0" err="1">
                <a:effectLst/>
                <a:latin typeface="-apple-system"/>
              </a:rPr>
              <a:t>φ</a:t>
            </a:r>
            <a:r>
              <a:rPr lang="en-US" b="0" i="0" baseline="-25000" dirty="0" err="1">
                <a:effectLst/>
                <a:latin typeface="-apple-system"/>
              </a:rPr>
              <a:t>i</a:t>
            </a:r>
            <a:r>
              <a:rPr lang="en-US" b="0" i="0" dirty="0">
                <a:effectLst/>
                <a:latin typeface="-apple-system"/>
              </a:rPr>
              <a:t> parametrizes the logits of class probabilities for a categorical distribution over classes.</a:t>
            </a:r>
          </a:p>
          <a:p>
            <a:pPr marL="742950" lvl="1" indent="-285750" algn="l">
              <a:buFont typeface="+mj-lt"/>
              <a:buAutoNum type="arabicPeriod"/>
            </a:pPr>
            <a:r>
              <a:rPr lang="en-US" b="0" i="0" dirty="0">
                <a:effectLst/>
                <a:latin typeface="-apple-system"/>
              </a:rPr>
              <a:t>The mean operation is typically used for aggregating embeddings in regression tasks.</a:t>
            </a:r>
          </a:p>
          <a:p>
            <a:endParaRPr lang="en-US" dirty="0"/>
          </a:p>
        </p:txBody>
      </p:sp>
      <p:pic>
        <p:nvPicPr>
          <p:cNvPr id="5" name="Picture 4">
            <a:extLst>
              <a:ext uri="{FF2B5EF4-FFF2-40B4-BE49-F238E27FC236}">
                <a16:creationId xmlns:a16="http://schemas.microsoft.com/office/drawing/2014/main" id="{17F3C3E8-635F-E26B-B029-B17E5ABC30B2}"/>
              </a:ext>
            </a:extLst>
          </p:cNvPr>
          <p:cNvPicPr>
            <a:picLocks noChangeAspect="1"/>
          </p:cNvPicPr>
          <p:nvPr/>
        </p:nvPicPr>
        <p:blipFill>
          <a:blip r:embed="rId2"/>
          <a:stretch>
            <a:fillRect/>
          </a:stretch>
        </p:blipFill>
        <p:spPr>
          <a:xfrm>
            <a:off x="3614312" y="3687938"/>
            <a:ext cx="2722711" cy="671988"/>
          </a:xfrm>
          <a:prstGeom prst="rect">
            <a:avLst/>
          </a:prstGeom>
        </p:spPr>
      </p:pic>
    </p:spTree>
    <p:extLst>
      <p:ext uri="{BB962C8B-B14F-4D97-AF65-F5344CB8AC3E}">
        <p14:creationId xmlns:p14="http://schemas.microsoft.com/office/powerpoint/2010/main" val="38450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0C6B-69BC-2B55-011D-E0DF1D48E6AA}"/>
              </a:ext>
            </a:extLst>
          </p:cNvPr>
          <p:cNvSpPr>
            <a:spLocks noGrp="1"/>
          </p:cNvSpPr>
          <p:nvPr>
            <p:ph type="title"/>
          </p:nvPr>
        </p:nvSpPr>
        <p:spPr>
          <a:xfrm>
            <a:off x="677334" y="609600"/>
            <a:ext cx="8596668" cy="648749"/>
          </a:xfrm>
        </p:spPr>
        <p:txBody>
          <a:bodyPr/>
          <a:lstStyle/>
          <a:p>
            <a:r>
              <a:rPr lang="en-US" dirty="0"/>
              <a:t>Training of CNPs</a:t>
            </a:r>
          </a:p>
        </p:txBody>
      </p:sp>
      <p:sp>
        <p:nvSpPr>
          <p:cNvPr id="3" name="Content Placeholder 2">
            <a:extLst>
              <a:ext uri="{FF2B5EF4-FFF2-40B4-BE49-F238E27FC236}">
                <a16:creationId xmlns:a16="http://schemas.microsoft.com/office/drawing/2014/main" id="{1A034594-6998-481A-2A43-A043EE6BFD96}"/>
              </a:ext>
            </a:extLst>
          </p:cNvPr>
          <p:cNvSpPr>
            <a:spLocks noGrp="1"/>
          </p:cNvSpPr>
          <p:nvPr>
            <p:ph idx="1"/>
          </p:nvPr>
        </p:nvSpPr>
        <p:spPr>
          <a:xfrm>
            <a:off x="677334" y="1258349"/>
            <a:ext cx="8508611" cy="5599651"/>
          </a:xfrm>
        </p:spPr>
        <p:txBody>
          <a:bodyPr>
            <a:normAutofit/>
          </a:bodyPr>
          <a:lstStyle/>
          <a:p>
            <a:pPr algn="l">
              <a:buFont typeface="+mj-lt"/>
              <a:buAutoNum type="arabicPeriod"/>
            </a:pPr>
            <a:r>
              <a:rPr lang="en-US" b="1" i="0" dirty="0">
                <a:effectLst/>
                <a:latin typeface="-apple-system"/>
              </a:rPr>
              <a:t>Training Approach</a:t>
            </a:r>
            <a:r>
              <a:rPr lang="en-US" b="0" i="0" dirty="0">
                <a:effectLst/>
                <a:latin typeface="-apple-system"/>
              </a:rPr>
              <a:t>:</a:t>
            </a:r>
          </a:p>
          <a:p>
            <a:pPr marL="742950" lvl="1" indent="-285750" algn="l">
              <a:buFont typeface="+mj-lt"/>
              <a:buAutoNum type="arabicPeriod"/>
            </a:pPr>
            <a:r>
              <a:rPr lang="en-US" b="0" i="0" dirty="0">
                <a:effectLst/>
                <a:latin typeface="-apple-system"/>
              </a:rPr>
              <a:t>CNPs are trained by predicting observations O based on a randomly chosen subset of O, providing insight into the uncertainty in the distribution P given the observations.</a:t>
            </a:r>
          </a:p>
          <a:p>
            <a:pPr marL="742950" lvl="1" indent="-285750" algn="l">
              <a:buFont typeface="+mj-lt"/>
              <a:buAutoNum type="arabicPeriod"/>
            </a:pPr>
            <a:r>
              <a:rPr lang="en-US" b="0" i="0" dirty="0">
                <a:effectLst/>
                <a:latin typeface="-apple-system"/>
              </a:rPr>
              <a:t>The model conditions on a subset O</a:t>
            </a:r>
            <a:r>
              <a:rPr lang="en-US" b="0" i="0" baseline="-25000" dirty="0">
                <a:effectLst/>
                <a:latin typeface="-apple-system"/>
              </a:rPr>
              <a:t>N</a:t>
            </a:r>
            <a:r>
              <a:rPr lang="en-US" b="0" i="0" dirty="0">
                <a:effectLst/>
                <a:latin typeface="-apple-system"/>
              </a:rPr>
              <a:t> of the observations O, comprising the first N elements of O, and minimizes the negative conditional log probability to learn the parameters θ.</a:t>
            </a:r>
          </a:p>
          <a:p>
            <a:pPr marL="742950" lvl="1" indent="-285750" algn="l">
              <a:buFont typeface="+mj-lt"/>
              <a:buAutoNum type="arabicPeriod"/>
            </a:pPr>
            <a:endParaRPr lang="en-US" dirty="0">
              <a:latin typeface="-apple-system"/>
            </a:endParaRPr>
          </a:p>
          <a:p>
            <a:pPr algn="l">
              <a:buFont typeface="+mj-lt"/>
              <a:buAutoNum type="arabicPeriod"/>
            </a:pPr>
            <a:r>
              <a:rPr lang="en-US" b="1" i="0" dirty="0">
                <a:effectLst/>
                <a:latin typeface="-apple-system"/>
              </a:rPr>
              <a:t>Summary of CNPs</a:t>
            </a:r>
            <a:r>
              <a:rPr lang="en-US" b="0" i="0" dirty="0">
                <a:effectLst/>
                <a:latin typeface="-apple-system"/>
              </a:rPr>
              <a:t>:</a:t>
            </a:r>
          </a:p>
          <a:p>
            <a:pPr marL="742950" lvl="1" indent="-285750" algn="l">
              <a:buFont typeface="+mj-lt"/>
              <a:buAutoNum type="arabicPeriod"/>
            </a:pPr>
            <a:r>
              <a:rPr lang="en-US" b="0" i="0" dirty="0">
                <a:effectLst/>
                <a:latin typeface="-apple-system"/>
              </a:rPr>
              <a:t>CNPs are conditional distributions over functions trained to model empirical conditional distributions of functions f ∼ P.</a:t>
            </a:r>
          </a:p>
          <a:p>
            <a:pPr marL="742950" lvl="1" indent="-285750" algn="l">
              <a:buFont typeface="+mj-lt"/>
              <a:buAutoNum type="arabicPeriod"/>
            </a:pPr>
            <a:r>
              <a:rPr lang="en-US" b="0" i="0" dirty="0">
                <a:effectLst/>
                <a:latin typeface="-apple-system"/>
              </a:rPr>
              <a:t>They exhibit permutation invariance in both observations (O) and targets (T).</a:t>
            </a:r>
          </a:p>
          <a:p>
            <a:pPr marL="742950" lvl="1" indent="-285750" algn="l">
              <a:buFont typeface="+mj-lt"/>
              <a:buAutoNum type="arabicPeriod"/>
            </a:pPr>
            <a:r>
              <a:rPr lang="en-US" b="0" i="0" dirty="0">
                <a:effectLst/>
                <a:latin typeface="-apple-system"/>
              </a:rPr>
              <a:t>CNPs are scalable, with a time complexity of O(n + m) for making m predictions with n observations.</a:t>
            </a:r>
          </a:p>
          <a:p>
            <a:pPr algn="l">
              <a:buFont typeface="+mj-lt"/>
              <a:buAutoNum type="arabicPeriod"/>
            </a:pPr>
            <a:r>
              <a:rPr lang="en-US" b="1" i="0" dirty="0">
                <a:effectLst/>
                <a:latin typeface="-apple-system"/>
              </a:rPr>
              <a:t>Model Flexibility</a:t>
            </a:r>
            <a:r>
              <a:rPr lang="en-US" b="0" i="0" dirty="0">
                <a:effectLst/>
                <a:latin typeface="-apple-system"/>
              </a:rPr>
              <a:t>:</a:t>
            </a:r>
          </a:p>
          <a:p>
            <a:pPr marL="742950" lvl="1" indent="-285750" algn="l">
              <a:buFont typeface="+mj-lt"/>
              <a:buAutoNum type="arabicPeriod"/>
            </a:pPr>
            <a:r>
              <a:rPr lang="en-US" b="0" i="0" dirty="0">
                <a:effectLst/>
                <a:latin typeface="-apple-system"/>
              </a:rPr>
              <a:t>The model can be customized for specific requirements, such as adapting the implementation of the encoder h based on the data type.</a:t>
            </a:r>
          </a:p>
        </p:txBody>
      </p:sp>
      <p:pic>
        <p:nvPicPr>
          <p:cNvPr id="5" name="Picture 4">
            <a:extLst>
              <a:ext uri="{FF2B5EF4-FFF2-40B4-BE49-F238E27FC236}">
                <a16:creationId xmlns:a16="http://schemas.microsoft.com/office/drawing/2014/main" id="{C8E14932-271B-E741-E5F8-1E695492A7D7}"/>
              </a:ext>
            </a:extLst>
          </p:cNvPr>
          <p:cNvPicPr>
            <a:picLocks noChangeAspect="1"/>
          </p:cNvPicPr>
          <p:nvPr/>
        </p:nvPicPr>
        <p:blipFill>
          <a:blip r:embed="rId2"/>
          <a:stretch>
            <a:fillRect/>
          </a:stretch>
        </p:blipFill>
        <p:spPr>
          <a:xfrm>
            <a:off x="3398752" y="2837155"/>
            <a:ext cx="3416476" cy="463574"/>
          </a:xfrm>
          <a:prstGeom prst="rect">
            <a:avLst/>
          </a:prstGeom>
        </p:spPr>
      </p:pic>
    </p:spTree>
    <p:extLst>
      <p:ext uri="{BB962C8B-B14F-4D97-AF65-F5344CB8AC3E}">
        <p14:creationId xmlns:p14="http://schemas.microsoft.com/office/powerpoint/2010/main" val="86921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3909-6595-6264-F045-330F933D47E7}"/>
              </a:ext>
            </a:extLst>
          </p:cNvPr>
          <p:cNvSpPr>
            <a:spLocks noGrp="1"/>
          </p:cNvSpPr>
          <p:nvPr>
            <p:ph type="title"/>
          </p:nvPr>
        </p:nvSpPr>
        <p:spPr>
          <a:xfrm>
            <a:off x="677334" y="609599"/>
            <a:ext cx="8596668" cy="665527"/>
          </a:xfrm>
        </p:spPr>
        <p:txBody>
          <a:bodyPr>
            <a:normAutofit/>
          </a:bodyPr>
          <a:lstStyle/>
          <a:p>
            <a:r>
              <a:rPr lang="en-US" dirty="0"/>
              <a:t>Why CNPs over DNNs and GPs</a:t>
            </a:r>
          </a:p>
        </p:txBody>
      </p:sp>
      <p:sp>
        <p:nvSpPr>
          <p:cNvPr id="3" name="Content Placeholder 2">
            <a:extLst>
              <a:ext uri="{FF2B5EF4-FFF2-40B4-BE49-F238E27FC236}">
                <a16:creationId xmlns:a16="http://schemas.microsoft.com/office/drawing/2014/main" id="{BF78BDE5-DA60-E460-E3EC-0DEF7079E12D}"/>
              </a:ext>
            </a:extLst>
          </p:cNvPr>
          <p:cNvSpPr>
            <a:spLocks noGrp="1"/>
          </p:cNvSpPr>
          <p:nvPr>
            <p:ph idx="1"/>
          </p:nvPr>
        </p:nvSpPr>
        <p:spPr>
          <a:xfrm>
            <a:off x="677334" y="1367407"/>
            <a:ext cx="8596668" cy="4673956"/>
          </a:xfrm>
        </p:spPr>
        <p:txBody>
          <a:bodyPr>
            <a:normAutofit/>
          </a:bodyPr>
          <a:lstStyle/>
          <a:p>
            <a:r>
              <a:rPr lang="en-US" dirty="0">
                <a:latin typeface="-apple-system"/>
              </a:rPr>
              <a:t>Advantages over traditional Neural Networks:</a:t>
            </a:r>
          </a:p>
          <a:p>
            <a:pPr>
              <a:buFont typeface="+mj-lt"/>
              <a:buAutoNum type="arabicPeriod"/>
            </a:pPr>
            <a:r>
              <a:rPr lang="en-US" b="0" i="0" dirty="0">
                <a:effectLst/>
                <a:latin typeface="-apple-system"/>
              </a:rPr>
              <a:t>CNPs leverage empirical data instead of explicit priors, allowing for capturing complex patterns and dependencies effectively. This is not possible in the </a:t>
            </a:r>
            <a:r>
              <a:rPr lang="en-US" dirty="0">
                <a:latin typeface="-apple-system"/>
              </a:rPr>
              <a:t>NNs where </a:t>
            </a:r>
            <a:r>
              <a:rPr lang="en-US" b="0" i="0" dirty="0">
                <a:effectLst/>
                <a:latin typeface="-apple-system"/>
              </a:rPr>
              <a:t>the extent of prior knowledge be used later is relatively limited, and learning cannot be shared between different tasks.</a:t>
            </a:r>
          </a:p>
          <a:p>
            <a:pPr>
              <a:buFont typeface="+mj-lt"/>
              <a:buAutoNum type="arabicPeriod"/>
            </a:pPr>
            <a:r>
              <a:rPr lang="en-US" dirty="0">
                <a:latin typeface="-apple-system"/>
              </a:rPr>
              <a:t>NNs typically require large datasets for efficient training whereas CNPs can be modelled with permutations of varying number of observations and targets.</a:t>
            </a:r>
          </a:p>
          <a:p>
            <a:r>
              <a:rPr lang="en-US" dirty="0">
                <a:latin typeface="-apple-system"/>
              </a:rPr>
              <a:t>Advantages over Gaussian Processes:</a:t>
            </a:r>
          </a:p>
          <a:p>
            <a:pPr>
              <a:buFont typeface="+mj-lt"/>
              <a:buAutoNum type="arabicPeriod"/>
            </a:pPr>
            <a:r>
              <a:rPr lang="en-US" b="0" i="0" dirty="0">
                <a:effectLst/>
                <a:latin typeface="-apple-system"/>
              </a:rPr>
              <a:t>CNPs have a lower computational complexity of O(n + m) at test time compared to GPs, which can be computationally expensive for large datasets.</a:t>
            </a:r>
          </a:p>
          <a:p>
            <a:pPr>
              <a:buFont typeface="+mj-lt"/>
              <a:buAutoNum type="arabicPeriod"/>
            </a:pPr>
            <a:r>
              <a:rPr lang="en-US" b="0" i="0" dirty="0">
                <a:effectLst/>
                <a:latin typeface="-apple-system"/>
              </a:rPr>
              <a:t>CNPs encapsulate high-level statistics of a family of functions, making them more general and reusable for multiple tasks compared to GPs, which are limited by their predefined kernel functions</a:t>
            </a:r>
            <a:r>
              <a:rPr lang="en-US" dirty="0">
                <a:latin typeface="-apple-system"/>
              </a:rPr>
              <a:t>.</a:t>
            </a:r>
          </a:p>
        </p:txBody>
      </p:sp>
    </p:spTree>
    <p:extLst>
      <p:ext uri="{BB962C8B-B14F-4D97-AF65-F5344CB8AC3E}">
        <p14:creationId xmlns:p14="http://schemas.microsoft.com/office/powerpoint/2010/main" val="323255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076A-6391-6FBC-CF08-0212BCA0A191}"/>
              </a:ext>
            </a:extLst>
          </p:cNvPr>
          <p:cNvSpPr>
            <a:spLocks noGrp="1"/>
          </p:cNvSpPr>
          <p:nvPr>
            <p:ph type="title"/>
          </p:nvPr>
        </p:nvSpPr>
        <p:spPr>
          <a:xfrm>
            <a:off x="677334" y="609600"/>
            <a:ext cx="8596668" cy="682305"/>
          </a:xfrm>
        </p:spPr>
        <p:txBody>
          <a:bodyPr/>
          <a:lstStyle/>
          <a:p>
            <a:r>
              <a:rPr lang="en-US" dirty="0"/>
              <a:t>Results</a:t>
            </a:r>
          </a:p>
        </p:txBody>
      </p:sp>
      <p:sp>
        <p:nvSpPr>
          <p:cNvPr id="3" name="Content Placeholder 2">
            <a:extLst>
              <a:ext uri="{FF2B5EF4-FFF2-40B4-BE49-F238E27FC236}">
                <a16:creationId xmlns:a16="http://schemas.microsoft.com/office/drawing/2014/main" id="{569039C9-92E8-2D3A-B726-05B496ED5912}"/>
              </a:ext>
            </a:extLst>
          </p:cNvPr>
          <p:cNvSpPr>
            <a:spLocks noGrp="1"/>
          </p:cNvSpPr>
          <p:nvPr>
            <p:ph idx="1"/>
          </p:nvPr>
        </p:nvSpPr>
        <p:spPr>
          <a:xfrm>
            <a:off x="677334" y="1426129"/>
            <a:ext cx="8596668" cy="4615234"/>
          </a:xfrm>
        </p:spPr>
        <p:txBody>
          <a:bodyPr/>
          <a:lstStyle/>
          <a:p>
            <a:r>
              <a:rPr lang="en-US" dirty="0"/>
              <a:t>Regression using a single kernel:</a:t>
            </a:r>
          </a:p>
          <a:p>
            <a:pPr>
              <a:buFont typeface="+mj-lt"/>
              <a:buAutoNum type="arabicPeriod"/>
            </a:pPr>
            <a:r>
              <a:rPr lang="en-US" dirty="0"/>
              <a:t>5 Context Points</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50 Context Points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B204137-4E64-F8D0-986B-50A9799C6DCA}"/>
              </a:ext>
            </a:extLst>
          </p:cNvPr>
          <p:cNvPicPr>
            <a:picLocks noChangeAspect="1"/>
          </p:cNvPicPr>
          <p:nvPr/>
        </p:nvPicPr>
        <p:blipFill>
          <a:blip r:embed="rId2"/>
          <a:stretch>
            <a:fillRect/>
          </a:stretch>
        </p:blipFill>
        <p:spPr>
          <a:xfrm>
            <a:off x="2474574" y="4136320"/>
            <a:ext cx="5204959" cy="1979254"/>
          </a:xfrm>
          <a:prstGeom prst="rect">
            <a:avLst/>
          </a:prstGeom>
        </p:spPr>
      </p:pic>
      <p:pic>
        <p:nvPicPr>
          <p:cNvPr id="7" name="Picture 6">
            <a:extLst>
              <a:ext uri="{FF2B5EF4-FFF2-40B4-BE49-F238E27FC236}">
                <a16:creationId xmlns:a16="http://schemas.microsoft.com/office/drawing/2014/main" id="{AE3391CE-DE86-26E9-626E-DC560DC46F18}"/>
              </a:ext>
            </a:extLst>
          </p:cNvPr>
          <p:cNvPicPr>
            <a:picLocks noChangeAspect="1"/>
          </p:cNvPicPr>
          <p:nvPr/>
        </p:nvPicPr>
        <p:blipFill>
          <a:blip r:embed="rId3"/>
          <a:stretch>
            <a:fillRect/>
          </a:stretch>
        </p:blipFill>
        <p:spPr>
          <a:xfrm>
            <a:off x="2575243" y="2112115"/>
            <a:ext cx="5007595" cy="1835244"/>
          </a:xfrm>
          <a:prstGeom prst="rect">
            <a:avLst/>
          </a:prstGeom>
        </p:spPr>
      </p:pic>
    </p:spTree>
    <p:extLst>
      <p:ext uri="{BB962C8B-B14F-4D97-AF65-F5344CB8AC3E}">
        <p14:creationId xmlns:p14="http://schemas.microsoft.com/office/powerpoint/2010/main" val="119517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076A-6391-6FBC-CF08-0212BCA0A191}"/>
              </a:ext>
            </a:extLst>
          </p:cNvPr>
          <p:cNvSpPr>
            <a:spLocks noGrp="1"/>
          </p:cNvSpPr>
          <p:nvPr>
            <p:ph type="title"/>
          </p:nvPr>
        </p:nvSpPr>
        <p:spPr>
          <a:xfrm>
            <a:off x="677334" y="609600"/>
            <a:ext cx="8596668" cy="682305"/>
          </a:xfrm>
        </p:spPr>
        <p:txBody>
          <a:bodyPr/>
          <a:lstStyle/>
          <a:p>
            <a:r>
              <a:rPr lang="en-US" dirty="0"/>
              <a:t>Results</a:t>
            </a:r>
          </a:p>
        </p:txBody>
      </p:sp>
      <p:sp>
        <p:nvSpPr>
          <p:cNvPr id="3" name="Content Placeholder 2">
            <a:extLst>
              <a:ext uri="{FF2B5EF4-FFF2-40B4-BE49-F238E27FC236}">
                <a16:creationId xmlns:a16="http://schemas.microsoft.com/office/drawing/2014/main" id="{569039C9-92E8-2D3A-B726-05B496ED5912}"/>
              </a:ext>
            </a:extLst>
          </p:cNvPr>
          <p:cNvSpPr>
            <a:spLocks noGrp="1"/>
          </p:cNvSpPr>
          <p:nvPr>
            <p:ph idx="1"/>
          </p:nvPr>
        </p:nvSpPr>
        <p:spPr>
          <a:xfrm>
            <a:off x="677334" y="1426129"/>
            <a:ext cx="8596668" cy="4615234"/>
          </a:xfrm>
        </p:spPr>
        <p:txBody>
          <a:bodyPr/>
          <a:lstStyle/>
          <a:p>
            <a:r>
              <a:rPr lang="en-US" dirty="0"/>
              <a:t>Regression using mixed kernels:</a:t>
            </a:r>
          </a:p>
          <a:p>
            <a:pPr>
              <a:buFont typeface="+mj-lt"/>
              <a:buAutoNum type="arabicPeriod"/>
            </a:pPr>
            <a:r>
              <a:rPr lang="en-US" dirty="0"/>
              <a:t>5 Context Points</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50 Context Points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C2F26A01-0F2D-849D-345A-4B3A5B3456B0}"/>
              </a:ext>
            </a:extLst>
          </p:cNvPr>
          <p:cNvPicPr>
            <a:picLocks noChangeAspect="1"/>
          </p:cNvPicPr>
          <p:nvPr/>
        </p:nvPicPr>
        <p:blipFill>
          <a:blip r:embed="rId2"/>
          <a:stretch>
            <a:fillRect/>
          </a:stretch>
        </p:blipFill>
        <p:spPr>
          <a:xfrm>
            <a:off x="3573333" y="2042670"/>
            <a:ext cx="2804669" cy="1959426"/>
          </a:xfrm>
          <a:prstGeom prst="rect">
            <a:avLst/>
          </a:prstGeom>
        </p:spPr>
      </p:pic>
      <p:pic>
        <p:nvPicPr>
          <p:cNvPr id="9" name="Picture 8">
            <a:extLst>
              <a:ext uri="{FF2B5EF4-FFF2-40B4-BE49-F238E27FC236}">
                <a16:creationId xmlns:a16="http://schemas.microsoft.com/office/drawing/2014/main" id="{0CF0F792-81AF-7F4F-2BC0-8D33F2AF6DED}"/>
              </a:ext>
            </a:extLst>
          </p:cNvPr>
          <p:cNvPicPr>
            <a:picLocks noChangeAspect="1"/>
          </p:cNvPicPr>
          <p:nvPr/>
        </p:nvPicPr>
        <p:blipFill>
          <a:blip r:embed="rId3"/>
          <a:stretch>
            <a:fillRect/>
          </a:stretch>
        </p:blipFill>
        <p:spPr>
          <a:xfrm>
            <a:off x="3596080" y="4200635"/>
            <a:ext cx="2781922" cy="2069803"/>
          </a:xfrm>
          <a:prstGeom prst="rect">
            <a:avLst/>
          </a:prstGeom>
        </p:spPr>
      </p:pic>
    </p:spTree>
    <p:extLst>
      <p:ext uri="{BB962C8B-B14F-4D97-AF65-F5344CB8AC3E}">
        <p14:creationId xmlns:p14="http://schemas.microsoft.com/office/powerpoint/2010/main" val="147452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C353-27E8-27AB-98F7-BB3182C2AA7A}"/>
              </a:ext>
            </a:extLst>
          </p:cNvPr>
          <p:cNvSpPr>
            <a:spLocks noGrp="1"/>
          </p:cNvSpPr>
          <p:nvPr>
            <p:ph type="title"/>
          </p:nvPr>
        </p:nvSpPr>
        <p:spPr>
          <a:xfrm>
            <a:off x="677334" y="609600"/>
            <a:ext cx="8596668" cy="707472"/>
          </a:xfrm>
        </p:spPr>
        <p:txBody>
          <a:bodyPr/>
          <a:lstStyle/>
          <a:p>
            <a:r>
              <a:rPr lang="en-US" dirty="0"/>
              <a:t>Conclusion</a:t>
            </a:r>
          </a:p>
        </p:txBody>
      </p:sp>
      <p:sp>
        <p:nvSpPr>
          <p:cNvPr id="3" name="Content Placeholder 2">
            <a:extLst>
              <a:ext uri="{FF2B5EF4-FFF2-40B4-BE49-F238E27FC236}">
                <a16:creationId xmlns:a16="http://schemas.microsoft.com/office/drawing/2014/main" id="{C2CDB6C0-8097-562A-D32E-65B5040B88D4}"/>
              </a:ext>
            </a:extLst>
          </p:cNvPr>
          <p:cNvSpPr>
            <a:spLocks noGrp="1"/>
          </p:cNvSpPr>
          <p:nvPr>
            <p:ph idx="1"/>
          </p:nvPr>
        </p:nvSpPr>
        <p:spPr>
          <a:xfrm>
            <a:off x="677334" y="1392573"/>
            <a:ext cx="8596668" cy="5285064"/>
          </a:xfrm>
        </p:spPr>
        <p:txBody>
          <a:bodyPr>
            <a:normAutofit/>
          </a:bodyPr>
          <a:lstStyle/>
          <a:p>
            <a:pPr algn="l">
              <a:buFont typeface="+mj-lt"/>
              <a:buAutoNum type="arabicPeriod"/>
            </a:pPr>
            <a:r>
              <a:rPr lang="en-US" b="1" i="0" dirty="0">
                <a:effectLst/>
                <a:latin typeface="-apple-system"/>
              </a:rPr>
              <a:t>Accuracy with Few Data Points</a:t>
            </a:r>
            <a:r>
              <a:rPr lang="en-US" b="0" i="0" dirty="0">
                <a:effectLst/>
                <a:latin typeface="-apple-system"/>
              </a:rPr>
              <a:t>:</a:t>
            </a:r>
          </a:p>
          <a:p>
            <a:pPr marL="742950" lvl="1" indent="-285750" algn="l">
              <a:buFont typeface="+mj-lt"/>
              <a:buAutoNum type="arabicPeriod"/>
            </a:pPr>
            <a:r>
              <a:rPr lang="en-US" b="0" i="0" dirty="0">
                <a:effectLst/>
                <a:latin typeface="-apple-system"/>
              </a:rPr>
              <a:t>CNPs are capable of making accurate predictions even when provided with only a small number of training data points, showcasing their ability to generalize well from limited observations.</a:t>
            </a:r>
          </a:p>
          <a:p>
            <a:pPr algn="l">
              <a:buFont typeface="+mj-lt"/>
              <a:buAutoNum type="arabicPeriod"/>
            </a:pPr>
            <a:r>
              <a:rPr lang="en-US" b="1" i="0" dirty="0">
                <a:effectLst/>
                <a:latin typeface="-apple-system"/>
              </a:rPr>
              <a:t>Flexibility in Modeling</a:t>
            </a:r>
            <a:r>
              <a:rPr lang="en-US" b="0" i="0" dirty="0">
                <a:effectLst/>
                <a:latin typeface="-apple-system"/>
              </a:rPr>
              <a:t>:</a:t>
            </a:r>
          </a:p>
          <a:p>
            <a:pPr marL="742950" lvl="1" indent="-285750" algn="l">
              <a:buFont typeface="+mj-lt"/>
              <a:buAutoNum type="arabicPeriod"/>
            </a:pPr>
            <a:r>
              <a:rPr lang="en-US" b="0" i="0" dirty="0">
                <a:effectLst/>
                <a:latin typeface="-apple-system"/>
              </a:rPr>
              <a:t>CNPs exhibit flexibility in modeling complex functions and capturing intricate patterns in the data, allowing for accurate predictions across various settings and scenarios.</a:t>
            </a:r>
          </a:p>
          <a:p>
            <a:pPr algn="l">
              <a:buFont typeface="+mj-lt"/>
              <a:buAutoNum type="arabicPeriod"/>
            </a:pPr>
            <a:r>
              <a:rPr lang="en-US" b="1" i="0" dirty="0">
                <a:effectLst/>
                <a:latin typeface="-apple-system"/>
              </a:rPr>
              <a:t>Efficient Training and Inference</a:t>
            </a:r>
            <a:r>
              <a:rPr lang="en-US" b="0" i="0" dirty="0">
                <a:effectLst/>
                <a:latin typeface="-apple-system"/>
              </a:rPr>
              <a:t>:</a:t>
            </a:r>
          </a:p>
          <a:p>
            <a:pPr marL="742950" lvl="1" indent="-285750" algn="l">
              <a:buFont typeface="+mj-lt"/>
              <a:buAutoNum type="arabicPeriod"/>
            </a:pPr>
            <a:r>
              <a:rPr lang="en-US" b="0" i="0" dirty="0">
                <a:effectLst/>
                <a:latin typeface="-apple-system"/>
              </a:rPr>
              <a:t>CNPs leverage neural networks for training and inference, enabling efficient optimization and scalability for handling large datasets and complex functions.</a:t>
            </a:r>
          </a:p>
          <a:p>
            <a:pPr algn="l">
              <a:buFont typeface="+mj-lt"/>
              <a:buAutoNum type="arabicPeriod"/>
            </a:pPr>
            <a:r>
              <a:rPr lang="en-US" b="1" i="0" dirty="0">
                <a:effectLst/>
                <a:latin typeface="-apple-system"/>
              </a:rPr>
              <a:t>Generalization and Adaptability</a:t>
            </a:r>
            <a:r>
              <a:rPr lang="en-US" b="0" i="0" dirty="0">
                <a:effectLst/>
                <a:latin typeface="-apple-system"/>
              </a:rPr>
              <a:t>:</a:t>
            </a:r>
          </a:p>
          <a:p>
            <a:pPr marL="742950" lvl="1" indent="-285750" algn="l">
              <a:buFont typeface="+mj-lt"/>
              <a:buAutoNum type="arabicPeriod"/>
            </a:pPr>
            <a:r>
              <a:rPr lang="en-US" b="0" i="0" dirty="0">
                <a:effectLst/>
                <a:latin typeface="-apple-system"/>
              </a:rPr>
              <a:t>CNPs demonstrate the capacity to generalize well to unseen data patterns and adapt to different input permutations, making them versatile for a wide range of regression tasks.</a:t>
            </a:r>
          </a:p>
          <a:p>
            <a:pPr marL="0" indent="0">
              <a:buNone/>
            </a:pPr>
            <a:endParaRPr lang="en-US" dirty="0">
              <a:latin typeface="-apple-system"/>
            </a:endParaRPr>
          </a:p>
        </p:txBody>
      </p:sp>
    </p:spTree>
    <p:extLst>
      <p:ext uri="{BB962C8B-B14F-4D97-AF65-F5344CB8AC3E}">
        <p14:creationId xmlns:p14="http://schemas.microsoft.com/office/powerpoint/2010/main" val="41656618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212</TotalTime>
  <Words>957</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Courier New</vt:lpstr>
      <vt:lpstr>Lato</vt:lpstr>
      <vt:lpstr>Trebuchet MS</vt:lpstr>
      <vt:lpstr>Wingdings 3</vt:lpstr>
      <vt:lpstr>Facet</vt:lpstr>
      <vt:lpstr>Conditional Neural Process for Uncertainty Quantification</vt:lpstr>
      <vt:lpstr>Conditional Neural Process</vt:lpstr>
      <vt:lpstr>Schematic Representation</vt:lpstr>
      <vt:lpstr>Mathematical Formulation of CNPs</vt:lpstr>
      <vt:lpstr>Training of CNPs</vt:lpstr>
      <vt:lpstr>Why CNPs over DNNs and GPs</vt:lpstr>
      <vt:lpstr>Results</vt:lpstr>
      <vt:lpstr>Results</vt:lpstr>
      <vt:lpstr>Conclusion</vt:lpstr>
      <vt:lpstr>Ending Note and Contribution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Neural Process for Uncertainty Quantification</dc:title>
  <dc:creator>Aditya Agrawal</dc:creator>
  <cp:lastModifiedBy>Aditya Agrawal</cp:lastModifiedBy>
  <cp:revision>1</cp:revision>
  <dcterms:created xsi:type="dcterms:W3CDTF">2024-04-24T16:31:57Z</dcterms:created>
  <dcterms:modified xsi:type="dcterms:W3CDTF">2024-04-25T02:49:45Z</dcterms:modified>
</cp:coreProperties>
</file>