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ntserrat Classic Bold" charset="1" panose="00000800000000000000"/>
      <p:regular r:id="rId14"/>
    </p:embeddedFont>
    <p:embeddedFont>
      <p:font typeface="Montserrat Classic" charset="1" panose="000005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https://youtu.be/xgA4Dx_7q34?si=oojx58AP2ySo5j6Q"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111642">
            <a:off x="11862499" y="2626911"/>
            <a:ext cx="10443683" cy="8487866"/>
          </a:xfrm>
          <a:custGeom>
            <a:avLst/>
            <a:gdLst/>
            <a:ahLst/>
            <a:cxnLst/>
            <a:rect r="r" b="b" t="t" l="l"/>
            <a:pathLst>
              <a:path h="8487866" w="10443683">
                <a:moveTo>
                  <a:pt x="0" y="0"/>
                </a:moveTo>
                <a:lnTo>
                  <a:pt x="10443682" y="0"/>
                </a:lnTo>
                <a:lnTo>
                  <a:pt x="10443682" y="8487866"/>
                </a:lnTo>
                <a:lnTo>
                  <a:pt x="0" y="848786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57021" y="9144119"/>
            <a:ext cx="9727319" cy="3106962"/>
          </a:xfrm>
          <a:custGeom>
            <a:avLst/>
            <a:gdLst/>
            <a:ahLst/>
            <a:cxnLst/>
            <a:rect r="r" b="b" t="t" l="l"/>
            <a:pathLst>
              <a:path h="3106962" w="9727319">
                <a:moveTo>
                  <a:pt x="0" y="0"/>
                </a:moveTo>
                <a:lnTo>
                  <a:pt x="9727319" y="0"/>
                </a:lnTo>
                <a:lnTo>
                  <a:pt x="9727319" y="3106961"/>
                </a:lnTo>
                <a:lnTo>
                  <a:pt x="0" y="3106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44918" y="117049"/>
            <a:ext cx="4798164" cy="1823302"/>
          </a:xfrm>
          <a:custGeom>
            <a:avLst/>
            <a:gdLst/>
            <a:ahLst/>
            <a:cxnLst/>
            <a:rect r="r" b="b" t="t" l="l"/>
            <a:pathLst>
              <a:path h="1823302" w="4798164">
                <a:moveTo>
                  <a:pt x="0" y="0"/>
                </a:moveTo>
                <a:lnTo>
                  <a:pt x="4798164" y="0"/>
                </a:lnTo>
                <a:lnTo>
                  <a:pt x="4798164" y="1823302"/>
                </a:lnTo>
                <a:lnTo>
                  <a:pt x="0" y="1823302"/>
                </a:lnTo>
                <a:lnTo>
                  <a:pt x="0" y="0"/>
                </a:lnTo>
                <a:close/>
              </a:path>
            </a:pathLst>
          </a:custGeom>
          <a:blipFill>
            <a:blip r:embed="rId6"/>
            <a:stretch>
              <a:fillRect l="0" t="0" r="0" b="0"/>
            </a:stretch>
          </a:blipFill>
        </p:spPr>
      </p:sp>
      <p:sp>
        <p:nvSpPr>
          <p:cNvPr name="Freeform 5" id="5"/>
          <p:cNvSpPr/>
          <p:nvPr/>
        </p:nvSpPr>
        <p:spPr>
          <a:xfrm flipH="false" flipV="false" rot="0">
            <a:off x="158962" y="218567"/>
            <a:ext cx="3658738" cy="1923841"/>
          </a:xfrm>
          <a:custGeom>
            <a:avLst/>
            <a:gdLst/>
            <a:ahLst/>
            <a:cxnLst/>
            <a:rect r="r" b="b" t="t" l="l"/>
            <a:pathLst>
              <a:path h="1923841" w="3658738">
                <a:moveTo>
                  <a:pt x="0" y="0"/>
                </a:moveTo>
                <a:lnTo>
                  <a:pt x="3658738" y="0"/>
                </a:lnTo>
                <a:lnTo>
                  <a:pt x="3658738" y="1923841"/>
                </a:lnTo>
                <a:lnTo>
                  <a:pt x="0" y="1923841"/>
                </a:lnTo>
                <a:lnTo>
                  <a:pt x="0" y="0"/>
                </a:lnTo>
                <a:close/>
              </a:path>
            </a:pathLst>
          </a:custGeom>
          <a:blipFill>
            <a:blip r:embed="rId7"/>
            <a:stretch>
              <a:fillRect l="0" t="-546" r="0" b="-546"/>
            </a:stretch>
          </a:blipFill>
        </p:spPr>
      </p:sp>
      <p:sp>
        <p:nvSpPr>
          <p:cNvPr name="Freeform 6" id="6"/>
          <p:cNvSpPr/>
          <p:nvPr/>
        </p:nvSpPr>
        <p:spPr>
          <a:xfrm flipH="false" flipV="false" rot="0">
            <a:off x="4012703" y="4778437"/>
            <a:ext cx="4836082" cy="839680"/>
          </a:xfrm>
          <a:custGeom>
            <a:avLst/>
            <a:gdLst/>
            <a:ahLst/>
            <a:cxnLst/>
            <a:rect r="r" b="b" t="t" l="l"/>
            <a:pathLst>
              <a:path h="839680" w="4836082">
                <a:moveTo>
                  <a:pt x="0" y="0"/>
                </a:moveTo>
                <a:lnTo>
                  <a:pt x="4836082" y="0"/>
                </a:lnTo>
                <a:lnTo>
                  <a:pt x="4836082" y="839679"/>
                </a:lnTo>
                <a:lnTo>
                  <a:pt x="0" y="839679"/>
                </a:lnTo>
                <a:lnTo>
                  <a:pt x="0" y="0"/>
                </a:lnTo>
                <a:close/>
              </a:path>
            </a:pathLst>
          </a:custGeom>
          <a:blipFill>
            <a:blip r:embed="rId8"/>
            <a:stretch>
              <a:fillRect l="0" t="-116458" r="0" b="-107605"/>
            </a:stretch>
          </a:blipFill>
        </p:spPr>
      </p:sp>
      <p:grpSp>
        <p:nvGrpSpPr>
          <p:cNvPr name="Group 7" id="7"/>
          <p:cNvGrpSpPr/>
          <p:nvPr/>
        </p:nvGrpSpPr>
        <p:grpSpPr>
          <a:xfrm rot="0">
            <a:off x="13625971" y="379095"/>
            <a:ext cx="4481657" cy="1602786"/>
            <a:chOff x="0" y="0"/>
            <a:chExt cx="5975543" cy="2137048"/>
          </a:xfrm>
        </p:grpSpPr>
        <p:sp>
          <p:nvSpPr>
            <p:cNvPr name="Freeform 8" id="8"/>
            <p:cNvSpPr/>
            <p:nvPr/>
          </p:nvSpPr>
          <p:spPr>
            <a:xfrm flipH="false" flipV="false" rot="0">
              <a:off x="454177" y="0"/>
              <a:ext cx="5067189" cy="1173726"/>
            </a:xfrm>
            <a:custGeom>
              <a:avLst/>
              <a:gdLst/>
              <a:ahLst/>
              <a:cxnLst/>
              <a:rect r="r" b="b" t="t" l="l"/>
              <a:pathLst>
                <a:path h="1173726" w="5067189">
                  <a:moveTo>
                    <a:pt x="0" y="0"/>
                  </a:moveTo>
                  <a:lnTo>
                    <a:pt x="5067189" y="0"/>
                  </a:lnTo>
                  <a:lnTo>
                    <a:pt x="5067189" y="1173726"/>
                  </a:lnTo>
                  <a:lnTo>
                    <a:pt x="0" y="1173726"/>
                  </a:lnTo>
                  <a:lnTo>
                    <a:pt x="0" y="0"/>
                  </a:lnTo>
                  <a:close/>
                </a:path>
              </a:pathLst>
            </a:custGeom>
            <a:blipFill>
              <a:blip r:embed="rId9"/>
              <a:stretch>
                <a:fillRect l="0" t="0" r="-155803" b="0"/>
              </a:stretch>
            </a:blipFill>
          </p:spPr>
        </p:sp>
        <p:sp>
          <p:nvSpPr>
            <p:cNvPr name="Freeform 9" id="9"/>
            <p:cNvSpPr/>
            <p:nvPr/>
          </p:nvSpPr>
          <p:spPr>
            <a:xfrm flipH="false" flipV="false" rot="0">
              <a:off x="0" y="1173726"/>
              <a:ext cx="5975543" cy="963322"/>
            </a:xfrm>
            <a:custGeom>
              <a:avLst/>
              <a:gdLst/>
              <a:ahLst/>
              <a:cxnLst/>
              <a:rect r="r" b="b" t="t" l="l"/>
              <a:pathLst>
                <a:path h="963322" w="5975543">
                  <a:moveTo>
                    <a:pt x="0" y="0"/>
                  </a:moveTo>
                  <a:lnTo>
                    <a:pt x="5975543" y="0"/>
                  </a:lnTo>
                  <a:lnTo>
                    <a:pt x="5975543" y="963322"/>
                  </a:lnTo>
                  <a:lnTo>
                    <a:pt x="0" y="963322"/>
                  </a:lnTo>
                  <a:lnTo>
                    <a:pt x="0" y="0"/>
                  </a:lnTo>
                  <a:close/>
                </a:path>
              </a:pathLst>
            </a:custGeom>
            <a:blipFill>
              <a:blip r:embed="rId9"/>
              <a:stretch>
                <a:fillRect l="-78032" t="0" r="0" b="0"/>
              </a:stretch>
            </a:blipFill>
          </p:spPr>
        </p:sp>
      </p:grpSp>
      <p:sp>
        <p:nvSpPr>
          <p:cNvPr name="TextBox 10" id="10"/>
          <p:cNvSpPr txBox="true"/>
          <p:nvPr/>
        </p:nvSpPr>
        <p:spPr>
          <a:xfrm rot="0">
            <a:off x="3669845" y="6190621"/>
            <a:ext cx="4205843" cy="451623"/>
          </a:xfrm>
          <a:prstGeom prst="rect">
            <a:avLst/>
          </a:prstGeom>
        </p:spPr>
        <p:txBody>
          <a:bodyPr anchor="t" rtlCol="false" tIns="0" lIns="0" bIns="0" rIns="0">
            <a:spAutoFit/>
          </a:bodyPr>
          <a:lstStyle/>
          <a:p>
            <a:pPr algn="l">
              <a:lnSpc>
                <a:spcPts val="3305"/>
              </a:lnSpc>
            </a:pPr>
            <a:r>
              <a:rPr lang="en-US" sz="3338" b="true">
                <a:solidFill>
                  <a:srgbClr val="004AAD"/>
                </a:solidFill>
                <a:latin typeface="Montserrat Classic Bold"/>
                <a:ea typeface="Montserrat Classic Bold"/>
                <a:cs typeface="Montserrat Classic Bold"/>
                <a:sym typeface="Montserrat Classic Bold"/>
              </a:rPr>
              <a:t>NEURAL NOMADS</a:t>
            </a:r>
          </a:p>
        </p:txBody>
      </p:sp>
      <p:sp>
        <p:nvSpPr>
          <p:cNvPr name="TextBox 11" id="11"/>
          <p:cNvSpPr txBox="true"/>
          <p:nvPr/>
        </p:nvSpPr>
        <p:spPr>
          <a:xfrm rot="0">
            <a:off x="8612111" y="1750776"/>
            <a:ext cx="1063777" cy="436300"/>
          </a:xfrm>
          <a:prstGeom prst="rect">
            <a:avLst/>
          </a:prstGeom>
        </p:spPr>
        <p:txBody>
          <a:bodyPr anchor="t" rtlCol="false" tIns="0" lIns="0" bIns="0" rIns="0">
            <a:spAutoFit/>
          </a:bodyPr>
          <a:lstStyle/>
          <a:p>
            <a:pPr algn="l">
              <a:lnSpc>
                <a:spcPts val="3205"/>
              </a:lnSpc>
            </a:pPr>
            <a:r>
              <a:rPr lang="en-US" sz="3238" b="true">
                <a:solidFill>
                  <a:srgbClr val="004AAD"/>
                </a:solidFill>
                <a:latin typeface="Montserrat Classic Bold"/>
                <a:ea typeface="Montserrat Classic Bold"/>
                <a:cs typeface="Montserrat Classic Bold"/>
                <a:sym typeface="Montserrat Classic Bold"/>
              </a:rPr>
              <a:t>2025</a:t>
            </a:r>
          </a:p>
        </p:txBody>
      </p:sp>
      <p:sp>
        <p:nvSpPr>
          <p:cNvPr name="TextBox 12" id="12"/>
          <p:cNvSpPr txBox="true"/>
          <p:nvPr/>
        </p:nvSpPr>
        <p:spPr>
          <a:xfrm rot="0">
            <a:off x="1028700" y="2977923"/>
            <a:ext cx="1392158" cy="497840"/>
          </a:xfrm>
          <a:prstGeom prst="rect">
            <a:avLst/>
          </a:prstGeom>
        </p:spPr>
        <p:txBody>
          <a:bodyPr anchor="t" rtlCol="false" tIns="0" lIns="0" bIns="0" rIns="0">
            <a:spAutoFit/>
          </a:bodyPr>
          <a:lstStyle/>
          <a:p>
            <a:pPr algn="l">
              <a:lnSpc>
                <a:spcPts val="4059"/>
              </a:lnSpc>
            </a:pPr>
            <a:r>
              <a:rPr lang="en-US" sz="2899" spc="144">
                <a:solidFill>
                  <a:srgbClr val="2E2E2E"/>
                </a:solidFill>
                <a:latin typeface="Montserrat Classic"/>
                <a:ea typeface="Montserrat Classic"/>
                <a:cs typeface="Montserrat Classic"/>
                <a:sym typeface="Montserrat Classic"/>
              </a:rPr>
              <a:t>Track :</a:t>
            </a:r>
          </a:p>
        </p:txBody>
      </p:sp>
      <p:sp>
        <p:nvSpPr>
          <p:cNvPr name="TextBox 13" id="13"/>
          <p:cNvSpPr txBox="true"/>
          <p:nvPr/>
        </p:nvSpPr>
        <p:spPr>
          <a:xfrm rot="0">
            <a:off x="1028700" y="6110363"/>
            <a:ext cx="2641145" cy="497840"/>
          </a:xfrm>
          <a:prstGeom prst="rect">
            <a:avLst/>
          </a:prstGeom>
        </p:spPr>
        <p:txBody>
          <a:bodyPr anchor="t" rtlCol="false" tIns="0" lIns="0" bIns="0" rIns="0">
            <a:spAutoFit/>
          </a:bodyPr>
          <a:lstStyle/>
          <a:p>
            <a:pPr algn="l">
              <a:lnSpc>
                <a:spcPts val="4059"/>
              </a:lnSpc>
            </a:pPr>
            <a:r>
              <a:rPr lang="en-US" sz="2899" spc="144">
                <a:solidFill>
                  <a:srgbClr val="2E2E2E"/>
                </a:solidFill>
                <a:latin typeface="Montserrat Classic"/>
                <a:ea typeface="Montserrat Classic"/>
                <a:cs typeface="Montserrat Classic"/>
                <a:sym typeface="Montserrat Classic"/>
              </a:rPr>
              <a:t>Team Name:</a:t>
            </a:r>
          </a:p>
        </p:txBody>
      </p:sp>
      <p:sp>
        <p:nvSpPr>
          <p:cNvPr name="TextBox 14" id="14"/>
          <p:cNvSpPr txBox="true"/>
          <p:nvPr/>
        </p:nvSpPr>
        <p:spPr>
          <a:xfrm rot="0">
            <a:off x="1100286" y="6813694"/>
            <a:ext cx="2641145" cy="497840"/>
          </a:xfrm>
          <a:prstGeom prst="rect">
            <a:avLst/>
          </a:prstGeom>
        </p:spPr>
        <p:txBody>
          <a:bodyPr anchor="t" rtlCol="false" tIns="0" lIns="0" bIns="0" rIns="0">
            <a:spAutoFit/>
          </a:bodyPr>
          <a:lstStyle/>
          <a:p>
            <a:pPr algn="l">
              <a:lnSpc>
                <a:spcPts val="4059"/>
              </a:lnSpc>
            </a:pPr>
            <a:r>
              <a:rPr lang="en-US" sz="2899" spc="144">
                <a:solidFill>
                  <a:srgbClr val="2E2E2E"/>
                </a:solidFill>
                <a:latin typeface="Montserrat Classic"/>
                <a:ea typeface="Montserrat Classic"/>
                <a:cs typeface="Montserrat Classic"/>
                <a:sym typeface="Montserrat Classic"/>
              </a:rPr>
              <a:t>Members:</a:t>
            </a:r>
          </a:p>
        </p:txBody>
      </p:sp>
      <p:sp>
        <p:nvSpPr>
          <p:cNvPr name="TextBox 15" id="15"/>
          <p:cNvSpPr txBox="true"/>
          <p:nvPr/>
        </p:nvSpPr>
        <p:spPr>
          <a:xfrm rot="0">
            <a:off x="2420858" y="3043191"/>
            <a:ext cx="5693381" cy="500655"/>
          </a:xfrm>
          <a:prstGeom prst="rect">
            <a:avLst/>
          </a:prstGeom>
        </p:spPr>
        <p:txBody>
          <a:bodyPr anchor="t" rtlCol="false" tIns="0" lIns="0" bIns="0" rIns="0">
            <a:spAutoFit/>
          </a:bodyPr>
          <a:lstStyle/>
          <a:p>
            <a:pPr algn="l">
              <a:lnSpc>
                <a:spcPts val="3747"/>
              </a:lnSpc>
            </a:pPr>
            <a:r>
              <a:rPr lang="en-US" sz="3785" b="true">
                <a:solidFill>
                  <a:srgbClr val="004AAD"/>
                </a:solidFill>
                <a:latin typeface="Montserrat Classic Bold"/>
                <a:ea typeface="Montserrat Classic Bold"/>
                <a:cs typeface="Montserrat Classic Bold"/>
                <a:sym typeface="Montserrat Classic Bold"/>
              </a:rPr>
              <a:t>CREST SECURITY AI-ML</a:t>
            </a:r>
          </a:p>
        </p:txBody>
      </p:sp>
      <p:sp>
        <p:nvSpPr>
          <p:cNvPr name="TextBox 16" id="16"/>
          <p:cNvSpPr txBox="true"/>
          <p:nvPr/>
        </p:nvSpPr>
        <p:spPr>
          <a:xfrm rot="0">
            <a:off x="2349272" y="3891745"/>
            <a:ext cx="11852272" cy="485637"/>
          </a:xfrm>
          <a:prstGeom prst="rect">
            <a:avLst/>
          </a:prstGeom>
        </p:spPr>
        <p:txBody>
          <a:bodyPr anchor="t" rtlCol="false" tIns="0" lIns="0" bIns="0" rIns="0">
            <a:spAutoFit/>
          </a:bodyPr>
          <a:lstStyle/>
          <a:p>
            <a:pPr algn="l">
              <a:lnSpc>
                <a:spcPts val="3530"/>
              </a:lnSpc>
            </a:pPr>
            <a:r>
              <a:rPr lang="en-US" sz="3566" b="true">
                <a:solidFill>
                  <a:srgbClr val="004AAD"/>
                </a:solidFill>
                <a:latin typeface="Montserrat Classic Bold"/>
                <a:ea typeface="Montserrat Classic Bold"/>
                <a:cs typeface="Montserrat Classic Bold"/>
                <a:sym typeface="Montserrat Classic Bold"/>
              </a:rPr>
              <a:t>Securing Systems using ML/AI - Malware Detection</a:t>
            </a:r>
          </a:p>
        </p:txBody>
      </p:sp>
      <p:sp>
        <p:nvSpPr>
          <p:cNvPr name="TextBox 17" id="17"/>
          <p:cNvSpPr txBox="true"/>
          <p:nvPr/>
        </p:nvSpPr>
        <p:spPr>
          <a:xfrm rot="0">
            <a:off x="1028700" y="3831986"/>
            <a:ext cx="1199933" cy="497840"/>
          </a:xfrm>
          <a:prstGeom prst="rect">
            <a:avLst/>
          </a:prstGeom>
        </p:spPr>
        <p:txBody>
          <a:bodyPr anchor="t" rtlCol="false" tIns="0" lIns="0" bIns="0" rIns="0">
            <a:spAutoFit/>
          </a:bodyPr>
          <a:lstStyle/>
          <a:p>
            <a:pPr algn="l">
              <a:lnSpc>
                <a:spcPts val="4059"/>
              </a:lnSpc>
            </a:pPr>
            <a:r>
              <a:rPr lang="en-US" sz="2899" spc="144">
                <a:solidFill>
                  <a:srgbClr val="2E2E2E"/>
                </a:solidFill>
                <a:latin typeface="Montserrat Classic"/>
                <a:ea typeface="Montserrat Classic"/>
                <a:cs typeface="Montserrat Classic"/>
                <a:sym typeface="Montserrat Classic"/>
              </a:rPr>
              <a:t>Title :</a:t>
            </a:r>
          </a:p>
        </p:txBody>
      </p:sp>
      <p:sp>
        <p:nvSpPr>
          <p:cNvPr name="TextBox 18" id="18"/>
          <p:cNvSpPr txBox="true"/>
          <p:nvPr/>
        </p:nvSpPr>
        <p:spPr>
          <a:xfrm rot="0">
            <a:off x="1028700" y="4920781"/>
            <a:ext cx="3279218" cy="497840"/>
          </a:xfrm>
          <a:prstGeom prst="rect">
            <a:avLst/>
          </a:prstGeom>
        </p:spPr>
        <p:txBody>
          <a:bodyPr anchor="t" rtlCol="false" tIns="0" lIns="0" bIns="0" rIns="0">
            <a:spAutoFit/>
          </a:bodyPr>
          <a:lstStyle/>
          <a:p>
            <a:pPr algn="l">
              <a:lnSpc>
                <a:spcPts val="4059"/>
              </a:lnSpc>
            </a:pPr>
            <a:r>
              <a:rPr lang="en-US" sz="2899" spc="144">
                <a:solidFill>
                  <a:srgbClr val="2E2E2E"/>
                </a:solidFill>
                <a:latin typeface="Montserrat Classic"/>
                <a:ea typeface="Montserrat Classic"/>
                <a:cs typeface="Montserrat Classic"/>
                <a:sym typeface="Montserrat Classic"/>
              </a:rPr>
              <a:t>Sponsored By:</a:t>
            </a:r>
          </a:p>
        </p:txBody>
      </p:sp>
      <p:sp>
        <p:nvSpPr>
          <p:cNvPr name="TextBox 19" id="19"/>
          <p:cNvSpPr txBox="true"/>
          <p:nvPr/>
        </p:nvSpPr>
        <p:spPr>
          <a:xfrm rot="0">
            <a:off x="3285811" y="6851794"/>
            <a:ext cx="5858189" cy="2063725"/>
          </a:xfrm>
          <a:prstGeom prst="rect">
            <a:avLst/>
          </a:prstGeom>
        </p:spPr>
        <p:txBody>
          <a:bodyPr anchor="t" rtlCol="false" tIns="0" lIns="0" bIns="0" rIns="0">
            <a:spAutoFit/>
          </a:bodyPr>
          <a:lstStyle/>
          <a:p>
            <a:pPr algn="l">
              <a:lnSpc>
                <a:spcPts val="4108"/>
              </a:lnSpc>
            </a:pPr>
            <a:r>
              <a:rPr lang="en-US" sz="3339" b="true">
                <a:solidFill>
                  <a:srgbClr val="004AAD"/>
                </a:solidFill>
                <a:latin typeface="Montserrat Classic Bold"/>
                <a:ea typeface="Montserrat Classic Bold"/>
                <a:cs typeface="Montserrat Classic Bold"/>
                <a:sym typeface="Montserrat Classic Bold"/>
              </a:rPr>
              <a:t>Mohit Ginglani (Leader)</a:t>
            </a:r>
          </a:p>
          <a:p>
            <a:pPr algn="l">
              <a:lnSpc>
                <a:spcPts val="4108"/>
              </a:lnSpc>
            </a:pPr>
            <a:r>
              <a:rPr lang="en-US" sz="3339" b="true">
                <a:solidFill>
                  <a:srgbClr val="004AAD"/>
                </a:solidFill>
                <a:latin typeface="Montserrat Classic Bold"/>
                <a:ea typeface="Montserrat Classic Bold"/>
                <a:cs typeface="Montserrat Classic Bold"/>
                <a:sym typeface="Montserrat Classic Bold"/>
              </a:rPr>
              <a:t>Aditya Pandey</a:t>
            </a:r>
          </a:p>
          <a:p>
            <a:pPr algn="l">
              <a:lnSpc>
                <a:spcPts val="4108"/>
              </a:lnSpc>
            </a:pPr>
            <a:r>
              <a:rPr lang="en-US" sz="3339" b="true">
                <a:solidFill>
                  <a:srgbClr val="004AAD"/>
                </a:solidFill>
                <a:latin typeface="Montserrat Classic Bold"/>
                <a:ea typeface="Montserrat Classic Bold"/>
                <a:cs typeface="Montserrat Classic Bold"/>
                <a:sym typeface="Montserrat Classic Bold"/>
              </a:rPr>
              <a:t>Satvik Gaikwad</a:t>
            </a:r>
          </a:p>
          <a:p>
            <a:pPr algn="l">
              <a:lnSpc>
                <a:spcPts val="4108"/>
              </a:lnSpc>
            </a:pPr>
            <a:r>
              <a:rPr lang="en-US" sz="3339" b="true">
                <a:solidFill>
                  <a:srgbClr val="004AAD"/>
                </a:solidFill>
                <a:latin typeface="Montserrat Classic Bold"/>
                <a:ea typeface="Montserrat Classic Bold"/>
                <a:cs typeface="Montserrat Classic Bold"/>
                <a:sym typeface="Montserrat Classic Bold"/>
              </a:rPr>
              <a:t>Vedant Kumar</a:t>
            </a:r>
          </a:p>
        </p:txBody>
      </p:sp>
      <p:sp>
        <p:nvSpPr>
          <p:cNvPr name="Freeform 20" id="20"/>
          <p:cNvSpPr/>
          <p:nvPr/>
        </p:nvSpPr>
        <p:spPr>
          <a:xfrm flipH="false" flipV="false" rot="0">
            <a:off x="158962" y="9210794"/>
            <a:ext cx="9727319" cy="3106962"/>
          </a:xfrm>
          <a:custGeom>
            <a:avLst/>
            <a:gdLst/>
            <a:ahLst/>
            <a:cxnLst/>
            <a:rect r="r" b="b" t="t" l="l"/>
            <a:pathLst>
              <a:path h="3106962" w="9727319">
                <a:moveTo>
                  <a:pt x="0" y="0"/>
                </a:moveTo>
                <a:lnTo>
                  <a:pt x="9727319" y="0"/>
                </a:lnTo>
                <a:lnTo>
                  <a:pt x="9727319" y="3106961"/>
                </a:lnTo>
                <a:lnTo>
                  <a:pt x="0" y="3106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1262216" y="2149852"/>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04825"/>
            <a:ext cx="13846483"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PROBLEM STATEMENT</a:t>
            </a:r>
          </a:p>
        </p:txBody>
      </p:sp>
      <p:sp>
        <p:nvSpPr>
          <p:cNvPr name="TextBox 4" id="4"/>
          <p:cNvSpPr txBox="true"/>
          <p:nvPr/>
        </p:nvSpPr>
        <p:spPr>
          <a:xfrm rot="0">
            <a:off x="1028700" y="1907223"/>
            <a:ext cx="10152356" cy="6358255"/>
          </a:xfrm>
          <a:prstGeom prst="rect">
            <a:avLst/>
          </a:prstGeom>
        </p:spPr>
        <p:txBody>
          <a:bodyPr anchor="t" rtlCol="false" tIns="0" lIns="0" bIns="0" rIns="0">
            <a:spAutoFit/>
          </a:bodyPr>
          <a:lstStyle/>
          <a:p>
            <a:pPr algn="l" marL="626111" indent="-313055" lvl="1">
              <a:lnSpc>
                <a:spcPts val="4640"/>
              </a:lnSpc>
              <a:buFont typeface="Arial"/>
              <a:buChar char="•"/>
            </a:pPr>
            <a:r>
              <a:rPr lang="en-US" sz="2900">
                <a:solidFill>
                  <a:srgbClr val="2E2E2E"/>
                </a:solidFill>
                <a:latin typeface="Montserrat Classic"/>
                <a:ea typeface="Montserrat Classic"/>
                <a:cs typeface="Montserrat Classic"/>
                <a:sym typeface="Montserrat Classic"/>
              </a:rPr>
              <a:t>We were tasked with building a machine learning model to classify malware into predefined categories using the provided dataset. </a:t>
            </a:r>
          </a:p>
          <a:p>
            <a:pPr algn="l">
              <a:lnSpc>
                <a:spcPts val="4640"/>
              </a:lnSpc>
            </a:pPr>
            <a:r>
              <a:rPr lang="en-US" sz="2900">
                <a:solidFill>
                  <a:srgbClr val="2E2E2E"/>
                </a:solidFill>
                <a:latin typeface="Montserrat Classic"/>
                <a:ea typeface="Montserrat Classic"/>
                <a:cs typeface="Montserrat Classic"/>
                <a:sym typeface="Montserrat Classic"/>
              </a:rPr>
              <a:t> </a:t>
            </a:r>
          </a:p>
          <a:p>
            <a:pPr algn="l" marL="626111" indent="-313055" lvl="1">
              <a:lnSpc>
                <a:spcPts val="4640"/>
              </a:lnSpc>
              <a:buFont typeface="Arial"/>
              <a:buChar char="•"/>
            </a:pPr>
            <a:r>
              <a:rPr lang="en-US" sz="2900">
                <a:solidFill>
                  <a:srgbClr val="2E2E2E"/>
                </a:solidFill>
                <a:latin typeface="Montserrat Classic"/>
                <a:ea typeface="Montserrat Classic"/>
                <a:cs typeface="Montserrat Classic"/>
                <a:sym typeface="Montserrat Classic"/>
              </a:rPr>
              <a:t>The goal was to develop efficient system that can accurately identify the type of malware based on the given data. </a:t>
            </a:r>
          </a:p>
          <a:p>
            <a:pPr algn="l">
              <a:lnSpc>
                <a:spcPts val="4640"/>
              </a:lnSpc>
            </a:pPr>
          </a:p>
          <a:p>
            <a:pPr algn="l" marL="626111" indent="-313055" lvl="1">
              <a:lnSpc>
                <a:spcPts val="4640"/>
              </a:lnSpc>
              <a:buFont typeface="Arial"/>
              <a:buChar char="•"/>
            </a:pPr>
            <a:r>
              <a:rPr lang="en-US" sz="2900">
                <a:solidFill>
                  <a:srgbClr val="2E2E2E"/>
                </a:solidFill>
                <a:latin typeface="Montserrat Classic"/>
                <a:ea typeface="Montserrat Classic"/>
                <a:cs typeface="Montserrat Classic"/>
                <a:sym typeface="Montserrat Classic"/>
              </a:rPr>
              <a:t>The solution will help enhance the detection and prevention mechanisms for real-world cybersecurity systems.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71000" y="3987800"/>
            <a:ext cx="7988300" cy="5270500"/>
            <a:chOff x="0" y="0"/>
            <a:chExt cx="10651067" cy="7027333"/>
          </a:xfrm>
        </p:grpSpPr>
        <p:pic>
          <p:nvPicPr>
            <p:cNvPr name="Picture 3" id="3"/>
            <p:cNvPicPr>
              <a:picLocks noChangeAspect="true"/>
            </p:cNvPicPr>
            <p:nvPr/>
          </p:nvPicPr>
          <p:blipFill>
            <a:blip r:embed="rId2"/>
            <a:srcRect l="1751" t="0" r="1751" b="0"/>
            <a:stretch>
              <a:fillRect/>
            </a:stretch>
          </p:blipFill>
          <p:spPr>
            <a:xfrm flipH="false" flipV="false">
              <a:off x="0" y="0"/>
              <a:ext cx="10651067" cy="7027333"/>
            </a:xfrm>
            <a:prstGeom prst="rect">
              <a:avLst/>
            </a:prstGeom>
          </p:spPr>
        </p:pic>
      </p:grpSp>
      <p:sp>
        <p:nvSpPr>
          <p:cNvPr name="TextBox 4" id="4"/>
          <p:cNvSpPr txBox="true"/>
          <p:nvPr/>
        </p:nvSpPr>
        <p:spPr>
          <a:xfrm rot="0">
            <a:off x="1028700" y="759157"/>
            <a:ext cx="12230230"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INTRODUCTION</a:t>
            </a:r>
          </a:p>
        </p:txBody>
      </p:sp>
      <p:sp>
        <p:nvSpPr>
          <p:cNvPr name="TextBox 5" id="5"/>
          <p:cNvSpPr txBox="true"/>
          <p:nvPr/>
        </p:nvSpPr>
        <p:spPr>
          <a:xfrm rot="0">
            <a:off x="1028700" y="3377564"/>
            <a:ext cx="7730466" cy="5869128"/>
          </a:xfrm>
          <a:prstGeom prst="rect">
            <a:avLst/>
          </a:prstGeom>
        </p:spPr>
        <p:txBody>
          <a:bodyPr anchor="t" rtlCol="false" tIns="0" lIns="0" bIns="0" rIns="0">
            <a:spAutoFit/>
          </a:bodyPr>
          <a:lstStyle/>
          <a:p>
            <a:pPr algn="l" marL="677154" indent="-338577" lvl="1">
              <a:lnSpc>
                <a:spcPts val="5175"/>
              </a:lnSpc>
              <a:buFont typeface="Arial"/>
              <a:buChar char="•"/>
            </a:pPr>
            <a:r>
              <a:rPr lang="en-US" sz="3136">
                <a:solidFill>
                  <a:srgbClr val="2E2E2E"/>
                </a:solidFill>
                <a:latin typeface="Montserrat Classic"/>
                <a:ea typeface="Montserrat Classic"/>
                <a:cs typeface="Montserrat Classic"/>
                <a:sym typeface="Montserrat Classic"/>
              </a:rPr>
              <a:t>EDA of individual datasets.</a:t>
            </a:r>
          </a:p>
          <a:p>
            <a:pPr algn="l" marL="677154" indent="-338577" lvl="1">
              <a:lnSpc>
                <a:spcPts val="5175"/>
              </a:lnSpc>
              <a:buFont typeface="Arial"/>
              <a:buChar char="•"/>
            </a:pPr>
            <a:r>
              <a:rPr lang="en-US" sz="3136">
                <a:solidFill>
                  <a:srgbClr val="2E2E2E"/>
                </a:solidFill>
                <a:latin typeface="Montserrat Classic"/>
                <a:ea typeface="Montserrat Classic"/>
                <a:cs typeface="Montserrat Classic"/>
                <a:sym typeface="Montserrat Classic"/>
              </a:rPr>
              <a:t>Dataset Merging based on common SHA-256.</a:t>
            </a:r>
          </a:p>
          <a:p>
            <a:pPr algn="l" marL="677154" indent="-338577" lvl="1">
              <a:lnSpc>
                <a:spcPts val="5175"/>
              </a:lnSpc>
              <a:buFont typeface="Arial"/>
              <a:buChar char="•"/>
            </a:pPr>
            <a:r>
              <a:rPr lang="en-US" sz="3136">
                <a:solidFill>
                  <a:srgbClr val="2E2E2E"/>
                </a:solidFill>
                <a:latin typeface="Montserrat Classic"/>
                <a:ea typeface="Montserrat Classic"/>
                <a:cs typeface="Montserrat Classic"/>
                <a:sym typeface="Montserrat Classic"/>
              </a:rPr>
              <a:t>PCA for dimensionality reduction.</a:t>
            </a:r>
          </a:p>
          <a:p>
            <a:pPr algn="l" marL="677154" indent="-338577" lvl="1">
              <a:lnSpc>
                <a:spcPts val="5175"/>
              </a:lnSpc>
              <a:buFont typeface="Arial"/>
              <a:buChar char="•"/>
            </a:pPr>
            <a:r>
              <a:rPr lang="en-US" sz="3136">
                <a:solidFill>
                  <a:srgbClr val="2E2E2E"/>
                </a:solidFill>
                <a:latin typeface="Montserrat Classic"/>
                <a:ea typeface="Montserrat Classic"/>
                <a:cs typeface="Montserrat Classic"/>
                <a:sym typeface="Montserrat Classic"/>
              </a:rPr>
              <a:t>Classical and Quantum Models exploration and comparison.</a:t>
            </a:r>
          </a:p>
          <a:p>
            <a:pPr algn="l" marL="677154" indent="-338577" lvl="1">
              <a:lnSpc>
                <a:spcPts val="5175"/>
              </a:lnSpc>
              <a:buFont typeface="Arial"/>
              <a:buChar char="•"/>
            </a:pPr>
            <a:r>
              <a:rPr lang="en-US" sz="3136">
                <a:solidFill>
                  <a:srgbClr val="2E2E2E"/>
                </a:solidFill>
                <a:latin typeface="Montserrat Classic"/>
                <a:ea typeface="Montserrat Classic"/>
                <a:cs typeface="Montserrat Classic"/>
                <a:sym typeface="Montserrat Classic"/>
              </a:rPr>
              <a:t>Running on test.csv for final prediction on the best performing model.</a:t>
            </a:r>
          </a:p>
        </p:txBody>
      </p:sp>
      <p:sp>
        <p:nvSpPr>
          <p:cNvPr name="TextBox 6" id="6"/>
          <p:cNvSpPr txBox="true"/>
          <p:nvPr/>
        </p:nvSpPr>
        <p:spPr>
          <a:xfrm rot="0">
            <a:off x="1028700" y="2499556"/>
            <a:ext cx="11642029" cy="548006"/>
          </a:xfrm>
          <a:prstGeom prst="rect">
            <a:avLst/>
          </a:prstGeom>
        </p:spPr>
        <p:txBody>
          <a:bodyPr anchor="t" rtlCol="false" tIns="0" lIns="0" bIns="0" rIns="0">
            <a:spAutoFit/>
          </a:bodyPr>
          <a:lstStyle/>
          <a:p>
            <a:pPr algn="l">
              <a:lnSpc>
                <a:spcPts val="4639"/>
              </a:lnSpc>
            </a:pPr>
            <a:r>
              <a:rPr lang="en-US" sz="2899">
                <a:solidFill>
                  <a:srgbClr val="2E2E2E"/>
                </a:solidFill>
                <a:latin typeface="Montserrat Classic"/>
                <a:ea typeface="Montserrat Classic"/>
                <a:cs typeface="Montserrat Classic"/>
                <a:sym typeface="Montserrat Classic"/>
              </a:rPr>
              <a:t>OVERVIEW OF OUR APPROACH  </a:t>
            </a:r>
          </a:p>
        </p:txBody>
      </p:sp>
      <p:sp>
        <p:nvSpPr>
          <p:cNvPr name="Freeform 7" id="7"/>
          <p:cNvSpPr/>
          <p:nvPr/>
        </p:nvSpPr>
        <p:spPr>
          <a:xfrm flipH="false" flipV="false" rot="-1625759">
            <a:off x="10837013" y="-4312634"/>
            <a:ext cx="9495369" cy="7717145"/>
          </a:xfrm>
          <a:custGeom>
            <a:avLst/>
            <a:gdLst/>
            <a:ahLst/>
            <a:cxnLst/>
            <a:rect r="r" b="b" t="t" l="l"/>
            <a:pathLst>
              <a:path h="7717145" w="9495369">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085749">
            <a:off x="-5690637" y="-3861861"/>
            <a:ext cx="14345355" cy="14345355"/>
          </a:xfrm>
          <a:custGeom>
            <a:avLst/>
            <a:gdLst/>
            <a:ahLst/>
            <a:cxnLst/>
            <a:rect r="r" b="b" t="t" l="l"/>
            <a:pathLst>
              <a:path h="14345355" w="14345355">
                <a:moveTo>
                  <a:pt x="0" y="0"/>
                </a:moveTo>
                <a:lnTo>
                  <a:pt x="14345355" y="0"/>
                </a:lnTo>
                <a:lnTo>
                  <a:pt x="14345355" y="14345355"/>
                </a:lnTo>
                <a:lnTo>
                  <a:pt x="0" y="14345355"/>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99293">
            <a:off x="12170918" y="-745657"/>
            <a:ext cx="6885296" cy="11055409"/>
          </a:xfrm>
          <a:custGeom>
            <a:avLst/>
            <a:gdLst/>
            <a:ahLst/>
            <a:cxnLst/>
            <a:rect r="r" b="b" t="t" l="l"/>
            <a:pathLst>
              <a:path h="11055409" w="6885296">
                <a:moveTo>
                  <a:pt x="0" y="0"/>
                </a:moveTo>
                <a:lnTo>
                  <a:pt x="6885296" y="0"/>
                </a:lnTo>
                <a:lnTo>
                  <a:pt x="6885296" y="11055409"/>
                </a:lnTo>
                <a:lnTo>
                  <a:pt x="0" y="11055409"/>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61502" y="554352"/>
            <a:ext cx="17172820" cy="1091571"/>
          </a:xfrm>
          <a:prstGeom prst="rect">
            <a:avLst/>
          </a:prstGeom>
        </p:spPr>
        <p:txBody>
          <a:bodyPr anchor="t" rtlCol="false" tIns="0" lIns="0" bIns="0" rIns="0">
            <a:spAutoFit/>
          </a:bodyPr>
          <a:lstStyle/>
          <a:p>
            <a:pPr algn="l">
              <a:lnSpc>
                <a:spcPts val="8100"/>
              </a:lnSpc>
            </a:pPr>
            <a:r>
              <a:rPr lang="en-US" sz="8100" b="true">
                <a:solidFill>
                  <a:srgbClr val="004AAD"/>
                </a:solidFill>
                <a:latin typeface="Montserrat Classic Bold"/>
                <a:ea typeface="Montserrat Classic Bold"/>
                <a:cs typeface="Montserrat Classic Bold"/>
                <a:sym typeface="Montserrat Classic Bold"/>
              </a:rPr>
              <a:t>PROPOSED APPROACH</a:t>
            </a:r>
          </a:p>
        </p:txBody>
      </p:sp>
      <p:sp>
        <p:nvSpPr>
          <p:cNvPr name="TextBox 5" id="5"/>
          <p:cNvSpPr txBox="true"/>
          <p:nvPr/>
        </p:nvSpPr>
        <p:spPr>
          <a:xfrm rot="0">
            <a:off x="761502" y="1588773"/>
            <a:ext cx="15891474" cy="8716984"/>
          </a:xfrm>
          <a:prstGeom prst="rect">
            <a:avLst/>
          </a:prstGeom>
        </p:spPr>
        <p:txBody>
          <a:bodyPr anchor="t" rtlCol="false" tIns="0" lIns="0" bIns="0" rIns="0">
            <a:spAutoFit/>
          </a:bodyPr>
          <a:lstStyle/>
          <a:p>
            <a:pPr algn="l">
              <a:lnSpc>
                <a:spcPts val="3474"/>
              </a:lnSpc>
            </a:pPr>
          </a:p>
          <a:p>
            <a:pPr algn="l" marL="524557" indent="-262279" lvl="1">
              <a:lnSpc>
                <a:spcPts val="3474"/>
              </a:lnSpc>
              <a:buFont typeface="Arial"/>
              <a:buChar char="•"/>
            </a:pPr>
            <a:r>
              <a:rPr lang="en-US" b="true" sz="2429">
                <a:solidFill>
                  <a:srgbClr val="2E2E2E"/>
                </a:solidFill>
                <a:latin typeface="Montserrat Classic Bold"/>
                <a:ea typeface="Montserrat Classic Bold"/>
                <a:cs typeface="Montserrat Classic Bold"/>
                <a:sym typeface="Montserrat Classic Bold"/>
              </a:rPr>
              <a:t>Exploratory Data Analysis (EDA)</a:t>
            </a:r>
            <a:r>
              <a:rPr lang="en-US" sz="2429">
                <a:solidFill>
                  <a:srgbClr val="2E2E2E"/>
                </a:solidFill>
                <a:latin typeface="Montserrat Classic"/>
                <a:ea typeface="Montserrat Classic"/>
                <a:cs typeface="Montserrat Classic"/>
                <a:sym typeface="Montserrat Classic"/>
              </a:rPr>
              <a:t>: Helps understand data distribution, detect outliers, handle missing values, and uncover relationships through visualizations and statistics, guiding preprocessing and modeling decisions.</a:t>
            </a:r>
          </a:p>
          <a:p>
            <a:pPr algn="l" marL="524557" indent="-262279" lvl="1">
              <a:lnSpc>
                <a:spcPts val="3474"/>
              </a:lnSpc>
              <a:buFont typeface="Arial"/>
              <a:buChar char="•"/>
            </a:pPr>
            <a:r>
              <a:rPr lang="en-US" b="true" sz="2429">
                <a:solidFill>
                  <a:srgbClr val="2E2E2E"/>
                </a:solidFill>
                <a:latin typeface="Montserrat Classic Bold"/>
                <a:ea typeface="Montserrat Classic Bold"/>
                <a:cs typeface="Montserrat Classic Bold"/>
                <a:sym typeface="Montserrat Classic Bold"/>
              </a:rPr>
              <a:t>Principal Component Analysis (PCA)</a:t>
            </a:r>
            <a:r>
              <a:rPr lang="en-US" sz="2429">
                <a:solidFill>
                  <a:srgbClr val="2E2E2E"/>
                </a:solidFill>
                <a:latin typeface="Montserrat Classic"/>
                <a:ea typeface="Montserrat Classic"/>
                <a:cs typeface="Montserrat Classic"/>
                <a:sym typeface="Montserrat Classic"/>
              </a:rPr>
              <a:t>: Reduces dimensionality by transforming data into a smaller set of uncorrelated components, retaining the most significant variance. We tested models using the top 256, 100, and 50 components from 22,696 features.</a:t>
            </a:r>
          </a:p>
          <a:p>
            <a:pPr algn="l" marL="524557" indent="-262279" lvl="1">
              <a:lnSpc>
                <a:spcPts val="3474"/>
              </a:lnSpc>
              <a:buFont typeface="Arial"/>
              <a:buChar char="•"/>
            </a:pPr>
            <a:r>
              <a:rPr lang="en-US" b="true" sz="2429">
                <a:solidFill>
                  <a:srgbClr val="2E2E2E"/>
                </a:solidFill>
                <a:latin typeface="Montserrat Classic Bold"/>
                <a:ea typeface="Montserrat Classic Bold"/>
                <a:cs typeface="Montserrat Classic Bold"/>
                <a:sym typeface="Montserrat Classic Bold"/>
              </a:rPr>
              <a:t>Normalization</a:t>
            </a:r>
            <a:r>
              <a:rPr lang="en-US" sz="2429">
                <a:solidFill>
                  <a:srgbClr val="2E2E2E"/>
                </a:solidFill>
                <a:latin typeface="Montserrat Classic"/>
                <a:ea typeface="Montserrat Classic"/>
                <a:cs typeface="Montserrat Classic"/>
                <a:sym typeface="Montserrat Classic"/>
              </a:rPr>
              <a:t>: Ensures features are scaled to a common range, preventing dominance by any single feature. It improves model performance and convergence, especially for gradient-based algorithms.</a:t>
            </a:r>
          </a:p>
          <a:p>
            <a:pPr algn="l" marL="524557" indent="-262279" lvl="1">
              <a:lnSpc>
                <a:spcPts val="3474"/>
              </a:lnSpc>
              <a:buFont typeface="Arial"/>
              <a:buChar char="•"/>
            </a:pPr>
            <a:r>
              <a:rPr lang="en-US" sz="2429">
                <a:solidFill>
                  <a:srgbClr val="2E2E2E"/>
                </a:solidFill>
                <a:latin typeface="Montserrat Classic"/>
                <a:ea typeface="Montserrat Classic"/>
                <a:cs typeface="Montserrat Classic"/>
                <a:sym typeface="Montserrat Classic"/>
              </a:rPr>
              <a:t>After Executing Classical, Advanced and QUANTUM ML models we propose the MLP Classifier due to these factors:</a:t>
            </a:r>
          </a:p>
          <a:p>
            <a:pPr algn="l">
              <a:lnSpc>
                <a:spcPts val="3474"/>
              </a:lnSpc>
            </a:pPr>
          </a:p>
          <a:p>
            <a:pPr algn="l">
              <a:lnSpc>
                <a:spcPts val="3474"/>
              </a:lnSpc>
            </a:pPr>
            <a:r>
              <a:rPr lang="en-US" sz="2429">
                <a:solidFill>
                  <a:srgbClr val="2E2E2E"/>
                </a:solidFill>
                <a:latin typeface="Montserrat Classic"/>
                <a:ea typeface="Montserrat Classic"/>
                <a:cs typeface="Montserrat Classic"/>
                <a:sym typeface="Montserrat Classic"/>
              </a:rPr>
              <a:t>Hidden Layers: Two hidden layers with 50 and 25 neurons, respectively. Activation Function: Rectified Linear Unit (ReLU) for non-linearity. Optimization: Adam optimizer for efficient gradient updates. Regularization: L2 regularization (alpha=0.05) to prevent overfitting. Epochs: Trained for 400 iterations to ensure convergence. Random State: Fixed for reproducibility. This architecture allowed the model to balance complexity and efficiency, making it the best choice for malware detection in our study.</a:t>
            </a:r>
          </a:p>
          <a:p>
            <a:pPr algn="l">
              <a:lnSpc>
                <a:spcPts val="3474"/>
              </a:lnSpc>
            </a:pPr>
          </a:p>
          <a:p>
            <a:pPr algn="l">
              <a:lnSpc>
                <a:spcPts val="388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625759">
            <a:off x="10561312" y="2336294"/>
            <a:ext cx="10884489" cy="8846121"/>
          </a:xfrm>
          <a:custGeom>
            <a:avLst/>
            <a:gdLst/>
            <a:ahLst/>
            <a:cxnLst/>
            <a:rect r="r" b="b" t="t" l="l"/>
            <a:pathLst>
              <a:path h="8846121" w="10884489">
                <a:moveTo>
                  <a:pt x="0" y="0"/>
                </a:moveTo>
                <a:lnTo>
                  <a:pt x="10884489" y="0"/>
                </a:lnTo>
                <a:lnTo>
                  <a:pt x="10884489" y="8846120"/>
                </a:lnTo>
                <a:lnTo>
                  <a:pt x="0" y="884612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65358" y="504825"/>
            <a:ext cx="13179669"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WHY OUR SOLUTION ?</a:t>
            </a:r>
          </a:p>
        </p:txBody>
      </p:sp>
      <p:sp>
        <p:nvSpPr>
          <p:cNvPr name="TextBox 4" id="4"/>
          <p:cNvSpPr txBox="true"/>
          <p:nvPr/>
        </p:nvSpPr>
        <p:spPr>
          <a:xfrm rot="0">
            <a:off x="665358" y="1977390"/>
            <a:ext cx="11408593" cy="6256020"/>
          </a:xfrm>
          <a:prstGeom prst="rect">
            <a:avLst/>
          </a:prstGeom>
        </p:spPr>
        <p:txBody>
          <a:bodyPr anchor="t" rtlCol="false" tIns="0" lIns="0" bIns="0" rIns="0">
            <a:spAutoFit/>
          </a:bodyPr>
          <a:lstStyle/>
          <a:p>
            <a:pPr algn="l">
              <a:lnSpc>
                <a:spcPts val="3360"/>
              </a:lnSpc>
            </a:pPr>
            <a:r>
              <a:rPr lang="en-US" sz="2100">
                <a:solidFill>
                  <a:srgbClr val="2E2E2E"/>
                </a:solidFill>
                <a:latin typeface="Montserrat Classic"/>
                <a:ea typeface="Montserrat Classic"/>
                <a:cs typeface="Montserrat Classic"/>
                <a:sym typeface="Montserrat Classic"/>
              </a:rPr>
              <a:t> We opted for an MLP model to balance performance and computational efficiency, addressing challenges such as large dataset size and resource constraints by optimizing the architecture and using model pruning and quantization.</a:t>
            </a:r>
          </a:p>
          <a:p>
            <a:pPr algn="l">
              <a:lnSpc>
                <a:spcPts val="3360"/>
              </a:lnSpc>
            </a:pPr>
          </a:p>
          <a:p>
            <a:pPr algn="l">
              <a:lnSpc>
                <a:spcPts val="3360"/>
              </a:lnSpc>
            </a:pPr>
            <a:r>
              <a:rPr lang="en-US" sz="2100">
                <a:solidFill>
                  <a:srgbClr val="2E2E2E"/>
                </a:solidFill>
                <a:latin typeface="Montserrat Classic"/>
                <a:ea typeface="Montserrat Classic"/>
                <a:cs typeface="Montserrat Classic"/>
                <a:sym typeface="Montserrat Classic"/>
              </a:rPr>
              <a:t>To improve feature representation, we used different PCA field sizes and incorporated autoencoders and feature selection techniques like RFE. For quantum model limitations, we employed quantum-inspired classical methods and error-mitigation strategies for real quantum hardware. </a:t>
            </a:r>
          </a:p>
          <a:p>
            <a:pPr algn="l">
              <a:lnSpc>
                <a:spcPts val="3360"/>
              </a:lnSpc>
            </a:pPr>
          </a:p>
          <a:p>
            <a:pPr algn="l">
              <a:lnSpc>
                <a:spcPts val="3360"/>
              </a:lnSpc>
            </a:pPr>
            <a:r>
              <a:rPr lang="en-US" sz="2100">
                <a:solidFill>
                  <a:srgbClr val="2E2E2E"/>
                </a:solidFill>
                <a:latin typeface="Montserrat Classic"/>
                <a:ea typeface="Montserrat Classic"/>
                <a:cs typeface="Montserrat Classic"/>
                <a:sym typeface="Montserrat Classic"/>
              </a:rPr>
              <a:t>We chose MLP over traditional models like SVM and logistic regression, as it handles non-linear relationships well and scales with large datasets. </a:t>
            </a:r>
          </a:p>
          <a:p>
            <a:pPr algn="l">
              <a:lnSpc>
                <a:spcPts val="3360"/>
              </a:lnSpc>
            </a:pPr>
          </a:p>
          <a:p>
            <a:pPr algn="l">
              <a:lnSpc>
                <a:spcPts val="3360"/>
              </a:lnSpc>
            </a:pPr>
            <a:r>
              <a:rPr lang="en-US" sz="2100">
                <a:solidFill>
                  <a:srgbClr val="2E2E2E"/>
                </a:solidFill>
                <a:latin typeface="Montserrat Classic"/>
                <a:ea typeface="Montserrat Classic"/>
                <a:cs typeface="Montserrat Classic"/>
                <a:sym typeface="Montserrat Classic"/>
              </a:rPr>
              <a:t>MLP outperforms computationally expensive deep learning models like ConvLSTM and is more efficient for malware classification, offering a robust solution while maintaining accuracy.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525861">
            <a:off x="8866953" y="-962041"/>
            <a:ext cx="13709384" cy="13709384"/>
          </a:xfrm>
          <a:custGeom>
            <a:avLst/>
            <a:gdLst/>
            <a:ahLst/>
            <a:cxnLst/>
            <a:rect r="r" b="b" t="t" l="l"/>
            <a:pathLst>
              <a:path h="13709384" w="13709384">
                <a:moveTo>
                  <a:pt x="0" y="0"/>
                </a:moveTo>
                <a:lnTo>
                  <a:pt x="13709384" y="0"/>
                </a:lnTo>
                <a:lnTo>
                  <a:pt x="13709384" y="13709384"/>
                </a:lnTo>
                <a:lnTo>
                  <a:pt x="0" y="13709384"/>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8532740">
            <a:off x="-2703495" y="7048838"/>
            <a:ext cx="6729406" cy="5469172"/>
          </a:xfrm>
          <a:custGeom>
            <a:avLst/>
            <a:gdLst/>
            <a:ahLst/>
            <a:cxnLst/>
            <a:rect r="r" b="b" t="t" l="l"/>
            <a:pathLst>
              <a:path h="5469172" w="6729406">
                <a:moveTo>
                  <a:pt x="6729406" y="0"/>
                </a:moveTo>
                <a:lnTo>
                  <a:pt x="0" y="0"/>
                </a:lnTo>
                <a:lnTo>
                  <a:pt x="0" y="5469172"/>
                </a:lnTo>
                <a:lnTo>
                  <a:pt x="6729406" y="5469172"/>
                </a:lnTo>
                <a:lnTo>
                  <a:pt x="6729406"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54769" y="2055301"/>
            <a:ext cx="12517036" cy="7202999"/>
          </a:xfrm>
          <a:custGeom>
            <a:avLst/>
            <a:gdLst/>
            <a:ahLst/>
            <a:cxnLst/>
            <a:rect r="r" b="b" t="t" l="l"/>
            <a:pathLst>
              <a:path h="7202999" w="12517036">
                <a:moveTo>
                  <a:pt x="0" y="0"/>
                </a:moveTo>
                <a:lnTo>
                  <a:pt x="12517036" y="0"/>
                </a:lnTo>
                <a:lnTo>
                  <a:pt x="12517036" y="7202999"/>
                </a:lnTo>
                <a:lnTo>
                  <a:pt x="0" y="7202999"/>
                </a:lnTo>
                <a:lnTo>
                  <a:pt x="0" y="0"/>
                </a:lnTo>
                <a:close/>
              </a:path>
            </a:pathLst>
          </a:custGeom>
          <a:blipFill>
            <a:blip r:embed="rId6"/>
            <a:stretch>
              <a:fillRect l="0" t="-286" r="0" b="-286"/>
            </a:stretch>
          </a:blipFill>
        </p:spPr>
      </p:sp>
      <p:sp>
        <p:nvSpPr>
          <p:cNvPr name="TextBox 5" id="5"/>
          <p:cNvSpPr txBox="true"/>
          <p:nvPr/>
        </p:nvSpPr>
        <p:spPr>
          <a:xfrm rot="0">
            <a:off x="1028700" y="504825"/>
            <a:ext cx="7110543" cy="1209675"/>
          </a:xfrm>
          <a:prstGeom prst="rect">
            <a:avLst/>
          </a:prstGeom>
        </p:spPr>
        <p:txBody>
          <a:bodyPr anchor="t" rtlCol="false" tIns="0" lIns="0" bIns="0" rIns="0">
            <a:spAutoFit/>
          </a:bodyPr>
          <a:lstStyle/>
          <a:p>
            <a:pPr algn="l">
              <a:lnSpc>
                <a:spcPts val="9000"/>
              </a:lnSpc>
            </a:pPr>
            <a:r>
              <a:rPr lang="en-US" sz="9000" b="true">
                <a:solidFill>
                  <a:srgbClr val="004AAD"/>
                </a:solidFill>
                <a:latin typeface="Montserrat Classic Bold"/>
                <a:ea typeface="Montserrat Classic Bold"/>
                <a:cs typeface="Montserrat Classic Bold"/>
                <a:sym typeface="Montserrat Classic Bold"/>
              </a:rPr>
              <a:t>RESULTS</a:t>
            </a:r>
          </a:p>
        </p:txBody>
      </p:sp>
      <p:sp>
        <p:nvSpPr>
          <p:cNvPr name="TextBox 6" id="6"/>
          <p:cNvSpPr txBox="true"/>
          <p:nvPr/>
        </p:nvSpPr>
        <p:spPr>
          <a:xfrm rot="0">
            <a:off x="661208" y="2443140"/>
            <a:ext cx="4906787" cy="6774180"/>
          </a:xfrm>
          <a:prstGeom prst="rect">
            <a:avLst/>
          </a:prstGeom>
        </p:spPr>
        <p:txBody>
          <a:bodyPr anchor="t" rtlCol="false" tIns="0" lIns="0" bIns="0" rIns="0">
            <a:spAutoFit/>
          </a:bodyPr>
          <a:lstStyle/>
          <a:p>
            <a:pPr algn="l">
              <a:lnSpc>
                <a:spcPts val="3840"/>
              </a:lnSpc>
            </a:pPr>
            <a:r>
              <a:rPr lang="en-US" sz="2400">
                <a:solidFill>
                  <a:srgbClr val="2E2E2E"/>
                </a:solidFill>
                <a:latin typeface="Montserrat Classic"/>
                <a:ea typeface="Montserrat Classic"/>
                <a:cs typeface="Montserrat Classic"/>
                <a:sym typeface="Montserrat Classic"/>
              </a:rPr>
              <a:t>As the final result of our implimentation , the MLP Classifier achieved the best performance. The model's evaluation metrics are as follows: </a:t>
            </a:r>
          </a:p>
          <a:p>
            <a:pPr algn="l">
              <a:lnSpc>
                <a:spcPts val="3840"/>
              </a:lnSpc>
            </a:pPr>
            <a:r>
              <a:rPr lang="en-US" sz="2400">
                <a:solidFill>
                  <a:srgbClr val="2E2E2E"/>
                </a:solidFill>
                <a:latin typeface="Montserrat Classic"/>
                <a:ea typeface="Montserrat Classic"/>
                <a:cs typeface="Montserrat Classic"/>
                <a:sym typeface="Montserrat Classic"/>
              </a:rPr>
              <a:t>Accuracy: 0.9390</a:t>
            </a:r>
          </a:p>
          <a:p>
            <a:pPr algn="l">
              <a:lnSpc>
                <a:spcPts val="3840"/>
              </a:lnSpc>
            </a:pPr>
            <a:r>
              <a:rPr lang="en-US" sz="2400">
                <a:solidFill>
                  <a:srgbClr val="2E2E2E"/>
                </a:solidFill>
                <a:latin typeface="Montserrat Classic"/>
                <a:ea typeface="Montserrat Classic"/>
                <a:cs typeface="Montserrat Classic"/>
                <a:sym typeface="Montserrat Classic"/>
              </a:rPr>
              <a:t>Precision: 0.9398</a:t>
            </a:r>
          </a:p>
          <a:p>
            <a:pPr algn="l">
              <a:lnSpc>
                <a:spcPts val="3840"/>
              </a:lnSpc>
            </a:pPr>
            <a:r>
              <a:rPr lang="en-US" sz="2400">
                <a:solidFill>
                  <a:srgbClr val="2E2E2E"/>
                </a:solidFill>
                <a:latin typeface="Montserrat Classic"/>
                <a:ea typeface="Montserrat Classic"/>
                <a:cs typeface="Montserrat Classic"/>
                <a:sym typeface="Montserrat Classic"/>
              </a:rPr>
              <a:t>Recall: 0.9390</a:t>
            </a:r>
          </a:p>
          <a:p>
            <a:pPr algn="l">
              <a:lnSpc>
                <a:spcPts val="3840"/>
              </a:lnSpc>
            </a:pPr>
            <a:r>
              <a:rPr lang="en-US" sz="2400">
                <a:solidFill>
                  <a:srgbClr val="2E2E2E"/>
                </a:solidFill>
                <a:latin typeface="Montserrat Classic"/>
                <a:ea typeface="Montserrat Classic"/>
                <a:cs typeface="Montserrat Classic"/>
                <a:sym typeface="Montserrat Classic"/>
              </a:rPr>
              <a:t>F1-Score: 0.9388. </a:t>
            </a:r>
          </a:p>
          <a:p>
            <a:pPr algn="l">
              <a:lnSpc>
                <a:spcPts val="3840"/>
              </a:lnSpc>
            </a:pPr>
            <a:r>
              <a:rPr lang="en-US" sz="2400">
                <a:solidFill>
                  <a:srgbClr val="2E2E2E"/>
                </a:solidFill>
                <a:latin typeface="Montserrat Classic"/>
                <a:ea typeface="Montserrat Classic"/>
                <a:cs typeface="Montserrat Classic"/>
                <a:sym typeface="Montserrat Classic"/>
              </a:rPr>
              <a:t>These results demonstrate the effectiveness of the MLP Classifier in accurately predicting the given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664043">
            <a:off x="-4052117" y="-612401"/>
            <a:ext cx="11511802" cy="11511802"/>
          </a:xfrm>
          <a:custGeom>
            <a:avLst/>
            <a:gdLst/>
            <a:ahLst/>
            <a:cxnLst/>
            <a:rect r="r" b="b" t="t" l="l"/>
            <a:pathLst>
              <a:path h="11511802" w="11511802">
                <a:moveTo>
                  <a:pt x="0" y="0"/>
                </a:moveTo>
                <a:lnTo>
                  <a:pt x="11511802" y="0"/>
                </a:lnTo>
                <a:lnTo>
                  <a:pt x="11511802" y="11511802"/>
                </a:lnTo>
                <a:lnTo>
                  <a:pt x="0" y="11511802"/>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84008">
            <a:off x="12761683" y="7147182"/>
            <a:ext cx="4789367" cy="7690070"/>
          </a:xfrm>
          <a:custGeom>
            <a:avLst/>
            <a:gdLst/>
            <a:ahLst/>
            <a:cxnLst/>
            <a:rect r="r" b="b" t="t" l="l"/>
            <a:pathLst>
              <a:path h="7690070" w="4789367">
                <a:moveTo>
                  <a:pt x="0" y="0"/>
                </a:moveTo>
                <a:lnTo>
                  <a:pt x="4789367" y="0"/>
                </a:lnTo>
                <a:lnTo>
                  <a:pt x="4789367" y="7690070"/>
                </a:lnTo>
                <a:lnTo>
                  <a:pt x="0" y="7690070"/>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25170" y="142875"/>
            <a:ext cx="17662830" cy="1057917"/>
          </a:xfrm>
          <a:prstGeom prst="rect">
            <a:avLst/>
          </a:prstGeom>
        </p:spPr>
        <p:txBody>
          <a:bodyPr anchor="t" rtlCol="false" tIns="0" lIns="0" bIns="0" rIns="0">
            <a:spAutoFit/>
          </a:bodyPr>
          <a:lstStyle/>
          <a:p>
            <a:pPr algn="l">
              <a:lnSpc>
                <a:spcPts val="7900"/>
              </a:lnSpc>
            </a:pPr>
            <a:r>
              <a:rPr lang="en-US" sz="7900" b="true">
                <a:solidFill>
                  <a:srgbClr val="004AAD"/>
                </a:solidFill>
                <a:latin typeface="Montserrat Classic Bold"/>
                <a:ea typeface="Montserrat Classic Bold"/>
                <a:cs typeface="Montserrat Classic Bold"/>
                <a:sym typeface="Montserrat Classic Bold"/>
              </a:rPr>
              <a:t>LIMITATIONS </a:t>
            </a:r>
          </a:p>
        </p:txBody>
      </p:sp>
      <p:sp>
        <p:nvSpPr>
          <p:cNvPr name="TextBox 5" id="5"/>
          <p:cNvSpPr txBox="true"/>
          <p:nvPr/>
        </p:nvSpPr>
        <p:spPr>
          <a:xfrm rot="0">
            <a:off x="316173" y="1423466"/>
            <a:ext cx="16943127" cy="8493125"/>
          </a:xfrm>
          <a:prstGeom prst="rect">
            <a:avLst/>
          </a:prstGeom>
        </p:spPr>
        <p:txBody>
          <a:bodyPr anchor="t" rtlCol="false" tIns="0" lIns="0" bIns="0" rIns="0">
            <a:spAutoFit/>
          </a:bodyPr>
          <a:lstStyle/>
          <a:p>
            <a:pPr algn="l" marL="539749" indent="-269875" lvl="1">
              <a:lnSpc>
                <a:spcPts val="3999"/>
              </a:lnSpc>
              <a:buFont typeface="Arial"/>
              <a:buChar char="•"/>
            </a:pPr>
            <a:r>
              <a:rPr lang="en-US" b="true" sz="2499">
                <a:solidFill>
                  <a:srgbClr val="2E2E2E"/>
                </a:solidFill>
                <a:latin typeface="Montserrat Classic Bold"/>
                <a:ea typeface="Montserrat Classic Bold"/>
                <a:cs typeface="Montserrat Classic Bold"/>
                <a:sym typeface="Montserrat Classic Bold"/>
              </a:rPr>
              <a:t>Computational Constraints</a:t>
            </a:r>
            <a:r>
              <a:rPr lang="en-US" sz="2499">
                <a:solidFill>
                  <a:srgbClr val="2E2E2E"/>
                </a:solidFill>
                <a:latin typeface="Montserrat Classic"/>
                <a:ea typeface="Montserrat Classic"/>
                <a:cs typeface="Montserrat Classic"/>
                <a:sym typeface="Montserrat Classic"/>
              </a:rPr>
              <a:t> – Potentially large dataset requires high computational resources. Thus our model has high resource requirement and multiple frameworks were needed to execute the model. Quantum kernel methods require additional kernel to be installed that slows the training.</a:t>
            </a:r>
          </a:p>
          <a:p>
            <a:pPr algn="l" marL="539749" indent="-269875" lvl="1">
              <a:lnSpc>
                <a:spcPts val="3999"/>
              </a:lnSpc>
              <a:buFont typeface="Arial"/>
              <a:buChar char="•"/>
            </a:pPr>
            <a:r>
              <a:rPr lang="en-US" b="true" sz="2499">
                <a:solidFill>
                  <a:srgbClr val="2E2E2E"/>
                </a:solidFill>
                <a:latin typeface="Montserrat Classic Bold"/>
                <a:ea typeface="Montserrat Classic Bold"/>
                <a:cs typeface="Montserrat Classic Bold"/>
                <a:sym typeface="Montserrat Classic Bold"/>
              </a:rPr>
              <a:t>Feature Representation Issues </a:t>
            </a:r>
            <a:r>
              <a:rPr lang="en-US" sz="2499">
                <a:solidFill>
                  <a:srgbClr val="2E2E2E"/>
                </a:solidFill>
                <a:latin typeface="Montserrat Classic"/>
                <a:ea typeface="Montserrat Classic"/>
                <a:cs typeface="Montserrat Classic"/>
                <a:sym typeface="Montserrat Classic"/>
              </a:rPr>
              <a:t>– The PCA analysis may not optimally capture malware data patterns, and may lead to loss of important information. Therefore we have used 256, 100 and 50 field PCA for different models respectively. </a:t>
            </a:r>
          </a:p>
          <a:p>
            <a:pPr algn="l" marL="539749" indent="-269875" lvl="1">
              <a:lnSpc>
                <a:spcPts val="3999"/>
              </a:lnSpc>
              <a:buFont typeface="Arial"/>
              <a:buChar char="•"/>
            </a:pPr>
            <a:r>
              <a:rPr lang="en-US" b="true" sz="2499">
                <a:solidFill>
                  <a:srgbClr val="2E2E2E"/>
                </a:solidFill>
                <a:latin typeface="Montserrat Classic Bold"/>
                <a:ea typeface="Montserrat Classic Bold"/>
                <a:cs typeface="Montserrat Classic Bold"/>
                <a:sym typeface="Montserrat Classic Bold"/>
              </a:rPr>
              <a:t>Quantum Model Limitations </a:t>
            </a:r>
            <a:r>
              <a:rPr lang="en-US" sz="2499">
                <a:solidFill>
                  <a:srgbClr val="2E2E2E"/>
                </a:solidFill>
                <a:latin typeface="Montserrat Classic"/>
                <a:ea typeface="Montserrat Classic"/>
                <a:cs typeface="Montserrat Classic"/>
                <a:sym typeface="Montserrat Classic"/>
              </a:rPr>
              <a:t>– The approach relies on a noise-free quantum simulator; real quantum hardware introduces errors that could degrade performance. Quantum models also do not always outperform classical methods on medium-sized datasets and have not been fully tested in security domain</a:t>
            </a:r>
          </a:p>
          <a:p>
            <a:pPr algn="l" marL="539749" indent="-269875" lvl="1">
              <a:lnSpc>
                <a:spcPts val="3874"/>
              </a:lnSpc>
              <a:buFont typeface="Arial"/>
              <a:buChar char="•"/>
            </a:pPr>
            <a:r>
              <a:rPr lang="en-US" b="true" sz="2499">
                <a:solidFill>
                  <a:srgbClr val="2E2E2E"/>
                </a:solidFill>
                <a:latin typeface="Montserrat Classic Bold"/>
                <a:ea typeface="Montserrat Classic Bold"/>
                <a:cs typeface="Montserrat Classic Bold"/>
                <a:sym typeface="Montserrat Classic Bold"/>
              </a:rPr>
              <a:t>Limitations of Traditional ML Models</a:t>
            </a:r>
            <a:r>
              <a:rPr lang="en-US" sz="2499">
                <a:solidFill>
                  <a:srgbClr val="2E2E2E"/>
                </a:solidFill>
                <a:latin typeface="Montserrat Classic"/>
                <a:ea typeface="Montserrat Classic"/>
                <a:cs typeface="Montserrat Classic"/>
                <a:sym typeface="Montserrat Classic"/>
              </a:rPr>
              <a:t> – SVM struggles with large datasets due to slow training, logistic regression assumes linear separability, and XGBoost requires extensive hyperparameter tuning to avoid overfitting.</a:t>
            </a:r>
          </a:p>
          <a:p>
            <a:pPr algn="l" marL="539749" indent="-269875" lvl="1">
              <a:lnSpc>
                <a:spcPts val="3999"/>
              </a:lnSpc>
              <a:buFont typeface="Arial"/>
              <a:buChar char="•"/>
            </a:pPr>
            <a:r>
              <a:rPr lang="en-US" b="true" sz="2499">
                <a:solidFill>
                  <a:srgbClr val="2E2E2E"/>
                </a:solidFill>
                <a:latin typeface="Montserrat Classic Bold"/>
                <a:ea typeface="Montserrat Classic Bold"/>
                <a:cs typeface="Montserrat Classic Bold"/>
                <a:sym typeface="Montserrat Classic Bold"/>
              </a:rPr>
              <a:t>Challenges with Deep Learning (ConvLSTM, CNNs, Transformers)</a:t>
            </a:r>
            <a:r>
              <a:rPr lang="en-US" sz="2499">
                <a:solidFill>
                  <a:srgbClr val="2E2E2E"/>
                </a:solidFill>
                <a:latin typeface="Montserrat Classic"/>
                <a:ea typeface="Montserrat Classic"/>
                <a:cs typeface="Montserrat Classic"/>
                <a:sym typeface="Montserrat Classic"/>
              </a:rPr>
              <a:t> – These models need large labeled datasets are computationally expensive, and may not always outperform simpler models for malware classification.</a:t>
            </a:r>
          </a:p>
          <a:p>
            <a:pPr algn="l">
              <a:lnSpc>
                <a:spcPts val="3999"/>
              </a:lnSpc>
            </a:pPr>
          </a:p>
        </p:txBody>
      </p:sp>
      <p:sp>
        <p:nvSpPr>
          <p:cNvPr name="Freeform 6" id="6"/>
          <p:cNvSpPr/>
          <p:nvPr/>
        </p:nvSpPr>
        <p:spPr>
          <a:xfrm flipH="false" flipV="false" rot="1505868">
            <a:off x="10539423" y="-2204138"/>
            <a:ext cx="12580534" cy="8680686"/>
          </a:xfrm>
          <a:custGeom>
            <a:avLst/>
            <a:gdLst/>
            <a:ahLst/>
            <a:cxnLst/>
            <a:rect r="r" b="b" t="t" l="l"/>
            <a:pathLst>
              <a:path h="8680686" w="12580534">
                <a:moveTo>
                  <a:pt x="0" y="0"/>
                </a:moveTo>
                <a:lnTo>
                  <a:pt x="12580534" y="0"/>
                </a:lnTo>
                <a:lnTo>
                  <a:pt x="12580534" y="8680686"/>
                </a:lnTo>
                <a:lnTo>
                  <a:pt x="0" y="8680686"/>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4408728">
            <a:off x="12359562" y="-1754010"/>
            <a:ext cx="15887340" cy="15887340"/>
          </a:xfrm>
          <a:custGeom>
            <a:avLst/>
            <a:gdLst/>
            <a:ahLst/>
            <a:cxnLst/>
            <a:rect r="r" b="b" t="t" l="l"/>
            <a:pathLst>
              <a:path h="15887340" w="15887340">
                <a:moveTo>
                  <a:pt x="0" y="0"/>
                </a:moveTo>
                <a:lnTo>
                  <a:pt x="15887340" y="0"/>
                </a:lnTo>
                <a:lnTo>
                  <a:pt x="15887340" y="15887340"/>
                </a:lnTo>
                <a:lnTo>
                  <a:pt x="0" y="15887340"/>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2301">
            <a:off x="-6877368" y="5305520"/>
            <a:ext cx="11928886" cy="8231043"/>
          </a:xfrm>
          <a:custGeom>
            <a:avLst/>
            <a:gdLst/>
            <a:ahLst/>
            <a:cxnLst/>
            <a:rect r="r" b="b" t="t" l="l"/>
            <a:pathLst>
              <a:path h="8231043" w="11928886">
                <a:moveTo>
                  <a:pt x="0" y="0"/>
                </a:moveTo>
                <a:lnTo>
                  <a:pt x="11928886" y="0"/>
                </a:lnTo>
                <a:lnTo>
                  <a:pt x="11928886" y="8231043"/>
                </a:lnTo>
                <a:lnTo>
                  <a:pt x="0" y="8231043"/>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504825"/>
            <a:ext cx="7852410" cy="1209675"/>
          </a:xfrm>
          <a:prstGeom prst="rect">
            <a:avLst/>
          </a:prstGeom>
        </p:spPr>
        <p:txBody>
          <a:bodyPr anchor="t" rtlCol="false" tIns="0" lIns="0" bIns="0" rIns="0">
            <a:spAutoFit/>
          </a:bodyPr>
          <a:lstStyle/>
          <a:p>
            <a:pPr algn="ctr">
              <a:lnSpc>
                <a:spcPts val="9000"/>
              </a:lnSpc>
              <a:spcBef>
                <a:spcPct val="0"/>
              </a:spcBef>
            </a:pPr>
            <a:r>
              <a:rPr lang="en-US" b="true" sz="9000">
                <a:solidFill>
                  <a:srgbClr val="004AAD"/>
                </a:solidFill>
                <a:latin typeface="Montserrat Classic Bold"/>
                <a:ea typeface="Montserrat Classic Bold"/>
                <a:cs typeface="Montserrat Classic Bold"/>
                <a:sym typeface="Montserrat Classic Bold"/>
              </a:rPr>
              <a:t>REFERENCES</a:t>
            </a:r>
          </a:p>
        </p:txBody>
      </p:sp>
      <p:sp>
        <p:nvSpPr>
          <p:cNvPr name="Freeform 5" id="5"/>
          <p:cNvSpPr/>
          <p:nvPr/>
        </p:nvSpPr>
        <p:spPr>
          <a:xfrm flipH="true" flipV="false" rot="0">
            <a:off x="1584986" y="5062834"/>
            <a:ext cx="1475610" cy="665240"/>
          </a:xfrm>
          <a:custGeom>
            <a:avLst/>
            <a:gdLst/>
            <a:ahLst/>
            <a:cxnLst/>
            <a:rect r="r" b="b" t="t" l="l"/>
            <a:pathLst>
              <a:path h="665240" w="1475610">
                <a:moveTo>
                  <a:pt x="1475610" y="0"/>
                </a:moveTo>
                <a:lnTo>
                  <a:pt x="0" y="0"/>
                </a:lnTo>
                <a:lnTo>
                  <a:pt x="0" y="665240"/>
                </a:lnTo>
                <a:lnTo>
                  <a:pt x="1475610" y="665240"/>
                </a:lnTo>
                <a:lnTo>
                  <a:pt x="147561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525861">
            <a:off x="-2269725" y="-1455332"/>
            <a:ext cx="13709384" cy="13709384"/>
          </a:xfrm>
          <a:custGeom>
            <a:avLst/>
            <a:gdLst/>
            <a:ahLst/>
            <a:cxnLst/>
            <a:rect r="r" b="b" t="t" l="l"/>
            <a:pathLst>
              <a:path h="13709384" w="13709384">
                <a:moveTo>
                  <a:pt x="0" y="0"/>
                </a:moveTo>
                <a:lnTo>
                  <a:pt x="13709384" y="0"/>
                </a:lnTo>
                <a:lnTo>
                  <a:pt x="13709384" y="13709385"/>
                </a:lnTo>
                <a:lnTo>
                  <a:pt x="0" y="13709385"/>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617937" y="2681217"/>
            <a:ext cx="1475610" cy="665240"/>
          </a:xfrm>
          <a:custGeom>
            <a:avLst/>
            <a:gdLst/>
            <a:ahLst/>
            <a:cxnLst/>
            <a:rect r="r" b="b" t="t" l="l"/>
            <a:pathLst>
              <a:path h="665240" w="1475610">
                <a:moveTo>
                  <a:pt x="1475609" y="0"/>
                </a:moveTo>
                <a:lnTo>
                  <a:pt x="0" y="0"/>
                </a:lnTo>
                <a:lnTo>
                  <a:pt x="0" y="665241"/>
                </a:lnTo>
                <a:lnTo>
                  <a:pt x="1475609" y="665241"/>
                </a:lnTo>
                <a:lnTo>
                  <a:pt x="147560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584986" y="5172666"/>
            <a:ext cx="1339863" cy="405765"/>
          </a:xfrm>
          <a:prstGeom prst="rect">
            <a:avLst/>
          </a:prstGeom>
        </p:spPr>
        <p:txBody>
          <a:bodyPr anchor="t" rtlCol="false" tIns="0" lIns="0" bIns="0" rIns="0">
            <a:spAutoFit/>
          </a:bodyPr>
          <a:lstStyle/>
          <a:p>
            <a:pPr algn="ctr">
              <a:lnSpc>
                <a:spcPts val="3359"/>
              </a:lnSpc>
            </a:pPr>
            <a:r>
              <a:rPr lang="en-US" sz="2399" b="true">
                <a:solidFill>
                  <a:srgbClr val="2E2E2E"/>
                </a:solidFill>
                <a:latin typeface="Montserrat Classic Bold"/>
                <a:ea typeface="Montserrat Classic Bold"/>
                <a:cs typeface="Montserrat Classic Bold"/>
                <a:sym typeface="Montserrat Classic Bold"/>
              </a:rPr>
              <a:t>2022</a:t>
            </a:r>
          </a:p>
        </p:txBody>
      </p:sp>
      <p:sp>
        <p:nvSpPr>
          <p:cNvPr name="TextBox 9" id="9"/>
          <p:cNvSpPr txBox="true"/>
          <p:nvPr/>
        </p:nvSpPr>
        <p:spPr>
          <a:xfrm rot="0">
            <a:off x="3531547" y="4760454"/>
            <a:ext cx="6354106" cy="118427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ea typeface="Montserrat Classic"/>
                <a:cs typeface="Montserrat Classic"/>
                <a:sym typeface="Montserrat Classic"/>
              </a:rPr>
              <a:t>CFP22CB5-ART: ISBN: 978-1-6654-6084-2: Detection of Attacks using Attention-based Conv-LSTM and Bi-LSTM in Industrial Internet of Things</a:t>
            </a:r>
          </a:p>
        </p:txBody>
      </p:sp>
      <p:sp>
        <p:nvSpPr>
          <p:cNvPr name="TextBox 10" id="10"/>
          <p:cNvSpPr txBox="true"/>
          <p:nvPr/>
        </p:nvSpPr>
        <p:spPr>
          <a:xfrm rot="0">
            <a:off x="1652859" y="2787142"/>
            <a:ext cx="1339863" cy="405765"/>
          </a:xfrm>
          <a:prstGeom prst="rect">
            <a:avLst/>
          </a:prstGeom>
        </p:spPr>
        <p:txBody>
          <a:bodyPr anchor="t" rtlCol="false" tIns="0" lIns="0" bIns="0" rIns="0">
            <a:spAutoFit/>
          </a:bodyPr>
          <a:lstStyle/>
          <a:p>
            <a:pPr algn="ctr">
              <a:lnSpc>
                <a:spcPts val="3359"/>
              </a:lnSpc>
            </a:pPr>
            <a:r>
              <a:rPr lang="en-US" sz="2399" b="true">
                <a:solidFill>
                  <a:srgbClr val="2E2E2E"/>
                </a:solidFill>
                <a:latin typeface="Montserrat Classic Bold"/>
                <a:ea typeface="Montserrat Classic Bold"/>
                <a:cs typeface="Montserrat Classic Bold"/>
                <a:sym typeface="Montserrat Classic Bold"/>
              </a:rPr>
              <a:t>2024</a:t>
            </a:r>
          </a:p>
        </p:txBody>
      </p:sp>
      <p:sp>
        <p:nvSpPr>
          <p:cNvPr name="TextBox 11" id="11"/>
          <p:cNvSpPr txBox="true"/>
          <p:nvPr/>
        </p:nvSpPr>
        <p:spPr>
          <a:xfrm rot="0">
            <a:off x="3598471" y="2378838"/>
            <a:ext cx="4906787" cy="1184274"/>
          </a:xfrm>
          <a:prstGeom prst="rect">
            <a:avLst/>
          </a:prstGeom>
        </p:spPr>
        <p:txBody>
          <a:bodyPr anchor="t" rtlCol="false" tIns="0" lIns="0" bIns="0" rIns="0">
            <a:spAutoFit/>
          </a:bodyPr>
          <a:lstStyle/>
          <a:p>
            <a:pPr algn="l">
              <a:lnSpc>
                <a:spcPts val="3200"/>
              </a:lnSpc>
            </a:pPr>
            <a:r>
              <a:rPr lang="en-US" sz="2000">
                <a:solidFill>
                  <a:srgbClr val="2E2E2E"/>
                </a:solidFill>
                <a:latin typeface="Montserrat Classic"/>
                <a:ea typeface="Montserrat Classic"/>
                <a:cs typeface="Montserrat Classic"/>
                <a:sym typeface="Montserrat Classic"/>
              </a:rPr>
              <a:t> Quantum Machine Learning of Bigdata Set Using Randomized Measurements</a:t>
            </a:r>
          </a:p>
        </p:txBody>
      </p:sp>
      <p:sp>
        <p:nvSpPr>
          <p:cNvPr name="Freeform 12" id="12"/>
          <p:cNvSpPr/>
          <p:nvPr/>
        </p:nvSpPr>
        <p:spPr>
          <a:xfrm flipH="true" flipV="false" rot="0">
            <a:off x="1517112" y="7452264"/>
            <a:ext cx="1475610" cy="665240"/>
          </a:xfrm>
          <a:custGeom>
            <a:avLst/>
            <a:gdLst/>
            <a:ahLst/>
            <a:cxnLst/>
            <a:rect r="r" b="b" t="t" l="l"/>
            <a:pathLst>
              <a:path h="665240" w="1475610">
                <a:moveTo>
                  <a:pt x="1475610" y="0"/>
                </a:moveTo>
                <a:lnTo>
                  <a:pt x="0" y="0"/>
                </a:lnTo>
                <a:lnTo>
                  <a:pt x="0" y="665240"/>
                </a:lnTo>
                <a:lnTo>
                  <a:pt x="1475610" y="665240"/>
                </a:lnTo>
                <a:lnTo>
                  <a:pt x="147561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584986" y="7625544"/>
            <a:ext cx="1339863" cy="405765"/>
          </a:xfrm>
          <a:prstGeom prst="rect">
            <a:avLst/>
          </a:prstGeom>
        </p:spPr>
        <p:txBody>
          <a:bodyPr anchor="t" rtlCol="false" tIns="0" lIns="0" bIns="0" rIns="0">
            <a:spAutoFit/>
          </a:bodyPr>
          <a:lstStyle/>
          <a:p>
            <a:pPr algn="ctr">
              <a:lnSpc>
                <a:spcPts val="3359"/>
              </a:lnSpc>
            </a:pPr>
            <a:r>
              <a:rPr lang="en-US" sz="2399" b="true">
                <a:solidFill>
                  <a:srgbClr val="2E2E2E"/>
                </a:solidFill>
                <a:latin typeface="Montserrat Classic Bold"/>
                <a:ea typeface="Montserrat Classic Bold"/>
                <a:cs typeface="Montserrat Classic Bold"/>
                <a:sym typeface="Montserrat Classic Bold"/>
              </a:rPr>
              <a:t>2021</a:t>
            </a:r>
          </a:p>
        </p:txBody>
      </p:sp>
      <p:sp>
        <p:nvSpPr>
          <p:cNvPr name="TextBox 14" id="14"/>
          <p:cNvSpPr txBox="true"/>
          <p:nvPr/>
        </p:nvSpPr>
        <p:spPr>
          <a:xfrm rot="0">
            <a:off x="3531547" y="7285333"/>
            <a:ext cx="6910768" cy="784224"/>
          </a:xfrm>
          <a:prstGeom prst="rect">
            <a:avLst/>
          </a:prstGeom>
        </p:spPr>
        <p:txBody>
          <a:bodyPr anchor="t" rtlCol="false" tIns="0" lIns="0" bIns="0" rIns="0">
            <a:spAutoFit/>
          </a:bodyPr>
          <a:lstStyle/>
          <a:p>
            <a:pPr algn="l">
              <a:lnSpc>
                <a:spcPts val="3200"/>
              </a:lnSpc>
            </a:pPr>
            <a:r>
              <a:rPr lang="en-US" sz="2000" u="sng">
                <a:solidFill>
                  <a:srgbClr val="2E2E2E"/>
                </a:solidFill>
                <a:latin typeface="Montserrat Classic"/>
                <a:ea typeface="Montserrat Classic"/>
                <a:cs typeface="Montserrat Classic"/>
                <a:sym typeface="Montserrat Classic"/>
                <a:hlinkClick r:id="rId8" tooltip="https://youtu.be/xgA4Dx_7q34?si=oojx58AP2ySo5j6Q"/>
              </a:rPr>
              <a:t>https://youtu.be/xgA4Dx_7q34?si=oojx58AP2ySo5j6Q</a:t>
            </a:r>
          </a:p>
          <a:p>
            <a:pPr algn="l">
              <a:lnSpc>
                <a:spcPts val="3200"/>
              </a:lnSpc>
            </a:pPr>
            <a:r>
              <a:rPr lang="en-US" sz="2000" u="sng">
                <a:solidFill>
                  <a:srgbClr val="2E2E2E"/>
                </a:solidFill>
                <a:latin typeface="Montserrat Classic"/>
                <a:ea typeface="Montserrat Classic"/>
                <a:cs typeface="Montserrat Classic"/>
                <a:sym typeface="Montserrat Classic"/>
              </a:rPr>
              <a:t>QiSKIT - Global Summer School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DAGd1Fb-Ez4</dc:identifier>
  <dcterms:modified xsi:type="dcterms:W3CDTF">2011-08-01T06:04:30Z</dcterms:modified>
  <cp:revision>1</cp:revision>
  <dc:title>Creast_Neural_Nomads_Presentation</dc:title>
</cp:coreProperties>
</file>