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F3A"/>
    <a:srgbClr val="577355"/>
    <a:srgbClr val="96795F"/>
    <a:srgbClr val="F2C4ED"/>
    <a:srgbClr val="72A1BA"/>
    <a:srgbClr val="DB2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>
        <p:scale>
          <a:sx n="77" d="100"/>
          <a:sy n="77" d="100"/>
        </p:scale>
        <p:origin x="182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0A4A-AEC2-431B-9EFB-9046625257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0B3A-6724-404A-8C50-587EBF6F5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1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0A4A-AEC2-431B-9EFB-9046625257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0B3A-6724-404A-8C50-587EBF6F5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6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0A4A-AEC2-431B-9EFB-9046625257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0B3A-6724-404A-8C50-587EBF6F5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0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0A4A-AEC2-431B-9EFB-9046625257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0B3A-6724-404A-8C50-587EBF6F5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7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0A4A-AEC2-431B-9EFB-9046625257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0B3A-6724-404A-8C50-587EBF6F5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53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0A4A-AEC2-431B-9EFB-9046625257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0B3A-6724-404A-8C50-587EBF6F5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72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0A4A-AEC2-431B-9EFB-9046625257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0B3A-6724-404A-8C50-587EBF6F5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18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0A4A-AEC2-431B-9EFB-9046625257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0B3A-6724-404A-8C50-587EBF6F5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65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0A4A-AEC2-431B-9EFB-9046625257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0B3A-6724-404A-8C50-587EBF6F5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6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0A4A-AEC2-431B-9EFB-9046625257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0B3A-6724-404A-8C50-587EBF6F5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2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0A4A-AEC2-431B-9EFB-9046625257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0B3A-6724-404A-8C50-587EBF6F5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03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0A4A-AEC2-431B-9EFB-90466252572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30B3A-6724-404A-8C50-587EBF6F5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81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BCC6E32-3F4A-3522-E0CB-38289187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65" y="-259733"/>
            <a:ext cx="6858000" cy="8810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BBA93-8BE0-3889-7D4D-11BB4022EA8D}"/>
              </a:ext>
            </a:extLst>
          </p:cNvPr>
          <p:cNvSpPr txBox="1"/>
          <p:nvPr/>
        </p:nvSpPr>
        <p:spPr>
          <a:xfrm>
            <a:off x="1716024" y="4387334"/>
            <a:ext cx="343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180E5-38A2-847D-1CF7-544C795855B2}"/>
              </a:ext>
            </a:extLst>
          </p:cNvPr>
          <p:cNvSpPr txBox="1"/>
          <p:nvPr/>
        </p:nvSpPr>
        <p:spPr>
          <a:xfrm>
            <a:off x="1716024" y="4387334"/>
            <a:ext cx="343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DE9FFE-BA74-01F7-DDAB-944201AF305D}"/>
              </a:ext>
            </a:extLst>
          </p:cNvPr>
          <p:cNvSpPr txBox="1"/>
          <p:nvPr/>
        </p:nvSpPr>
        <p:spPr>
          <a:xfrm>
            <a:off x="222504" y="89517"/>
            <a:ext cx="64129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latin typeface="+mj-lt"/>
              </a:rPr>
              <a:t>A SERIES OF STATISTICAL CHARTS ILLUSTRATING THE CONDITION OF THE DESCENDANTS OF FORMER AFRICAN SLAVES NOW RESIDENT IN THE UNITED STATES OF AMERICA.</a:t>
            </a:r>
            <a:r>
              <a:rPr lang="fr-FR" sz="1600" dirty="0">
                <a:latin typeface="+mj-lt"/>
              </a:rPr>
              <a:t> </a:t>
            </a:r>
          </a:p>
          <a:p>
            <a:pPr algn="ctr"/>
            <a:r>
              <a:rPr lang="fr-FR" sz="1600" dirty="0">
                <a:solidFill>
                  <a:srgbClr val="C00000"/>
                </a:solidFill>
                <a:latin typeface="+mj-lt"/>
              </a:rPr>
              <a:t>UNE SÉRIE DE CARTES ET DIAGRAMMES STATISTIQUES MONTRANT LA CONDITION PRÉSENTE DES DESCENDANTS D'ANCIENS ESCLAVES AFRICAINS RÉSIDANT DÉSORMAIS AUX ÉTATS-UNIS D'AMÉRIQUE.</a:t>
            </a:r>
          </a:p>
          <a:p>
            <a:pPr algn="ctr"/>
            <a:endParaRPr lang="en-IN" sz="16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130F7-DD46-BC84-692F-E474305F075A}"/>
              </a:ext>
            </a:extLst>
          </p:cNvPr>
          <p:cNvSpPr txBox="1"/>
          <p:nvPr/>
        </p:nvSpPr>
        <p:spPr>
          <a:xfrm>
            <a:off x="0" y="1685201"/>
            <a:ext cx="2167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+mj-lt"/>
              </a:rPr>
              <a:t>PREPARED AND EXECUTED BY </a:t>
            </a:r>
          </a:p>
          <a:p>
            <a:pPr algn="ctr"/>
            <a:r>
              <a:rPr lang="en-GB" sz="1200" dirty="0">
                <a:latin typeface="+mj-lt"/>
              </a:rPr>
              <a:t>AFRICAN-AMERICAN STUDENTS </a:t>
            </a:r>
          </a:p>
          <a:p>
            <a:pPr algn="ctr"/>
            <a:r>
              <a:rPr lang="en-GB" sz="1200" dirty="0">
                <a:latin typeface="+mj-lt"/>
              </a:rPr>
              <a:t>UNDER THE DIRECTION OF </a:t>
            </a:r>
          </a:p>
          <a:p>
            <a:pPr algn="ctr"/>
            <a:r>
              <a:rPr lang="en-GB" sz="1200" dirty="0">
                <a:latin typeface="+mj-lt"/>
              </a:rPr>
              <a:t>ATLANTA UNIVERSITY, </a:t>
            </a:r>
          </a:p>
          <a:p>
            <a:pPr algn="ctr"/>
            <a:r>
              <a:rPr lang="en-GB" sz="1200" dirty="0">
                <a:latin typeface="+mj-lt"/>
              </a:rPr>
              <a:t>ATLANTA, GA, </a:t>
            </a:r>
          </a:p>
          <a:p>
            <a:pPr algn="ctr"/>
            <a:r>
              <a:rPr lang="en-GB" sz="1200" dirty="0">
                <a:latin typeface="+mj-lt"/>
              </a:rPr>
              <a:t>UNITED STATES OF AMERICA.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FE868F-4CFE-1EEF-099E-BF39B378079B}"/>
              </a:ext>
            </a:extLst>
          </p:cNvPr>
          <p:cNvSpPr txBox="1"/>
          <p:nvPr/>
        </p:nvSpPr>
        <p:spPr>
          <a:xfrm>
            <a:off x="4690357" y="1685201"/>
            <a:ext cx="2125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solidFill>
                  <a:srgbClr val="C00000"/>
                </a:solidFill>
                <a:latin typeface="+mj-lt"/>
              </a:rPr>
              <a:t>PRÉPARÉ ET EXÉCUTÉ PAR DES </a:t>
            </a:r>
          </a:p>
          <a:p>
            <a:pPr algn="ctr"/>
            <a:r>
              <a:rPr lang="fr-FR" sz="1200" dirty="0">
                <a:solidFill>
                  <a:srgbClr val="C00000"/>
                </a:solidFill>
                <a:latin typeface="+mj-lt"/>
              </a:rPr>
              <a:t>ÉTUDIANTS AFRO-AMÉRICAINS </a:t>
            </a:r>
          </a:p>
          <a:p>
            <a:pPr algn="ctr"/>
            <a:r>
              <a:rPr lang="fr-FR" sz="1200" dirty="0">
                <a:solidFill>
                  <a:srgbClr val="C00000"/>
                </a:solidFill>
                <a:latin typeface="+mj-lt"/>
              </a:rPr>
              <a:t>SOUS LA DIRECTION DE </a:t>
            </a:r>
          </a:p>
          <a:p>
            <a:pPr algn="ctr"/>
            <a:r>
              <a:rPr lang="fr-FR" sz="1200" dirty="0">
                <a:solidFill>
                  <a:srgbClr val="C00000"/>
                </a:solidFill>
                <a:latin typeface="+mj-lt"/>
              </a:rPr>
              <a:t>L'UNIVERSITÉ D'ATLANTA, </a:t>
            </a:r>
          </a:p>
          <a:p>
            <a:pPr algn="ctr"/>
            <a:r>
              <a:rPr lang="fr-FR" sz="1200" dirty="0">
                <a:solidFill>
                  <a:srgbClr val="C00000"/>
                </a:solidFill>
                <a:latin typeface="+mj-lt"/>
              </a:rPr>
              <a:t>ATLANTA, GA, </a:t>
            </a:r>
          </a:p>
          <a:p>
            <a:pPr algn="ctr"/>
            <a:r>
              <a:rPr lang="fr-FR" sz="1200" dirty="0">
                <a:solidFill>
                  <a:srgbClr val="C00000"/>
                </a:solidFill>
                <a:latin typeface="+mj-lt"/>
              </a:rPr>
              <a:t>ÉTATS-UNIS D'AMÉRIQUE.</a:t>
            </a:r>
            <a:endParaRPr lang="en-IN" sz="12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15C4AB-B212-8462-8A46-74AB7D7408F0}"/>
              </a:ext>
            </a:extLst>
          </p:cNvPr>
          <p:cNvSpPr txBox="1"/>
          <p:nvPr/>
        </p:nvSpPr>
        <p:spPr>
          <a:xfrm>
            <a:off x="0" y="3567630"/>
            <a:ext cx="6858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latin typeface="+mj-lt"/>
              </a:rPr>
              <a:t>THE UNIVERSITY WAS FOUNDED IN 1867. IT HAS INSTRUCTED 6000 AFRICAN-AMERICAN STUDENTS.</a:t>
            </a:r>
          </a:p>
          <a:p>
            <a:pPr algn="ctr"/>
            <a:r>
              <a:rPr lang="fr-FR" sz="1200" dirty="0">
                <a:solidFill>
                  <a:srgbClr val="C00000"/>
                </a:solidFill>
                <a:latin typeface="+mj-lt"/>
              </a:rPr>
              <a:t>L'UNIVERSITÉ A ÉTÉ FONDÉE EN 1867. ELLE A DONNÉ L'INSTRUCTION A'6000 ÉTUDIANTS AFRO-AMÉRICAINS.</a:t>
            </a:r>
          </a:p>
          <a:p>
            <a:pPr algn="ctr"/>
            <a:r>
              <a:rPr lang="fr-FR" sz="1200" dirty="0">
                <a:latin typeface="+mj-lt"/>
              </a:rPr>
              <a:t>IT HAS GRADUATED 330 AFRICAN AMERICAN, AMONG WHOM ARE:</a:t>
            </a:r>
          </a:p>
          <a:p>
            <a:pPr algn="ctr"/>
            <a:r>
              <a:rPr lang="fr-FR" sz="1200" dirty="0">
                <a:solidFill>
                  <a:srgbClr val="C00000"/>
                </a:solidFill>
                <a:latin typeface="+mj-lt"/>
              </a:rPr>
              <a:t>ELLE A DÉLIVRE DES DIPLÔMÉS A 330 AFRO-AMÉRICAINS, PARMI LESQUELS:</a:t>
            </a:r>
          </a:p>
          <a:p>
            <a:pPr algn="ctr"/>
            <a:endParaRPr lang="en-IN" sz="12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0967F3-1223-BD0D-4B34-BF497E159677}"/>
              </a:ext>
            </a:extLst>
          </p:cNvPr>
          <p:cNvSpPr txBox="1"/>
          <p:nvPr/>
        </p:nvSpPr>
        <p:spPr>
          <a:xfrm>
            <a:off x="0" y="7203791"/>
            <a:ext cx="685800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50" dirty="0">
                <a:latin typeface="+mj-lt"/>
              </a:rPr>
              <a:t>THE UNIVERISTY HAS 20 PROFESSOR AND INSTRUCTORS AND 250 STUDENTS AT PRESENT. </a:t>
            </a:r>
          </a:p>
          <a:p>
            <a:pPr algn="ctr"/>
            <a:r>
              <a:rPr lang="en-IN" sz="1050" dirty="0">
                <a:latin typeface="+mj-lt"/>
              </a:rPr>
              <a:t>IT HAS FIVE BUILDINGS, 60 ACRES OF CAMPUS, AND A LIBRARY OF 11,000 VOLUMES. IT AIMS TO RAISE </a:t>
            </a:r>
          </a:p>
          <a:p>
            <a:pPr algn="ctr"/>
            <a:r>
              <a:rPr lang="en-IN" sz="1050" dirty="0">
                <a:latin typeface="+mj-lt"/>
              </a:rPr>
              <a:t>AND CIVILIZE THE SONS OF THE FREEDMEN BY TRAINING THEIR MORE CAPABLE MEMBERS IN THE LIBERAL </a:t>
            </a:r>
          </a:p>
          <a:p>
            <a:pPr algn="ctr"/>
            <a:r>
              <a:rPr lang="en-IN" sz="1050" dirty="0">
                <a:latin typeface="+mj-lt"/>
              </a:rPr>
              <a:t>ARTS ACCORDING TO THE BEST STANDARDS OF THE DAY.</a:t>
            </a:r>
          </a:p>
          <a:p>
            <a:pPr algn="ctr"/>
            <a:r>
              <a:rPr lang="en-IN" sz="1050" dirty="0">
                <a:latin typeface="+mj-lt"/>
              </a:rPr>
              <a:t>THE PROPER ACCOMPLISHMENT OF THIS WORK DEMANDS AN ENDOWNMENT FUND OF $500,000.</a:t>
            </a:r>
          </a:p>
          <a:p>
            <a:pPr algn="ctr"/>
            <a:r>
              <a:rPr lang="en-IN" sz="1050" dirty="0">
                <a:solidFill>
                  <a:srgbClr val="C00000"/>
                </a:solidFill>
                <a:latin typeface="+mj-lt"/>
              </a:rPr>
              <a:t>L'UNIVERSITÉ COMPTE ACTUELLEMENT 20 PROFESSEURS ET INSTRUCTEURS ET 250 ÉTUDIANTS. </a:t>
            </a:r>
          </a:p>
          <a:p>
            <a:pPr algn="ctr"/>
            <a:r>
              <a:rPr lang="en-IN" sz="1050" dirty="0">
                <a:solidFill>
                  <a:srgbClr val="C00000"/>
                </a:solidFill>
                <a:latin typeface="+mj-lt"/>
              </a:rPr>
              <a:t>IL COMPTE CINQ BÂTIMENTS, 60 ACRES DE CAMPUS ET UNE BIBLIOTHÈQUE DE 11 000 VOLUMES. IL VISE À ÉLEVER ET À CIVILISER LES FILS DES AFFRANCHIS EN FORMANT LEURS MEMBRES LES PLUS COMPÉTENTS AUX ARTS LIBÉRAUX SELON LES MEILLEURS STANDARDS DU MOMENT.</a:t>
            </a:r>
          </a:p>
          <a:p>
            <a:pPr algn="ctr"/>
            <a:r>
              <a:rPr lang="en-IN" sz="1050" dirty="0">
                <a:solidFill>
                  <a:srgbClr val="C00000"/>
                </a:solidFill>
                <a:latin typeface="+mj-lt"/>
              </a:rPr>
              <a:t>LA BONNE RÉALISATION DE CE TRAVAIL NÉCESSITE UN FONDS DE DOTATION DE 500 000 $. (2,500,000 FRANCS)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5D512-0576-D15F-7779-FF5D0484F454}"/>
              </a:ext>
            </a:extLst>
          </p:cNvPr>
          <p:cNvSpPr txBox="1"/>
          <p:nvPr/>
        </p:nvSpPr>
        <p:spPr>
          <a:xfrm>
            <a:off x="282744" y="4948939"/>
            <a:ext cx="3207224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100" dirty="0">
                <a:latin typeface="+mj-lt"/>
              </a:rPr>
              <a:t>TEACHERS 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latin typeface="+mj-lt"/>
              </a:rPr>
              <a:t>MINISTERS 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latin typeface="+mj-lt"/>
              </a:rPr>
              <a:t>GOVERNMENT SERVICE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latin typeface="+mj-lt"/>
              </a:rPr>
              <a:t>BUSINESS 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latin typeface="+mj-lt"/>
              </a:rPr>
              <a:t>OTHER PROFESSIONS 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latin typeface="+mj-lt"/>
              </a:rPr>
              <a:t>HOUSE WIVES</a:t>
            </a:r>
            <a:endParaRPr lang="en-IN" sz="11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23350C-7DEF-F053-216D-148879874BA8}"/>
              </a:ext>
            </a:extLst>
          </p:cNvPr>
          <p:cNvSpPr txBox="1"/>
          <p:nvPr/>
        </p:nvSpPr>
        <p:spPr>
          <a:xfrm>
            <a:off x="3411577" y="4977535"/>
            <a:ext cx="3207224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sz="1100" spc="-100" dirty="0">
                <a:latin typeface="+mj-lt"/>
              </a:rPr>
              <a:t>PROFESSEURS ET INSTITUTEURS </a:t>
            </a:r>
          </a:p>
          <a:p>
            <a:pPr algn="r">
              <a:lnSpc>
                <a:spcPct val="150000"/>
              </a:lnSpc>
            </a:pPr>
            <a:r>
              <a:rPr lang="fr-FR" sz="1100" spc="-100" dirty="0">
                <a:latin typeface="+mj-lt"/>
              </a:rPr>
              <a:t>MINISTRES DE L'EVANGILE </a:t>
            </a:r>
          </a:p>
          <a:p>
            <a:pPr algn="r">
              <a:lnSpc>
                <a:spcPct val="150000"/>
              </a:lnSpc>
            </a:pPr>
            <a:r>
              <a:rPr lang="fr-FR" sz="1100" spc="-100" dirty="0">
                <a:latin typeface="+mj-lt"/>
              </a:rPr>
              <a:t>EMPLOYÉS DU GOUVERNMENT </a:t>
            </a:r>
          </a:p>
          <a:p>
            <a:pPr algn="r">
              <a:lnSpc>
                <a:spcPct val="150000"/>
              </a:lnSpc>
            </a:pPr>
            <a:r>
              <a:rPr lang="fr-FR" sz="1100" spc="-100" dirty="0">
                <a:latin typeface="+mj-lt"/>
              </a:rPr>
              <a:t>MARCHANDS </a:t>
            </a:r>
          </a:p>
          <a:p>
            <a:pPr algn="r">
              <a:lnSpc>
                <a:spcPct val="150000"/>
              </a:lnSpc>
            </a:pPr>
            <a:r>
              <a:rPr lang="fr-FR" sz="1100" spc="-100" dirty="0">
                <a:latin typeface="+mj-lt"/>
              </a:rPr>
              <a:t>MEDONS, ADVOCATS, ET ÉTUDCANTS </a:t>
            </a:r>
          </a:p>
          <a:p>
            <a:pPr algn="r">
              <a:lnSpc>
                <a:spcPct val="150000"/>
              </a:lnSpc>
            </a:pPr>
            <a:r>
              <a:rPr lang="fr-FR" sz="1100" spc="-100" dirty="0">
                <a:latin typeface="+mj-lt"/>
              </a:rPr>
              <a:t>MÉRES DE FAMILLE</a:t>
            </a:r>
            <a:endParaRPr lang="en-IN" sz="1100" spc="-100" dirty="0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0CB209-C661-5668-3744-EE07B8534919}"/>
              </a:ext>
            </a:extLst>
          </p:cNvPr>
          <p:cNvSpPr/>
          <p:nvPr/>
        </p:nvSpPr>
        <p:spPr>
          <a:xfrm>
            <a:off x="75374" y="5042262"/>
            <a:ext cx="191796" cy="196008"/>
          </a:xfrm>
          <a:prstGeom prst="ellipse">
            <a:avLst/>
          </a:prstGeom>
          <a:solidFill>
            <a:srgbClr val="DB2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04E75A-13D5-E195-42D6-AD674349B728}"/>
              </a:ext>
            </a:extLst>
          </p:cNvPr>
          <p:cNvSpPr/>
          <p:nvPr/>
        </p:nvSpPr>
        <p:spPr>
          <a:xfrm>
            <a:off x="75374" y="5301704"/>
            <a:ext cx="191796" cy="196008"/>
          </a:xfrm>
          <a:prstGeom prst="ellipse">
            <a:avLst/>
          </a:prstGeom>
          <a:solidFill>
            <a:srgbClr val="72A1B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4EDECE-F1E0-3C7A-87CE-4FFF4DCA6989}"/>
              </a:ext>
            </a:extLst>
          </p:cNvPr>
          <p:cNvSpPr/>
          <p:nvPr/>
        </p:nvSpPr>
        <p:spPr>
          <a:xfrm>
            <a:off x="75374" y="5552507"/>
            <a:ext cx="191796" cy="196008"/>
          </a:xfrm>
          <a:prstGeom prst="ellipse">
            <a:avLst/>
          </a:prstGeom>
          <a:solidFill>
            <a:srgbClr val="F2C4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BE14A7-DEDF-054A-923D-92CBA6C542C1}"/>
              </a:ext>
            </a:extLst>
          </p:cNvPr>
          <p:cNvSpPr/>
          <p:nvPr/>
        </p:nvSpPr>
        <p:spPr>
          <a:xfrm>
            <a:off x="75374" y="5794531"/>
            <a:ext cx="191796" cy="196008"/>
          </a:xfrm>
          <a:prstGeom prst="ellipse">
            <a:avLst/>
          </a:prstGeom>
          <a:solidFill>
            <a:srgbClr val="9679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3815C69-0287-DC42-B4C5-78F0A8924AA6}"/>
              </a:ext>
            </a:extLst>
          </p:cNvPr>
          <p:cNvSpPr/>
          <p:nvPr/>
        </p:nvSpPr>
        <p:spPr>
          <a:xfrm>
            <a:off x="75374" y="6048698"/>
            <a:ext cx="191796" cy="196008"/>
          </a:xfrm>
          <a:prstGeom prst="ellipse">
            <a:avLst/>
          </a:prstGeom>
          <a:solidFill>
            <a:srgbClr val="5773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AA33BF-8EDA-E4C9-615B-A3034DF051D2}"/>
              </a:ext>
            </a:extLst>
          </p:cNvPr>
          <p:cNvSpPr/>
          <p:nvPr/>
        </p:nvSpPr>
        <p:spPr>
          <a:xfrm>
            <a:off x="75374" y="6308140"/>
            <a:ext cx="191796" cy="196008"/>
          </a:xfrm>
          <a:prstGeom prst="ellipse">
            <a:avLst/>
          </a:prstGeom>
          <a:solidFill>
            <a:srgbClr val="FCCF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7A750ED-E169-9150-0808-9827BA86165B}"/>
              </a:ext>
            </a:extLst>
          </p:cNvPr>
          <p:cNvSpPr/>
          <p:nvPr/>
        </p:nvSpPr>
        <p:spPr>
          <a:xfrm>
            <a:off x="6603993" y="5042262"/>
            <a:ext cx="191796" cy="196008"/>
          </a:xfrm>
          <a:prstGeom prst="ellipse">
            <a:avLst/>
          </a:prstGeom>
          <a:solidFill>
            <a:srgbClr val="DB2A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6D9FCE-826F-5A4D-23A2-65B037230BB6}"/>
              </a:ext>
            </a:extLst>
          </p:cNvPr>
          <p:cNvSpPr/>
          <p:nvPr/>
        </p:nvSpPr>
        <p:spPr>
          <a:xfrm>
            <a:off x="6603993" y="5301704"/>
            <a:ext cx="191796" cy="196008"/>
          </a:xfrm>
          <a:prstGeom prst="ellipse">
            <a:avLst/>
          </a:prstGeom>
          <a:solidFill>
            <a:srgbClr val="72A1B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DC1DED-6F4C-5BB0-12DA-E13C419A5DD5}"/>
              </a:ext>
            </a:extLst>
          </p:cNvPr>
          <p:cNvSpPr/>
          <p:nvPr/>
        </p:nvSpPr>
        <p:spPr>
          <a:xfrm>
            <a:off x="6603993" y="5552507"/>
            <a:ext cx="191796" cy="196008"/>
          </a:xfrm>
          <a:prstGeom prst="ellipse">
            <a:avLst/>
          </a:prstGeom>
          <a:solidFill>
            <a:srgbClr val="F2C4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0628231-88DE-DA77-0DCF-F5FFCCF6D209}"/>
              </a:ext>
            </a:extLst>
          </p:cNvPr>
          <p:cNvSpPr/>
          <p:nvPr/>
        </p:nvSpPr>
        <p:spPr>
          <a:xfrm>
            <a:off x="6603993" y="5794531"/>
            <a:ext cx="191796" cy="196008"/>
          </a:xfrm>
          <a:prstGeom prst="ellipse">
            <a:avLst/>
          </a:prstGeom>
          <a:solidFill>
            <a:srgbClr val="9679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DEE3B5-9C7E-FB2B-318F-53230355365C}"/>
              </a:ext>
            </a:extLst>
          </p:cNvPr>
          <p:cNvSpPr/>
          <p:nvPr/>
        </p:nvSpPr>
        <p:spPr>
          <a:xfrm>
            <a:off x="6603993" y="6048698"/>
            <a:ext cx="191796" cy="196008"/>
          </a:xfrm>
          <a:prstGeom prst="ellipse">
            <a:avLst/>
          </a:prstGeom>
          <a:solidFill>
            <a:srgbClr val="5773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9691EFE-B775-CC50-AEC6-41A93C18AC4A}"/>
              </a:ext>
            </a:extLst>
          </p:cNvPr>
          <p:cNvSpPr/>
          <p:nvPr/>
        </p:nvSpPr>
        <p:spPr>
          <a:xfrm>
            <a:off x="6603993" y="6316849"/>
            <a:ext cx="191796" cy="196008"/>
          </a:xfrm>
          <a:prstGeom prst="ellipse">
            <a:avLst/>
          </a:prstGeom>
          <a:solidFill>
            <a:srgbClr val="FCCF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20069A-A8A6-A790-7514-2D2596094273}"/>
              </a:ext>
            </a:extLst>
          </p:cNvPr>
          <p:cNvSpPr txBox="1"/>
          <p:nvPr/>
        </p:nvSpPr>
        <p:spPr>
          <a:xfrm>
            <a:off x="2687161" y="3105713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+mj-lt"/>
              </a:rPr>
              <a:t>CENTRE OF AFRICAN-AMERICAN POPULATION</a:t>
            </a:r>
          </a:p>
          <a:p>
            <a:r>
              <a:rPr lang="en-GB" sz="900" dirty="0">
                <a:latin typeface="+mj-lt"/>
              </a:rPr>
              <a:t>ATLANTA UNIVERSITY</a:t>
            </a:r>
            <a:endParaRPr lang="en-IN" sz="9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3F9906-0AB3-ABD5-5486-5793C2F5E7E1}"/>
              </a:ext>
            </a:extLst>
          </p:cNvPr>
          <p:cNvSpPr/>
          <p:nvPr/>
        </p:nvSpPr>
        <p:spPr>
          <a:xfrm>
            <a:off x="2592475" y="3173388"/>
            <a:ext cx="155749" cy="2208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A9B19D-17C6-3AC9-D764-C363DFCF0128}"/>
              </a:ext>
            </a:extLst>
          </p:cNvPr>
          <p:cNvSpPr/>
          <p:nvPr/>
        </p:nvSpPr>
        <p:spPr>
          <a:xfrm>
            <a:off x="2638068" y="3188174"/>
            <a:ext cx="58678" cy="6112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AB8BEB07-F094-42FE-9F25-C54D3E35F05E}"/>
              </a:ext>
            </a:extLst>
          </p:cNvPr>
          <p:cNvSpPr/>
          <p:nvPr/>
        </p:nvSpPr>
        <p:spPr>
          <a:xfrm>
            <a:off x="2632721" y="3300642"/>
            <a:ext cx="66665" cy="61123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E141AC62-C669-7D41-50CB-80DB120EF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087389" y="1352811"/>
            <a:ext cx="8641050" cy="77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8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164</TotalTime>
  <Words>324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Dahiya</dc:creator>
  <cp:lastModifiedBy>Aditya Dahiya</cp:lastModifiedBy>
  <cp:revision>3</cp:revision>
  <dcterms:created xsi:type="dcterms:W3CDTF">2024-04-05T11:02:48Z</dcterms:created>
  <dcterms:modified xsi:type="dcterms:W3CDTF">2024-04-05T13:47:22Z</dcterms:modified>
</cp:coreProperties>
</file>