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3"/>
  </p:notesMasterIdLst>
  <p:sldIdLst>
    <p:sldId id="256" r:id="rId2"/>
    <p:sldId id="314" r:id="rId3"/>
    <p:sldId id="315" r:id="rId4"/>
    <p:sldId id="333" r:id="rId5"/>
    <p:sldId id="316" r:id="rId6"/>
    <p:sldId id="318" r:id="rId7"/>
    <p:sldId id="319" r:id="rId8"/>
    <p:sldId id="320" r:id="rId9"/>
    <p:sldId id="324" r:id="rId10"/>
    <p:sldId id="327" r:id="rId11"/>
    <p:sldId id="328" r:id="rId12"/>
    <p:sldId id="329" r:id="rId13"/>
    <p:sldId id="330" r:id="rId14"/>
    <p:sldId id="325" r:id="rId15"/>
    <p:sldId id="326" r:id="rId16"/>
    <p:sldId id="332" r:id="rId17"/>
    <p:sldId id="321" r:id="rId18"/>
    <p:sldId id="322" r:id="rId19"/>
    <p:sldId id="323" r:id="rId20"/>
    <p:sldId id="331" r:id="rId21"/>
    <p:sldId id="31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8" d="100"/>
          <a:sy n="98" d="100"/>
        </p:scale>
        <p:origin x="558" y="3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EB925-9FD2-4C3F-AF19-2043D473A747}" type="datetimeFigureOut">
              <a:rPr lang="en-US" smtClean="0"/>
              <a:pPr/>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AABD9-D923-4CBF-BD27-327029253C99}" type="slidenum">
              <a:rPr lang="en-US" smtClean="0"/>
              <a:pPr/>
              <a:t>‹#›</a:t>
            </a:fld>
            <a:endParaRPr lang="en-US"/>
          </a:p>
        </p:txBody>
      </p:sp>
    </p:spTree>
    <p:extLst>
      <p:ext uri="{BB962C8B-B14F-4D97-AF65-F5344CB8AC3E}">
        <p14:creationId xmlns:p14="http://schemas.microsoft.com/office/powerpoint/2010/main" val="273132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284B9-5B00-404A-90AF-48583EFC5004}" type="datetimeFigureOut">
              <a:rPr lang="en-US" smtClean="0"/>
              <a:pPr/>
              <a:t>7/30/2020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BFC95AF-149C-4E95-95C7-50E767450D3C}"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16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284B9-5B00-404A-90AF-48583EFC5004}"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95AF-149C-4E95-95C7-50E767450D3C}"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5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284B9-5B00-404A-90AF-48583EFC5004}"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95AF-149C-4E95-95C7-50E767450D3C}"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6323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527381" y="1316766"/>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541173" y="2218994"/>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2288507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284B9-5B00-404A-90AF-48583EFC5004}"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95AF-149C-4E95-95C7-50E767450D3C}"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11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284B9-5B00-404A-90AF-48583EFC5004}" type="datetimeFigureOut">
              <a:rPr lang="en-US" smtClean="0"/>
              <a:pPr/>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C95AF-149C-4E95-95C7-50E767450D3C}"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431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284B9-5B00-404A-90AF-48583EFC5004}"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95AF-149C-4E95-95C7-50E767450D3C}"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73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2284B9-5B00-404A-90AF-48583EFC5004}" type="datetimeFigureOut">
              <a:rPr lang="en-US" smtClean="0"/>
              <a:pPr/>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C95AF-149C-4E95-95C7-50E767450D3C}"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638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2284B9-5B00-404A-90AF-48583EFC5004}" type="datetimeFigureOut">
              <a:rPr lang="en-US" smtClean="0"/>
              <a:pPr/>
              <a:t>7/30/2020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C95AF-149C-4E95-95C7-50E767450D3C}"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693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284B9-5B00-404A-90AF-48583EFC5004}" type="datetimeFigureOut">
              <a:rPr lang="en-US" smtClean="0"/>
              <a:pPr/>
              <a:t>7/30/2020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C95AF-149C-4E95-95C7-50E767450D3C}" type="slidenum">
              <a:rPr lang="en-US" smtClean="0"/>
              <a:pPr/>
              <a:t>‹#›</a:t>
            </a:fld>
            <a:endParaRPr lang="en-US"/>
          </a:p>
        </p:txBody>
      </p:sp>
    </p:spTree>
    <p:extLst>
      <p:ext uri="{BB962C8B-B14F-4D97-AF65-F5344CB8AC3E}">
        <p14:creationId xmlns:p14="http://schemas.microsoft.com/office/powerpoint/2010/main" val="356118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2284B9-5B00-404A-90AF-48583EFC5004}" type="datetimeFigureOut">
              <a:rPr lang="en-US" smtClean="0"/>
              <a:pPr/>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C95AF-149C-4E95-95C7-50E767450D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4673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62284B9-5B00-404A-90AF-48583EFC5004}" type="datetimeFigureOut">
              <a:rPr lang="en-US" smtClean="0"/>
              <a:pPr/>
              <a:t>7/30/2020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BFC95AF-149C-4E95-95C7-50E767450D3C}"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221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62284B9-5B00-404A-90AF-48583EFC5004}" type="datetimeFigureOut">
              <a:rPr lang="en-US" smtClean="0"/>
              <a:pPr/>
              <a:t>7/30/2020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BFC95AF-149C-4E95-95C7-50E767450D3C}"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2976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6A5E921-52F7-4F25-8ACD-1620FDA0EC65}"/>
              </a:ext>
            </a:extLst>
          </p:cNvPr>
          <p:cNvSpPr>
            <a:spLocks noGrp="1"/>
          </p:cNvSpPr>
          <p:nvPr>
            <p:ph type="ctrTitle"/>
          </p:nvPr>
        </p:nvSpPr>
        <p:spPr>
          <a:xfrm>
            <a:off x="1452616" y="962902"/>
            <a:ext cx="4176384" cy="2380828"/>
          </a:xfrm>
        </p:spPr>
        <p:txBody>
          <a:bodyPr>
            <a:normAutofit/>
          </a:bodyPr>
          <a:lstStyle/>
          <a:p>
            <a:r>
              <a:rPr lang="en-US" sz="4400" dirty="0"/>
              <a:t>PARA JUMBLES/</a:t>
            </a:r>
            <a:br>
              <a:rPr lang="en-US" sz="4400" dirty="0"/>
            </a:br>
            <a:r>
              <a:rPr lang="en-US" sz="4400" dirty="0"/>
              <a:t>Jumbled sentences</a:t>
            </a:r>
          </a:p>
        </p:txBody>
      </p:sp>
      <p:sp>
        <p:nvSpPr>
          <p:cNvPr id="3" name="Subtitle 2">
            <a:extLst>
              <a:ext uri="{FF2B5EF4-FFF2-40B4-BE49-F238E27FC236}">
                <a16:creationId xmlns:a16="http://schemas.microsoft.com/office/drawing/2014/main" id="{EE0D8981-EAC6-4038-91F0-F168AF7EA12C}"/>
              </a:ext>
            </a:extLst>
          </p:cNvPr>
          <p:cNvSpPr>
            <a:spLocks noGrp="1"/>
          </p:cNvSpPr>
          <p:nvPr>
            <p:ph type="subTitle" idx="1"/>
          </p:nvPr>
        </p:nvSpPr>
        <p:spPr>
          <a:xfrm>
            <a:off x="1452617" y="3531204"/>
            <a:ext cx="4171479" cy="1610643"/>
          </a:xfrm>
        </p:spPr>
        <p:txBody>
          <a:bodyPr>
            <a:normAutofit/>
          </a:bodyPr>
          <a:lstStyle/>
          <a:p>
            <a:r>
              <a:rPr lang="en-US" sz="1600"/>
              <a:t>VERBAL LOGICS</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Para jumbles image.png">
            <a:extLst>
              <a:ext uri="{FF2B5EF4-FFF2-40B4-BE49-F238E27FC236}">
                <a16:creationId xmlns:a16="http://schemas.microsoft.com/office/drawing/2014/main" id="{D698CF4E-757D-4D43-8648-BFD4504B8816}"/>
              </a:ext>
            </a:extLst>
          </p:cNvPr>
          <p:cNvPicPr>
            <a:picLocks noChangeAspect="1"/>
          </p:cNvPicPr>
          <p:nvPr/>
        </p:nvPicPr>
        <p:blipFill>
          <a:blip r:embed="rId2"/>
          <a:stretch>
            <a:fillRect/>
          </a:stretch>
        </p:blipFill>
        <p:spPr>
          <a:xfrm>
            <a:off x="6607179" y="805583"/>
            <a:ext cx="3934905" cy="4660762"/>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11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6739"/>
            <a:ext cx="10972800" cy="1143000"/>
          </a:xfrm>
        </p:spPr>
        <p:style>
          <a:lnRef idx="1">
            <a:schemeClr val="dk1"/>
          </a:lnRef>
          <a:fillRef idx="2">
            <a:schemeClr val="dk1"/>
          </a:fillRef>
          <a:effectRef idx="1">
            <a:schemeClr val="dk1"/>
          </a:effectRef>
          <a:fontRef idx="minor">
            <a:schemeClr val="dk1"/>
          </a:fontRef>
        </p:style>
        <p:txBody>
          <a:bodyPr/>
          <a:lstStyle/>
          <a:p>
            <a:r>
              <a:rPr lang="en-US" dirty="0">
                <a:solidFill>
                  <a:srgbClr val="C00000"/>
                </a:solidFill>
              </a:rPr>
              <a:t>Demonstrative Pronouns</a:t>
            </a:r>
            <a:endParaRPr lang="en-IN" dirty="0">
              <a:solidFill>
                <a:srgbClr val="C00000"/>
              </a:solidFill>
            </a:endParaRPr>
          </a:p>
        </p:txBody>
      </p:sp>
      <p:sp>
        <p:nvSpPr>
          <p:cNvPr id="3" name="Tex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70000" lnSpcReduction="20000"/>
          </a:bodyPr>
          <a:lstStyle/>
          <a:p>
            <a:pPr>
              <a:buNone/>
            </a:pPr>
            <a:r>
              <a:rPr lang="en-US" sz="2400" dirty="0">
                <a:solidFill>
                  <a:srgbClr val="C00000"/>
                </a:solidFill>
              </a:rPr>
              <a:t>The demonstrative pronouns are </a:t>
            </a:r>
            <a:r>
              <a:rPr lang="en-US" sz="2400" b="1" i="1" dirty="0">
                <a:solidFill>
                  <a:srgbClr val="C00000"/>
                </a:solidFill>
              </a:rPr>
              <a:t>“this,” “that,” “these,” </a:t>
            </a:r>
            <a:r>
              <a:rPr lang="en-US" sz="2400" i="1" dirty="0">
                <a:solidFill>
                  <a:srgbClr val="C00000"/>
                </a:solidFill>
              </a:rPr>
              <a:t>and </a:t>
            </a:r>
            <a:r>
              <a:rPr lang="en-US" sz="2400" b="1" i="1" dirty="0">
                <a:solidFill>
                  <a:srgbClr val="C00000"/>
                </a:solidFill>
              </a:rPr>
              <a:t>“those.”</a:t>
            </a:r>
            <a:r>
              <a:rPr lang="en-US" sz="2400" dirty="0">
                <a:solidFill>
                  <a:srgbClr val="C00000"/>
                </a:solidFill>
              </a:rPr>
              <a:t> </a:t>
            </a:r>
          </a:p>
          <a:p>
            <a:pPr>
              <a:buNone/>
            </a:pPr>
            <a:r>
              <a:rPr lang="en-US" sz="2400" b="1" dirty="0">
                <a:solidFill>
                  <a:srgbClr val="C00000"/>
                </a:solidFill>
              </a:rPr>
              <a:t>“This” and “that”</a:t>
            </a:r>
            <a:r>
              <a:rPr lang="en-US" sz="2400" dirty="0">
                <a:solidFill>
                  <a:srgbClr val="C00000"/>
                </a:solidFill>
              </a:rPr>
              <a:t> are used to refer to singular nouns or noun phrases and </a:t>
            </a:r>
          </a:p>
          <a:p>
            <a:pPr>
              <a:buNone/>
            </a:pPr>
            <a:r>
              <a:rPr lang="en-US" sz="2400" b="1" dirty="0">
                <a:solidFill>
                  <a:srgbClr val="C00000"/>
                </a:solidFill>
              </a:rPr>
              <a:t>“these” and “those”</a:t>
            </a:r>
            <a:r>
              <a:rPr lang="en-US" sz="2400" dirty="0">
                <a:solidFill>
                  <a:srgbClr val="C00000"/>
                </a:solidFill>
              </a:rPr>
              <a:t> are used to refer to plural nouns and noun phrases. </a:t>
            </a:r>
          </a:p>
          <a:p>
            <a:pPr>
              <a:buNone/>
            </a:pPr>
            <a:r>
              <a:rPr lang="en-US" sz="2400" dirty="0">
                <a:solidFill>
                  <a:srgbClr val="0070C0"/>
                </a:solidFill>
              </a:rPr>
              <a:t>    </a:t>
            </a:r>
            <a:r>
              <a:rPr lang="en-US" sz="2400" b="1" dirty="0">
                <a:solidFill>
                  <a:srgbClr val="002060"/>
                </a:solidFill>
              </a:rPr>
              <a:t>Whenever a sentence contains the above words without mentioning the noun or the noun phrase, it means that the previous sentence must be mentioning that noun or noun phrase. </a:t>
            </a:r>
          </a:p>
          <a:p>
            <a:pPr>
              <a:buNone/>
            </a:pPr>
            <a:r>
              <a:rPr lang="en-US" sz="2400" b="1" dirty="0">
                <a:solidFill>
                  <a:srgbClr val="002060"/>
                </a:solidFill>
              </a:rPr>
              <a:t>    </a:t>
            </a:r>
          </a:p>
          <a:p>
            <a:pPr>
              <a:buNone/>
            </a:pPr>
            <a:r>
              <a:rPr lang="en-US" sz="1867" b="1" u="sng" dirty="0"/>
              <a:t>Example: </a:t>
            </a:r>
          </a:p>
          <a:p>
            <a:pPr>
              <a:buFont typeface="Wingdings" pitchFamily="2" charset="2"/>
              <a:buChar char="Ø"/>
            </a:pPr>
            <a:r>
              <a:rPr lang="en-US" sz="1867" b="1" dirty="0">
                <a:solidFill>
                  <a:srgbClr val="7030A0"/>
                </a:solidFill>
              </a:rPr>
              <a:t>This kind of invention led to the technological advancements.</a:t>
            </a:r>
          </a:p>
          <a:p>
            <a:pPr>
              <a:buFont typeface="Wingdings" pitchFamily="2" charset="2"/>
              <a:buChar char="Ø"/>
            </a:pPr>
            <a:r>
              <a:rPr lang="en-US" sz="1867" b="1" dirty="0">
                <a:solidFill>
                  <a:srgbClr val="7030A0"/>
                </a:solidFill>
              </a:rPr>
              <a:t>These symptoms surely confirm the current medical emergency.</a:t>
            </a:r>
            <a:endParaRPr lang="en-IN" sz="1867" b="1" dirty="0">
              <a:solidFill>
                <a:srgbClr val="7030A0"/>
              </a:solidFill>
            </a:endParaRPr>
          </a:p>
        </p:txBody>
      </p:sp>
      <p:pic>
        <p:nvPicPr>
          <p:cNvPr id="4" name="Picture 3" descr="demon. pronouns.png"/>
          <p:cNvPicPr>
            <a:picLocks noChangeAspect="1"/>
          </p:cNvPicPr>
          <p:nvPr/>
        </p:nvPicPr>
        <p:blipFill>
          <a:blip r:embed="rId2"/>
          <a:stretch>
            <a:fillRect/>
          </a:stretch>
        </p:blipFill>
        <p:spPr>
          <a:xfrm>
            <a:off x="8953520" y="4076719"/>
            <a:ext cx="2667019" cy="2019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6739"/>
            <a:ext cx="10972800" cy="1143000"/>
          </a:xfrm>
        </p:spPr>
        <p:style>
          <a:lnRef idx="1">
            <a:schemeClr val="dk1"/>
          </a:lnRef>
          <a:fillRef idx="2">
            <a:schemeClr val="dk1"/>
          </a:fillRef>
          <a:effectRef idx="1">
            <a:schemeClr val="dk1"/>
          </a:effectRef>
          <a:fontRef idx="minor">
            <a:schemeClr val="dk1"/>
          </a:fontRef>
        </p:style>
        <p:txBody>
          <a:bodyPr/>
          <a:lstStyle/>
          <a:p>
            <a:r>
              <a:rPr lang="en-US" dirty="0">
                <a:solidFill>
                  <a:srgbClr val="C00000"/>
                </a:solidFill>
              </a:rPr>
              <a:t>Main name &amp; Nick Name</a:t>
            </a:r>
            <a:endParaRPr lang="en-IN" dirty="0">
              <a:solidFill>
                <a:srgbClr val="C00000"/>
              </a:solidFill>
            </a:endParaRPr>
          </a:p>
        </p:txBody>
      </p:sp>
      <p:sp>
        <p:nvSpPr>
          <p:cNvPr id="3" name="Tex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77500" lnSpcReduction="20000"/>
          </a:bodyPr>
          <a:lstStyle/>
          <a:p>
            <a:pPr>
              <a:buNone/>
            </a:pPr>
            <a:endParaRPr lang="en-US" sz="2667" b="1" dirty="0">
              <a:solidFill>
                <a:srgbClr val="C00000"/>
              </a:solidFill>
            </a:endParaRPr>
          </a:p>
          <a:p>
            <a:pPr>
              <a:buNone/>
            </a:pPr>
            <a:r>
              <a:rPr lang="en-US" sz="2667" b="1" dirty="0">
                <a:solidFill>
                  <a:srgbClr val="C00000"/>
                </a:solidFill>
              </a:rPr>
              <a:t>“Sachin alias Little Master”!!!!!!</a:t>
            </a:r>
          </a:p>
          <a:p>
            <a:pPr algn="just">
              <a:buFont typeface="Wingdings" pitchFamily="2" charset="2"/>
              <a:buChar char="Ø"/>
            </a:pPr>
            <a:r>
              <a:rPr lang="en-US" sz="2667" b="1" dirty="0">
                <a:solidFill>
                  <a:srgbClr val="C00000"/>
                </a:solidFill>
              </a:rPr>
              <a:t>    </a:t>
            </a:r>
            <a:r>
              <a:rPr lang="en-US" sz="2400" b="1" dirty="0">
                <a:solidFill>
                  <a:srgbClr val="002060"/>
                </a:solidFill>
              </a:rPr>
              <a:t>If same noun is given with different names or titles, then the sentence with the main name comes first in the order and the one with alternate name comes next in the sequence.</a:t>
            </a:r>
          </a:p>
          <a:p>
            <a:pPr>
              <a:buNone/>
            </a:pPr>
            <a:endParaRPr lang="en-US" sz="1467" b="1" u="sng" dirty="0">
              <a:solidFill>
                <a:srgbClr val="0070C0"/>
              </a:solidFill>
            </a:endParaRPr>
          </a:p>
          <a:p>
            <a:pPr>
              <a:buNone/>
            </a:pPr>
            <a:r>
              <a:rPr lang="en-US" sz="1867" b="1" u="sng" dirty="0">
                <a:solidFill>
                  <a:srgbClr val="0070C0"/>
                </a:solidFill>
              </a:rPr>
              <a:t>Example: </a:t>
            </a:r>
          </a:p>
          <a:p>
            <a:r>
              <a:rPr lang="en-US" sz="2133" b="1" dirty="0">
                <a:solidFill>
                  <a:srgbClr val="C00000"/>
                </a:solidFill>
              </a:rPr>
              <a:t>The twin towers were destroyed in 2001 by Al-Queda.</a:t>
            </a:r>
          </a:p>
          <a:p>
            <a:r>
              <a:rPr lang="en-US" sz="2133" b="1" dirty="0">
                <a:solidFill>
                  <a:srgbClr val="C00000"/>
                </a:solidFill>
              </a:rPr>
              <a:t>The world trade centre was built in the year 1972.</a:t>
            </a:r>
            <a:endParaRPr lang="en-IN" sz="2133" b="1" dirty="0">
              <a:solidFill>
                <a:srgbClr val="C00000"/>
              </a:solidFill>
            </a:endParaRPr>
          </a:p>
        </p:txBody>
      </p:sp>
      <p:pic>
        <p:nvPicPr>
          <p:cNvPr id="5" name="Picture 4" descr="Tendulkar.jpg"/>
          <p:cNvPicPr>
            <a:picLocks noChangeAspect="1"/>
          </p:cNvPicPr>
          <p:nvPr/>
        </p:nvPicPr>
        <p:blipFill>
          <a:blip r:embed="rId2"/>
          <a:stretch>
            <a:fillRect/>
          </a:stretch>
        </p:blipFill>
        <p:spPr>
          <a:xfrm>
            <a:off x="8667768" y="4476758"/>
            <a:ext cx="2952771" cy="16192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6739"/>
            <a:ext cx="10972800" cy="1143000"/>
          </a:xfrm>
        </p:spPr>
        <p:style>
          <a:lnRef idx="1">
            <a:schemeClr val="dk1"/>
          </a:lnRef>
          <a:fillRef idx="2">
            <a:schemeClr val="dk1"/>
          </a:fillRef>
          <a:effectRef idx="1">
            <a:schemeClr val="dk1"/>
          </a:effectRef>
          <a:fontRef idx="minor">
            <a:schemeClr val="dk1"/>
          </a:fontRef>
        </p:style>
        <p:txBody>
          <a:bodyPr/>
          <a:lstStyle/>
          <a:p>
            <a:r>
              <a:rPr lang="en-US" dirty="0">
                <a:solidFill>
                  <a:srgbClr val="C00000"/>
                </a:solidFill>
              </a:rPr>
              <a:t>Concept &amp; Example </a:t>
            </a:r>
            <a:endParaRPr lang="en-IN" dirty="0">
              <a:solidFill>
                <a:srgbClr val="C00000"/>
              </a:solidFill>
            </a:endParaRPr>
          </a:p>
        </p:txBody>
      </p:sp>
      <p:sp>
        <p:nvSpPr>
          <p:cNvPr id="3" name="Tex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85000" lnSpcReduction="20000"/>
          </a:bodyPr>
          <a:lstStyle/>
          <a:p>
            <a:pPr>
              <a:buNone/>
            </a:pPr>
            <a:endParaRPr lang="en-US" sz="2400" dirty="0"/>
          </a:p>
          <a:p>
            <a:pPr algn="just">
              <a:buFont typeface="Wingdings" pitchFamily="2" charset="2"/>
              <a:buChar char="Ø"/>
            </a:pPr>
            <a:r>
              <a:rPr lang="en-US" sz="2400" dirty="0"/>
              <a:t>     </a:t>
            </a:r>
            <a:r>
              <a:rPr lang="en-US" sz="2400" b="1" dirty="0">
                <a:solidFill>
                  <a:srgbClr val="002060"/>
                </a:solidFill>
              </a:rPr>
              <a:t>If two sentences, one with a particular concept and the other     with  an  example for the concept are jumbled, the sentence with    the  concept comes first in the sequence and the example sentence follows it as it’s a normal practice to quote examples to strengthen  the ideas in expression.</a:t>
            </a:r>
          </a:p>
          <a:p>
            <a:pPr algn="just">
              <a:buNone/>
            </a:pPr>
            <a:endParaRPr lang="en-US" sz="1867" b="1" u="sng" dirty="0"/>
          </a:p>
          <a:p>
            <a:pPr algn="just">
              <a:buNone/>
            </a:pPr>
            <a:r>
              <a:rPr lang="en-US" sz="1867" b="1" u="sng" dirty="0"/>
              <a:t>Example:</a:t>
            </a:r>
          </a:p>
          <a:p>
            <a:pPr algn="just"/>
            <a:r>
              <a:rPr lang="en-US" sz="1867" b="1" dirty="0">
                <a:solidFill>
                  <a:srgbClr val="C00000"/>
                </a:solidFill>
              </a:rPr>
              <a:t>Regular exercise helps us stay fit and healthy in our busy lives.</a:t>
            </a:r>
          </a:p>
          <a:p>
            <a:pPr algn="just"/>
            <a:r>
              <a:rPr lang="en-US" sz="1867" b="1" dirty="0">
                <a:solidFill>
                  <a:srgbClr val="C00000"/>
                </a:solidFill>
              </a:rPr>
              <a:t>For example jogging improves blood circulation in the body.</a:t>
            </a:r>
          </a:p>
          <a:p>
            <a:pPr algn="just">
              <a:buNone/>
            </a:pPr>
            <a:endParaRPr lang="en-IN" sz="1867" b="1" u="sng" dirty="0"/>
          </a:p>
        </p:txBody>
      </p:sp>
      <p:pic>
        <p:nvPicPr>
          <p:cNvPr id="4" name="Picture 3" descr="examples.png"/>
          <p:cNvPicPr>
            <a:picLocks noChangeAspect="1"/>
          </p:cNvPicPr>
          <p:nvPr/>
        </p:nvPicPr>
        <p:blipFill>
          <a:blip r:embed="rId2"/>
          <a:stretch>
            <a:fillRect/>
          </a:stretch>
        </p:blipFill>
        <p:spPr>
          <a:xfrm>
            <a:off x="8858270" y="4095755"/>
            <a:ext cx="2762269" cy="20002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6739"/>
            <a:ext cx="10972800" cy="1143000"/>
          </a:xfrm>
        </p:spPr>
        <p:style>
          <a:lnRef idx="1">
            <a:schemeClr val="dk1"/>
          </a:lnRef>
          <a:fillRef idx="2">
            <a:schemeClr val="dk1"/>
          </a:fillRef>
          <a:effectRef idx="1">
            <a:schemeClr val="dk1"/>
          </a:effectRef>
          <a:fontRef idx="minor">
            <a:schemeClr val="dk1"/>
          </a:fontRef>
        </p:style>
        <p:txBody>
          <a:bodyPr/>
          <a:lstStyle/>
          <a:p>
            <a:r>
              <a:rPr lang="en-IN" dirty="0">
                <a:solidFill>
                  <a:srgbClr val="C00000"/>
                </a:solidFill>
              </a:rPr>
              <a:t>QUESTION – ANSWER Rule</a:t>
            </a:r>
          </a:p>
        </p:txBody>
      </p:sp>
      <p:sp>
        <p:nvSpPr>
          <p:cNvPr id="3" name="Tex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92500" lnSpcReduction="20000"/>
          </a:bodyPr>
          <a:lstStyle/>
          <a:p>
            <a:pPr>
              <a:buNone/>
            </a:pPr>
            <a:endParaRPr lang="en-IN" sz="2400" b="1" dirty="0"/>
          </a:p>
          <a:p>
            <a:pPr algn="just">
              <a:buFont typeface="Wingdings" pitchFamily="2" charset="2"/>
              <a:buChar char="Ø"/>
            </a:pPr>
            <a:r>
              <a:rPr lang="en-IN" sz="2400" b="1" dirty="0"/>
              <a:t>    </a:t>
            </a:r>
            <a:r>
              <a:rPr lang="en-IN" sz="2133" b="1" dirty="0">
                <a:solidFill>
                  <a:srgbClr val="002060"/>
                </a:solidFill>
              </a:rPr>
              <a:t>In the paragraph there will be sentence with asking a question. There will also be a sentence which would be providing a solution of that. So a           question asking sentence will come first to a solution providing sentence.</a:t>
            </a:r>
          </a:p>
          <a:p>
            <a:pPr algn="just">
              <a:buNone/>
            </a:pPr>
            <a:endParaRPr lang="en-US" sz="1867" b="1" u="sng" dirty="0"/>
          </a:p>
          <a:p>
            <a:pPr algn="just">
              <a:buNone/>
            </a:pPr>
            <a:r>
              <a:rPr lang="en-US" sz="1867" b="1" u="sng" dirty="0"/>
              <a:t>Example:</a:t>
            </a:r>
          </a:p>
          <a:p>
            <a:pPr algn="just"/>
            <a:r>
              <a:rPr lang="en-US" sz="2133" b="1" dirty="0">
                <a:solidFill>
                  <a:srgbClr val="C00000"/>
                </a:solidFill>
              </a:rPr>
              <a:t>Destruction of forest land, depletion of ozone layer &amp; CFCs are the main      reasons.</a:t>
            </a:r>
          </a:p>
          <a:p>
            <a:pPr algn="just"/>
            <a:r>
              <a:rPr lang="en-US" sz="2133" b="1" dirty="0">
                <a:solidFill>
                  <a:srgbClr val="C00000"/>
                </a:solidFill>
              </a:rPr>
              <a:t>What are the some major causes for global warming?</a:t>
            </a:r>
            <a:endParaRPr lang="en-IN" sz="2133" b="1" dirty="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6739"/>
            <a:ext cx="10972800" cy="1143000"/>
          </a:xfrm>
        </p:spPr>
        <p:style>
          <a:lnRef idx="1">
            <a:schemeClr val="dk1"/>
          </a:lnRef>
          <a:fillRef idx="2">
            <a:schemeClr val="dk1"/>
          </a:fillRef>
          <a:effectRef idx="1">
            <a:schemeClr val="dk1"/>
          </a:effectRef>
          <a:fontRef idx="minor">
            <a:schemeClr val="dk1"/>
          </a:fontRef>
        </p:style>
        <p:txBody>
          <a:bodyPr/>
          <a:lstStyle/>
          <a:p>
            <a:r>
              <a:rPr lang="en-US" dirty="0">
                <a:solidFill>
                  <a:srgbClr val="C00000"/>
                </a:solidFill>
              </a:rPr>
              <a:t>But, So &amp; Now</a:t>
            </a:r>
            <a:endParaRPr lang="en-IN" dirty="0">
              <a:solidFill>
                <a:srgbClr val="C00000"/>
              </a:solidFill>
            </a:endParaRPr>
          </a:p>
        </p:txBody>
      </p:sp>
      <p:sp>
        <p:nvSpPr>
          <p:cNvPr id="3" name="Text Placeholder 2"/>
          <p:cNvSpPr>
            <a:spLocks noGrp="1"/>
          </p:cNvSpPr>
          <p:nvPr>
            <p:ph idx="1"/>
          </p:nvPr>
        </p:nvSpPr>
        <p:spPr>
          <a:xfrm>
            <a:off x="1451579" y="1979156"/>
            <a:ext cx="9603275" cy="3450613"/>
          </a:xfrm>
        </p:spPr>
        <p:style>
          <a:lnRef idx="1">
            <a:schemeClr val="dk1"/>
          </a:lnRef>
          <a:fillRef idx="2">
            <a:schemeClr val="dk1"/>
          </a:fillRef>
          <a:effectRef idx="1">
            <a:schemeClr val="dk1"/>
          </a:effectRef>
          <a:fontRef idx="minor">
            <a:schemeClr val="dk1"/>
          </a:fontRef>
        </p:style>
        <p:txBody>
          <a:bodyPr>
            <a:normAutofit fontScale="92500"/>
          </a:bodyPr>
          <a:lstStyle/>
          <a:p>
            <a:pPr>
              <a:buNone/>
            </a:pPr>
            <a:r>
              <a:rPr lang="en-IN" sz="2400" dirty="0"/>
              <a:t>   </a:t>
            </a:r>
          </a:p>
          <a:p>
            <a:pPr>
              <a:buFont typeface="Wingdings" pitchFamily="2" charset="2"/>
              <a:buChar char="Ø"/>
            </a:pPr>
            <a:r>
              <a:rPr lang="en-IN" sz="2400" b="1" dirty="0">
                <a:solidFill>
                  <a:srgbClr val="002060"/>
                </a:solidFill>
              </a:rPr>
              <a:t>If there are 3-sentences starting with ‘But’, ‘So’ and ‘Now’ respectively. Then those 3-sentences will be arranged in the following order.</a:t>
            </a:r>
          </a:p>
          <a:p>
            <a:pPr>
              <a:buNone/>
            </a:pPr>
            <a:endParaRPr lang="en-IN" sz="2400" dirty="0"/>
          </a:p>
          <a:p>
            <a:r>
              <a:rPr lang="en-IN" sz="2133" b="1" dirty="0">
                <a:solidFill>
                  <a:srgbClr val="C00000"/>
                </a:solidFill>
              </a:rPr>
              <a:t>Sentence starting with ‘But’..... </a:t>
            </a:r>
          </a:p>
          <a:p>
            <a:r>
              <a:rPr lang="en-IN" sz="2133" b="1" dirty="0">
                <a:solidFill>
                  <a:srgbClr val="C00000"/>
                </a:solidFill>
              </a:rPr>
              <a:t>Sentence starting with ‘So’....... </a:t>
            </a:r>
          </a:p>
          <a:p>
            <a:r>
              <a:rPr lang="en-IN" sz="2133" b="1" dirty="0">
                <a:solidFill>
                  <a:srgbClr val="C00000"/>
                </a:solidFill>
              </a:rPr>
              <a:t>Sentence starting with ‘Now’..... </a:t>
            </a:r>
          </a:p>
          <a:p>
            <a:pPr>
              <a:buNone/>
            </a:pP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0154"/>
            <a:ext cx="10972800" cy="1143000"/>
          </a:xfrm>
        </p:spPr>
        <p:style>
          <a:lnRef idx="1">
            <a:schemeClr val="dk1"/>
          </a:lnRef>
          <a:fillRef idx="2">
            <a:schemeClr val="dk1"/>
          </a:fillRef>
          <a:effectRef idx="1">
            <a:schemeClr val="dk1"/>
          </a:effectRef>
          <a:fontRef idx="minor">
            <a:schemeClr val="dk1"/>
          </a:fontRef>
        </p:style>
        <p:txBody>
          <a:bodyPr/>
          <a:lstStyle/>
          <a:p>
            <a:r>
              <a:rPr lang="en-US" dirty="0">
                <a:solidFill>
                  <a:srgbClr val="C00000"/>
                </a:solidFill>
              </a:rPr>
              <a:t>Hence, Finally, Therefore</a:t>
            </a:r>
            <a:endParaRPr lang="en-IN" dirty="0">
              <a:solidFill>
                <a:srgbClr val="C00000"/>
              </a:solidFill>
            </a:endParaRPr>
          </a:p>
        </p:txBody>
      </p:sp>
      <p:sp>
        <p:nvSpPr>
          <p:cNvPr id="3" name="Text Placeholder 2"/>
          <p:cNvSpPr>
            <a:spLocks noGrp="1"/>
          </p:cNvSpPr>
          <p:nvPr>
            <p:ph idx="1"/>
          </p:nvPr>
        </p:nvSpPr>
        <p:spPr>
          <a:xfrm>
            <a:off x="609600" y="1603154"/>
            <a:ext cx="10972800" cy="4525963"/>
          </a:xfrm>
        </p:spPr>
        <p:style>
          <a:lnRef idx="1">
            <a:schemeClr val="dk1"/>
          </a:lnRef>
          <a:fillRef idx="2">
            <a:schemeClr val="dk1"/>
          </a:fillRef>
          <a:effectRef idx="1">
            <a:schemeClr val="dk1"/>
          </a:effectRef>
          <a:fontRef idx="minor">
            <a:schemeClr val="dk1"/>
          </a:fontRef>
        </p:style>
        <p:txBody>
          <a:bodyPr/>
          <a:lstStyle/>
          <a:p>
            <a:pPr>
              <a:buNone/>
            </a:pPr>
            <a:r>
              <a:rPr lang="en-IN" sz="2400" dirty="0"/>
              <a:t>    </a:t>
            </a:r>
          </a:p>
          <a:p>
            <a:pPr>
              <a:buFont typeface="Wingdings" pitchFamily="2" charset="2"/>
              <a:buChar char="Ø"/>
            </a:pPr>
            <a:r>
              <a:rPr lang="en-IN" sz="2400" dirty="0">
                <a:solidFill>
                  <a:srgbClr val="0070C0"/>
                </a:solidFill>
              </a:rPr>
              <a:t>    </a:t>
            </a:r>
            <a:r>
              <a:rPr lang="en-IN" sz="2400" dirty="0">
                <a:solidFill>
                  <a:srgbClr val="C00000"/>
                </a:solidFill>
              </a:rPr>
              <a:t>If a sentence starts with the words </a:t>
            </a:r>
            <a:r>
              <a:rPr lang="en-IN" sz="2400" b="1" dirty="0">
                <a:solidFill>
                  <a:srgbClr val="C00000"/>
                </a:solidFill>
              </a:rPr>
              <a:t>Hence</a:t>
            </a:r>
            <a:r>
              <a:rPr lang="en-IN" sz="2400" dirty="0">
                <a:solidFill>
                  <a:srgbClr val="C00000"/>
                </a:solidFill>
              </a:rPr>
              <a:t>, </a:t>
            </a:r>
            <a:r>
              <a:rPr lang="en-IN" sz="2400" b="1" dirty="0">
                <a:solidFill>
                  <a:srgbClr val="C00000"/>
                </a:solidFill>
              </a:rPr>
              <a:t>Finally</a:t>
            </a:r>
            <a:r>
              <a:rPr lang="en-IN" sz="2400" dirty="0">
                <a:solidFill>
                  <a:srgbClr val="C00000"/>
                </a:solidFill>
              </a:rPr>
              <a:t> or </a:t>
            </a:r>
            <a:r>
              <a:rPr lang="en-IN" sz="2400" b="1" dirty="0">
                <a:solidFill>
                  <a:srgbClr val="C00000"/>
                </a:solidFill>
              </a:rPr>
              <a:t>Therefore </a:t>
            </a:r>
            <a:r>
              <a:rPr lang="en-IN" sz="2400" dirty="0">
                <a:solidFill>
                  <a:srgbClr val="C00000"/>
                </a:solidFill>
              </a:rPr>
              <a:t>then that sentence comes</a:t>
            </a:r>
            <a:r>
              <a:rPr lang="en-IN" sz="2400" b="1" dirty="0">
                <a:solidFill>
                  <a:srgbClr val="C00000"/>
                </a:solidFill>
              </a:rPr>
              <a:t> last in the paragraph.</a:t>
            </a:r>
          </a:p>
          <a:p>
            <a:pPr>
              <a:buNone/>
            </a:pPr>
            <a:endParaRPr lang="en-US" sz="2400" b="1" dirty="0"/>
          </a:p>
          <a:p>
            <a:pPr>
              <a:buNone/>
            </a:pPr>
            <a:r>
              <a:rPr lang="en-US" sz="2400" b="1" u="sng" dirty="0">
                <a:solidFill>
                  <a:srgbClr val="0070C0"/>
                </a:solidFill>
              </a:rPr>
              <a:t>Examples: </a:t>
            </a:r>
          </a:p>
          <a:p>
            <a:r>
              <a:rPr lang="en-US" sz="1867" b="1" dirty="0">
                <a:solidFill>
                  <a:srgbClr val="002060"/>
                </a:solidFill>
              </a:rPr>
              <a:t>Hence, the reading is perfectly calibrated.</a:t>
            </a:r>
          </a:p>
          <a:p>
            <a:r>
              <a:rPr lang="en-US" sz="1867" b="1" dirty="0">
                <a:solidFill>
                  <a:srgbClr val="002060"/>
                </a:solidFill>
              </a:rPr>
              <a:t>Finally, Wuhan city has come out of lock down after 2 long months.</a:t>
            </a:r>
          </a:p>
          <a:p>
            <a:r>
              <a:rPr lang="en-US" sz="1867" b="1" dirty="0">
                <a:solidFill>
                  <a:srgbClr val="002060"/>
                </a:solidFill>
              </a:rPr>
              <a:t>Therefore, it’s always good to practice before going for campus drives.</a:t>
            </a:r>
            <a:endParaRPr lang="en-IN" sz="1867" dirty="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0153"/>
            <a:ext cx="10972800" cy="1143000"/>
          </a:xfrm>
        </p:spPr>
        <p:style>
          <a:lnRef idx="1">
            <a:schemeClr val="dk1"/>
          </a:lnRef>
          <a:fillRef idx="2">
            <a:schemeClr val="dk1"/>
          </a:fillRef>
          <a:effectRef idx="1">
            <a:schemeClr val="dk1"/>
          </a:effectRef>
          <a:fontRef idx="minor">
            <a:schemeClr val="dk1"/>
          </a:fontRef>
        </p:style>
        <p:txBody>
          <a:bodyPr/>
          <a:lstStyle/>
          <a:p>
            <a:r>
              <a:rPr lang="en-US" dirty="0">
                <a:solidFill>
                  <a:srgbClr val="C00000"/>
                </a:solidFill>
              </a:rPr>
              <a:t>Para Jumble Questions</a:t>
            </a:r>
            <a:endParaRPr lang="en-IN" dirty="0">
              <a:solidFill>
                <a:srgbClr val="C00000"/>
              </a:solidFill>
            </a:endParaRPr>
          </a:p>
        </p:txBody>
      </p:sp>
      <p:sp>
        <p:nvSpPr>
          <p:cNvPr id="3" name="Text Placeholder 2"/>
          <p:cNvSpPr>
            <a:spLocks noGrp="1"/>
          </p:cNvSpPr>
          <p:nvPr>
            <p:ph idx="1"/>
          </p:nvPr>
        </p:nvSpPr>
        <p:spPr>
          <a:xfrm>
            <a:off x="609600" y="1603153"/>
            <a:ext cx="10972800" cy="4525963"/>
          </a:xfrm>
        </p:spPr>
        <p:style>
          <a:lnRef idx="1">
            <a:schemeClr val="dk1"/>
          </a:lnRef>
          <a:fillRef idx="2">
            <a:schemeClr val="dk1"/>
          </a:fillRef>
          <a:effectRef idx="1">
            <a:schemeClr val="dk1"/>
          </a:effectRef>
          <a:fontRef idx="minor">
            <a:schemeClr val="dk1"/>
          </a:fontRef>
        </p:style>
        <p:txBody>
          <a:bodyPr/>
          <a:lstStyle/>
          <a:p>
            <a:pPr>
              <a:buNone/>
            </a:pPr>
            <a:endParaRPr lang="en-US" b="1" dirty="0">
              <a:solidFill>
                <a:srgbClr val="002060"/>
              </a:solidFill>
            </a:endParaRPr>
          </a:p>
          <a:p>
            <a:pPr>
              <a:buNone/>
            </a:pPr>
            <a:endParaRPr lang="en-US" b="1" dirty="0">
              <a:solidFill>
                <a:srgbClr val="002060"/>
              </a:solidFill>
            </a:endParaRPr>
          </a:p>
          <a:p>
            <a:pPr>
              <a:buNone/>
            </a:pPr>
            <a:r>
              <a:rPr lang="en-US" b="1" dirty="0">
                <a:solidFill>
                  <a:srgbClr val="002060"/>
                </a:solidFill>
              </a:rPr>
              <a:t>      </a:t>
            </a:r>
            <a:r>
              <a:rPr lang="en-US" b="1" u="sng" dirty="0">
                <a:solidFill>
                  <a:srgbClr val="002060"/>
                </a:solidFill>
              </a:rPr>
              <a:t>Types of Para jumble questions</a:t>
            </a:r>
            <a:endParaRPr lang="en-IN" b="1" u="sng" dirty="0">
              <a:solidFill>
                <a:srgbClr val="002060"/>
              </a:solidFill>
            </a:endParaRPr>
          </a:p>
        </p:txBody>
      </p:sp>
      <p:pic>
        <p:nvPicPr>
          <p:cNvPr id="4" name="Picture 3" descr="types of ques.jpg"/>
          <p:cNvPicPr>
            <a:picLocks noChangeAspect="1"/>
          </p:cNvPicPr>
          <p:nvPr/>
        </p:nvPicPr>
        <p:blipFill>
          <a:blip r:embed="rId2"/>
          <a:stretch>
            <a:fillRect/>
          </a:stretch>
        </p:blipFill>
        <p:spPr>
          <a:xfrm>
            <a:off x="4476739" y="3242759"/>
            <a:ext cx="3263900" cy="200026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88" y="444784"/>
            <a:ext cx="10972800" cy="1143000"/>
          </a:xfrm>
        </p:spPr>
        <p:style>
          <a:lnRef idx="1">
            <a:schemeClr val="dk1"/>
          </a:lnRef>
          <a:fillRef idx="2">
            <a:schemeClr val="dk1"/>
          </a:fillRef>
          <a:effectRef idx="1">
            <a:schemeClr val="dk1"/>
          </a:effectRef>
          <a:fontRef idx="minor">
            <a:schemeClr val="dk1"/>
          </a:fontRef>
        </p:style>
        <p:txBody>
          <a:bodyPr>
            <a:normAutofit fontScale="90000"/>
          </a:bodyPr>
          <a:lstStyle/>
          <a:p>
            <a:br>
              <a:rPr lang="en-IN" u="sng" dirty="0">
                <a:solidFill>
                  <a:srgbClr val="C00000"/>
                </a:solidFill>
              </a:rPr>
            </a:br>
            <a:r>
              <a:rPr lang="en-IN" u="sng" dirty="0">
                <a:solidFill>
                  <a:srgbClr val="C00000"/>
                </a:solidFill>
              </a:rPr>
              <a:t>Type 1:</a:t>
            </a:r>
            <a:br>
              <a:rPr lang="en-IN" u="sng" dirty="0">
                <a:solidFill>
                  <a:srgbClr val="C00000"/>
                </a:solidFill>
              </a:rPr>
            </a:br>
            <a:endParaRPr lang="en-IN" u="sng" dirty="0">
              <a:solidFill>
                <a:srgbClr val="C00000"/>
              </a:solidFill>
            </a:endParaRPr>
          </a:p>
        </p:txBody>
      </p:sp>
      <p:sp>
        <p:nvSpPr>
          <p:cNvPr id="3" name="Text Placeholder 2"/>
          <p:cNvSpPr>
            <a:spLocks noGrp="1"/>
          </p:cNvSpPr>
          <p:nvPr>
            <p:ph idx="1"/>
          </p:nvPr>
        </p:nvSpPr>
        <p:spPr>
          <a:xfrm>
            <a:off x="552488" y="1587792"/>
            <a:ext cx="10972800" cy="4525963"/>
          </a:xfrm>
        </p:spPr>
        <p:style>
          <a:lnRef idx="1">
            <a:schemeClr val="dk1"/>
          </a:lnRef>
          <a:fillRef idx="2">
            <a:schemeClr val="dk1"/>
          </a:fillRef>
          <a:effectRef idx="1">
            <a:schemeClr val="dk1"/>
          </a:effectRef>
          <a:fontRef idx="minor">
            <a:schemeClr val="dk1"/>
          </a:fontRef>
        </p:style>
        <p:txBody>
          <a:bodyPr>
            <a:normAutofit fontScale="92500"/>
          </a:bodyPr>
          <a:lstStyle/>
          <a:p>
            <a:pPr>
              <a:buNone/>
            </a:pPr>
            <a:r>
              <a:rPr lang="en-IN" sz="1600" dirty="0"/>
              <a:t>   </a:t>
            </a:r>
            <a:r>
              <a:rPr lang="en-IN" sz="1600" b="1" dirty="0"/>
              <a:t> </a:t>
            </a:r>
            <a:r>
              <a:rPr lang="en-IN" sz="1600" b="1" dirty="0">
                <a:solidFill>
                  <a:srgbClr val="C00000"/>
                </a:solidFill>
              </a:rPr>
              <a:t> </a:t>
            </a:r>
            <a:r>
              <a:rPr lang="en-IN" sz="1867" b="1" dirty="0">
                <a:solidFill>
                  <a:srgbClr val="C00000"/>
                </a:solidFill>
              </a:rPr>
              <a:t>In this type you will see the question with 4 or 5 sentences. These sentences need to be arranged simply into a paragraph. These types are simple in nature as it contains fewer sentences compared to others.</a:t>
            </a:r>
          </a:p>
          <a:p>
            <a:pPr>
              <a:buNone/>
            </a:pPr>
            <a:r>
              <a:rPr lang="en-IN" sz="1867" b="1" u="sng" dirty="0">
                <a:solidFill>
                  <a:srgbClr val="FF0000"/>
                </a:solidFill>
              </a:rPr>
              <a:t>Questions 1.</a:t>
            </a:r>
            <a:endParaRPr lang="en-IN" sz="1867" u="sng" dirty="0">
              <a:solidFill>
                <a:srgbClr val="FF0000"/>
              </a:solidFill>
            </a:endParaRPr>
          </a:p>
          <a:p>
            <a:pPr>
              <a:buNone/>
            </a:pPr>
            <a:r>
              <a:rPr lang="en-IN" sz="1867" b="1" dirty="0"/>
              <a:t>       </a:t>
            </a:r>
            <a:r>
              <a:rPr lang="en-IN" sz="1867" b="1" dirty="0">
                <a:solidFill>
                  <a:srgbClr val="002060"/>
                </a:solidFill>
              </a:rPr>
              <a:t>A. This includes looking after the children and doing all of the housework, which is  fairly labour-intensive.</a:t>
            </a:r>
            <a:br>
              <a:rPr lang="en-IN" sz="1867" b="1" dirty="0">
                <a:solidFill>
                  <a:srgbClr val="002060"/>
                </a:solidFill>
              </a:rPr>
            </a:br>
            <a:r>
              <a:rPr lang="en-IN" sz="1867" b="1" dirty="0">
                <a:solidFill>
                  <a:srgbClr val="002060"/>
                </a:solidFill>
              </a:rPr>
              <a:t>B. A stereotype that has existed a long time is that females ought to stay home, taking care of the family once they got married.</a:t>
            </a:r>
            <a:br>
              <a:rPr lang="en-IN" sz="1867" b="1" dirty="0">
                <a:solidFill>
                  <a:srgbClr val="002060"/>
                </a:solidFill>
              </a:rPr>
            </a:br>
            <a:r>
              <a:rPr lang="en-IN" sz="1867" b="1" dirty="0">
                <a:solidFill>
                  <a:srgbClr val="002060"/>
                </a:solidFill>
              </a:rPr>
              <a:t>C. Nowadays an ever-increasing number of women work full time, and in this reality it is widely believed that house chores should be shared between men and women equally.</a:t>
            </a:r>
            <a:br>
              <a:rPr lang="en-IN" sz="1867" b="1" dirty="0">
                <a:solidFill>
                  <a:srgbClr val="002060"/>
                </a:solidFill>
              </a:rPr>
            </a:br>
            <a:r>
              <a:rPr lang="en-IN" sz="1867" b="1" dirty="0">
                <a:solidFill>
                  <a:srgbClr val="002060"/>
                </a:solidFill>
              </a:rPr>
              <a:t>D. One of the reasons for sharing housework between males and females is to promote gender equality.</a:t>
            </a:r>
            <a:endParaRPr lang="en-IN" sz="1867" dirty="0">
              <a:solidFill>
                <a:srgbClr val="002060"/>
              </a:solidFill>
            </a:endParaRPr>
          </a:p>
          <a:p>
            <a:pPr>
              <a:buNone/>
            </a:pPr>
            <a:r>
              <a:rPr lang="en-IN" sz="1867" dirty="0">
                <a:solidFill>
                  <a:srgbClr val="002060"/>
                </a:solidFill>
              </a:rPr>
              <a:t>      </a:t>
            </a:r>
            <a:r>
              <a:rPr lang="en-IN" sz="1867" b="1" dirty="0">
                <a:solidFill>
                  <a:srgbClr val="C00000"/>
                </a:solidFill>
              </a:rPr>
              <a:t>(A)  CDBA (B)  BCDA (C)  ACDB (D) ADCB (E)  DCBA</a:t>
            </a:r>
          </a:p>
          <a:p>
            <a:endParaRPr lang="en-I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60" y="453666"/>
            <a:ext cx="10972800" cy="1143000"/>
          </a:xfrm>
        </p:spPr>
        <p:style>
          <a:lnRef idx="1">
            <a:schemeClr val="dk1"/>
          </a:lnRef>
          <a:fillRef idx="2">
            <a:schemeClr val="dk1"/>
          </a:fillRef>
          <a:effectRef idx="1">
            <a:schemeClr val="dk1"/>
          </a:effectRef>
          <a:fontRef idx="minor">
            <a:schemeClr val="dk1"/>
          </a:fontRef>
        </p:style>
        <p:txBody>
          <a:bodyPr>
            <a:normAutofit fontScale="90000"/>
          </a:bodyPr>
          <a:lstStyle/>
          <a:p>
            <a:br>
              <a:rPr lang="en-IN" u="sng" dirty="0">
                <a:solidFill>
                  <a:srgbClr val="C00000"/>
                </a:solidFill>
              </a:rPr>
            </a:br>
            <a:r>
              <a:rPr lang="en-IN" u="sng" dirty="0">
                <a:solidFill>
                  <a:srgbClr val="C00000"/>
                </a:solidFill>
              </a:rPr>
              <a:t>Type 2:</a:t>
            </a:r>
            <a:br>
              <a:rPr lang="en-IN" u="sng" dirty="0">
                <a:solidFill>
                  <a:srgbClr val="C00000"/>
                </a:solidFill>
              </a:rPr>
            </a:br>
            <a:endParaRPr lang="en-IN" u="sng" dirty="0">
              <a:solidFill>
                <a:srgbClr val="C00000"/>
              </a:solidFill>
            </a:endParaRPr>
          </a:p>
        </p:txBody>
      </p:sp>
      <p:sp>
        <p:nvSpPr>
          <p:cNvPr id="3" name="Text Placeholder 2"/>
          <p:cNvSpPr>
            <a:spLocks noGrp="1"/>
          </p:cNvSpPr>
          <p:nvPr>
            <p:ph idx="1"/>
          </p:nvPr>
        </p:nvSpPr>
        <p:spPr>
          <a:xfrm>
            <a:off x="361987" y="1596674"/>
            <a:ext cx="10972800" cy="4525963"/>
          </a:xfrm>
        </p:spPr>
        <p:style>
          <a:lnRef idx="1">
            <a:schemeClr val="dk1"/>
          </a:lnRef>
          <a:fillRef idx="2">
            <a:schemeClr val="dk1"/>
          </a:fillRef>
          <a:effectRef idx="1">
            <a:schemeClr val="dk1"/>
          </a:effectRef>
          <a:fontRef idx="minor">
            <a:schemeClr val="dk1"/>
          </a:fontRef>
        </p:style>
        <p:txBody>
          <a:bodyPr>
            <a:normAutofit fontScale="85000" lnSpcReduction="20000"/>
          </a:bodyPr>
          <a:lstStyle/>
          <a:p>
            <a:pPr>
              <a:buNone/>
            </a:pPr>
            <a:endParaRPr lang="en-IN" sz="1600" dirty="0"/>
          </a:p>
          <a:p>
            <a:pPr>
              <a:buNone/>
            </a:pPr>
            <a:r>
              <a:rPr lang="en-IN" sz="1867" b="1" dirty="0"/>
              <a:t>    Under this type you will be having a question with fixed opening and closing sentences. So in total there will be 6-7 sentence in the question out of which 2 are fixed.  You need to rearrange the remaining ones only.</a:t>
            </a:r>
          </a:p>
          <a:p>
            <a:pPr>
              <a:buNone/>
            </a:pPr>
            <a:endParaRPr lang="en-IN" sz="1867" b="1" dirty="0"/>
          </a:p>
          <a:p>
            <a:pPr>
              <a:buNone/>
            </a:pPr>
            <a:r>
              <a:rPr lang="en-IN" sz="1867" b="1" u="sng" dirty="0">
                <a:solidFill>
                  <a:srgbClr val="FF0000"/>
                </a:solidFill>
              </a:rPr>
              <a:t>Question 2.</a:t>
            </a:r>
            <a:endParaRPr lang="en-IN" sz="1867" u="sng" dirty="0">
              <a:solidFill>
                <a:srgbClr val="FF0000"/>
              </a:solidFill>
            </a:endParaRPr>
          </a:p>
          <a:p>
            <a:pPr>
              <a:buNone/>
            </a:pPr>
            <a:r>
              <a:rPr lang="en-IN" sz="1867" b="1" dirty="0">
                <a:solidFill>
                  <a:srgbClr val="0070C0"/>
                </a:solidFill>
              </a:rPr>
              <a:t>s1: Abundance of resources</a:t>
            </a:r>
            <a:br>
              <a:rPr lang="en-IN" sz="1867" dirty="0">
                <a:solidFill>
                  <a:srgbClr val="0070C0"/>
                </a:solidFill>
              </a:rPr>
            </a:br>
            <a:r>
              <a:rPr lang="en-IN" sz="1867" b="1" dirty="0">
                <a:solidFill>
                  <a:srgbClr val="002060"/>
                </a:solidFill>
              </a:rPr>
              <a:t>P) Punjab Technical University can make</a:t>
            </a:r>
            <a:br>
              <a:rPr lang="en-IN" sz="1867" b="1" dirty="0">
                <a:solidFill>
                  <a:srgbClr val="002060"/>
                </a:solidFill>
              </a:rPr>
            </a:br>
            <a:r>
              <a:rPr lang="en-IN" sz="1867" b="1" dirty="0">
                <a:solidFill>
                  <a:srgbClr val="002060"/>
                </a:solidFill>
              </a:rPr>
              <a:t>Q) extra curriculum activities</a:t>
            </a:r>
            <a:br>
              <a:rPr lang="en-IN" sz="1867" b="1" dirty="0">
                <a:solidFill>
                  <a:srgbClr val="002060"/>
                </a:solidFill>
              </a:rPr>
            </a:br>
            <a:r>
              <a:rPr lang="en-IN" sz="1867" b="1" dirty="0">
                <a:solidFill>
                  <a:srgbClr val="002060"/>
                </a:solidFill>
              </a:rPr>
              <a:t>R) enough expenditure on</a:t>
            </a:r>
            <a:br>
              <a:rPr lang="en-IN" sz="1867" b="1" dirty="0">
                <a:solidFill>
                  <a:srgbClr val="002060"/>
                </a:solidFill>
              </a:rPr>
            </a:br>
            <a:r>
              <a:rPr lang="en-IN" sz="1867" b="1" dirty="0">
                <a:solidFill>
                  <a:srgbClr val="002060"/>
                </a:solidFill>
              </a:rPr>
              <a:t>S) Decides that </a:t>
            </a:r>
          </a:p>
          <a:p>
            <a:pPr>
              <a:buNone/>
            </a:pPr>
            <a:r>
              <a:rPr lang="en-IN" sz="1867" b="1" dirty="0">
                <a:solidFill>
                  <a:srgbClr val="0070C0"/>
                </a:solidFill>
              </a:rPr>
              <a:t>s2: the like Astronomy Club, Literature Club and Robotics Club</a:t>
            </a:r>
            <a:br>
              <a:rPr lang="en-IN" sz="1867" b="1" dirty="0">
                <a:solidFill>
                  <a:srgbClr val="0070C0"/>
                </a:solidFill>
              </a:rPr>
            </a:br>
            <a:br>
              <a:rPr lang="en-IN" sz="1867" dirty="0"/>
            </a:br>
            <a:r>
              <a:rPr lang="en-IN" sz="1867" b="1" dirty="0">
                <a:solidFill>
                  <a:srgbClr val="C00000"/>
                </a:solidFill>
              </a:rPr>
              <a:t>(A)  QPRS (B)  SPRQ (C)  PQRS (D)  QSRP (E)  None of these</a:t>
            </a:r>
          </a:p>
          <a:p>
            <a:pPr>
              <a:buNone/>
            </a:pPr>
            <a:br>
              <a:rPr lang="en-IN" sz="1600" dirty="0"/>
            </a:br>
            <a:endParaRPr lang="en-I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60" y="453679"/>
            <a:ext cx="10972800" cy="1143000"/>
          </a:xfrm>
        </p:spPr>
        <p:style>
          <a:lnRef idx="1">
            <a:schemeClr val="dk1"/>
          </a:lnRef>
          <a:fillRef idx="2">
            <a:schemeClr val="dk1"/>
          </a:fillRef>
          <a:effectRef idx="1">
            <a:schemeClr val="dk1"/>
          </a:effectRef>
          <a:fontRef idx="minor">
            <a:schemeClr val="dk1"/>
          </a:fontRef>
        </p:style>
        <p:txBody>
          <a:bodyPr>
            <a:normAutofit fontScale="90000"/>
          </a:bodyPr>
          <a:lstStyle/>
          <a:p>
            <a:br>
              <a:rPr lang="en-IN" u="sng" dirty="0">
                <a:solidFill>
                  <a:srgbClr val="C00000"/>
                </a:solidFill>
              </a:rPr>
            </a:br>
            <a:r>
              <a:rPr lang="en-IN" u="sng" dirty="0">
                <a:solidFill>
                  <a:srgbClr val="C00000"/>
                </a:solidFill>
              </a:rPr>
              <a:t>Type 3:</a:t>
            </a:r>
            <a:br>
              <a:rPr lang="en-IN" u="sng" dirty="0">
                <a:solidFill>
                  <a:srgbClr val="C00000"/>
                </a:solidFill>
              </a:rPr>
            </a:br>
            <a:endParaRPr lang="en-IN" u="sng" dirty="0">
              <a:solidFill>
                <a:srgbClr val="C00000"/>
              </a:solidFill>
            </a:endParaRPr>
          </a:p>
        </p:txBody>
      </p:sp>
      <p:sp>
        <p:nvSpPr>
          <p:cNvPr id="3" name="Text Placeholder 2"/>
          <p:cNvSpPr>
            <a:spLocks noGrp="1"/>
          </p:cNvSpPr>
          <p:nvPr>
            <p:ph idx="1"/>
          </p:nvPr>
        </p:nvSpPr>
        <p:spPr>
          <a:xfrm>
            <a:off x="380960" y="1596679"/>
            <a:ext cx="10972800" cy="4525963"/>
          </a:xfrm>
        </p:spPr>
        <p:style>
          <a:lnRef idx="1">
            <a:schemeClr val="dk1"/>
          </a:lnRef>
          <a:fillRef idx="2">
            <a:schemeClr val="dk1"/>
          </a:fillRef>
          <a:effectRef idx="1">
            <a:schemeClr val="dk1"/>
          </a:effectRef>
          <a:fontRef idx="minor">
            <a:schemeClr val="dk1"/>
          </a:fontRef>
        </p:style>
        <p:txBody>
          <a:bodyPr>
            <a:normAutofit fontScale="85000" lnSpcReduction="20000"/>
          </a:bodyPr>
          <a:lstStyle/>
          <a:p>
            <a:pPr>
              <a:buFont typeface="Wingdings" pitchFamily="2" charset="2"/>
              <a:buChar char="Ø"/>
            </a:pPr>
            <a:r>
              <a:rPr lang="en-IN" sz="1600" dirty="0"/>
              <a:t>    </a:t>
            </a:r>
            <a:r>
              <a:rPr lang="en-IN" sz="1600" b="1" dirty="0">
                <a:solidFill>
                  <a:srgbClr val="FF0000"/>
                </a:solidFill>
              </a:rPr>
              <a:t>Under this type, questions will come after jumbling of sentences. In other words there will be  sentences  you need to rearrange first. After that you have to give answers of the questions. Let’s  understand the same with the help of an example.</a:t>
            </a:r>
          </a:p>
          <a:p>
            <a:pPr>
              <a:buNone/>
            </a:pPr>
            <a:r>
              <a:rPr lang="en-IN" sz="1600" b="1" u="sng" dirty="0">
                <a:solidFill>
                  <a:srgbClr val="FF0000"/>
                </a:solidFill>
              </a:rPr>
              <a:t>Question 3.</a:t>
            </a:r>
            <a:endParaRPr lang="en-IN" sz="1600" u="sng" dirty="0">
              <a:solidFill>
                <a:srgbClr val="FF0000"/>
              </a:solidFill>
            </a:endParaRPr>
          </a:p>
          <a:p>
            <a:pPr>
              <a:buNone/>
            </a:pPr>
            <a:r>
              <a:rPr lang="en-IN" sz="1600" b="1" dirty="0"/>
              <a:t>       Reorganize the below given 6 sentences in correct sequence to make a meaningful paragraph, answer the questions after rearranging it.</a:t>
            </a:r>
          </a:p>
          <a:p>
            <a:pPr>
              <a:buNone/>
            </a:pPr>
            <a:endParaRPr lang="en-IN" sz="1600" b="1" dirty="0"/>
          </a:p>
          <a:p>
            <a:pPr>
              <a:buNone/>
            </a:pPr>
            <a:r>
              <a:rPr lang="en-IN" sz="1600" dirty="0"/>
              <a:t>      </a:t>
            </a:r>
            <a:r>
              <a:rPr lang="en-IN" sz="1600" b="1" dirty="0">
                <a:solidFill>
                  <a:srgbClr val="002060"/>
                </a:solidFill>
              </a:rPr>
              <a:t>(A) The primary one lies in the fact that governments should take a firm stance and apply stringent rules and regulations to lower the speed limit.</a:t>
            </a:r>
            <a:br>
              <a:rPr lang="en-IN" sz="1600" b="1" dirty="0">
                <a:solidFill>
                  <a:srgbClr val="002060"/>
                </a:solidFill>
              </a:rPr>
            </a:br>
            <a:r>
              <a:rPr lang="en-IN" sz="1600" b="1" dirty="0">
                <a:solidFill>
                  <a:srgbClr val="002060"/>
                </a:solidFill>
              </a:rPr>
              <a:t>(B) this situation could be remedied, provided some effective measures are taken.</a:t>
            </a:r>
            <a:br>
              <a:rPr lang="en-IN" sz="1600" b="1" dirty="0">
                <a:solidFill>
                  <a:srgbClr val="002060"/>
                </a:solidFill>
              </a:rPr>
            </a:br>
            <a:r>
              <a:rPr lang="en-IN" sz="1600" b="1" dirty="0">
                <a:solidFill>
                  <a:srgbClr val="002060"/>
                </a:solidFill>
              </a:rPr>
              <a:t>(C) Measures to deal with this soaring concern are many; the most significant ones are not remote or complicated but accessible and practicable.</a:t>
            </a:r>
            <a:br>
              <a:rPr lang="en-IN" sz="1600" b="1" dirty="0">
                <a:solidFill>
                  <a:srgbClr val="002060"/>
                </a:solidFill>
              </a:rPr>
            </a:br>
            <a:r>
              <a:rPr lang="en-IN" sz="1600" b="1" dirty="0">
                <a:solidFill>
                  <a:srgbClr val="002060"/>
                </a:solidFill>
              </a:rPr>
              <a:t>(D) This is the poorest disadvantage in our national character.</a:t>
            </a:r>
            <a:br>
              <a:rPr lang="en-IN" sz="1600" b="1" dirty="0">
                <a:solidFill>
                  <a:srgbClr val="002060"/>
                </a:solidFill>
              </a:rPr>
            </a:br>
            <a:r>
              <a:rPr lang="en-IN" sz="1600" b="1" dirty="0">
                <a:solidFill>
                  <a:srgbClr val="002060"/>
                </a:solidFill>
              </a:rPr>
              <a:t>(E) One of the most conspicuous trends of today’s world is a colossal surge in the number of vehicle   accidents as cars, trucks and buses, all over the world, be it in impoverished or developed nations.</a:t>
            </a:r>
            <a:br>
              <a:rPr lang="en-IN" sz="1600" b="1" dirty="0">
                <a:solidFill>
                  <a:srgbClr val="002060"/>
                </a:solidFill>
              </a:rPr>
            </a:br>
            <a:r>
              <a:rPr lang="en-IN" sz="1600" b="1" dirty="0">
                <a:solidFill>
                  <a:srgbClr val="002060"/>
                </a:solidFill>
              </a:rPr>
              <a:t>(F) There is a wide range of factors that account for why this is happening.</a:t>
            </a:r>
          </a:p>
          <a:p>
            <a:pPr>
              <a:buNone/>
            </a:pPr>
            <a:br>
              <a:rPr lang="en-IN" sz="1600" dirty="0"/>
            </a:br>
            <a:endParaRPr lang="en-I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4791"/>
            <a:ext cx="10972800" cy="1143000"/>
          </a:xfrm>
        </p:spPr>
        <p:style>
          <a:lnRef idx="1">
            <a:schemeClr val="dk1"/>
          </a:lnRef>
          <a:fillRef idx="2">
            <a:schemeClr val="dk1"/>
          </a:fillRef>
          <a:effectRef idx="1">
            <a:schemeClr val="dk1"/>
          </a:effectRef>
          <a:fontRef idx="minor">
            <a:schemeClr val="dk1"/>
          </a:fontRef>
        </p:style>
        <p:txBody>
          <a:bodyPr/>
          <a:lstStyle/>
          <a:p>
            <a:r>
              <a:rPr lang="en-US" sz="3733" u="sng" dirty="0">
                <a:solidFill>
                  <a:srgbClr val="C00000"/>
                </a:solidFill>
              </a:rPr>
              <a:t>Jumbled Sentences/ Para -jumbles</a:t>
            </a:r>
            <a:endParaRPr lang="en-IN" sz="3733" dirty="0">
              <a:solidFill>
                <a:srgbClr val="C00000"/>
              </a:solidFill>
            </a:endParaRPr>
          </a:p>
        </p:txBody>
      </p:sp>
      <p:sp>
        <p:nvSpPr>
          <p:cNvPr id="3" name="Text Placeholder 2"/>
          <p:cNvSpPr>
            <a:spLocks noGrp="1"/>
          </p:cNvSpPr>
          <p:nvPr>
            <p:ph idx="1"/>
          </p:nvPr>
        </p:nvSpPr>
        <p:spPr>
          <a:xfrm>
            <a:off x="647739" y="1587791"/>
            <a:ext cx="10972800" cy="4525963"/>
          </a:xfrm>
        </p:spPr>
        <p:style>
          <a:lnRef idx="1">
            <a:schemeClr val="dk1"/>
          </a:lnRef>
          <a:fillRef idx="2">
            <a:schemeClr val="dk1"/>
          </a:fillRef>
          <a:effectRef idx="1">
            <a:schemeClr val="dk1"/>
          </a:effectRef>
          <a:fontRef idx="minor">
            <a:schemeClr val="dk1"/>
          </a:fontRef>
        </p:style>
        <p:txBody>
          <a:bodyPr>
            <a:normAutofit fontScale="92500" lnSpcReduction="20000"/>
          </a:bodyPr>
          <a:lstStyle/>
          <a:p>
            <a:pPr marL="838179" indent="-685783" algn="just">
              <a:buFont typeface="Wingdings" pitchFamily="2" charset="2"/>
              <a:buChar char="Ø"/>
            </a:pPr>
            <a:r>
              <a:rPr lang="en-IN" sz="2400" dirty="0"/>
              <a:t>      </a:t>
            </a:r>
            <a:r>
              <a:rPr lang="en-IN" sz="2133" b="1" dirty="0">
                <a:solidFill>
                  <a:srgbClr val="002060"/>
                </a:solidFill>
              </a:rPr>
              <a:t>Para jumbles are a group of independent sentences usually 5 to 6, which are jumbled and presented to us in the form of questions.</a:t>
            </a:r>
          </a:p>
          <a:p>
            <a:pPr marL="838179" indent="-685783" algn="just">
              <a:buNone/>
            </a:pPr>
            <a:endParaRPr lang="en-IN" sz="2133" b="1" dirty="0">
              <a:solidFill>
                <a:srgbClr val="002060"/>
              </a:solidFill>
            </a:endParaRPr>
          </a:p>
          <a:p>
            <a:pPr marL="838179" indent="-685783" algn="just">
              <a:buFont typeface="Wingdings" pitchFamily="2" charset="2"/>
              <a:buChar char="Ø"/>
            </a:pPr>
            <a:r>
              <a:rPr lang="en-IN" sz="2133" b="1" dirty="0">
                <a:solidFill>
                  <a:srgbClr val="002060"/>
                </a:solidFill>
              </a:rPr>
              <a:t>      It is our task to identify which one comes first, then next, and so on until we form a coherent &amp; meaningful paragraph. </a:t>
            </a:r>
          </a:p>
          <a:p>
            <a:pPr marL="838179" indent="-685783" algn="just">
              <a:buNone/>
            </a:pPr>
            <a:endParaRPr lang="en-IN" sz="2133" b="1" dirty="0">
              <a:solidFill>
                <a:srgbClr val="002060"/>
              </a:solidFill>
            </a:endParaRPr>
          </a:p>
          <a:p>
            <a:pPr marL="838179" indent="-685783" algn="just">
              <a:buFont typeface="Wingdings" pitchFamily="2" charset="2"/>
              <a:buChar char="Ø"/>
            </a:pPr>
            <a:r>
              <a:rPr lang="en-IN" sz="2133" b="1" dirty="0">
                <a:solidFill>
                  <a:srgbClr val="002060"/>
                </a:solidFill>
              </a:rPr>
              <a:t>We have done Para jumbles right from the schooling and yet it may seem a paramount task for some to rearrange them in a meaningful way. </a:t>
            </a:r>
          </a:p>
          <a:p>
            <a:pPr marL="838179" indent="-685783" algn="just">
              <a:buNone/>
            </a:pPr>
            <a:endParaRPr lang="en-IN" sz="2133" b="1" dirty="0">
              <a:solidFill>
                <a:srgbClr val="002060"/>
              </a:solidFill>
            </a:endParaRPr>
          </a:p>
          <a:p>
            <a:pPr marL="838179" indent="-685783" algn="just">
              <a:buFont typeface="Wingdings" pitchFamily="2" charset="2"/>
              <a:buChar char="Ø"/>
            </a:pPr>
            <a:r>
              <a:rPr lang="en-IN" sz="2133" b="1" dirty="0">
                <a:solidFill>
                  <a:srgbClr val="002060"/>
                </a:solidFill>
              </a:rPr>
              <a:t>Para jumbles play vital role in evaluating our logical ability in sequencing   the given information as per the logic &amp; meaning.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2193"/>
            <a:ext cx="10972800" cy="1143000"/>
          </a:xfrm>
        </p:spPr>
        <p:style>
          <a:lnRef idx="1">
            <a:schemeClr val="dk1"/>
          </a:lnRef>
          <a:fillRef idx="2">
            <a:schemeClr val="dk1"/>
          </a:fillRef>
          <a:effectRef idx="1">
            <a:schemeClr val="dk1"/>
          </a:effectRef>
          <a:fontRef idx="minor">
            <a:schemeClr val="dk1"/>
          </a:fontRef>
        </p:style>
        <p:txBody>
          <a:bodyPr>
            <a:normAutofit fontScale="90000"/>
          </a:bodyPr>
          <a:lstStyle/>
          <a:p>
            <a:br>
              <a:rPr lang="en-IN" dirty="0">
                <a:solidFill>
                  <a:srgbClr val="C00000"/>
                </a:solidFill>
              </a:rPr>
            </a:br>
            <a:r>
              <a:rPr lang="en-IN" dirty="0">
                <a:solidFill>
                  <a:srgbClr val="C00000"/>
                </a:solidFill>
              </a:rPr>
              <a:t>Identify the opening sentence</a:t>
            </a:r>
            <a:br>
              <a:rPr lang="en-IN" dirty="0">
                <a:solidFill>
                  <a:srgbClr val="C00000"/>
                </a:solidFill>
              </a:rPr>
            </a:br>
            <a:endParaRPr lang="en-IN" dirty="0">
              <a:solidFill>
                <a:srgbClr val="C00000"/>
              </a:solidFill>
            </a:endParaRPr>
          </a:p>
        </p:txBody>
      </p:sp>
      <p:sp>
        <p:nvSpPr>
          <p:cNvPr id="3" name="Text Placeholder 2"/>
          <p:cNvSpPr>
            <a:spLocks noGrp="1"/>
          </p:cNvSpPr>
          <p:nvPr>
            <p:ph idx="1"/>
          </p:nvPr>
        </p:nvSpPr>
        <p:spPr>
          <a:xfrm>
            <a:off x="609600" y="1600761"/>
            <a:ext cx="10972800" cy="4525963"/>
          </a:xfrm>
        </p:spPr>
        <p:style>
          <a:lnRef idx="1">
            <a:schemeClr val="dk1"/>
          </a:lnRef>
          <a:fillRef idx="2">
            <a:schemeClr val="dk1"/>
          </a:fillRef>
          <a:effectRef idx="1">
            <a:schemeClr val="dk1"/>
          </a:effectRef>
          <a:fontRef idx="minor">
            <a:schemeClr val="dk1"/>
          </a:fontRef>
        </p:style>
        <p:txBody>
          <a:bodyPr/>
          <a:lstStyle/>
          <a:p>
            <a:pPr>
              <a:buNone/>
            </a:pPr>
            <a:endParaRPr lang="en-IN" sz="2400" b="1" dirty="0"/>
          </a:p>
          <a:p>
            <a:pPr>
              <a:buNone/>
            </a:pPr>
            <a:r>
              <a:rPr lang="en-IN" sz="2400" b="1" dirty="0">
                <a:solidFill>
                  <a:srgbClr val="C00000"/>
                </a:solidFill>
              </a:rPr>
              <a:t>Yes, I am the boss!!!!!!!</a:t>
            </a:r>
          </a:p>
          <a:p>
            <a:pPr algn="just">
              <a:buFont typeface="Wingdings" pitchFamily="2" charset="2"/>
              <a:buChar char="Ø"/>
            </a:pPr>
            <a:r>
              <a:rPr lang="en-IN" sz="2400" dirty="0">
                <a:solidFill>
                  <a:srgbClr val="C00000"/>
                </a:solidFill>
              </a:rPr>
              <a:t> </a:t>
            </a:r>
            <a:r>
              <a:rPr lang="en-IN" sz="2400" dirty="0"/>
              <a:t>   </a:t>
            </a:r>
            <a:r>
              <a:rPr lang="en-IN" sz="2133" b="1" dirty="0">
                <a:solidFill>
                  <a:srgbClr val="002060"/>
                </a:solidFill>
              </a:rPr>
              <a:t>The first thing that you need to do is to identify the opening sentence  of the paragraph. If you can do that, then you will be able to fix at  least one sentence in its position. The opening sentence generally introduces you to the topic.</a:t>
            </a:r>
          </a:p>
          <a:p>
            <a:pPr algn="just">
              <a:buNone/>
            </a:pPr>
            <a:r>
              <a:rPr lang="en-US" sz="1867" b="1" u="sng" dirty="0">
                <a:solidFill>
                  <a:schemeClr val="tx1"/>
                </a:solidFill>
              </a:rPr>
              <a:t>Example:</a:t>
            </a:r>
          </a:p>
          <a:p>
            <a:pPr algn="just"/>
            <a:r>
              <a:rPr lang="en-US" sz="1867" b="1" dirty="0">
                <a:solidFill>
                  <a:srgbClr val="C00000"/>
                </a:solidFill>
              </a:rPr>
              <a:t>Telegraphy is the long- distance transmission of messages without the physical exchange of an object bearing the message.</a:t>
            </a:r>
            <a:endParaRPr lang="en-IN" sz="1867" b="1" dirty="0">
              <a:solidFill>
                <a:srgbClr val="C00000"/>
              </a:solidFill>
            </a:endParaRPr>
          </a:p>
          <a:p>
            <a:pPr algn="just">
              <a:buNone/>
            </a:pPr>
            <a:endParaRPr lang="en-IN" sz="2133" b="1" dirty="0">
              <a:solidFill>
                <a:srgbClr val="0070C0"/>
              </a:solidFill>
            </a:endParaRPr>
          </a:p>
          <a:p>
            <a:pPr>
              <a:buNone/>
            </a:pPr>
            <a:endParaRPr lang="en-IN" sz="2400" dirty="0">
              <a:solidFill>
                <a:srgbClr val="0070C0"/>
              </a:solidFill>
            </a:endParaRPr>
          </a:p>
        </p:txBody>
      </p:sp>
      <p:pic>
        <p:nvPicPr>
          <p:cNvPr id="4" name="Picture 3" descr="boss.jpg"/>
          <p:cNvPicPr>
            <a:picLocks noChangeAspect="1"/>
          </p:cNvPicPr>
          <p:nvPr/>
        </p:nvPicPr>
        <p:blipFill>
          <a:blip r:embed="rId2"/>
          <a:stretch>
            <a:fillRect/>
          </a:stretch>
        </p:blipFill>
        <p:spPr>
          <a:xfrm>
            <a:off x="9304897" y="4900474"/>
            <a:ext cx="2289008" cy="12262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8CFC7E-6AF7-4A90-A368-70699D3865E2}"/>
              </a:ext>
            </a:extLst>
          </p:cNvPr>
          <p:cNvSpPr txBox="1"/>
          <p:nvPr/>
        </p:nvSpPr>
        <p:spPr>
          <a:xfrm>
            <a:off x="2270357" y="2514601"/>
            <a:ext cx="7584843" cy="913007"/>
          </a:xfrm>
          <a:prstGeom prst="rect">
            <a:avLst/>
          </a:prstGeom>
          <a:noFill/>
        </p:spPr>
        <p:txBody>
          <a:bodyPr wrap="square" rtlCol="0">
            <a:spAutoFit/>
          </a:bodyPr>
          <a:lstStyle/>
          <a:p>
            <a:pPr algn="ctr"/>
            <a:r>
              <a:rPr lang="en-US" sz="5333" b="1" dirty="0">
                <a:latin typeface="Calibri" pitchFamily="34" charset="0"/>
                <a:cs typeface="Calibri" pitchFamily="34" charset="0"/>
              </a:rPr>
              <a:t>Thank You</a:t>
            </a:r>
          </a:p>
        </p:txBody>
      </p:sp>
      <p:sp>
        <p:nvSpPr>
          <p:cNvPr id="6" name="TextBox 5">
            <a:extLst>
              <a:ext uri="{FF2B5EF4-FFF2-40B4-BE49-F238E27FC236}">
                <a16:creationId xmlns:a16="http://schemas.microsoft.com/office/drawing/2014/main" id="{C87A514C-EBF4-417D-A65D-50C22FF746D0}"/>
              </a:ext>
            </a:extLst>
          </p:cNvPr>
          <p:cNvSpPr txBox="1"/>
          <p:nvPr/>
        </p:nvSpPr>
        <p:spPr>
          <a:xfrm>
            <a:off x="2378217" y="5787477"/>
            <a:ext cx="7584843" cy="379656"/>
          </a:xfrm>
          <a:prstGeom prst="rect">
            <a:avLst/>
          </a:prstGeom>
          <a:noFill/>
        </p:spPr>
        <p:txBody>
          <a:bodyPr wrap="square" rtlCol="0">
            <a:spAutoFit/>
          </a:bodyPr>
          <a:lstStyle/>
          <a:p>
            <a:pPr algn="ctr"/>
            <a:r>
              <a:rPr lang="en-US" sz="1867" dirty="0">
                <a:solidFill>
                  <a:srgbClr val="C00000"/>
                </a:solidFill>
                <a:latin typeface="Calibri" pitchFamily="34" charset="0"/>
                <a:cs typeface="Calibri" pitchFamily="34" charset="0"/>
              </a:rPr>
              <a:t>Best ahead!!</a:t>
            </a:r>
            <a:endParaRPr lang="en-US" sz="4267"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387879721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2464" y="2000240"/>
            <a:ext cx="1219200" cy="19050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2" name="Title 1"/>
          <p:cNvSpPr>
            <a:spLocks noGrp="1"/>
          </p:cNvSpPr>
          <p:nvPr>
            <p:ph type="title"/>
          </p:nvPr>
        </p:nvSpPr>
        <p:spPr>
          <a:xfrm>
            <a:off x="609600" y="515818"/>
            <a:ext cx="10972800" cy="1143000"/>
          </a:xfrm>
        </p:spPr>
        <p:style>
          <a:lnRef idx="1">
            <a:schemeClr val="dk1"/>
          </a:lnRef>
          <a:fillRef idx="2">
            <a:schemeClr val="dk1"/>
          </a:fillRef>
          <a:effectRef idx="1">
            <a:schemeClr val="dk1"/>
          </a:effectRef>
          <a:fontRef idx="minor">
            <a:schemeClr val="dk1"/>
          </a:fontRef>
        </p:style>
        <p:txBody>
          <a:bodyPr/>
          <a:lstStyle/>
          <a:p>
            <a:r>
              <a:rPr lang="en-US" dirty="0">
                <a:solidFill>
                  <a:srgbClr val="C00000"/>
                </a:solidFill>
              </a:rPr>
              <a:t>Myths &amp; Facts</a:t>
            </a:r>
            <a:endParaRPr lang="en-IN" dirty="0">
              <a:solidFill>
                <a:srgbClr val="C00000"/>
              </a:solidFill>
            </a:endParaRPr>
          </a:p>
        </p:txBody>
      </p:sp>
      <p:sp>
        <p:nvSpPr>
          <p:cNvPr id="3" name="Text Placeholder 2"/>
          <p:cNvSpPr>
            <a:spLocks noGrp="1"/>
          </p:cNvSpPr>
          <p:nvPr>
            <p:ph idx="1"/>
          </p:nvPr>
        </p:nvSpPr>
        <p:spPr>
          <a:xfrm>
            <a:off x="609600" y="1609636"/>
            <a:ext cx="10972800" cy="4525963"/>
          </a:xfrm>
        </p:spPr>
        <p:style>
          <a:lnRef idx="1">
            <a:schemeClr val="dk1"/>
          </a:lnRef>
          <a:fillRef idx="2">
            <a:schemeClr val="dk1"/>
          </a:fillRef>
          <a:effectRef idx="1">
            <a:schemeClr val="dk1"/>
          </a:effectRef>
          <a:fontRef idx="minor">
            <a:schemeClr val="dk1"/>
          </a:fontRef>
        </p:style>
        <p:txBody>
          <a:bodyPr>
            <a:normAutofit fontScale="85000" lnSpcReduction="20000"/>
          </a:bodyPr>
          <a:lstStyle/>
          <a:p>
            <a:pPr>
              <a:buNone/>
            </a:pPr>
            <a:r>
              <a:rPr lang="en-IN" sz="2133" b="1" dirty="0">
                <a:solidFill>
                  <a:srgbClr val="C00000"/>
                </a:solidFill>
              </a:rPr>
              <a:t>Myth 1: Para jumbles are very difficult.</a:t>
            </a:r>
          </a:p>
          <a:p>
            <a:pPr>
              <a:buNone/>
            </a:pPr>
            <a:r>
              <a:rPr lang="en-US" sz="2133" b="1" dirty="0">
                <a:solidFill>
                  <a:srgbClr val="002060"/>
                </a:solidFill>
              </a:rPr>
              <a:t>Fact: Not really!!! If a set of rules &amp; strategies are followed, it’s like a walk in the </a:t>
            </a:r>
          </a:p>
          <a:p>
            <a:pPr>
              <a:buNone/>
            </a:pPr>
            <a:r>
              <a:rPr lang="en-US" sz="2133" b="1" dirty="0">
                <a:solidFill>
                  <a:srgbClr val="002060"/>
                </a:solidFill>
              </a:rPr>
              <a:t>park.</a:t>
            </a:r>
            <a:endParaRPr lang="en-IN" sz="2133" b="1" dirty="0">
              <a:solidFill>
                <a:srgbClr val="002060"/>
              </a:solidFill>
            </a:endParaRPr>
          </a:p>
          <a:p>
            <a:pPr>
              <a:buNone/>
            </a:pPr>
            <a:endParaRPr lang="en-IN" sz="2133" dirty="0"/>
          </a:p>
          <a:p>
            <a:pPr>
              <a:buNone/>
            </a:pPr>
            <a:r>
              <a:rPr lang="en-IN" sz="2133" b="1" dirty="0">
                <a:solidFill>
                  <a:srgbClr val="C00000"/>
                </a:solidFill>
              </a:rPr>
              <a:t>Myth 2: It has a low weightage in exams.</a:t>
            </a:r>
          </a:p>
          <a:p>
            <a:pPr>
              <a:buNone/>
            </a:pPr>
            <a:r>
              <a:rPr lang="en-IN" sz="2133" b="1" dirty="0">
                <a:solidFill>
                  <a:srgbClr val="002060"/>
                </a:solidFill>
              </a:rPr>
              <a:t>Fact: Para jumbles are examiners favourite and a lot of such questions come in </a:t>
            </a:r>
          </a:p>
          <a:p>
            <a:pPr>
              <a:buNone/>
            </a:pPr>
            <a:r>
              <a:rPr lang="en-IN" sz="2133" b="1" dirty="0">
                <a:solidFill>
                  <a:srgbClr val="002060"/>
                </a:solidFill>
              </a:rPr>
              <a:t>Verbal based exams. So, crack them and bag good scores.</a:t>
            </a:r>
          </a:p>
          <a:p>
            <a:pPr>
              <a:buNone/>
            </a:pPr>
            <a:endParaRPr lang="en-IN" sz="2133" dirty="0"/>
          </a:p>
          <a:p>
            <a:pPr>
              <a:buNone/>
            </a:pPr>
            <a:r>
              <a:rPr lang="en-IN" sz="2133" b="1" dirty="0">
                <a:solidFill>
                  <a:srgbClr val="C00000"/>
                </a:solidFill>
              </a:rPr>
              <a:t>Myth 3: Para jumbles have NO rules.</a:t>
            </a:r>
          </a:p>
          <a:p>
            <a:pPr>
              <a:buNone/>
            </a:pPr>
            <a:r>
              <a:rPr lang="en-US" sz="2133" b="1" dirty="0">
                <a:solidFill>
                  <a:srgbClr val="002060"/>
                </a:solidFill>
              </a:rPr>
              <a:t>Fact: There a set of wonderful rules &amp; strategies that help while solving </a:t>
            </a:r>
          </a:p>
          <a:p>
            <a:pPr>
              <a:buNone/>
            </a:pPr>
            <a:r>
              <a:rPr lang="en-US" sz="2133" b="1" dirty="0">
                <a:solidFill>
                  <a:srgbClr val="002060"/>
                </a:solidFill>
              </a:rPr>
              <a:t>Para jumbles, so learn them with ease to master the concept.</a:t>
            </a:r>
            <a:endParaRPr lang="en-IN" sz="2133" b="1" dirty="0">
              <a:solidFill>
                <a:srgbClr val="002060"/>
              </a:solidFill>
            </a:endParaRPr>
          </a:p>
        </p:txBody>
      </p:sp>
      <p:sp>
        <p:nvSpPr>
          <p:cNvPr id="8" name="Freeform 7"/>
          <p:cNvSpPr/>
          <p:nvPr/>
        </p:nvSpPr>
        <p:spPr>
          <a:xfrm>
            <a:off x="571461" y="1904990"/>
            <a:ext cx="95251" cy="60959"/>
          </a:xfrm>
          <a:custGeom>
            <a:avLst/>
            <a:gdLst>
              <a:gd name="connsiteX0" fmla="*/ 0 w 71438"/>
              <a:gd name="connsiteY0" fmla="*/ 0 h 45719"/>
              <a:gd name="connsiteX1" fmla="*/ 71438 w 71438"/>
              <a:gd name="connsiteY1" fmla="*/ 0 h 45719"/>
              <a:gd name="connsiteX2" fmla="*/ 71438 w 71438"/>
              <a:gd name="connsiteY2" fmla="*/ 45719 h 45719"/>
              <a:gd name="connsiteX3" fmla="*/ 0 w 71438"/>
              <a:gd name="connsiteY3" fmla="*/ 45719 h 45719"/>
              <a:gd name="connsiteX4" fmla="*/ 0 w 71438"/>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38" h="45719">
                <a:moveTo>
                  <a:pt x="0" y="0"/>
                </a:moveTo>
                <a:lnTo>
                  <a:pt x="71438" y="0"/>
                </a:lnTo>
                <a:lnTo>
                  <a:pt x="71438" y="45719"/>
                </a:lnTo>
                <a:lnTo>
                  <a:pt x="0" y="45719"/>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ox(i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ox(i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ox(i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ox(in)">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1268"/>
            <a:ext cx="10972800" cy="1143000"/>
          </a:xfrm>
        </p:spPr>
        <p:style>
          <a:lnRef idx="1">
            <a:schemeClr val="dk1"/>
          </a:lnRef>
          <a:fillRef idx="2">
            <a:schemeClr val="dk1"/>
          </a:fillRef>
          <a:effectRef idx="1">
            <a:schemeClr val="dk1"/>
          </a:effectRef>
          <a:fontRef idx="minor">
            <a:schemeClr val="dk1"/>
          </a:fontRef>
        </p:style>
        <p:txBody>
          <a:bodyPr/>
          <a:lstStyle/>
          <a:p>
            <a:r>
              <a:rPr lang="en-US" dirty="0">
                <a:solidFill>
                  <a:srgbClr val="C00000"/>
                </a:solidFill>
              </a:rPr>
              <a:t>Rules &amp; Strategies</a:t>
            </a:r>
            <a:endParaRPr lang="en-IN" dirty="0">
              <a:solidFill>
                <a:srgbClr val="C00000"/>
              </a:solidFill>
            </a:endParaRPr>
          </a:p>
        </p:txBody>
      </p:sp>
      <p:sp>
        <p:nvSpPr>
          <p:cNvPr id="3" name="Text Placeholder 2"/>
          <p:cNvSpPr>
            <a:spLocks noGrp="1"/>
          </p:cNvSpPr>
          <p:nvPr>
            <p:ph idx="1"/>
          </p:nvPr>
        </p:nvSpPr>
        <p:spPr>
          <a:xfrm>
            <a:off x="609600" y="1594268"/>
            <a:ext cx="10972800" cy="4525963"/>
          </a:xfrm>
        </p:spPr>
        <p:style>
          <a:lnRef idx="1">
            <a:schemeClr val="dk1"/>
          </a:lnRef>
          <a:fillRef idx="2">
            <a:schemeClr val="dk1"/>
          </a:fillRef>
          <a:effectRef idx="1">
            <a:schemeClr val="dk1"/>
          </a:effectRef>
          <a:fontRef idx="minor">
            <a:schemeClr val="dk1"/>
          </a:fontRef>
        </p:style>
        <p:txBody>
          <a:bodyPr/>
          <a:lstStyle/>
          <a:p>
            <a:pPr>
              <a:buNone/>
            </a:pPr>
            <a:endParaRPr lang="en-US" dirty="0"/>
          </a:p>
          <a:p>
            <a:pPr>
              <a:buNone/>
            </a:pPr>
            <a:endParaRPr lang="en-US" dirty="0"/>
          </a:p>
          <a:p>
            <a:pPr algn="ctr">
              <a:buNone/>
            </a:pPr>
            <a:r>
              <a:rPr lang="en-US" b="1" dirty="0">
                <a:solidFill>
                  <a:srgbClr val="002060"/>
                </a:solidFill>
              </a:rPr>
              <a:t>“Rules are meant to be followed not broken”</a:t>
            </a:r>
            <a:endParaRPr lang="en-IN" b="1" dirty="0">
              <a:solidFill>
                <a:srgbClr val="002060"/>
              </a:solidFill>
            </a:endParaRPr>
          </a:p>
        </p:txBody>
      </p:sp>
      <p:pic>
        <p:nvPicPr>
          <p:cNvPr id="4" name="Picture 3" descr="rules.jpg"/>
          <p:cNvPicPr>
            <a:picLocks noChangeAspect="1"/>
          </p:cNvPicPr>
          <p:nvPr/>
        </p:nvPicPr>
        <p:blipFill>
          <a:blip r:embed="rId2"/>
          <a:stretch>
            <a:fillRect/>
          </a:stretch>
        </p:blipFill>
        <p:spPr>
          <a:xfrm>
            <a:off x="1714469" y="4381519"/>
            <a:ext cx="2438400" cy="1714500"/>
          </a:xfrm>
          <a:prstGeom prst="rect">
            <a:avLst/>
          </a:prstGeom>
        </p:spPr>
      </p:pic>
      <p:pic>
        <p:nvPicPr>
          <p:cNvPr id="5" name="Picture 4" descr="strategies.png"/>
          <p:cNvPicPr>
            <a:picLocks noChangeAspect="1"/>
          </p:cNvPicPr>
          <p:nvPr/>
        </p:nvPicPr>
        <p:blipFill>
          <a:blip r:embed="rId3"/>
          <a:stretch>
            <a:fillRect/>
          </a:stretch>
        </p:blipFill>
        <p:spPr>
          <a:xfrm>
            <a:off x="8572517" y="4381507"/>
            <a:ext cx="2095515" cy="17145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61" y="489184"/>
            <a:ext cx="10972800" cy="1143000"/>
          </a:xfrm>
        </p:spPr>
        <p:style>
          <a:lnRef idx="1">
            <a:schemeClr val="dk1"/>
          </a:lnRef>
          <a:fillRef idx="2">
            <a:schemeClr val="dk1"/>
          </a:fillRef>
          <a:effectRef idx="1">
            <a:schemeClr val="dk1"/>
          </a:effectRef>
          <a:fontRef idx="minor">
            <a:schemeClr val="dk1"/>
          </a:fontRef>
        </p:style>
        <p:txBody>
          <a:bodyPr/>
          <a:lstStyle/>
          <a:p>
            <a:r>
              <a:rPr lang="en-IN" dirty="0">
                <a:solidFill>
                  <a:srgbClr val="C00000"/>
                </a:solidFill>
              </a:rPr>
              <a:t>NOUN PRONOUN Rule</a:t>
            </a:r>
          </a:p>
        </p:txBody>
      </p:sp>
      <p:sp>
        <p:nvSpPr>
          <p:cNvPr id="3" name="Text Placeholder 2"/>
          <p:cNvSpPr>
            <a:spLocks noGrp="1"/>
          </p:cNvSpPr>
          <p:nvPr>
            <p:ph idx="1"/>
          </p:nvPr>
        </p:nvSpPr>
        <p:spPr>
          <a:xfrm>
            <a:off x="571461" y="1583002"/>
            <a:ext cx="10972800" cy="4525963"/>
          </a:xfrm>
        </p:spPr>
        <p:style>
          <a:lnRef idx="1">
            <a:schemeClr val="dk1"/>
          </a:lnRef>
          <a:fillRef idx="2">
            <a:schemeClr val="dk1"/>
          </a:fillRef>
          <a:effectRef idx="1">
            <a:schemeClr val="dk1"/>
          </a:effectRef>
          <a:fontRef idx="minor">
            <a:schemeClr val="dk1"/>
          </a:fontRef>
        </p:style>
        <p:txBody>
          <a:bodyPr>
            <a:normAutofit lnSpcReduction="10000"/>
          </a:bodyPr>
          <a:lstStyle/>
          <a:p>
            <a:pPr>
              <a:buNone/>
            </a:pPr>
            <a:r>
              <a:rPr lang="en-IN" sz="2400" b="1" dirty="0"/>
              <a:t>  </a:t>
            </a:r>
            <a:r>
              <a:rPr lang="en-IN" sz="2400" b="1" u="sng" dirty="0">
                <a:solidFill>
                  <a:srgbClr val="FF0000"/>
                </a:solidFill>
              </a:rPr>
              <a:t>Hero &amp; Dupe rule!!!!!!</a:t>
            </a:r>
          </a:p>
          <a:p>
            <a:pPr algn="just">
              <a:buFont typeface="Wingdings" pitchFamily="2" charset="2"/>
              <a:buChar char="Ø"/>
            </a:pPr>
            <a:r>
              <a:rPr lang="en-IN" sz="2400" dirty="0"/>
              <a:t>    </a:t>
            </a:r>
            <a:r>
              <a:rPr lang="en-IN" sz="2133" b="1" dirty="0">
                <a:solidFill>
                  <a:srgbClr val="002060"/>
                </a:solidFill>
              </a:rPr>
              <a:t>The basic rule of noun and pronoun is that noun always comes first.  </a:t>
            </a:r>
          </a:p>
          <a:p>
            <a:pPr algn="just">
              <a:buFont typeface="Wingdings" pitchFamily="2" charset="2"/>
              <a:buChar char="Ø"/>
            </a:pPr>
            <a:r>
              <a:rPr lang="en-IN" sz="2133" b="1" dirty="0">
                <a:solidFill>
                  <a:srgbClr val="002060"/>
                </a:solidFill>
              </a:rPr>
              <a:t>    So, whenever there is a pronoun in the sentences, first thing is to fix the  noun and then fix both the sentences together. One important thing which you should see here is the terms of gender and number. Meaning noun and pronoun should be in line with these terms.</a:t>
            </a:r>
          </a:p>
          <a:p>
            <a:pPr>
              <a:buNone/>
            </a:pPr>
            <a:endParaRPr lang="en-US" sz="2400" b="1" u="sng" dirty="0"/>
          </a:p>
          <a:p>
            <a:pPr>
              <a:buNone/>
            </a:pPr>
            <a:r>
              <a:rPr lang="en-US" sz="1867" b="1" u="sng" dirty="0"/>
              <a:t>Example: </a:t>
            </a:r>
          </a:p>
          <a:p>
            <a:r>
              <a:rPr lang="en-US" sz="1867" b="1" dirty="0">
                <a:solidFill>
                  <a:srgbClr val="C00000"/>
                </a:solidFill>
              </a:rPr>
              <a:t>He is the world’s greatest batsmen who hit 100 tons.</a:t>
            </a:r>
          </a:p>
          <a:p>
            <a:r>
              <a:rPr lang="en-US" sz="1867" b="1" dirty="0">
                <a:solidFill>
                  <a:srgbClr val="C00000"/>
                </a:solidFill>
              </a:rPr>
              <a:t>Sachin Tendulkar is considered the God of Cricket.</a:t>
            </a:r>
            <a:endParaRPr lang="en-IN" sz="1867" b="1" dirty="0">
              <a:solidFill>
                <a:srgbClr val="C00000"/>
              </a:solidFill>
            </a:endParaRPr>
          </a:p>
        </p:txBody>
      </p:sp>
      <p:pic>
        <p:nvPicPr>
          <p:cNvPr id="4" name="Picture 3" descr="nouns &amp; pronouns.jpg"/>
          <p:cNvPicPr>
            <a:picLocks noChangeAspect="1"/>
          </p:cNvPicPr>
          <p:nvPr/>
        </p:nvPicPr>
        <p:blipFill>
          <a:blip r:embed="rId2"/>
          <a:stretch>
            <a:fillRect/>
          </a:stretch>
        </p:blipFill>
        <p:spPr>
          <a:xfrm>
            <a:off x="7664488" y="4286256"/>
            <a:ext cx="3860800" cy="17145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37" y="453674"/>
            <a:ext cx="10972800" cy="1143000"/>
          </a:xfrm>
        </p:spPr>
        <p:style>
          <a:lnRef idx="1">
            <a:schemeClr val="dk1"/>
          </a:lnRef>
          <a:fillRef idx="2">
            <a:schemeClr val="dk1"/>
          </a:fillRef>
          <a:effectRef idx="1">
            <a:schemeClr val="dk1"/>
          </a:effectRef>
          <a:fontRef idx="minor">
            <a:schemeClr val="dk1"/>
          </a:fontRef>
        </p:style>
        <p:txBody>
          <a:bodyPr>
            <a:normAutofit fontScale="90000"/>
          </a:bodyPr>
          <a:lstStyle/>
          <a:p>
            <a:br>
              <a:rPr lang="en-IN" sz="2667" u="sng" dirty="0">
                <a:solidFill>
                  <a:srgbClr val="C00000"/>
                </a:solidFill>
              </a:rPr>
            </a:br>
            <a:r>
              <a:rPr lang="en-IN" sz="3200" u="sng" dirty="0">
                <a:solidFill>
                  <a:srgbClr val="C00000"/>
                </a:solidFill>
              </a:rPr>
              <a:t>RULE 2: Search for the connecting words/ </a:t>
            </a:r>
            <a:br>
              <a:rPr lang="en-IN" sz="3200" u="sng" dirty="0">
                <a:solidFill>
                  <a:srgbClr val="C00000"/>
                </a:solidFill>
              </a:rPr>
            </a:br>
            <a:r>
              <a:rPr lang="en-IN" sz="3200" u="sng" dirty="0">
                <a:solidFill>
                  <a:srgbClr val="C00000"/>
                </a:solidFill>
              </a:rPr>
              <a:t>Conjunctions</a:t>
            </a:r>
            <a:br>
              <a:rPr lang="en-IN" sz="3200" u="sng" dirty="0">
                <a:solidFill>
                  <a:srgbClr val="C00000"/>
                </a:solidFill>
              </a:rPr>
            </a:br>
            <a:endParaRPr lang="en-IN" sz="3200" dirty="0">
              <a:solidFill>
                <a:srgbClr val="C00000"/>
              </a:solidFill>
            </a:endParaRPr>
          </a:p>
        </p:txBody>
      </p:sp>
      <p:sp>
        <p:nvSpPr>
          <p:cNvPr id="3" name="Text Placeholder 2"/>
          <p:cNvSpPr>
            <a:spLocks noGrp="1"/>
          </p:cNvSpPr>
          <p:nvPr>
            <p:ph idx="1"/>
          </p:nvPr>
        </p:nvSpPr>
        <p:spPr>
          <a:xfrm>
            <a:off x="457237" y="1596674"/>
            <a:ext cx="10972800" cy="4525963"/>
          </a:xfrm>
        </p:spPr>
        <p:style>
          <a:lnRef idx="1">
            <a:schemeClr val="dk1"/>
          </a:lnRef>
          <a:fillRef idx="2">
            <a:schemeClr val="dk1"/>
          </a:fillRef>
          <a:effectRef idx="1">
            <a:schemeClr val="dk1"/>
          </a:effectRef>
          <a:fontRef idx="minor">
            <a:schemeClr val="dk1"/>
          </a:fontRef>
        </p:style>
        <p:txBody>
          <a:bodyPr>
            <a:normAutofit fontScale="92500" lnSpcReduction="10000"/>
          </a:bodyPr>
          <a:lstStyle/>
          <a:p>
            <a:pPr>
              <a:buFont typeface="Wingdings" pitchFamily="2" charset="2"/>
              <a:buChar char="Ø"/>
            </a:pPr>
            <a:r>
              <a:rPr lang="en-IN" sz="2400" dirty="0"/>
              <a:t>    </a:t>
            </a:r>
            <a:r>
              <a:rPr lang="en-IN" sz="2400" b="1" dirty="0">
                <a:solidFill>
                  <a:srgbClr val="0070C0"/>
                </a:solidFill>
              </a:rPr>
              <a:t>If you see a sentence that start with connecting words such as    </a:t>
            </a:r>
            <a:r>
              <a:rPr lang="en-IN" sz="2400" b="1" dirty="0">
                <a:solidFill>
                  <a:srgbClr val="C00000"/>
                </a:solidFill>
              </a:rPr>
              <a:t>and, but, then, yet, because </a:t>
            </a:r>
            <a:r>
              <a:rPr lang="en-IN" sz="2400" b="1" dirty="0">
                <a:solidFill>
                  <a:srgbClr val="0070C0"/>
                </a:solidFill>
              </a:rPr>
              <a:t>etc, then we can be 100% sure that it is   not the first sentence.</a:t>
            </a:r>
            <a:br>
              <a:rPr lang="en-IN" sz="2400" b="1" dirty="0">
                <a:solidFill>
                  <a:srgbClr val="0070C0"/>
                </a:solidFill>
              </a:rPr>
            </a:br>
            <a:endParaRPr lang="en-IN" sz="2400" b="1" dirty="0">
              <a:solidFill>
                <a:srgbClr val="0070C0"/>
              </a:solidFill>
            </a:endParaRPr>
          </a:p>
          <a:p>
            <a:pPr>
              <a:buNone/>
            </a:pPr>
            <a:r>
              <a:rPr lang="en-IN" sz="2400" b="1" u="sng" dirty="0">
                <a:solidFill>
                  <a:srgbClr val="0070C0"/>
                </a:solidFill>
              </a:rPr>
              <a:t>Examples:</a:t>
            </a:r>
          </a:p>
          <a:p>
            <a:r>
              <a:rPr lang="en-IN" sz="1867" b="1" dirty="0">
                <a:solidFill>
                  <a:srgbClr val="C00000"/>
                </a:solidFill>
              </a:rPr>
              <a:t>And, it has been in very good way to store the vegetables. </a:t>
            </a:r>
          </a:p>
          <a:p>
            <a:r>
              <a:rPr lang="en-IN" sz="1867" b="1" dirty="0">
                <a:solidFill>
                  <a:srgbClr val="C00000"/>
                </a:solidFill>
              </a:rPr>
              <a:t>Yet they showed no interest in the product. </a:t>
            </a:r>
          </a:p>
          <a:p>
            <a:r>
              <a:rPr lang="en-IN" sz="1867" b="1" dirty="0">
                <a:solidFill>
                  <a:srgbClr val="C00000"/>
                </a:solidFill>
              </a:rPr>
              <a:t>But, he was in not in a good mood to hear.</a:t>
            </a:r>
          </a:p>
          <a:p>
            <a:pPr>
              <a:buNone/>
            </a:pPr>
            <a:endParaRPr lang="en-US" sz="2400" dirty="0"/>
          </a:p>
          <a:p>
            <a:pPr>
              <a:buNone/>
            </a:pPr>
            <a:r>
              <a:rPr lang="en-US" sz="2400" b="1" dirty="0">
                <a:solidFill>
                  <a:srgbClr val="002060"/>
                </a:solidFill>
              </a:rPr>
              <a:t>For fun: We never start a sentence with because because because is a </a:t>
            </a:r>
          </a:p>
          <a:p>
            <a:pPr>
              <a:buNone/>
            </a:pPr>
            <a:r>
              <a:rPr lang="en-US" sz="2400" b="1" dirty="0">
                <a:solidFill>
                  <a:srgbClr val="002060"/>
                </a:solidFill>
              </a:rPr>
              <a:t>conjunction!!!!!</a:t>
            </a:r>
            <a:endParaRPr lang="en-IN" sz="2400" b="1" dirty="0">
              <a:solidFill>
                <a:srgbClr val="002060"/>
              </a:solidFill>
            </a:endParaRPr>
          </a:p>
        </p:txBody>
      </p:sp>
      <p:pic>
        <p:nvPicPr>
          <p:cNvPr id="4" name="Picture 3" descr="conjunctions.jpg"/>
          <p:cNvPicPr>
            <a:picLocks noChangeAspect="1"/>
          </p:cNvPicPr>
          <p:nvPr/>
        </p:nvPicPr>
        <p:blipFill>
          <a:blip r:embed="rId2"/>
          <a:stretch>
            <a:fillRect/>
          </a:stretch>
        </p:blipFill>
        <p:spPr>
          <a:xfrm>
            <a:off x="8763019" y="3238499"/>
            <a:ext cx="2667019" cy="17145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6739"/>
            <a:ext cx="10972800" cy="1143000"/>
          </a:xfrm>
        </p:spPr>
        <p:style>
          <a:lnRef idx="1">
            <a:schemeClr val="dk1"/>
          </a:lnRef>
          <a:fillRef idx="2">
            <a:schemeClr val="dk1"/>
          </a:fillRef>
          <a:effectRef idx="1">
            <a:schemeClr val="dk1"/>
          </a:effectRef>
          <a:fontRef idx="minor">
            <a:schemeClr val="dk1"/>
          </a:fontRef>
        </p:style>
        <p:txBody>
          <a:bodyPr/>
          <a:lstStyle/>
          <a:p>
            <a:r>
              <a:rPr lang="en-IN" sz="4267" dirty="0">
                <a:solidFill>
                  <a:srgbClr val="FF0000"/>
                </a:solidFill>
              </a:rPr>
              <a:t>ACRONYM- Abbreviation Approach: </a:t>
            </a:r>
          </a:p>
        </p:txBody>
      </p:sp>
      <p:sp>
        <p:nvSpPr>
          <p:cNvPr id="3" name="Text Placeholder 2"/>
          <p:cNvSpPr>
            <a:spLocks noGrp="1"/>
          </p:cNvSpPr>
          <p:nvPr>
            <p:ph idx="1"/>
          </p:nvPr>
        </p:nvSpPr>
        <p:spPr>
          <a:xfrm>
            <a:off x="609600" y="1989437"/>
            <a:ext cx="9603275" cy="3450613"/>
          </a:xfrm>
        </p:spPr>
        <p:style>
          <a:lnRef idx="1">
            <a:schemeClr val="dk1"/>
          </a:lnRef>
          <a:fillRef idx="2">
            <a:schemeClr val="dk1"/>
          </a:fillRef>
          <a:effectRef idx="1">
            <a:schemeClr val="dk1"/>
          </a:effectRef>
          <a:fontRef idx="minor">
            <a:schemeClr val="dk1"/>
          </a:fontRef>
        </p:style>
        <p:txBody>
          <a:bodyPr>
            <a:normAutofit fontScale="77500" lnSpcReduction="20000"/>
          </a:bodyPr>
          <a:lstStyle/>
          <a:p>
            <a:pPr>
              <a:buNone/>
            </a:pPr>
            <a:r>
              <a:rPr lang="en-IN" sz="2400" b="1" dirty="0"/>
              <a:t>    </a:t>
            </a:r>
          </a:p>
          <a:p>
            <a:pPr>
              <a:buNone/>
            </a:pPr>
            <a:r>
              <a:rPr lang="en-IN" sz="2400" b="1" u="sng" dirty="0">
                <a:solidFill>
                  <a:srgbClr val="FF0000"/>
                </a:solidFill>
              </a:rPr>
              <a:t>Chota Rajan Rule!!!!</a:t>
            </a:r>
            <a:endParaRPr lang="en-IN" sz="2400" u="sng" dirty="0">
              <a:solidFill>
                <a:srgbClr val="FF0000"/>
              </a:solidFill>
            </a:endParaRPr>
          </a:p>
          <a:p>
            <a:pPr>
              <a:buFont typeface="Wingdings" pitchFamily="2" charset="2"/>
              <a:buChar char="Ø"/>
            </a:pPr>
            <a:r>
              <a:rPr lang="en-IN" sz="2400" dirty="0"/>
              <a:t>    </a:t>
            </a:r>
            <a:r>
              <a:rPr lang="en-IN" sz="2133" b="1" dirty="0">
                <a:solidFill>
                  <a:srgbClr val="002060"/>
                </a:solidFill>
              </a:rPr>
              <a:t>Out of all hints this one is very crucial as it uses both short forms and     full forms. If a full form (acronym) as well as the short form (abbreviation)   exists in the sentences, then you need to first take the sentence with full form following with the sentence with abbreviation.</a:t>
            </a:r>
          </a:p>
          <a:p>
            <a:pPr>
              <a:buNone/>
            </a:pPr>
            <a:endParaRPr lang="en-US" sz="1867" b="1" u="sng" dirty="0">
              <a:solidFill>
                <a:srgbClr val="0070C0"/>
              </a:solidFill>
            </a:endParaRPr>
          </a:p>
          <a:p>
            <a:pPr>
              <a:buNone/>
            </a:pPr>
            <a:r>
              <a:rPr lang="en-US" sz="1867" b="1" u="sng" dirty="0">
                <a:solidFill>
                  <a:srgbClr val="0070C0"/>
                </a:solidFill>
              </a:rPr>
              <a:t>Example:</a:t>
            </a:r>
          </a:p>
          <a:p>
            <a:pPr>
              <a:buFont typeface="Wingdings" pitchFamily="2" charset="2"/>
              <a:buChar char="Ø"/>
            </a:pPr>
            <a:r>
              <a:rPr lang="en-US" sz="2133" b="1" dirty="0">
                <a:solidFill>
                  <a:srgbClr val="002060"/>
                </a:solidFill>
              </a:rPr>
              <a:t>The WHO is investing a lot of money in finding a vaccine for COVID-19.</a:t>
            </a:r>
          </a:p>
          <a:p>
            <a:pPr>
              <a:buFont typeface="Wingdings" pitchFamily="2" charset="2"/>
              <a:buChar char="Ø"/>
            </a:pPr>
            <a:r>
              <a:rPr lang="en-US" sz="2133" b="1" dirty="0">
                <a:solidFill>
                  <a:srgbClr val="002060"/>
                </a:solidFill>
              </a:rPr>
              <a:t>The World Health Organization has announced Corona as a deadly pandemic.</a:t>
            </a:r>
            <a:endParaRPr lang="en-IN" sz="2133" b="1" dirty="0">
              <a:solidFill>
                <a:srgbClr val="002060"/>
              </a:solidFill>
            </a:endParaRPr>
          </a:p>
        </p:txBody>
      </p:sp>
      <p:pic>
        <p:nvPicPr>
          <p:cNvPr id="4" name="Picture 3" descr="chota rajan.jpg"/>
          <p:cNvPicPr>
            <a:picLocks noChangeAspect="1"/>
          </p:cNvPicPr>
          <p:nvPr/>
        </p:nvPicPr>
        <p:blipFill>
          <a:blip r:embed="rId2"/>
          <a:stretch>
            <a:fillRect/>
          </a:stretch>
        </p:blipFill>
        <p:spPr>
          <a:xfrm>
            <a:off x="8930975" y="3714743"/>
            <a:ext cx="2988777" cy="2280463"/>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0145"/>
            <a:ext cx="10972800" cy="1143000"/>
          </a:xfrm>
        </p:spPr>
        <p:style>
          <a:lnRef idx="1">
            <a:schemeClr val="dk1"/>
          </a:lnRef>
          <a:fillRef idx="2">
            <a:schemeClr val="dk1"/>
          </a:fillRef>
          <a:effectRef idx="1">
            <a:schemeClr val="dk1"/>
          </a:effectRef>
          <a:fontRef idx="minor">
            <a:schemeClr val="dk1"/>
          </a:fontRef>
        </p:style>
        <p:txBody>
          <a:bodyPr/>
          <a:lstStyle/>
          <a:p>
            <a:r>
              <a:rPr lang="en-US" dirty="0">
                <a:solidFill>
                  <a:srgbClr val="C00000"/>
                </a:solidFill>
              </a:rPr>
              <a:t>Time Reference Approach</a:t>
            </a:r>
            <a:endParaRPr lang="en-IN" dirty="0">
              <a:solidFill>
                <a:srgbClr val="C00000"/>
              </a:solidFill>
            </a:endParaRPr>
          </a:p>
        </p:txBody>
      </p:sp>
      <p:sp>
        <p:nvSpPr>
          <p:cNvPr id="3" name="Text Placeholder 2"/>
          <p:cNvSpPr>
            <a:spLocks noGrp="1"/>
          </p:cNvSpPr>
          <p:nvPr>
            <p:ph idx="1"/>
          </p:nvPr>
        </p:nvSpPr>
        <p:spPr>
          <a:xfrm>
            <a:off x="609600" y="1603145"/>
            <a:ext cx="10972800" cy="4525963"/>
          </a:xfrm>
        </p:spPr>
        <p:style>
          <a:lnRef idx="1">
            <a:schemeClr val="dk1"/>
          </a:lnRef>
          <a:fillRef idx="2">
            <a:schemeClr val="dk1"/>
          </a:fillRef>
          <a:effectRef idx="1">
            <a:schemeClr val="dk1"/>
          </a:effectRef>
          <a:fontRef idx="minor">
            <a:schemeClr val="dk1"/>
          </a:fontRef>
        </p:style>
        <p:txBody>
          <a:bodyPr>
            <a:normAutofit fontScale="92500" lnSpcReduction="10000"/>
          </a:bodyPr>
          <a:lstStyle/>
          <a:p>
            <a:pPr>
              <a:buNone/>
            </a:pPr>
            <a:r>
              <a:rPr lang="en-IN" sz="2400" dirty="0"/>
              <a:t>    </a:t>
            </a:r>
            <a:r>
              <a:rPr lang="en-IN" sz="2400" b="1" u="sng" dirty="0">
                <a:solidFill>
                  <a:srgbClr val="FF0000"/>
                </a:solidFill>
              </a:rPr>
              <a:t>Time Machine Rule!!!!!</a:t>
            </a:r>
          </a:p>
          <a:p>
            <a:pPr algn="just">
              <a:buFont typeface="Wingdings" pitchFamily="2" charset="2"/>
              <a:buChar char="Ø"/>
            </a:pPr>
            <a:r>
              <a:rPr lang="en-IN" sz="2400" dirty="0"/>
              <a:t>    </a:t>
            </a:r>
            <a:r>
              <a:rPr lang="en-IN" sz="2133" b="1" dirty="0">
                <a:solidFill>
                  <a:srgbClr val="002060"/>
                </a:solidFill>
              </a:rPr>
              <a:t>Sometimes in the paragraph you will find questions with some events. These events will be about years, hours, months or some transition words.  When, before, after, later are words which indicate timeline. You need to arrange these words in a chronological order to make correct  paragraph.</a:t>
            </a:r>
          </a:p>
          <a:p>
            <a:pPr>
              <a:buNone/>
            </a:pPr>
            <a:r>
              <a:rPr lang="en-US" sz="2400" b="1" u="sng" dirty="0">
                <a:solidFill>
                  <a:srgbClr val="C00000"/>
                </a:solidFill>
              </a:rPr>
              <a:t>Order: Past, Present &amp; Future</a:t>
            </a:r>
          </a:p>
          <a:p>
            <a:pPr>
              <a:buNone/>
            </a:pPr>
            <a:r>
              <a:rPr lang="en-US" sz="1867" b="1" u="sng" dirty="0">
                <a:solidFill>
                  <a:schemeClr val="tx1"/>
                </a:solidFill>
              </a:rPr>
              <a:t>Example:</a:t>
            </a:r>
          </a:p>
          <a:p>
            <a:pPr>
              <a:buNone/>
            </a:pPr>
            <a:endParaRPr lang="en-US" sz="1867" b="1" u="sng" dirty="0">
              <a:solidFill>
                <a:schemeClr val="tx1"/>
              </a:solidFill>
            </a:endParaRPr>
          </a:p>
          <a:p>
            <a:r>
              <a:rPr lang="en-US" sz="1867" b="1" dirty="0">
                <a:solidFill>
                  <a:srgbClr val="002060"/>
                </a:solidFill>
              </a:rPr>
              <a:t>In the coming days, human force will surely get replaced with humanoid robots.</a:t>
            </a:r>
          </a:p>
          <a:p>
            <a:r>
              <a:rPr lang="en-US" sz="1867" b="1" dirty="0">
                <a:solidFill>
                  <a:srgbClr val="002060"/>
                </a:solidFill>
              </a:rPr>
              <a:t>In the past, robot invention was considered expensive &amp; harmful too.</a:t>
            </a:r>
          </a:p>
          <a:p>
            <a:r>
              <a:rPr lang="en-US" sz="1867" b="1" dirty="0">
                <a:solidFill>
                  <a:srgbClr val="002060"/>
                </a:solidFill>
              </a:rPr>
              <a:t>At the moment, Artificial Intelligence is taking a giant leap in science &amp; technology.</a:t>
            </a:r>
            <a:endParaRPr lang="en-IN" sz="1867" b="1" dirty="0">
              <a:solidFill>
                <a:srgbClr val="002060"/>
              </a:solidFill>
            </a:endParaRPr>
          </a:p>
        </p:txBody>
      </p:sp>
      <p:pic>
        <p:nvPicPr>
          <p:cNvPr id="5" name="Picture 4" descr="time.jpg"/>
          <p:cNvPicPr>
            <a:picLocks noChangeAspect="1"/>
          </p:cNvPicPr>
          <p:nvPr/>
        </p:nvPicPr>
        <p:blipFill>
          <a:blip r:embed="rId2"/>
          <a:stretch>
            <a:fillRect/>
          </a:stretch>
        </p:blipFill>
        <p:spPr>
          <a:xfrm>
            <a:off x="7823239" y="3905253"/>
            <a:ext cx="3797300" cy="11430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5662"/>
            <a:ext cx="10972800" cy="1143000"/>
          </a:xfrm>
        </p:spPr>
        <p:style>
          <a:lnRef idx="1">
            <a:schemeClr val="dk1"/>
          </a:lnRef>
          <a:fillRef idx="2">
            <a:schemeClr val="dk1"/>
          </a:fillRef>
          <a:effectRef idx="1">
            <a:schemeClr val="dk1"/>
          </a:effectRef>
          <a:fontRef idx="minor">
            <a:schemeClr val="dk1"/>
          </a:fontRef>
        </p:style>
        <p:txBody>
          <a:bodyPr/>
          <a:lstStyle/>
          <a:p>
            <a:r>
              <a:rPr lang="en-US" dirty="0">
                <a:solidFill>
                  <a:srgbClr val="C00000"/>
                </a:solidFill>
              </a:rPr>
              <a:t>Articles rule</a:t>
            </a:r>
            <a:endParaRPr lang="en-IN" dirty="0">
              <a:solidFill>
                <a:srgbClr val="C00000"/>
              </a:solidFill>
            </a:endParaRPr>
          </a:p>
        </p:txBody>
      </p:sp>
      <p:sp>
        <p:nvSpPr>
          <p:cNvPr id="3" name="Text Placeholder 2"/>
          <p:cNvSpPr>
            <a:spLocks noGrp="1"/>
          </p:cNvSpPr>
          <p:nvPr>
            <p:ph idx="1"/>
          </p:nvPr>
        </p:nvSpPr>
        <p:spPr>
          <a:xfrm>
            <a:off x="609600" y="1589481"/>
            <a:ext cx="10972800" cy="4525963"/>
          </a:xfrm>
        </p:spPr>
        <p:style>
          <a:lnRef idx="1">
            <a:schemeClr val="dk1"/>
          </a:lnRef>
          <a:fillRef idx="2">
            <a:schemeClr val="dk1"/>
          </a:fillRef>
          <a:effectRef idx="1">
            <a:schemeClr val="dk1"/>
          </a:effectRef>
          <a:fontRef idx="minor">
            <a:schemeClr val="dk1"/>
          </a:fontRef>
        </p:style>
        <p:txBody>
          <a:bodyPr>
            <a:normAutofit fontScale="92500" lnSpcReduction="20000"/>
          </a:bodyPr>
          <a:lstStyle/>
          <a:p>
            <a:pPr>
              <a:buNone/>
            </a:pPr>
            <a:r>
              <a:rPr lang="en-US" sz="3200" b="1" u="sng" dirty="0">
                <a:solidFill>
                  <a:srgbClr val="FF0000"/>
                </a:solidFill>
              </a:rPr>
              <a:t>What an article Sirjee: </a:t>
            </a:r>
            <a:r>
              <a:rPr lang="en-US" sz="2400" b="1" dirty="0">
                <a:solidFill>
                  <a:srgbClr val="0070C0"/>
                </a:solidFill>
              </a:rPr>
              <a:t>This gives a great clue</a:t>
            </a:r>
          </a:p>
          <a:p>
            <a:pPr>
              <a:buNone/>
            </a:pPr>
            <a:r>
              <a:rPr lang="en-US" sz="2400" b="1" dirty="0"/>
              <a:t>Articles a, an &amp; the in Para jumbles give wonderful clues in unjumbling the sentences.</a:t>
            </a:r>
          </a:p>
          <a:p>
            <a:pPr>
              <a:buNone/>
            </a:pPr>
            <a:r>
              <a:rPr lang="en-US" sz="2400" b="1" dirty="0"/>
              <a:t>     Any sentence that begins with indefinite articles </a:t>
            </a:r>
            <a:r>
              <a:rPr lang="en-US" sz="2400" b="1" u="sng" dirty="0">
                <a:solidFill>
                  <a:srgbClr val="C00000"/>
                </a:solidFill>
              </a:rPr>
              <a:t>“a or an”</a:t>
            </a:r>
            <a:r>
              <a:rPr lang="en-US" sz="2400" b="1" dirty="0"/>
              <a:t> obviously    comes first in the order and any sentence above or below with same subject begins with </a:t>
            </a:r>
            <a:r>
              <a:rPr lang="en-US" sz="2400" b="1" u="sng" dirty="0">
                <a:solidFill>
                  <a:srgbClr val="C00000"/>
                </a:solidFill>
              </a:rPr>
              <a:t>“The”</a:t>
            </a:r>
            <a:r>
              <a:rPr lang="en-US" sz="2400" b="1" dirty="0"/>
              <a:t> falls next in the sequence.</a:t>
            </a:r>
          </a:p>
          <a:p>
            <a:pPr>
              <a:buNone/>
            </a:pPr>
            <a:r>
              <a:rPr lang="en-US" sz="2400" b="1" dirty="0"/>
              <a:t>Example: </a:t>
            </a:r>
          </a:p>
          <a:p>
            <a:pPr>
              <a:buFont typeface="Wingdings" pitchFamily="2" charset="2"/>
              <a:buChar char="Ø"/>
            </a:pPr>
            <a:r>
              <a:rPr lang="en-US" sz="1867" b="1" dirty="0">
                <a:solidFill>
                  <a:srgbClr val="C00000"/>
                </a:solidFill>
              </a:rPr>
              <a:t>The woman was immediately moved to the hospital.</a:t>
            </a:r>
          </a:p>
          <a:p>
            <a:pPr>
              <a:buFont typeface="Wingdings" pitchFamily="2" charset="2"/>
              <a:buChar char="Ø"/>
            </a:pPr>
            <a:r>
              <a:rPr lang="en-US" sz="1867" b="1" dirty="0">
                <a:solidFill>
                  <a:srgbClr val="C00000"/>
                </a:solidFill>
              </a:rPr>
              <a:t>A woman fell down from the staircase in our apartment and</a:t>
            </a:r>
          </a:p>
          <a:p>
            <a:pPr>
              <a:buNone/>
            </a:pPr>
            <a:r>
              <a:rPr lang="en-US" sz="1867" b="1" u="sng" dirty="0">
                <a:solidFill>
                  <a:srgbClr val="002060"/>
                </a:solidFill>
              </a:rPr>
              <a:t>Note:</a:t>
            </a:r>
            <a:r>
              <a:rPr lang="en-US" sz="1867" b="1" dirty="0">
                <a:solidFill>
                  <a:srgbClr val="002060"/>
                </a:solidFill>
              </a:rPr>
              <a:t> “a or an” refers nouns that are not specific whereas “The” refers something that is  very particular or specific.</a:t>
            </a:r>
            <a:endParaRPr lang="en-IN" sz="1867" b="1" dirty="0">
              <a:solidFill>
                <a:srgbClr val="002060"/>
              </a:solidFill>
            </a:endParaRPr>
          </a:p>
        </p:txBody>
      </p:sp>
      <p:pic>
        <p:nvPicPr>
          <p:cNvPr id="4" name="Picture 3" descr="articles.jpg"/>
          <p:cNvPicPr>
            <a:picLocks noChangeAspect="1"/>
          </p:cNvPicPr>
          <p:nvPr/>
        </p:nvPicPr>
        <p:blipFill>
          <a:blip r:embed="rId2"/>
          <a:stretch>
            <a:fillRect/>
          </a:stretch>
        </p:blipFill>
        <p:spPr>
          <a:xfrm>
            <a:off x="8877669" y="4030260"/>
            <a:ext cx="2627375" cy="1238259"/>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1081</Words>
  <Application>Microsoft Office PowerPoint</Application>
  <PresentationFormat>Widescreen</PresentationFormat>
  <Paragraphs>146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PARA JUMBLES/ Jumbled sentences</vt:lpstr>
      <vt:lpstr>Jumbled Sentences/ Para -jumbles</vt:lpstr>
      <vt:lpstr>Myths &amp; Facts</vt:lpstr>
      <vt:lpstr>Rules &amp; Strategies</vt:lpstr>
      <vt:lpstr>NOUN PRONOUN Rule</vt:lpstr>
      <vt:lpstr> RULE 2: Search for the connecting words/  Conjunctions </vt:lpstr>
      <vt:lpstr>ACRONYM- Abbreviation Approach: </vt:lpstr>
      <vt:lpstr>Time Reference Approach</vt:lpstr>
      <vt:lpstr>Articles rule</vt:lpstr>
      <vt:lpstr>Demonstrative Pronouns</vt:lpstr>
      <vt:lpstr>Main name &amp; Nick Name</vt:lpstr>
      <vt:lpstr>Concept &amp; Example </vt:lpstr>
      <vt:lpstr>QUESTION – ANSWER Rule</vt:lpstr>
      <vt:lpstr>But, So &amp; Now</vt:lpstr>
      <vt:lpstr>Hence, Finally, Therefore</vt:lpstr>
      <vt:lpstr>Para Jumble Questions</vt:lpstr>
      <vt:lpstr> Type 1: </vt:lpstr>
      <vt:lpstr> Type 2: </vt:lpstr>
      <vt:lpstr> Type 3: </vt:lpstr>
      <vt:lpstr> Identify the opening sentence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 JUMBLES/ Jumbled sentences</dc:title>
  <dc:creator>Windows User</dc:creator>
  <cp:lastModifiedBy>Ram Chìntalapati</cp:lastModifiedBy>
  <cp:revision>7</cp:revision>
  <dcterms:created xsi:type="dcterms:W3CDTF">2020-07-21T07:14:46Z</dcterms:created>
  <dcterms:modified xsi:type="dcterms:W3CDTF">2020-07-30T14:34:07Z</dcterms:modified>
</cp:coreProperties>
</file>