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58A441-FA24-4529-B205-97E074470063}" v="1" dt="2025-09-20T05:29:04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8" d="100"/>
          <a:sy n="48" d="100"/>
        </p:scale>
        <p:origin x="53" y="7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d D'man" userId="5234d7d4bc297c08" providerId="LiveId" clId="{D0405FBB-A1AE-4A4B-BE8B-3241A9A015B8}"/>
    <pc:docChg chg="undo custSel modSld">
      <pc:chgData name="Lord D'man" userId="5234d7d4bc297c08" providerId="LiveId" clId="{D0405FBB-A1AE-4A4B-BE8B-3241A9A015B8}" dt="2025-09-20T05:31:10.128" v="60" actId="20577"/>
      <pc:docMkLst>
        <pc:docMk/>
      </pc:docMkLst>
      <pc:sldChg chg="modSp mod">
        <pc:chgData name="Lord D'man" userId="5234d7d4bc297c08" providerId="LiveId" clId="{D0405FBB-A1AE-4A4B-BE8B-3241A9A015B8}" dt="2025-09-19T18:15:37.782" v="16" actId="20577"/>
        <pc:sldMkLst>
          <pc:docMk/>
          <pc:sldMk cId="0" sldId="281"/>
        </pc:sldMkLst>
        <pc:spChg chg="mod">
          <ac:chgData name="Lord D'man" userId="5234d7d4bc297c08" providerId="LiveId" clId="{D0405FBB-A1AE-4A4B-BE8B-3241A9A015B8}" dt="2025-09-19T18:15:37.782" v="16" actId="20577"/>
          <ac:spMkLst>
            <pc:docMk/>
            <pc:sldMk cId="0" sldId="281"/>
            <ac:spMk id="3" creationId="{8EE917B7-46CF-5A67-1924-5A3E1F2D17AC}"/>
          </ac:spMkLst>
        </pc:spChg>
      </pc:sldChg>
      <pc:sldChg chg="addSp delSp modSp mod">
        <pc:chgData name="Lord D'man" userId="5234d7d4bc297c08" providerId="LiveId" clId="{D0405FBB-A1AE-4A4B-BE8B-3241A9A015B8}" dt="2025-09-20T05:29:38.307" v="55" actId="1076"/>
        <pc:sldMkLst>
          <pc:docMk/>
          <pc:sldMk cId="0" sldId="291"/>
        </pc:sldMkLst>
        <pc:spChg chg="mod">
          <ac:chgData name="Lord D'man" userId="5234d7d4bc297c08" providerId="LiveId" clId="{D0405FBB-A1AE-4A4B-BE8B-3241A9A015B8}" dt="2025-09-19T18:15:29.950" v="15" actId="20577"/>
          <ac:spMkLst>
            <pc:docMk/>
            <pc:sldMk cId="0" sldId="291"/>
            <ac:spMk id="4" creationId="{00000000-0000-0000-0000-000000000000}"/>
          </ac:spMkLst>
        </pc:spChg>
        <pc:picChg chg="add mod">
          <ac:chgData name="Lord D'man" userId="5234d7d4bc297c08" providerId="LiveId" clId="{D0405FBB-A1AE-4A4B-BE8B-3241A9A015B8}" dt="2025-09-20T05:29:38.307" v="55" actId="1076"/>
          <ac:picMkLst>
            <pc:docMk/>
            <pc:sldMk cId="0" sldId="291"/>
            <ac:picMk id="3" creationId="{DC96A81E-4B4F-A8C1-7BE0-F7575BB62074}"/>
          </ac:picMkLst>
        </pc:picChg>
        <pc:picChg chg="del mod">
          <ac:chgData name="Lord D'man" userId="5234d7d4bc297c08" providerId="LiveId" clId="{D0405FBB-A1AE-4A4B-BE8B-3241A9A015B8}" dt="2025-09-20T05:29:09.864" v="47" actId="21"/>
          <ac:picMkLst>
            <pc:docMk/>
            <pc:sldMk cId="0" sldId="291"/>
            <ac:picMk id="5" creationId="{9120848B-B2B4-45BE-A961-AEC0B06CF41B}"/>
          </ac:picMkLst>
        </pc:picChg>
      </pc:sldChg>
      <pc:sldChg chg="modSp mod">
        <pc:chgData name="Lord D'man" userId="5234d7d4bc297c08" providerId="LiveId" clId="{D0405FBB-A1AE-4A4B-BE8B-3241A9A015B8}" dt="2025-09-20T05:31:10.128" v="60" actId="20577"/>
        <pc:sldMkLst>
          <pc:docMk/>
          <pc:sldMk cId="3753387913" sldId="293"/>
        </pc:sldMkLst>
        <pc:spChg chg="mod">
          <ac:chgData name="Lord D'man" userId="5234d7d4bc297c08" providerId="LiveId" clId="{D0405FBB-A1AE-4A4B-BE8B-3241A9A015B8}" dt="2025-09-20T05:31:10.128" v="60" actId="20577"/>
          <ac:spMkLst>
            <pc:docMk/>
            <pc:sldMk cId="3753387913" sldId="293"/>
            <ac:spMk id="17410" creationId="{00000000-0000-0000-0000-000000000000}"/>
          </ac:spMkLst>
        </pc:spChg>
      </pc:sldChg>
      <pc:sldChg chg="modSp mod">
        <pc:chgData name="Lord D'man" userId="5234d7d4bc297c08" providerId="LiveId" clId="{D0405FBB-A1AE-4A4B-BE8B-3241A9A015B8}" dt="2025-09-20T05:04:27.325" v="22" actId="20577"/>
        <pc:sldMkLst>
          <pc:docMk/>
          <pc:sldMk cId="2997144140" sldId="294"/>
        </pc:sldMkLst>
        <pc:spChg chg="mod">
          <ac:chgData name="Lord D'man" userId="5234d7d4bc297c08" providerId="LiveId" clId="{D0405FBB-A1AE-4A4B-BE8B-3241A9A015B8}" dt="2025-09-20T05:04:27.325" v="22" actId="20577"/>
          <ac:spMkLst>
            <pc:docMk/>
            <pc:sldMk cId="2997144140" sldId="294"/>
            <ac:spMk id="5" creationId="{F6465E4B-1F2E-2FF5-CED7-81C1034DC0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283779"/>
            <a:ext cx="8534400" cy="1487703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RAAHI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4935" y="1129165"/>
            <a:ext cx="6229315" cy="522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IN" sz="2000" dirty="0"/>
              <a:t>SIH25002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000" dirty="0"/>
              <a:t>Smart Tourist Safety Monitoring &amp; Incident Response System using Al, Geo-Fencing, and Blockchain-based Digital ID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 </a:t>
            </a:r>
            <a:r>
              <a:rPr lang="en-IN" sz="2000" dirty="0"/>
              <a:t>Travel &amp; Tourism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 crafters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96A81E-4B4F-A8C1-7BE0-F7575BB62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760" y="1991787"/>
            <a:ext cx="3350817" cy="33508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93318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66452" y="36965"/>
            <a:ext cx="8017813" cy="1143000"/>
          </a:xfrm>
        </p:spPr>
        <p:txBody>
          <a:bodyPr/>
          <a:lstStyle/>
          <a:p>
            <a:pPr eaLnBrk="1" hangingPunct="1"/>
            <a:r>
              <a:rPr lang="en-US" sz="3200" b="1" u="sng" dirty="0"/>
              <a:t>RAAHI - AI-Powered Tourist Safety Ecosystem</a:t>
            </a:r>
            <a:endParaRPr lang="en-US" sz="2400" b="1" u="sng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47914" y="3056858"/>
            <a:ext cx="8135801" cy="31393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/>
              <a:t>Blockchain-based Digital Tourist ID with KYC &amp; itinerary</a:t>
            </a:r>
          </a:p>
          <a:p>
            <a:r>
              <a:rPr lang="en-IN" b="1" dirty="0"/>
              <a:t>Tourist Mobile App: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 </a:t>
            </a:r>
            <a:r>
              <a:rPr lang="en-IN" dirty="0"/>
              <a:t>Geo-fencing alerts for high-risk areas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 </a:t>
            </a:r>
            <a:r>
              <a:rPr lang="en-IN" dirty="0"/>
              <a:t>Panic button &amp; live location sharing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 </a:t>
            </a:r>
            <a:r>
              <a:rPr lang="en-IN" dirty="0"/>
              <a:t>Safety Score &amp; AI anomaly detection (route deviation, </a:t>
            </a: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/>
              <a:t>inactivity, distress)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 </a:t>
            </a:r>
            <a:r>
              <a:rPr lang="en-IN" dirty="0"/>
              <a:t>Multilingual support (10+ Indian languages + English)</a:t>
            </a:r>
          </a:p>
          <a:p>
            <a:r>
              <a:rPr lang="en-IN" b="1" dirty="0"/>
              <a:t>Admin/Police Website: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 </a:t>
            </a:r>
            <a:r>
              <a:rPr lang="en-IN" dirty="0"/>
              <a:t>KYC approval/rejection workflow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 </a:t>
            </a:r>
            <a:r>
              <a:rPr lang="en-IN" dirty="0"/>
              <a:t>Real-time SOS alerts and last known location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 </a:t>
            </a:r>
            <a:r>
              <a:rPr lang="en-IN" dirty="0"/>
              <a:t>Heat maps, digital ID verification, incident dashboard</a:t>
            </a:r>
          </a:p>
          <a:p>
            <a:r>
              <a:rPr lang="en-IN" b="1" dirty="0"/>
              <a:t>Optional IoT wearables for high-risk zones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5173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Crafters 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8">
            <a:extLst>
              <a:ext uri="{FF2B5EF4-FFF2-40B4-BE49-F238E27FC236}">
                <a16:creationId xmlns:a16="http://schemas.microsoft.com/office/drawing/2014/main" id="{8EE917B7-46CF-5A67-1924-5A3E1F2D1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1033" y="3064237"/>
            <a:ext cx="3487174" cy="2031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/>
              <a:t>Innovation &amp; Uniqueness:</a:t>
            </a:r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 </a:t>
            </a:r>
            <a:r>
              <a:rPr lang="en-IN" dirty="0"/>
              <a:t>Tamper-proof identity via blockchain</a:t>
            </a:r>
          </a:p>
          <a:p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 </a:t>
            </a:r>
            <a:r>
              <a:rPr lang="en-IN" dirty="0"/>
              <a:t>Proactive safety with AI + geo-fencing</a:t>
            </a:r>
          </a:p>
          <a:p>
            <a:r>
              <a:rPr lang="en-IN" dirty="0">
                <a:sym typeface="Wingdings" panose="05000000000000000000" pitchFamily="2" charset="2"/>
              </a:rPr>
              <a:t></a:t>
            </a:r>
            <a:r>
              <a:rPr lang="en-IN" dirty="0"/>
              <a:t>  Integrated app + admin portal for coordinated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0BEB7-312A-FF65-1405-AB904F3863F5}"/>
              </a:ext>
            </a:extLst>
          </p:cNvPr>
          <p:cNvSpPr txBox="1"/>
          <p:nvPr/>
        </p:nvSpPr>
        <p:spPr>
          <a:xfrm>
            <a:off x="0" y="1386321"/>
            <a:ext cx="41849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BFD99006-6179-F3DE-9824-0111D3B06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4" y="1979090"/>
            <a:ext cx="11780293" cy="9233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chemeClr val="tx1"/>
                </a:solidFill>
                <a:latin typeface="Segoe WPC"/>
              </a:rPr>
              <a:t>RAAHI is an AI-powered tourist safety ecosystem combining blockchain digital IDs, real-time emergency response, and predictive safety intelligence. It connects tourists, authorities, and emergency services through integrated mobile app and admin dashboards.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782467" y="1255129"/>
            <a:ext cx="5799934" cy="30162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r>
              <a:rPr lang="en-IN" sz="1900" b="1" u="sng" dirty="0"/>
              <a:t>Mobile App</a:t>
            </a:r>
            <a:r>
              <a:rPr lang="en-IN" sz="1900" b="1" dirty="0"/>
              <a:t>:</a:t>
            </a:r>
            <a:r>
              <a:rPr lang="en-IN" sz="1900" dirty="0"/>
              <a:t> Flutter (Dart), Google Maps API, </a:t>
            </a:r>
            <a:r>
              <a:rPr lang="en-IN" sz="1900" dirty="0" err="1"/>
              <a:t>Supabase</a:t>
            </a:r>
            <a:r>
              <a:rPr lang="en-IN" sz="1900" dirty="0"/>
              <a:t> (backend + storage), IoT integration</a:t>
            </a:r>
          </a:p>
          <a:p>
            <a:r>
              <a:rPr lang="en-IN" sz="1900" b="1" u="sng" dirty="0"/>
              <a:t>Admin Website</a:t>
            </a:r>
            <a:r>
              <a:rPr lang="en-IN" sz="1900" b="1" dirty="0"/>
              <a:t>:</a:t>
            </a:r>
            <a:r>
              <a:rPr lang="en-IN" sz="1900" dirty="0"/>
              <a:t> React + Context API + Tailwind CSS</a:t>
            </a:r>
          </a:p>
          <a:p>
            <a:r>
              <a:rPr lang="en-IN" sz="1900" b="1" u="sng" dirty="0"/>
              <a:t>Backend:</a:t>
            </a:r>
            <a:r>
              <a:rPr lang="en-IN" sz="1900" u="sng" dirty="0"/>
              <a:t> </a:t>
            </a:r>
            <a:r>
              <a:rPr lang="en-IN" sz="1900" dirty="0"/>
              <a:t>Node.js + Express + Socket.io (real-time alerts) for website, </a:t>
            </a:r>
            <a:r>
              <a:rPr lang="en-IN" sz="1900" dirty="0" err="1"/>
              <a:t>Supabase</a:t>
            </a:r>
            <a:r>
              <a:rPr lang="en-IN" sz="1900" dirty="0"/>
              <a:t> for mobile app</a:t>
            </a:r>
          </a:p>
          <a:p>
            <a:r>
              <a:rPr lang="en-IN" sz="1900" b="1" u="sng" dirty="0"/>
              <a:t>Database:</a:t>
            </a:r>
            <a:r>
              <a:rPr lang="en-IN" sz="1900" dirty="0"/>
              <a:t> </a:t>
            </a:r>
            <a:r>
              <a:rPr lang="en-IN" sz="1900" dirty="0" err="1"/>
              <a:t>Supabase</a:t>
            </a:r>
            <a:r>
              <a:rPr lang="en-IN" sz="1900" dirty="0"/>
              <a:t> PostgreSQL for mobile app, MongoDB for admin website (users, digital IDs, emergency alerts)</a:t>
            </a:r>
          </a:p>
          <a:p>
            <a:r>
              <a:rPr lang="en-IN" sz="1900" b="1" u="sng" dirty="0"/>
              <a:t>Security:</a:t>
            </a:r>
            <a:r>
              <a:rPr lang="en-IN" sz="1900" dirty="0"/>
              <a:t> JWT Auth, RBAC, blockchain hash for data integrity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3596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crafters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DDCEE50E-8526-B28F-8B4F-EE1DE85FA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2467" y="4638704"/>
            <a:ext cx="5799934" cy="129266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anchor="t">
            <a:spAutoFit/>
          </a:bodyPr>
          <a:lstStyle/>
          <a:p>
            <a:r>
              <a:rPr lang="en-IN" b="1" u="sng" dirty="0"/>
              <a:t>Process:</a:t>
            </a:r>
            <a:endParaRPr lang="en-IN" u="sng" dirty="0"/>
          </a:p>
          <a:p>
            <a:r>
              <a:rPr lang="en-IN" dirty="0"/>
              <a:t>User registers &amp; submits KYC </a:t>
            </a:r>
            <a:r>
              <a:rPr lang="en-IN" sz="2000" b="1" dirty="0"/>
              <a:t>→</a:t>
            </a:r>
            <a:r>
              <a:rPr lang="en-IN" dirty="0"/>
              <a:t> KYC sent to admin portal </a:t>
            </a:r>
            <a:r>
              <a:rPr lang="en-IN" sz="2000" b="1" dirty="0"/>
              <a:t>→</a:t>
            </a:r>
            <a:r>
              <a:rPr lang="en-IN" dirty="0"/>
              <a:t> Approval generates blockchain ID </a:t>
            </a:r>
            <a:r>
              <a:rPr lang="en-IN" sz="2000" b="1" dirty="0"/>
              <a:t>→</a:t>
            </a:r>
            <a:r>
              <a:rPr lang="en-IN" dirty="0"/>
              <a:t> Real-time SOS/location updates </a:t>
            </a:r>
            <a:r>
              <a:rPr lang="en-IN" sz="2000" b="1" dirty="0"/>
              <a:t>→</a:t>
            </a:r>
            <a:r>
              <a:rPr lang="en-IN" dirty="0"/>
              <a:t> Police/admin dashboard for monitoring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7380FA-19DB-8B6E-FA0B-F4EADDEC9B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948" b="6601"/>
          <a:stretch>
            <a:fillRect/>
          </a:stretch>
        </p:blipFill>
        <p:spPr>
          <a:xfrm>
            <a:off x="-260163" y="1120679"/>
            <a:ext cx="5933376" cy="51729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17870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554802" y="1153996"/>
            <a:ext cx="8605198" cy="15542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b="1" dirty="0"/>
              <a:t>Analysis of the feasibility of the idea</a:t>
            </a:r>
            <a:endParaRPr lang="en-US" sz="1900" dirty="0"/>
          </a:p>
          <a:p>
            <a:r>
              <a:rPr lang="en-IN" sz="1900" dirty="0">
                <a:sym typeface="Wingdings" panose="05000000000000000000" pitchFamily="2" charset="2"/>
              </a:rPr>
              <a:t>   </a:t>
            </a:r>
            <a:r>
              <a:rPr lang="en-US" sz="1900" dirty="0"/>
              <a:t>Technical feasibility proven with working Flutter app + React admin portal</a:t>
            </a:r>
          </a:p>
          <a:p>
            <a:r>
              <a:rPr lang="en-IN" sz="1900" dirty="0">
                <a:sym typeface="Wingdings" panose="05000000000000000000" pitchFamily="2" charset="2"/>
              </a:rPr>
              <a:t>   </a:t>
            </a:r>
            <a:r>
              <a:rPr lang="en-US" sz="1900" dirty="0"/>
              <a:t>Government integration possible via existing emergency services (100, 108, 121)</a:t>
            </a:r>
          </a:p>
          <a:p>
            <a:r>
              <a:rPr lang="en-IN" sz="1900" dirty="0">
                <a:sym typeface="Wingdings" panose="05000000000000000000" pitchFamily="2" charset="2"/>
              </a:rPr>
              <a:t>   </a:t>
            </a:r>
            <a:r>
              <a:rPr lang="en-US" sz="1900" dirty="0"/>
              <a:t>Blockchain implementation using established SHA256 encryption standards</a:t>
            </a:r>
          </a:p>
          <a:p>
            <a:r>
              <a:rPr lang="en-IN" sz="1900" dirty="0">
                <a:sym typeface="Wingdings" panose="05000000000000000000" pitchFamily="2" charset="2"/>
              </a:rPr>
              <a:t>   </a:t>
            </a:r>
            <a:r>
              <a:rPr lang="en-US" sz="1900" dirty="0"/>
              <a:t>Scalable cloud infrastructure (</a:t>
            </a:r>
            <a:r>
              <a:rPr lang="en-US" sz="1900" dirty="0" err="1"/>
              <a:t>Supabase</a:t>
            </a:r>
            <a:r>
              <a:rPr lang="en-US" sz="1900" dirty="0"/>
              <a:t> + MongoDB) can support users.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7290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crafters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8">
            <a:extLst>
              <a:ext uri="{FF2B5EF4-FFF2-40B4-BE49-F238E27FC236}">
                <a16:creationId xmlns:a16="http://schemas.microsoft.com/office/drawing/2014/main" id="{3354C99F-5ADB-7684-240F-22C1E1B7E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224" y="2890200"/>
            <a:ext cx="4741286" cy="33085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b="1" dirty="0"/>
              <a:t>Potential challenges and risks</a:t>
            </a:r>
            <a:endParaRPr lang="en-US" sz="1900" dirty="0"/>
          </a:p>
          <a:p>
            <a:r>
              <a:rPr lang="en-IN" sz="1900" dirty="0">
                <a:sym typeface="Wingdings" panose="05000000000000000000" pitchFamily="2" charset="2"/>
              </a:rPr>
              <a:t>   </a:t>
            </a:r>
            <a:r>
              <a:rPr lang="en-US" sz="1900" dirty="0"/>
              <a:t>Internet connectivity in remote tourist locations</a:t>
            </a:r>
          </a:p>
          <a:p>
            <a:r>
              <a:rPr lang="en-IN" sz="1900" dirty="0">
                <a:sym typeface="Wingdings" panose="05000000000000000000" pitchFamily="2" charset="2"/>
              </a:rPr>
              <a:t>   </a:t>
            </a:r>
            <a:r>
              <a:rPr lang="en-US" sz="1900" dirty="0"/>
              <a:t>Government approval for official tourism authority integration</a:t>
            </a:r>
          </a:p>
          <a:p>
            <a:r>
              <a:rPr lang="en-IN" sz="1900" dirty="0">
                <a:sym typeface="Wingdings" panose="05000000000000000000" pitchFamily="2" charset="2"/>
              </a:rPr>
              <a:t>   </a:t>
            </a:r>
            <a:r>
              <a:rPr lang="en-US" sz="1900" dirty="0"/>
              <a:t>User adoption and digital literacy among diverse tourist demographics</a:t>
            </a:r>
          </a:p>
          <a:p>
            <a:r>
              <a:rPr lang="en-IN" sz="1900" dirty="0">
                <a:sym typeface="Wingdings" panose="05000000000000000000" pitchFamily="2" charset="2"/>
              </a:rPr>
              <a:t>   </a:t>
            </a:r>
            <a:r>
              <a:rPr lang="en-US" sz="1900" dirty="0"/>
              <a:t>Data privacy compliance across multiple jurisdictions</a:t>
            </a:r>
          </a:p>
          <a:p>
            <a:r>
              <a:rPr lang="en-IN" sz="1900" dirty="0">
                <a:sym typeface="Wingdings" panose="05000000000000000000" pitchFamily="2" charset="2"/>
              </a:rPr>
              <a:t>   </a:t>
            </a:r>
            <a:r>
              <a:rPr lang="en-US" sz="1900" dirty="0"/>
              <a:t>Initial setup costs for IoT devices and infrastructure</a:t>
            </a:r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C701E592-DAF6-9A84-2531-3286C64B4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4270" y="2877216"/>
            <a:ext cx="5240595" cy="330859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900" b="1" dirty="0"/>
              <a:t>Strategies for overcoming these challenges</a:t>
            </a:r>
          </a:p>
          <a:p>
            <a:r>
              <a:rPr lang="en-IN" sz="1900" dirty="0">
                <a:sym typeface="Wingdings" panose="05000000000000000000" pitchFamily="2" charset="2"/>
              </a:rPr>
              <a:t>   </a:t>
            </a:r>
            <a:r>
              <a:rPr lang="en-US" sz="1900" dirty="0"/>
              <a:t>Offline mode with data sync when connectivity restored</a:t>
            </a:r>
          </a:p>
          <a:p>
            <a:r>
              <a:rPr lang="en-IN" sz="1900" dirty="0">
                <a:sym typeface="Wingdings" panose="05000000000000000000" pitchFamily="2" charset="2"/>
              </a:rPr>
              <a:t>   </a:t>
            </a:r>
            <a:r>
              <a:rPr lang="en-US" sz="1900" dirty="0"/>
              <a:t>Pilot program with state tourism boards for gradual rollout</a:t>
            </a:r>
          </a:p>
          <a:p>
            <a:r>
              <a:rPr lang="en-IN" sz="1900" dirty="0">
                <a:sym typeface="Wingdings" panose="05000000000000000000" pitchFamily="2" charset="2"/>
              </a:rPr>
              <a:t>   </a:t>
            </a:r>
            <a:r>
              <a:rPr lang="en-US" sz="1900" dirty="0"/>
              <a:t>Multi-language support and simple UI for easy adoption</a:t>
            </a:r>
          </a:p>
          <a:p>
            <a:r>
              <a:rPr lang="en-IN" sz="1900" dirty="0">
                <a:sym typeface="Wingdings" panose="05000000000000000000" pitchFamily="2" charset="2"/>
              </a:rPr>
              <a:t>   </a:t>
            </a:r>
            <a:r>
              <a:rPr lang="en-US" sz="1900" dirty="0"/>
              <a:t>End-to-end encryption and GDPR compliance by design</a:t>
            </a:r>
          </a:p>
          <a:p>
            <a:r>
              <a:rPr lang="en-IN" sz="1900" dirty="0">
                <a:sym typeface="Wingdings" panose="05000000000000000000" pitchFamily="2" charset="2"/>
              </a:rPr>
              <a:t>   </a:t>
            </a:r>
            <a:r>
              <a:rPr lang="en-US" sz="1900" dirty="0"/>
              <a:t>Freemium model with government partnerships for subsidized IoT devices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9" y="3696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7290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crafters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65E4B-1F2E-2FF5-CED7-81C1034DC0C3}"/>
              </a:ext>
            </a:extLst>
          </p:cNvPr>
          <p:cNvSpPr txBox="1"/>
          <p:nvPr/>
        </p:nvSpPr>
        <p:spPr>
          <a:xfrm>
            <a:off x="166901" y="1250002"/>
            <a:ext cx="6808446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/>
              <a:t>Potential impact on the target audience</a:t>
            </a:r>
            <a:endParaRPr lang="en-US" u="sng" dirty="0"/>
          </a:p>
          <a:p>
            <a:r>
              <a:rPr lang="en-IN" dirty="0">
                <a:sym typeface="Wingdings" panose="05000000000000000000" pitchFamily="2" charset="2"/>
              </a:rPr>
              <a:t> </a:t>
            </a:r>
            <a:r>
              <a:rPr lang="en-US" dirty="0"/>
              <a:t>60% faster emergency response through automated alerts and admin dashboard</a:t>
            </a:r>
          </a:p>
          <a:p>
            <a:r>
              <a:rPr lang="en-IN" dirty="0">
                <a:sym typeface="Wingdings" panose="05000000000000000000" pitchFamily="2" charset="2"/>
              </a:rPr>
              <a:t> </a:t>
            </a:r>
            <a:r>
              <a:rPr lang="en-US" dirty="0"/>
              <a:t>Enhanced tourist confidence with blockchain-verified digital IDs</a:t>
            </a:r>
          </a:p>
          <a:p>
            <a:r>
              <a:rPr lang="en-IN" dirty="0">
                <a:sym typeface="Wingdings" panose="05000000000000000000" pitchFamily="2" charset="2"/>
              </a:rPr>
              <a:t> </a:t>
            </a:r>
            <a:r>
              <a:rPr lang="en-US" dirty="0"/>
              <a:t>Coordinated response between tourists, police, and tourism authorities</a:t>
            </a:r>
          </a:p>
          <a:p>
            <a:r>
              <a:rPr lang="en-IN" dirty="0">
                <a:sym typeface="Wingdings" panose="05000000000000000000" pitchFamily="2" charset="2"/>
              </a:rPr>
              <a:t> </a:t>
            </a:r>
            <a:r>
              <a:rPr lang="en-US" dirty="0"/>
              <a:t>Proactive safety for annual tourists in India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D4899B-82FE-DE14-C37F-FEB8B176750E}"/>
              </a:ext>
            </a:extLst>
          </p:cNvPr>
          <p:cNvSpPr txBox="1"/>
          <p:nvPr/>
        </p:nvSpPr>
        <p:spPr>
          <a:xfrm>
            <a:off x="205057" y="4494785"/>
            <a:ext cx="6808446" cy="16619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700" b="1" u="sng" dirty="0"/>
              <a:t>Benefits of the solution</a:t>
            </a:r>
            <a:endParaRPr lang="en-US" sz="1700" u="sng" dirty="0"/>
          </a:p>
          <a:p>
            <a:r>
              <a:rPr lang="en-IN" sz="1700" dirty="0">
                <a:sym typeface="Wingdings" panose="05000000000000000000" pitchFamily="2" charset="2"/>
              </a:rPr>
              <a:t> </a:t>
            </a:r>
            <a:r>
              <a:rPr lang="en-US" sz="1700" b="1" dirty="0"/>
              <a:t>Social:</a:t>
            </a:r>
            <a:r>
              <a:rPr lang="en-US" sz="1700" dirty="0"/>
              <a:t> Multi-language safety for diverse tourists, family peace of mind</a:t>
            </a:r>
          </a:p>
          <a:p>
            <a:r>
              <a:rPr lang="en-IN" sz="1700" dirty="0">
                <a:sym typeface="Wingdings" panose="05000000000000000000" pitchFamily="2" charset="2"/>
              </a:rPr>
              <a:t> </a:t>
            </a:r>
            <a:r>
              <a:rPr lang="en-US" sz="1700" b="1" dirty="0"/>
              <a:t>Economic:</a:t>
            </a:r>
            <a:r>
              <a:rPr lang="en-US" sz="1700" dirty="0"/>
              <a:t> Reduced tourism losses, increased visitor confidence and numbers</a:t>
            </a:r>
          </a:p>
          <a:p>
            <a:r>
              <a:rPr lang="en-IN" sz="1700" dirty="0">
                <a:sym typeface="Wingdings" panose="05000000000000000000" pitchFamily="2" charset="2"/>
              </a:rPr>
              <a:t> </a:t>
            </a:r>
            <a:r>
              <a:rPr lang="en-US" sz="1700" b="1" dirty="0"/>
              <a:t>Technological:</a:t>
            </a:r>
            <a:r>
              <a:rPr lang="en-US" sz="1700" dirty="0"/>
              <a:t> AI-powered prevention, blockchain fraud protection, seamless app-admin integration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C332D-77A8-20C9-D0E2-37D5875B8B74}"/>
              </a:ext>
            </a:extLst>
          </p:cNvPr>
          <p:cNvSpPr txBox="1"/>
          <p:nvPr/>
        </p:nvSpPr>
        <p:spPr>
          <a:xfrm>
            <a:off x="205057" y="3426391"/>
            <a:ext cx="6096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1" dirty="0">
                <a:effectLst/>
                <a:latin typeface="Segoe WPC"/>
              </a:rPr>
              <a:t>"RAAHI is like having a personal bodyguard, family hotline, and GPS guide combined into one smart companion - but powered by AI and blockchain for every tourist in India."</a:t>
            </a:r>
            <a:endParaRPr lang="en-IN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252F18-B796-18D2-9E5C-93C427BD77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509" b="7750"/>
          <a:stretch>
            <a:fillRect/>
          </a:stretch>
        </p:blipFill>
        <p:spPr>
          <a:xfrm>
            <a:off x="7118161" y="1388289"/>
            <a:ext cx="5297044" cy="49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8996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10770" y="1582959"/>
            <a:ext cx="11478859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800" dirty="0">
                <a:sym typeface="Wingdings" panose="05000000000000000000" pitchFamily="2" charset="2"/>
              </a:rPr>
              <a:t>       </a:t>
            </a:r>
            <a:r>
              <a:rPr lang="en-IN" sz="2800" dirty="0"/>
              <a:t>Ministry of Tourism, Government of India - Tourist Safety Guidelines  (2024)</a:t>
            </a:r>
          </a:p>
          <a:p>
            <a:r>
              <a:rPr lang="en-IN" sz="2800" dirty="0">
                <a:sym typeface="Wingdings" panose="05000000000000000000" pitchFamily="2" charset="2"/>
              </a:rPr>
              <a:t>       </a:t>
            </a:r>
            <a:r>
              <a:rPr lang="en-IN" sz="2800" dirty="0"/>
              <a:t>National Crime Records Bureau - Tourist Incident Reports (2023-24)</a:t>
            </a:r>
          </a:p>
          <a:p>
            <a:r>
              <a:rPr lang="en-IN" sz="2800" dirty="0">
                <a:sym typeface="Wingdings" panose="05000000000000000000" pitchFamily="2" charset="2"/>
              </a:rPr>
              <a:t>       </a:t>
            </a:r>
            <a:r>
              <a:rPr lang="en-IN" sz="2800" dirty="0"/>
              <a:t>IEEE Papers - Blockchain Identity Verification Systems</a:t>
            </a:r>
          </a:p>
          <a:p>
            <a:r>
              <a:rPr lang="en-IN" sz="2800" dirty="0">
                <a:sym typeface="Wingdings" panose="05000000000000000000" pitchFamily="2" charset="2"/>
              </a:rPr>
              <a:t>       </a:t>
            </a:r>
            <a:r>
              <a:rPr lang="en-IN" sz="2800" dirty="0"/>
              <a:t>Google Maps Platform - Emergency Location Services Documentation</a:t>
            </a:r>
          </a:p>
          <a:p>
            <a:r>
              <a:rPr lang="en-IN" sz="2800" dirty="0">
                <a:sym typeface="Wingdings" panose="05000000000000000000" pitchFamily="2" charset="2"/>
              </a:rPr>
              <a:t>       </a:t>
            </a:r>
            <a:r>
              <a:rPr lang="en-IN" sz="2800" dirty="0" err="1"/>
              <a:t>Supabase</a:t>
            </a:r>
            <a:r>
              <a:rPr lang="en-IN" sz="2800" dirty="0"/>
              <a:t> Documentation - Real-time Database Architecture</a:t>
            </a:r>
          </a:p>
          <a:p>
            <a:r>
              <a:rPr lang="en-IN" sz="2800" dirty="0">
                <a:sym typeface="Wingdings" panose="05000000000000000000" pitchFamily="2" charset="2"/>
              </a:rPr>
              <a:t>       </a:t>
            </a:r>
            <a:r>
              <a:rPr lang="en-IN" sz="2800" dirty="0"/>
              <a:t>Flutter Security Guidelines - Cross-platform Development Best Practices</a:t>
            </a:r>
          </a:p>
          <a:p>
            <a:r>
              <a:rPr lang="en-IN" sz="2800" dirty="0">
                <a:sym typeface="Wingdings" panose="05000000000000000000" pitchFamily="2" charset="2"/>
              </a:rPr>
              <a:t>       </a:t>
            </a:r>
            <a:r>
              <a:rPr lang="en-IN" sz="2800" dirty="0"/>
              <a:t>Police Department Studies - Emergency Response Coordination Protocols</a:t>
            </a:r>
          </a:p>
          <a:p>
            <a:r>
              <a:rPr lang="en-IN" sz="2800" dirty="0">
                <a:sym typeface="Wingdings" panose="05000000000000000000" pitchFamily="2" charset="2"/>
              </a:rPr>
              <a:t>       </a:t>
            </a:r>
            <a:r>
              <a:rPr lang="en-IN" sz="2800" dirty="0"/>
              <a:t>Digital India Initiative - Government Blockchain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7290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</a:t>
            </a:r>
          </a:p>
          <a:p>
            <a:pPr algn="ctr"/>
            <a:r>
              <a:rPr lang="en-US" dirty="0"/>
              <a:t>crafters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7810</TotalTime>
  <Words>743</Words>
  <Application>Microsoft Office PowerPoint</Application>
  <PresentationFormat>Widescreen</PresentationFormat>
  <Paragraphs>98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Segoe WPC</vt:lpstr>
      <vt:lpstr>Times New Roman</vt:lpstr>
      <vt:lpstr>TradeGothic</vt:lpstr>
      <vt:lpstr>Wingdings</vt:lpstr>
      <vt:lpstr>Office Theme</vt:lpstr>
      <vt:lpstr>SMART INDIA HACKATHON 2025</vt:lpstr>
      <vt:lpstr>RAAHI - AI-Powered Tourist Safety Ecosystem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Lord D'man</cp:lastModifiedBy>
  <cp:revision>152</cp:revision>
  <dcterms:created xsi:type="dcterms:W3CDTF">2013-12-12T18:46:50Z</dcterms:created>
  <dcterms:modified xsi:type="dcterms:W3CDTF">2025-09-20T05:31:19Z</dcterms:modified>
  <cp:category/>
</cp:coreProperties>
</file>