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8288000" cy="10287000"/>
  <p:notesSz cx="6858000" cy="9144000"/>
  <p:embeddedFontLst>
    <p:embeddedFont>
      <p:font typeface="Calibri" panose="020F0502020204030204" pitchFamily="34" charset="0"/>
      <p:regular r:id="rId49"/>
      <p:bold r:id="rId50"/>
      <p:italic r:id="rId51"/>
      <p:boldItalic r:id="rId52"/>
    </p:embeddedFont>
    <p:embeddedFont>
      <p:font typeface="Josefin Sans Regular" panose="020B0604020202020204" charset="0"/>
      <p:regular r:id="rId53"/>
    </p:embeddedFont>
    <p:embeddedFont>
      <p:font typeface="Open Sauce" panose="020B0604020202020204" charset="0"/>
      <p:regular r:id="rId54"/>
    </p:embeddedFont>
    <p:embeddedFont>
      <p:font typeface="Open Sauce Bold" panose="020B0604020202020204" charset="0"/>
      <p:regular r:id="rId55"/>
    </p:embeddedFont>
    <p:embeddedFont>
      <p:font typeface="Open Sauce Light Bold" panose="020B0604020202020204" charset="0"/>
      <p:regular r:id="rId56"/>
    </p:embeddedFont>
    <p:embeddedFont>
      <p:font typeface="Radley" panose="020B0604020202020204" charset="0"/>
      <p:regular r:id="rId57"/>
    </p:embeddedFont>
    <p:embeddedFont>
      <p:font typeface="Source Sans Pro" panose="020B0503030403020204" pitchFamily="34" charset="0"/>
      <p:regular r:id="rId58"/>
    </p:embeddedFont>
    <p:embeddedFont>
      <p:font typeface="Source Sans Pro Bold" panose="020B0703030403020204" charset="0"/>
      <p:regular r:id="rId59"/>
    </p:embeddedFont>
    <p:embeddedFont>
      <p:font typeface="Source Serif Pro" panose="02040603050405020204" pitchFamily="18" charset="0"/>
      <p:regular r:id="rId60"/>
      <p:bold r:id="rId61"/>
      <p:italic r:id="rId62"/>
      <p:boldItalic r:id="rId6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730"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8.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5.svg"/><Relationship Id="rId7" Type="http://schemas.openxmlformats.org/officeDocument/2006/relationships/image" Target="../media/image26.jpe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24.sv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17.sv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17.sv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17.sv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17.sv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4.sv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17.sv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11.sv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11.sv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11.sv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11.sv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11.sv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11.sv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11.sv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11.sv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11.sv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11.sv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svg"/><Relationship Id="rId7" Type="http://schemas.openxmlformats.org/officeDocument/2006/relationships/image" Target="../media/image54.sv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svg"/><Relationship Id="rId4" Type="http://schemas.openxmlformats.org/officeDocument/2006/relationships/image" Target="../media/image51.png"/><Relationship Id="rId9" Type="http://schemas.openxmlformats.org/officeDocument/2006/relationships/image" Target="../media/image56.svg"/></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090792" y="4247458"/>
            <a:ext cx="13955771" cy="9245699"/>
          </a:xfrm>
          <a:prstGeom prst="rect">
            <a:avLst/>
          </a:prstGeom>
        </p:spPr>
      </p:pic>
      <p:grpSp>
        <p:nvGrpSpPr>
          <p:cNvPr id="3" name="Group 3"/>
          <p:cNvGrpSpPr/>
          <p:nvPr/>
        </p:nvGrpSpPr>
        <p:grpSpPr>
          <a:xfrm>
            <a:off x="109961" y="1244958"/>
            <a:ext cx="12734982" cy="7453614"/>
            <a:chOff x="0" y="0"/>
            <a:chExt cx="31309504" cy="18204177"/>
          </a:xfrm>
        </p:grpSpPr>
        <p:sp>
          <p:nvSpPr>
            <p:cNvPr id="4" name="Freeform 4"/>
            <p:cNvSpPr/>
            <p:nvPr/>
          </p:nvSpPr>
          <p:spPr>
            <a:xfrm>
              <a:off x="31750" y="31750"/>
              <a:ext cx="31246006" cy="18140677"/>
            </a:xfrm>
            <a:custGeom>
              <a:avLst/>
              <a:gdLst/>
              <a:ahLst/>
              <a:cxnLst/>
              <a:rect l="l" t="t" r="r" b="b"/>
              <a:pathLst>
                <a:path w="31246006" h="18140677">
                  <a:moveTo>
                    <a:pt x="31153295" y="18140677"/>
                  </a:moveTo>
                  <a:lnTo>
                    <a:pt x="92710" y="18140677"/>
                  </a:lnTo>
                  <a:cubicBezTo>
                    <a:pt x="41910" y="18140677"/>
                    <a:pt x="0" y="18098767"/>
                    <a:pt x="0" y="18047967"/>
                  </a:cubicBezTo>
                  <a:lnTo>
                    <a:pt x="0" y="92710"/>
                  </a:lnTo>
                  <a:cubicBezTo>
                    <a:pt x="0" y="41910"/>
                    <a:pt x="41910" y="0"/>
                    <a:pt x="92710" y="0"/>
                  </a:cubicBezTo>
                  <a:lnTo>
                    <a:pt x="31152024" y="0"/>
                  </a:lnTo>
                  <a:cubicBezTo>
                    <a:pt x="31202824" y="0"/>
                    <a:pt x="31244735" y="41910"/>
                    <a:pt x="31244735" y="92710"/>
                  </a:cubicBezTo>
                  <a:lnTo>
                    <a:pt x="31244735" y="18046697"/>
                  </a:lnTo>
                  <a:cubicBezTo>
                    <a:pt x="31246006" y="18098767"/>
                    <a:pt x="31204095" y="18140677"/>
                    <a:pt x="31153295" y="18140677"/>
                  </a:cubicBezTo>
                  <a:close/>
                </a:path>
              </a:pathLst>
            </a:custGeom>
            <a:solidFill>
              <a:srgbClr val="FEFEFE"/>
            </a:solidFill>
          </p:spPr>
        </p:sp>
        <p:sp>
          <p:nvSpPr>
            <p:cNvPr id="5" name="Freeform 5"/>
            <p:cNvSpPr/>
            <p:nvPr/>
          </p:nvSpPr>
          <p:spPr>
            <a:xfrm>
              <a:off x="0" y="0"/>
              <a:ext cx="31309506" cy="18204177"/>
            </a:xfrm>
            <a:custGeom>
              <a:avLst/>
              <a:gdLst/>
              <a:ahLst/>
              <a:cxnLst/>
              <a:rect l="l" t="t" r="r" b="b"/>
              <a:pathLst>
                <a:path w="31309506" h="18204177">
                  <a:moveTo>
                    <a:pt x="31185045" y="59690"/>
                  </a:moveTo>
                  <a:cubicBezTo>
                    <a:pt x="31220603" y="59690"/>
                    <a:pt x="31249813" y="88900"/>
                    <a:pt x="31249813" y="124460"/>
                  </a:cubicBezTo>
                  <a:lnTo>
                    <a:pt x="31249813" y="18079717"/>
                  </a:lnTo>
                  <a:cubicBezTo>
                    <a:pt x="31249813" y="18115277"/>
                    <a:pt x="31220603" y="18144488"/>
                    <a:pt x="31185045" y="18144488"/>
                  </a:cubicBezTo>
                  <a:lnTo>
                    <a:pt x="124460" y="18144488"/>
                  </a:lnTo>
                  <a:cubicBezTo>
                    <a:pt x="88900" y="18144488"/>
                    <a:pt x="59690" y="18115277"/>
                    <a:pt x="59690" y="18079717"/>
                  </a:cubicBezTo>
                  <a:lnTo>
                    <a:pt x="59690" y="124460"/>
                  </a:lnTo>
                  <a:cubicBezTo>
                    <a:pt x="59690" y="88900"/>
                    <a:pt x="88900" y="59690"/>
                    <a:pt x="124460" y="59690"/>
                  </a:cubicBezTo>
                  <a:lnTo>
                    <a:pt x="31185045" y="59690"/>
                  </a:lnTo>
                  <a:moveTo>
                    <a:pt x="31185045" y="0"/>
                  </a:moveTo>
                  <a:lnTo>
                    <a:pt x="124460" y="0"/>
                  </a:lnTo>
                  <a:cubicBezTo>
                    <a:pt x="55880" y="0"/>
                    <a:pt x="0" y="55880"/>
                    <a:pt x="0" y="124460"/>
                  </a:cubicBezTo>
                  <a:lnTo>
                    <a:pt x="0" y="18079717"/>
                  </a:lnTo>
                  <a:cubicBezTo>
                    <a:pt x="0" y="18148297"/>
                    <a:pt x="55880" y="18204177"/>
                    <a:pt x="124460" y="18204177"/>
                  </a:cubicBezTo>
                  <a:lnTo>
                    <a:pt x="31185045" y="18204177"/>
                  </a:lnTo>
                  <a:cubicBezTo>
                    <a:pt x="31253624" y="18204177"/>
                    <a:pt x="31309506" y="18148297"/>
                    <a:pt x="31309506" y="18079717"/>
                  </a:cubicBezTo>
                  <a:lnTo>
                    <a:pt x="31309506" y="124460"/>
                  </a:lnTo>
                  <a:cubicBezTo>
                    <a:pt x="31309506" y="55880"/>
                    <a:pt x="31253624" y="0"/>
                    <a:pt x="31185045" y="0"/>
                  </a:cubicBezTo>
                  <a:close/>
                </a:path>
              </a:pathLst>
            </a:custGeom>
            <a:solidFill>
              <a:srgbClr val="000000"/>
            </a:solidFill>
          </p:spPr>
        </p:sp>
      </p:grpSp>
      <p:sp>
        <p:nvSpPr>
          <p:cNvPr id="6" name="TextBox 6"/>
          <p:cNvSpPr txBox="1"/>
          <p:nvPr/>
        </p:nvSpPr>
        <p:spPr>
          <a:xfrm>
            <a:off x="205740" y="6871615"/>
            <a:ext cx="7609804" cy="1170261"/>
          </a:xfrm>
          <a:prstGeom prst="rect">
            <a:avLst/>
          </a:prstGeom>
        </p:spPr>
        <p:txBody>
          <a:bodyPr lIns="0" tIns="0" rIns="0" bIns="0" rtlCol="0" anchor="t">
            <a:spAutoFit/>
          </a:bodyPr>
          <a:lstStyle/>
          <a:p>
            <a:pPr marL="0" lvl="0" indent="0" algn="just">
              <a:lnSpc>
                <a:spcPts val="4692"/>
              </a:lnSpc>
              <a:spcBef>
                <a:spcPct val="0"/>
              </a:spcBef>
            </a:pPr>
            <a:r>
              <a:rPr lang="en-US" sz="3351" u="none" dirty="0">
                <a:solidFill>
                  <a:srgbClr val="545454"/>
                </a:solidFill>
                <a:latin typeface="Open Sauce Light Bold"/>
              </a:rPr>
              <a:t>Prepared and presented</a:t>
            </a:r>
          </a:p>
          <a:p>
            <a:pPr marL="0" lvl="0" indent="0" algn="just">
              <a:lnSpc>
                <a:spcPts val="4692"/>
              </a:lnSpc>
              <a:spcBef>
                <a:spcPct val="0"/>
              </a:spcBef>
            </a:pPr>
            <a:r>
              <a:rPr lang="en-US" sz="3351" u="none" dirty="0">
                <a:solidFill>
                  <a:srgbClr val="545454"/>
                </a:solidFill>
                <a:latin typeface="Open Sauce Light Bold"/>
              </a:rPr>
              <a:t>by Vikas And Its Team Members </a:t>
            </a:r>
          </a:p>
        </p:txBody>
      </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5209"/>
          <a:stretch>
            <a:fillRect/>
          </a:stretch>
        </p:blipFill>
        <p:spPr>
          <a:xfrm>
            <a:off x="9584546" y="544132"/>
            <a:ext cx="9856422" cy="10360854"/>
          </a:xfrm>
          <a:prstGeom prst="rect">
            <a:avLst/>
          </a:prstGeom>
        </p:spPr>
      </p:pic>
      <p:sp>
        <p:nvSpPr>
          <p:cNvPr id="8" name="TextBox 8"/>
          <p:cNvSpPr txBox="1"/>
          <p:nvPr/>
        </p:nvSpPr>
        <p:spPr>
          <a:xfrm>
            <a:off x="640080" y="1588428"/>
            <a:ext cx="11674744" cy="4581525"/>
          </a:xfrm>
          <a:prstGeom prst="rect">
            <a:avLst/>
          </a:prstGeom>
        </p:spPr>
        <p:txBody>
          <a:bodyPr lIns="0" tIns="0" rIns="0" bIns="0" rtlCol="0" anchor="t">
            <a:spAutoFit/>
          </a:bodyPr>
          <a:lstStyle/>
          <a:p>
            <a:pPr algn="ctr">
              <a:lnSpc>
                <a:spcPts val="11999"/>
              </a:lnSpc>
              <a:spcBef>
                <a:spcPct val="0"/>
              </a:spcBef>
            </a:pPr>
            <a:r>
              <a:rPr lang="en-US" sz="9999">
                <a:solidFill>
                  <a:srgbClr val="004AAD"/>
                </a:solidFill>
                <a:latin typeface="Josefin Sans Regular"/>
              </a:rPr>
              <a:t>Survey on online and distance learning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grpSp>
        <p:nvGrpSpPr>
          <p:cNvPr id="2" name="Group 2"/>
          <p:cNvGrpSpPr/>
          <p:nvPr/>
        </p:nvGrpSpPr>
        <p:grpSpPr>
          <a:xfrm>
            <a:off x="0" y="5129212"/>
            <a:ext cx="9490516" cy="5093442"/>
            <a:chOff x="0" y="0"/>
            <a:chExt cx="12654021" cy="6791256"/>
          </a:xfrm>
        </p:grpSpPr>
        <p:pic>
          <p:nvPicPr>
            <p:cNvPr id="3" name="Picture 3"/>
            <p:cNvPicPr>
              <a:picLocks noChangeAspect="1"/>
            </p:cNvPicPr>
            <p:nvPr/>
          </p:nvPicPr>
          <p:blipFill>
            <a:blip r:embed="rId2"/>
            <a:srcRect l="4444" r="4444" b="6039"/>
            <a:stretch>
              <a:fillRect/>
            </a:stretch>
          </p:blipFill>
          <p:spPr>
            <a:xfrm>
              <a:off x="0" y="0"/>
              <a:ext cx="12654021" cy="6791256"/>
            </a:xfrm>
            <a:prstGeom prst="rect">
              <a:avLst/>
            </a:prstGeom>
          </p:spPr>
        </p:pic>
      </p:grpSp>
      <p:grpSp>
        <p:nvGrpSpPr>
          <p:cNvPr id="4" name="Group 4"/>
          <p:cNvGrpSpPr/>
          <p:nvPr/>
        </p:nvGrpSpPr>
        <p:grpSpPr>
          <a:xfrm>
            <a:off x="9490516" y="0"/>
            <a:ext cx="9222533" cy="10287000"/>
            <a:chOff x="0" y="0"/>
            <a:chExt cx="22524460" cy="26993392"/>
          </a:xfrm>
        </p:grpSpPr>
        <p:sp>
          <p:nvSpPr>
            <p:cNvPr id="5" name="Freeform 5"/>
            <p:cNvSpPr/>
            <p:nvPr/>
          </p:nvSpPr>
          <p:spPr>
            <a:xfrm>
              <a:off x="31750" y="31750"/>
              <a:ext cx="22460959" cy="26929891"/>
            </a:xfrm>
            <a:custGeom>
              <a:avLst/>
              <a:gdLst/>
              <a:ahLst/>
              <a:cxnLst/>
              <a:rect l="l" t="t" r="r" b="b"/>
              <a:pathLst>
                <a:path w="22460959" h="26929891">
                  <a:moveTo>
                    <a:pt x="22368250" y="26929891"/>
                  </a:moveTo>
                  <a:lnTo>
                    <a:pt x="92710" y="26929891"/>
                  </a:lnTo>
                  <a:cubicBezTo>
                    <a:pt x="41910" y="26929891"/>
                    <a:pt x="0" y="26887984"/>
                    <a:pt x="0" y="26837184"/>
                  </a:cubicBezTo>
                  <a:lnTo>
                    <a:pt x="0" y="92710"/>
                  </a:lnTo>
                  <a:cubicBezTo>
                    <a:pt x="0" y="41910"/>
                    <a:pt x="41910" y="0"/>
                    <a:pt x="92710" y="0"/>
                  </a:cubicBezTo>
                  <a:lnTo>
                    <a:pt x="22366980" y="0"/>
                  </a:lnTo>
                  <a:cubicBezTo>
                    <a:pt x="22417780" y="0"/>
                    <a:pt x="22459690" y="41910"/>
                    <a:pt x="22459690" y="92710"/>
                  </a:cubicBezTo>
                  <a:lnTo>
                    <a:pt x="22459690" y="26835912"/>
                  </a:lnTo>
                  <a:cubicBezTo>
                    <a:pt x="22460959" y="26887984"/>
                    <a:pt x="22419050" y="26929891"/>
                    <a:pt x="22368250" y="26929891"/>
                  </a:cubicBezTo>
                  <a:close/>
                </a:path>
              </a:pathLst>
            </a:custGeom>
            <a:solidFill>
              <a:srgbClr val="FEFEFE"/>
            </a:solidFill>
          </p:spPr>
        </p:sp>
        <p:sp>
          <p:nvSpPr>
            <p:cNvPr id="6" name="Freeform 6"/>
            <p:cNvSpPr/>
            <p:nvPr/>
          </p:nvSpPr>
          <p:spPr>
            <a:xfrm>
              <a:off x="0" y="0"/>
              <a:ext cx="22524459" cy="26993394"/>
            </a:xfrm>
            <a:custGeom>
              <a:avLst/>
              <a:gdLst/>
              <a:ahLst/>
              <a:cxnLst/>
              <a:rect l="l" t="t" r="r" b="b"/>
              <a:pathLst>
                <a:path w="22524459" h="26993394">
                  <a:moveTo>
                    <a:pt x="22400000" y="59690"/>
                  </a:moveTo>
                  <a:cubicBezTo>
                    <a:pt x="22435559" y="59690"/>
                    <a:pt x="22464770" y="88900"/>
                    <a:pt x="22464770" y="124460"/>
                  </a:cubicBezTo>
                  <a:lnTo>
                    <a:pt x="22464770" y="26868934"/>
                  </a:lnTo>
                  <a:cubicBezTo>
                    <a:pt x="22464770" y="26904494"/>
                    <a:pt x="22435559" y="26933702"/>
                    <a:pt x="22400000" y="26933702"/>
                  </a:cubicBezTo>
                  <a:lnTo>
                    <a:pt x="124460" y="26933702"/>
                  </a:lnTo>
                  <a:cubicBezTo>
                    <a:pt x="88900" y="26933702"/>
                    <a:pt x="59690" y="26904494"/>
                    <a:pt x="59690" y="26868934"/>
                  </a:cubicBezTo>
                  <a:lnTo>
                    <a:pt x="59690" y="124460"/>
                  </a:lnTo>
                  <a:cubicBezTo>
                    <a:pt x="59690" y="88900"/>
                    <a:pt x="88900" y="59690"/>
                    <a:pt x="124460" y="59690"/>
                  </a:cubicBezTo>
                  <a:lnTo>
                    <a:pt x="22400000" y="59690"/>
                  </a:lnTo>
                  <a:moveTo>
                    <a:pt x="22400000" y="0"/>
                  </a:moveTo>
                  <a:lnTo>
                    <a:pt x="124460" y="0"/>
                  </a:lnTo>
                  <a:cubicBezTo>
                    <a:pt x="55880" y="0"/>
                    <a:pt x="0" y="55880"/>
                    <a:pt x="0" y="124460"/>
                  </a:cubicBezTo>
                  <a:lnTo>
                    <a:pt x="0" y="26868934"/>
                  </a:lnTo>
                  <a:cubicBezTo>
                    <a:pt x="0" y="26937512"/>
                    <a:pt x="55880" y="26993394"/>
                    <a:pt x="124460" y="26993394"/>
                  </a:cubicBezTo>
                  <a:lnTo>
                    <a:pt x="22400000" y="26993394"/>
                  </a:lnTo>
                  <a:cubicBezTo>
                    <a:pt x="22468580" y="26993394"/>
                    <a:pt x="22524459" y="26937512"/>
                    <a:pt x="22524459" y="26868934"/>
                  </a:cubicBezTo>
                  <a:lnTo>
                    <a:pt x="22524459" y="124460"/>
                  </a:lnTo>
                  <a:cubicBezTo>
                    <a:pt x="22524459" y="55880"/>
                    <a:pt x="22468580" y="0"/>
                    <a:pt x="22400000" y="0"/>
                  </a:cubicBezTo>
                  <a:close/>
                </a:path>
              </a:pathLst>
            </a:custGeom>
            <a:solidFill>
              <a:srgbClr val="000000"/>
            </a:solidFill>
          </p:spPr>
        </p:sp>
      </p:grpSp>
      <p:sp>
        <p:nvSpPr>
          <p:cNvPr id="7" name="AutoShape 7"/>
          <p:cNvSpPr/>
          <p:nvPr/>
        </p:nvSpPr>
        <p:spPr>
          <a:xfrm>
            <a:off x="196833" y="5129212"/>
            <a:ext cx="8947167" cy="0"/>
          </a:xfrm>
          <a:prstGeom prst="line">
            <a:avLst/>
          </a:prstGeom>
          <a:ln w="28575" cap="rnd">
            <a:solidFill>
              <a:srgbClr val="000000"/>
            </a:solidFill>
            <a:prstDash val="sysDash"/>
            <a:headEnd type="none" w="sm" len="sm"/>
            <a:tailEnd type="none" w="sm" len="sm"/>
          </a:ln>
        </p:spPr>
      </p:sp>
      <p:sp>
        <p:nvSpPr>
          <p:cNvPr id="8" name="TextBox 8"/>
          <p:cNvSpPr txBox="1"/>
          <p:nvPr/>
        </p:nvSpPr>
        <p:spPr>
          <a:xfrm>
            <a:off x="1065491" y="656598"/>
            <a:ext cx="6510947" cy="4381500"/>
          </a:xfrm>
          <a:prstGeom prst="rect">
            <a:avLst/>
          </a:prstGeom>
        </p:spPr>
        <p:txBody>
          <a:bodyPr lIns="0" tIns="0" rIns="0" bIns="0" rtlCol="0" anchor="t">
            <a:spAutoFit/>
          </a:bodyPr>
          <a:lstStyle/>
          <a:p>
            <a:pPr algn="ctr">
              <a:lnSpc>
                <a:spcPts val="8580"/>
              </a:lnSpc>
            </a:pPr>
            <a:r>
              <a:rPr lang="en-US" sz="7800">
                <a:solidFill>
                  <a:srgbClr val="000000"/>
                </a:solidFill>
                <a:latin typeface="Source Sans Pro"/>
              </a:rPr>
              <a:t>Three online surveys were conducted to participate</a:t>
            </a:r>
          </a:p>
        </p:txBody>
      </p:sp>
      <p:sp>
        <p:nvSpPr>
          <p:cNvPr id="9" name="TextBox 9"/>
          <p:cNvSpPr txBox="1"/>
          <p:nvPr/>
        </p:nvSpPr>
        <p:spPr>
          <a:xfrm>
            <a:off x="10366992" y="271510"/>
            <a:ext cx="7395228" cy="3827145"/>
          </a:xfrm>
          <a:prstGeom prst="rect">
            <a:avLst/>
          </a:prstGeom>
        </p:spPr>
        <p:txBody>
          <a:bodyPr lIns="0" tIns="0" rIns="0" bIns="0" rtlCol="0" anchor="t">
            <a:spAutoFit/>
          </a:bodyPr>
          <a:lstStyle/>
          <a:p>
            <a:pPr>
              <a:lnSpc>
                <a:spcPts val="3359"/>
              </a:lnSpc>
            </a:pPr>
            <a:r>
              <a:rPr lang="en-US" sz="2400" dirty="0">
                <a:solidFill>
                  <a:srgbClr val="000000"/>
                </a:solidFill>
                <a:latin typeface="Source Sans Pro"/>
              </a:rPr>
              <a:t>In the first survey, our team connected with schools and college students to know about their feedback via the Google Form platform. This year we reached 45 participants, representing current remote and online learners, prospective online students, and online degree program graduates. These participants responded to questions about their learning experience, motivation and expectations, and overall satisfaction</a:t>
            </a:r>
            <a:r>
              <a:rPr lang="en-US" sz="1199" dirty="0">
                <a:solidFill>
                  <a:srgbClr val="000000"/>
                </a:solidFill>
                <a:latin typeface="Source Sans Pro"/>
              </a:rPr>
              <a:t>. </a:t>
            </a:r>
          </a:p>
          <a:p>
            <a:pPr>
              <a:lnSpc>
                <a:spcPts val="3359"/>
              </a:lnSpc>
            </a:pPr>
            <a:endParaRPr lang="en-US" sz="1199" dirty="0">
              <a:solidFill>
                <a:srgbClr val="000000"/>
              </a:solidFill>
              <a:latin typeface="Source Sans Pro"/>
            </a:endParaRPr>
          </a:p>
        </p:txBody>
      </p:sp>
      <p:grpSp>
        <p:nvGrpSpPr>
          <p:cNvPr id="10" name="Group 10"/>
          <p:cNvGrpSpPr/>
          <p:nvPr/>
        </p:nvGrpSpPr>
        <p:grpSpPr>
          <a:xfrm>
            <a:off x="10366992" y="3769889"/>
            <a:ext cx="7395228" cy="3196166"/>
            <a:chOff x="0" y="0"/>
            <a:chExt cx="9860304" cy="4261555"/>
          </a:xfrm>
        </p:grpSpPr>
        <p:sp>
          <p:nvSpPr>
            <p:cNvPr id="11" name="TextBox 11"/>
            <p:cNvSpPr txBox="1"/>
            <p:nvPr/>
          </p:nvSpPr>
          <p:spPr>
            <a:xfrm>
              <a:off x="0" y="762917"/>
              <a:ext cx="9860304" cy="3498638"/>
            </a:xfrm>
            <a:prstGeom prst="rect">
              <a:avLst/>
            </a:prstGeom>
          </p:spPr>
          <p:txBody>
            <a:bodyPr lIns="0" tIns="0" rIns="0" bIns="0" rtlCol="0" anchor="t">
              <a:spAutoFit/>
            </a:bodyPr>
            <a:lstStyle/>
            <a:p>
              <a:pPr>
                <a:lnSpc>
                  <a:spcPts val="3499"/>
                </a:lnSpc>
              </a:pPr>
              <a:r>
                <a:rPr lang="en-US" sz="2499" dirty="0">
                  <a:solidFill>
                    <a:srgbClr val="000000"/>
                  </a:solidFill>
                  <a:latin typeface="Source Sans Pro"/>
                </a:rPr>
                <a:t>The second survey collected information from teachers. This year we reached 5 participants, representing current remote and online learners, prospective online teaching. These participants responded to questions about their learning experience, motivation and expectations, and overall satisfaction. </a:t>
              </a:r>
            </a:p>
          </p:txBody>
        </p:sp>
        <p:sp>
          <p:nvSpPr>
            <p:cNvPr id="12" name="TextBox 12"/>
            <p:cNvSpPr txBox="1"/>
            <p:nvPr/>
          </p:nvSpPr>
          <p:spPr>
            <a:xfrm>
              <a:off x="0" y="-9525"/>
              <a:ext cx="9860304" cy="534458"/>
            </a:xfrm>
            <a:prstGeom prst="rect">
              <a:avLst/>
            </a:prstGeom>
          </p:spPr>
          <p:txBody>
            <a:bodyPr lIns="0" tIns="0" rIns="0" bIns="0" rtlCol="0" anchor="t">
              <a:spAutoFit/>
            </a:bodyPr>
            <a:lstStyle/>
            <a:p>
              <a:pPr>
                <a:lnSpc>
                  <a:spcPts val="3379"/>
                </a:lnSpc>
              </a:pPr>
              <a:endParaRPr/>
            </a:p>
          </p:txBody>
        </p:sp>
      </p:grpSp>
      <p:sp>
        <p:nvSpPr>
          <p:cNvPr id="13" name="TextBox 13"/>
          <p:cNvSpPr txBox="1"/>
          <p:nvPr/>
        </p:nvSpPr>
        <p:spPr>
          <a:xfrm>
            <a:off x="10366992" y="7867631"/>
            <a:ext cx="7530885" cy="1693545"/>
          </a:xfrm>
          <a:prstGeom prst="rect">
            <a:avLst/>
          </a:prstGeom>
        </p:spPr>
        <p:txBody>
          <a:bodyPr lIns="0" tIns="0" rIns="0" bIns="0" rtlCol="0" anchor="t">
            <a:spAutoFit/>
          </a:bodyPr>
          <a:lstStyle/>
          <a:p>
            <a:pPr>
              <a:lnSpc>
                <a:spcPts val="3359"/>
              </a:lnSpc>
            </a:pPr>
            <a:r>
              <a:rPr lang="en-US" sz="2400">
                <a:solidFill>
                  <a:srgbClr val="000000"/>
                </a:solidFill>
                <a:latin typeface="Source Sans Pro"/>
              </a:rPr>
              <a:t>The Third survey collected information from parents. This time we reached 5 participants and These participants responded to questions about their learning experience, motivation and expectations, and overall satisfaction.</a:t>
            </a:r>
          </a:p>
        </p:txBody>
      </p:sp>
      <p:sp>
        <p:nvSpPr>
          <p:cNvPr id="14" name="TextBox 14"/>
          <p:cNvSpPr txBox="1"/>
          <p:nvPr/>
        </p:nvSpPr>
        <p:spPr>
          <a:xfrm>
            <a:off x="9490516" y="377198"/>
            <a:ext cx="572048" cy="457200"/>
          </a:xfrm>
          <a:prstGeom prst="rect">
            <a:avLst/>
          </a:prstGeom>
        </p:spPr>
        <p:txBody>
          <a:bodyPr lIns="0" tIns="0" rIns="0" bIns="0" rtlCol="0" anchor="t">
            <a:spAutoFit/>
          </a:bodyPr>
          <a:lstStyle/>
          <a:p>
            <a:pPr algn="ctr">
              <a:lnSpc>
                <a:spcPts val="3600"/>
              </a:lnSpc>
            </a:pPr>
            <a:r>
              <a:rPr lang="en-US" sz="3000">
                <a:solidFill>
                  <a:srgbClr val="000000"/>
                </a:solidFill>
                <a:latin typeface="Source Sans Pro"/>
              </a:rPr>
              <a:t>01</a:t>
            </a:r>
          </a:p>
        </p:txBody>
      </p:sp>
      <p:sp>
        <p:nvSpPr>
          <p:cNvPr id="15" name="TextBox 15"/>
          <p:cNvSpPr txBox="1"/>
          <p:nvPr/>
        </p:nvSpPr>
        <p:spPr>
          <a:xfrm>
            <a:off x="9474063" y="4377698"/>
            <a:ext cx="588501" cy="457200"/>
          </a:xfrm>
          <a:prstGeom prst="rect">
            <a:avLst/>
          </a:prstGeom>
        </p:spPr>
        <p:txBody>
          <a:bodyPr lIns="0" tIns="0" rIns="0" bIns="0" rtlCol="0" anchor="t">
            <a:spAutoFit/>
          </a:bodyPr>
          <a:lstStyle/>
          <a:p>
            <a:pPr algn="ctr">
              <a:lnSpc>
                <a:spcPts val="3600"/>
              </a:lnSpc>
            </a:pPr>
            <a:r>
              <a:rPr lang="en-US" sz="3000">
                <a:solidFill>
                  <a:srgbClr val="000000"/>
                </a:solidFill>
                <a:latin typeface="Source Sans Pro"/>
              </a:rPr>
              <a:t>02</a:t>
            </a:r>
          </a:p>
        </p:txBody>
      </p:sp>
      <p:sp>
        <p:nvSpPr>
          <p:cNvPr id="16" name="TextBox 16"/>
          <p:cNvSpPr txBox="1"/>
          <p:nvPr/>
        </p:nvSpPr>
        <p:spPr>
          <a:xfrm>
            <a:off x="9490516" y="7915256"/>
            <a:ext cx="588501" cy="457200"/>
          </a:xfrm>
          <a:prstGeom prst="rect">
            <a:avLst/>
          </a:prstGeom>
        </p:spPr>
        <p:txBody>
          <a:bodyPr lIns="0" tIns="0" rIns="0" bIns="0" rtlCol="0" anchor="t">
            <a:spAutoFit/>
          </a:bodyPr>
          <a:lstStyle/>
          <a:p>
            <a:pPr algn="ctr">
              <a:lnSpc>
                <a:spcPts val="3600"/>
              </a:lnSpc>
            </a:pPr>
            <a:r>
              <a:rPr lang="en-US" sz="3000">
                <a:solidFill>
                  <a:srgbClr val="000000"/>
                </a:solidFill>
                <a:latin typeface="Source Sans Pro"/>
              </a:rPr>
              <a:t>03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grpSp>
        <p:nvGrpSpPr>
          <p:cNvPr id="2" name="Group 2"/>
          <p:cNvGrpSpPr/>
          <p:nvPr/>
        </p:nvGrpSpPr>
        <p:grpSpPr>
          <a:xfrm>
            <a:off x="0" y="2721945"/>
            <a:ext cx="18288000" cy="4843110"/>
            <a:chOff x="0" y="0"/>
            <a:chExt cx="47351610" cy="11828468"/>
          </a:xfrm>
        </p:grpSpPr>
        <p:sp>
          <p:nvSpPr>
            <p:cNvPr id="3" name="Freeform 3"/>
            <p:cNvSpPr/>
            <p:nvPr/>
          </p:nvSpPr>
          <p:spPr>
            <a:xfrm>
              <a:off x="31750" y="31750"/>
              <a:ext cx="47288112" cy="11764969"/>
            </a:xfrm>
            <a:custGeom>
              <a:avLst/>
              <a:gdLst/>
              <a:ahLst/>
              <a:cxnLst/>
              <a:rect l="l" t="t" r="r" b="b"/>
              <a:pathLst>
                <a:path w="47288112" h="11764969">
                  <a:moveTo>
                    <a:pt x="47195401" y="11764968"/>
                  </a:moveTo>
                  <a:lnTo>
                    <a:pt x="92710" y="11764968"/>
                  </a:lnTo>
                  <a:cubicBezTo>
                    <a:pt x="41910" y="11764968"/>
                    <a:pt x="0" y="11723058"/>
                    <a:pt x="0" y="11672258"/>
                  </a:cubicBezTo>
                  <a:lnTo>
                    <a:pt x="0" y="92710"/>
                  </a:lnTo>
                  <a:cubicBezTo>
                    <a:pt x="0" y="41910"/>
                    <a:pt x="41910" y="0"/>
                    <a:pt x="92710" y="0"/>
                  </a:cubicBezTo>
                  <a:lnTo>
                    <a:pt x="47194130" y="0"/>
                  </a:lnTo>
                  <a:cubicBezTo>
                    <a:pt x="47244930" y="0"/>
                    <a:pt x="47286841" y="41910"/>
                    <a:pt x="47286841" y="92710"/>
                  </a:cubicBezTo>
                  <a:lnTo>
                    <a:pt x="47286841" y="11670988"/>
                  </a:lnTo>
                  <a:cubicBezTo>
                    <a:pt x="47288112" y="11723058"/>
                    <a:pt x="47246201" y="11764969"/>
                    <a:pt x="47195401" y="11764969"/>
                  </a:cubicBezTo>
                  <a:close/>
                </a:path>
              </a:pathLst>
            </a:custGeom>
            <a:solidFill>
              <a:srgbClr val="FEFEFE"/>
            </a:solidFill>
          </p:spPr>
        </p:sp>
        <p:sp>
          <p:nvSpPr>
            <p:cNvPr id="4" name="Freeform 4"/>
            <p:cNvSpPr/>
            <p:nvPr/>
          </p:nvSpPr>
          <p:spPr>
            <a:xfrm>
              <a:off x="0" y="0"/>
              <a:ext cx="47351612" cy="11828469"/>
            </a:xfrm>
            <a:custGeom>
              <a:avLst/>
              <a:gdLst/>
              <a:ahLst/>
              <a:cxnLst/>
              <a:rect l="l" t="t" r="r" b="b"/>
              <a:pathLst>
                <a:path w="47351612" h="11828469">
                  <a:moveTo>
                    <a:pt x="47227151" y="59690"/>
                  </a:moveTo>
                  <a:cubicBezTo>
                    <a:pt x="47262709" y="59690"/>
                    <a:pt x="47291920" y="88900"/>
                    <a:pt x="47291920" y="124460"/>
                  </a:cubicBezTo>
                  <a:lnTo>
                    <a:pt x="47291920" y="11704008"/>
                  </a:lnTo>
                  <a:cubicBezTo>
                    <a:pt x="47291920" y="11739569"/>
                    <a:pt x="47262709" y="11768779"/>
                    <a:pt x="47227151" y="11768779"/>
                  </a:cubicBezTo>
                  <a:lnTo>
                    <a:pt x="124460" y="11768779"/>
                  </a:lnTo>
                  <a:cubicBezTo>
                    <a:pt x="88900" y="11768779"/>
                    <a:pt x="59690" y="11739569"/>
                    <a:pt x="59690" y="11704008"/>
                  </a:cubicBezTo>
                  <a:lnTo>
                    <a:pt x="59690" y="124460"/>
                  </a:lnTo>
                  <a:cubicBezTo>
                    <a:pt x="59690" y="88900"/>
                    <a:pt x="88900" y="59690"/>
                    <a:pt x="124460" y="59690"/>
                  </a:cubicBezTo>
                  <a:lnTo>
                    <a:pt x="47227151" y="59690"/>
                  </a:lnTo>
                  <a:moveTo>
                    <a:pt x="47227151" y="0"/>
                  </a:moveTo>
                  <a:lnTo>
                    <a:pt x="124460" y="0"/>
                  </a:lnTo>
                  <a:cubicBezTo>
                    <a:pt x="55880" y="0"/>
                    <a:pt x="0" y="55880"/>
                    <a:pt x="0" y="124460"/>
                  </a:cubicBezTo>
                  <a:lnTo>
                    <a:pt x="0" y="11704008"/>
                  </a:lnTo>
                  <a:cubicBezTo>
                    <a:pt x="0" y="11772588"/>
                    <a:pt x="55880" y="11828469"/>
                    <a:pt x="124460" y="11828469"/>
                  </a:cubicBezTo>
                  <a:lnTo>
                    <a:pt x="47227151" y="11828469"/>
                  </a:lnTo>
                  <a:cubicBezTo>
                    <a:pt x="47295730" y="11828469"/>
                    <a:pt x="47351612" y="11772588"/>
                    <a:pt x="47351612" y="11704008"/>
                  </a:cubicBezTo>
                  <a:lnTo>
                    <a:pt x="47351612" y="124460"/>
                  </a:lnTo>
                  <a:cubicBezTo>
                    <a:pt x="47351612" y="55880"/>
                    <a:pt x="47295730" y="0"/>
                    <a:pt x="47227151" y="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028700" y="1044762"/>
            <a:ext cx="7953618" cy="11245476"/>
          </a:xfrm>
          <a:prstGeom prst="rect">
            <a:avLst/>
          </a:prstGeom>
        </p:spPr>
      </p:pic>
      <p:sp>
        <p:nvSpPr>
          <p:cNvPr id="6" name="TextBox 6"/>
          <p:cNvSpPr txBox="1"/>
          <p:nvPr/>
        </p:nvSpPr>
        <p:spPr>
          <a:xfrm>
            <a:off x="8982318" y="3460761"/>
            <a:ext cx="8784743" cy="3011880"/>
          </a:xfrm>
          <a:prstGeom prst="rect">
            <a:avLst/>
          </a:prstGeom>
        </p:spPr>
        <p:txBody>
          <a:bodyPr lIns="0" tIns="0" rIns="0" bIns="0" rtlCol="0" anchor="t">
            <a:spAutoFit/>
          </a:bodyPr>
          <a:lstStyle/>
          <a:p>
            <a:pPr algn="ctr">
              <a:lnSpc>
                <a:spcPts val="11721"/>
              </a:lnSpc>
            </a:pPr>
            <a:r>
              <a:rPr lang="en-US" sz="10655">
                <a:solidFill>
                  <a:srgbClr val="004AAD"/>
                </a:solidFill>
                <a:latin typeface="Source Sans Pro"/>
              </a:rPr>
              <a:t>Aim Of Questionnaire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104195">
            <a:off x="11547536" y="-3661246"/>
            <a:ext cx="8840548" cy="9379892"/>
          </a:xfrm>
          <a:prstGeom prst="rect">
            <a:avLst/>
          </a:prstGeom>
        </p:spPr>
      </p:pic>
      <p:grpSp>
        <p:nvGrpSpPr>
          <p:cNvPr id="3" name="Group 3"/>
          <p:cNvGrpSpPr/>
          <p:nvPr/>
        </p:nvGrpSpPr>
        <p:grpSpPr>
          <a:xfrm>
            <a:off x="1028700" y="1028700"/>
            <a:ext cx="14939110" cy="8229600"/>
            <a:chOff x="0" y="0"/>
            <a:chExt cx="36486220" cy="20099390"/>
          </a:xfrm>
        </p:grpSpPr>
        <p:sp>
          <p:nvSpPr>
            <p:cNvPr id="4" name="Freeform 4"/>
            <p:cNvSpPr/>
            <p:nvPr/>
          </p:nvSpPr>
          <p:spPr>
            <a:xfrm>
              <a:off x="31750" y="31750"/>
              <a:ext cx="36422719" cy="20035890"/>
            </a:xfrm>
            <a:custGeom>
              <a:avLst/>
              <a:gdLst/>
              <a:ahLst/>
              <a:cxnLst/>
              <a:rect l="l" t="t" r="r" b="b"/>
              <a:pathLst>
                <a:path w="36422719" h="20035890">
                  <a:moveTo>
                    <a:pt x="36330009" y="20035890"/>
                  </a:moveTo>
                  <a:lnTo>
                    <a:pt x="92710" y="20035890"/>
                  </a:lnTo>
                  <a:cubicBezTo>
                    <a:pt x="41910" y="20035890"/>
                    <a:pt x="0" y="19993980"/>
                    <a:pt x="0" y="19943180"/>
                  </a:cubicBezTo>
                  <a:lnTo>
                    <a:pt x="0" y="92710"/>
                  </a:lnTo>
                  <a:cubicBezTo>
                    <a:pt x="0" y="41910"/>
                    <a:pt x="41910" y="0"/>
                    <a:pt x="92710" y="0"/>
                  </a:cubicBezTo>
                  <a:lnTo>
                    <a:pt x="36328741" y="0"/>
                  </a:lnTo>
                  <a:cubicBezTo>
                    <a:pt x="36379541" y="0"/>
                    <a:pt x="36421451" y="41910"/>
                    <a:pt x="36421451" y="92710"/>
                  </a:cubicBezTo>
                  <a:lnTo>
                    <a:pt x="36421451" y="19941910"/>
                  </a:lnTo>
                  <a:cubicBezTo>
                    <a:pt x="36422719" y="19993980"/>
                    <a:pt x="36380809" y="20035890"/>
                    <a:pt x="36330009" y="20035890"/>
                  </a:cubicBezTo>
                  <a:close/>
                </a:path>
              </a:pathLst>
            </a:custGeom>
            <a:solidFill>
              <a:srgbClr val="FEFEFE"/>
            </a:solidFill>
          </p:spPr>
        </p:sp>
        <p:sp>
          <p:nvSpPr>
            <p:cNvPr id="5" name="Freeform 5"/>
            <p:cNvSpPr/>
            <p:nvPr/>
          </p:nvSpPr>
          <p:spPr>
            <a:xfrm>
              <a:off x="0" y="0"/>
              <a:ext cx="36486219" cy="20099390"/>
            </a:xfrm>
            <a:custGeom>
              <a:avLst/>
              <a:gdLst/>
              <a:ahLst/>
              <a:cxnLst/>
              <a:rect l="l" t="t" r="r" b="b"/>
              <a:pathLst>
                <a:path w="36486219" h="20099390">
                  <a:moveTo>
                    <a:pt x="36361759" y="59690"/>
                  </a:moveTo>
                  <a:cubicBezTo>
                    <a:pt x="36397319" y="59690"/>
                    <a:pt x="36426530" y="88900"/>
                    <a:pt x="36426530" y="124460"/>
                  </a:cubicBezTo>
                  <a:lnTo>
                    <a:pt x="36426530" y="19974930"/>
                  </a:lnTo>
                  <a:cubicBezTo>
                    <a:pt x="36426530" y="20010490"/>
                    <a:pt x="36397319" y="20039701"/>
                    <a:pt x="36361759" y="20039701"/>
                  </a:cubicBezTo>
                  <a:lnTo>
                    <a:pt x="124460" y="20039701"/>
                  </a:lnTo>
                  <a:cubicBezTo>
                    <a:pt x="88900" y="20039701"/>
                    <a:pt x="59690" y="20010490"/>
                    <a:pt x="59690" y="19974930"/>
                  </a:cubicBezTo>
                  <a:lnTo>
                    <a:pt x="59690" y="124460"/>
                  </a:lnTo>
                  <a:cubicBezTo>
                    <a:pt x="59690" y="88900"/>
                    <a:pt x="88900" y="59690"/>
                    <a:pt x="124460" y="59690"/>
                  </a:cubicBezTo>
                  <a:lnTo>
                    <a:pt x="36361759" y="59690"/>
                  </a:lnTo>
                  <a:moveTo>
                    <a:pt x="36361759" y="0"/>
                  </a:moveTo>
                  <a:lnTo>
                    <a:pt x="124460" y="0"/>
                  </a:lnTo>
                  <a:cubicBezTo>
                    <a:pt x="55880" y="0"/>
                    <a:pt x="0" y="55880"/>
                    <a:pt x="0" y="124460"/>
                  </a:cubicBezTo>
                  <a:lnTo>
                    <a:pt x="0" y="19974930"/>
                  </a:lnTo>
                  <a:cubicBezTo>
                    <a:pt x="0" y="20043510"/>
                    <a:pt x="55880" y="20099390"/>
                    <a:pt x="124460" y="20099390"/>
                  </a:cubicBezTo>
                  <a:lnTo>
                    <a:pt x="36361759" y="20099390"/>
                  </a:lnTo>
                  <a:cubicBezTo>
                    <a:pt x="36430341" y="20099390"/>
                    <a:pt x="36486219" y="20043510"/>
                    <a:pt x="36486219" y="19974930"/>
                  </a:cubicBezTo>
                  <a:lnTo>
                    <a:pt x="36486219" y="124460"/>
                  </a:lnTo>
                  <a:cubicBezTo>
                    <a:pt x="36486219" y="55880"/>
                    <a:pt x="36430341" y="0"/>
                    <a:pt x="36361759" y="0"/>
                  </a:cubicBezTo>
                  <a:close/>
                </a:path>
              </a:pathLst>
            </a:custGeom>
            <a:solidFill>
              <a:srgbClr val="000000"/>
            </a:solidFill>
          </p:spPr>
        </p:sp>
      </p:grpSp>
      <p:sp>
        <p:nvSpPr>
          <p:cNvPr id="6" name="TextBox 6"/>
          <p:cNvSpPr txBox="1"/>
          <p:nvPr/>
        </p:nvSpPr>
        <p:spPr>
          <a:xfrm>
            <a:off x="1472347" y="1699895"/>
            <a:ext cx="11885374" cy="7364837"/>
          </a:xfrm>
          <a:prstGeom prst="rect">
            <a:avLst/>
          </a:prstGeom>
        </p:spPr>
        <p:txBody>
          <a:bodyPr lIns="0" tIns="0" rIns="0" bIns="0" rtlCol="0" anchor="t">
            <a:spAutoFit/>
          </a:bodyPr>
          <a:lstStyle/>
          <a:p>
            <a:pPr>
              <a:lnSpc>
                <a:spcPts val="3639"/>
              </a:lnSpc>
            </a:pPr>
            <a:r>
              <a:rPr lang="en-US" sz="2800" dirty="0">
                <a:solidFill>
                  <a:srgbClr val="004AAD"/>
                </a:solidFill>
                <a:latin typeface="Source Sans Pro"/>
              </a:rPr>
              <a:t>The questionnaire aims to identify the effectiveness of various online tools and technologies, the preferred learning methods of students, and other factors that might influence the teaching-learning process. The parameters were based on different types of learners, advantages, and obstacles to online learning.</a:t>
            </a:r>
          </a:p>
          <a:p>
            <a:pPr>
              <a:lnSpc>
                <a:spcPts val="3639"/>
              </a:lnSpc>
            </a:pPr>
            <a:endParaRPr lang="en-US" sz="2800" dirty="0">
              <a:solidFill>
                <a:srgbClr val="004AAD"/>
              </a:solidFill>
              <a:latin typeface="Source Sans Pro"/>
            </a:endParaRPr>
          </a:p>
          <a:p>
            <a:pPr>
              <a:lnSpc>
                <a:spcPts val="3639"/>
              </a:lnSpc>
            </a:pPr>
            <a:r>
              <a:rPr lang="en-US" sz="2800" dirty="0">
                <a:solidFill>
                  <a:srgbClr val="004AAD"/>
                </a:solidFill>
                <a:latin typeface="Source Sans Pro"/>
              </a:rPr>
              <a:t>Section A Questions are demographic question that helps to know about Respondent</a:t>
            </a:r>
          </a:p>
          <a:p>
            <a:pPr>
              <a:lnSpc>
                <a:spcPts val="3639"/>
              </a:lnSpc>
            </a:pPr>
            <a:endParaRPr lang="en-US" sz="2800" dirty="0">
              <a:solidFill>
                <a:srgbClr val="004AAD"/>
              </a:solidFill>
              <a:latin typeface="Source Sans Pro"/>
            </a:endParaRPr>
          </a:p>
          <a:p>
            <a:pPr>
              <a:lnSpc>
                <a:spcPts val="3639"/>
              </a:lnSpc>
            </a:pPr>
            <a:r>
              <a:rPr lang="en-US" sz="2800" dirty="0">
                <a:solidFill>
                  <a:srgbClr val="004AAD"/>
                </a:solidFill>
                <a:latin typeface="Source Sans Pro"/>
              </a:rPr>
              <a:t>Section C Questions are used to comprehend the learning style of the student and to identify the various barriers to online learning faced by students etc.</a:t>
            </a:r>
          </a:p>
          <a:p>
            <a:pPr>
              <a:lnSpc>
                <a:spcPts val="3639"/>
              </a:lnSpc>
            </a:pPr>
            <a:endParaRPr lang="en-US" sz="2800" dirty="0">
              <a:solidFill>
                <a:srgbClr val="004AAD"/>
              </a:solidFill>
              <a:latin typeface="Source Sans Pro"/>
            </a:endParaRPr>
          </a:p>
          <a:p>
            <a:pPr>
              <a:lnSpc>
                <a:spcPts val="3639"/>
              </a:lnSpc>
            </a:pPr>
            <a:r>
              <a:rPr lang="en-US" sz="2800" dirty="0">
                <a:solidFill>
                  <a:srgbClr val="004AAD"/>
                </a:solidFill>
                <a:latin typeface="Source Sans Pro"/>
              </a:rPr>
              <a:t>Section D Questions are used to identify the various barriers faced by teachers during online learning and also used to find out the effectiveness of the medium used by teaching for teachers. </a:t>
            </a:r>
          </a:p>
          <a:p>
            <a:pPr>
              <a:lnSpc>
                <a:spcPts val="3639"/>
              </a:lnSpc>
            </a:pPr>
            <a:endParaRPr lang="en-US" sz="2800" dirty="0">
              <a:solidFill>
                <a:srgbClr val="004AAD"/>
              </a:solidFill>
              <a:latin typeface="Source Sans Pro"/>
            </a:endParaRPr>
          </a:p>
          <a:p>
            <a:pPr>
              <a:lnSpc>
                <a:spcPts val="3639"/>
              </a:lnSpc>
            </a:pPr>
            <a:r>
              <a:rPr lang="en-US" sz="2800" dirty="0">
                <a:solidFill>
                  <a:srgbClr val="004AAD"/>
                </a:solidFill>
                <a:latin typeface="Source Sans Pro"/>
              </a:rPr>
              <a:t>Section E Questions are used to identify the difficulty faced by parents </a:t>
            </a:r>
          </a:p>
        </p:txBody>
      </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162339" y="1409700"/>
            <a:ext cx="5103890" cy="86108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grpSp>
        <p:nvGrpSpPr>
          <p:cNvPr id="2" name="Group 2"/>
          <p:cNvGrpSpPr/>
          <p:nvPr/>
        </p:nvGrpSpPr>
        <p:grpSpPr>
          <a:xfrm>
            <a:off x="0" y="2721945"/>
            <a:ext cx="18288000" cy="4843110"/>
            <a:chOff x="0" y="0"/>
            <a:chExt cx="47351610" cy="11828468"/>
          </a:xfrm>
        </p:grpSpPr>
        <p:sp>
          <p:nvSpPr>
            <p:cNvPr id="3" name="Freeform 3"/>
            <p:cNvSpPr/>
            <p:nvPr/>
          </p:nvSpPr>
          <p:spPr>
            <a:xfrm>
              <a:off x="31750" y="31750"/>
              <a:ext cx="47288112" cy="11764969"/>
            </a:xfrm>
            <a:custGeom>
              <a:avLst/>
              <a:gdLst/>
              <a:ahLst/>
              <a:cxnLst/>
              <a:rect l="l" t="t" r="r" b="b"/>
              <a:pathLst>
                <a:path w="47288112" h="11764969">
                  <a:moveTo>
                    <a:pt x="47195401" y="11764968"/>
                  </a:moveTo>
                  <a:lnTo>
                    <a:pt x="92710" y="11764968"/>
                  </a:lnTo>
                  <a:cubicBezTo>
                    <a:pt x="41910" y="11764968"/>
                    <a:pt x="0" y="11723058"/>
                    <a:pt x="0" y="11672258"/>
                  </a:cubicBezTo>
                  <a:lnTo>
                    <a:pt x="0" y="92710"/>
                  </a:lnTo>
                  <a:cubicBezTo>
                    <a:pt x="0" y="41910"/>
                    <a:pt x="41910" y="0"/>
                    <a:pt x="92710" y="0"/>
                  </a:cubicBezTo>
                  <a:lnTo>
                    <a:pt x="47194130" y="0"/>
                  </a:lnTo>
                  <a:cubicBezTo>
                    <a:pt x="47244930" y="0"/>
                    <a:pt x="47286841" y="41910"/>
                    <a:pt x="47286841" y="92710"/>
                  </a:cubicBezTo>
                  <a:lnTo>
                    <a:pt x="47286841" y="11670988"/>
                  </a:lnTo>
                  <a:cubicBezTo>
                    <a:pt x="47288112" y="11723058"/>
                    <a:pt x="47246201" y="11764969"/>
                    <a:pt x="47195401" y="11764969"/>
                  </a:cubicBezTo>
                  <a:close/>
                </a:path>
              </a:pathLst>
            </a:custGeom>
            <a:solidFill>
              <a:srgbClr val="FEFEFE"/>
            </a:solidFill>
          </p:spPr>
        </p:sp>
        <p:sp>
          <p:nvSpPr>
            <p:cNvPr id="4" name="Freeform 4"/>
            <p:cNvSpPr/>
            <p:nvPr/>
          </p:nvSpPr>
          <p:spPr>
            <a:xfrm>
              <a:off x="0" y="0"/>
              <a:ext cx="47351612" cy="11828469"/>
            </a:xfrm>
            <a:custGeom>
              <a:avLst/>
              <a:gdLst/>
              <a:ahLst/>
              <a:cxnLst/>
              <a:rect l="l" t="t" r="r" b="b"/>
              <a:pathLst>
                <a:path w="47351612" h="11828469">
                  <a:moveTo>
                    <a:pt x="47227151" y="59690"/>
                  </a:moveTo>
                  <a:cubicBezTo>
                    <a:pt x="47262709" y="59690"/>
                    <a:pt x="47291920" y="88900"/>
                    <a:pt x="47291920" y="124460"/>
                  </a:cubicBezTo>
                  <a:lnTo>
                    <a:pt x="47291920" y="11704008"/>
                  </a:lnTo>
                  <a:cubicBezTo>
                    <a:pt x="47291920" y="11739569"/>
                    <a:pt x="47262709" y="11768779"/>
                    <a:pt x="47227151" y="11768779"/>
                  </a:cubicBezTo>
                  <a:lnTo>
                    <a:pt x="124460" y="11768779"/>
                  </a:lnTo>
                  <a:cubicBezTo>
                    <a:pt x="88900" y="11768779"/>
                    <a:pt x="59690" y="11739569"/>
                    <a:pt x="59690" y="11704008"/>
                  </a:cubicBezTo>
                  <a:lnTo>
                    <a:pt x="59690" y="124460"/>
                  </a:lnTo>
                  <a:cubicBezTo>
                    <a:pt x="59690" y="88900"/>
                    <a:pt x="88900" y="59690"/>
                    <a:pt x="124460" y="59690"/>
                  </a:cubicBezTo>
                  <a:lnTo>
                    <a:pt x="47227151" y="59690"/>
                  </a:lnTo>
                  <a:moveTo>
                    <a:pt x="47227151" y="0"/>
                  </a:moveTo>
                  <a:lnTo>
                    <a:pt x="124460" y="0"/>
                  </a:lnTo>
                  <a:cubicBezTo>
                    <a:pt x="55880" y="0"/>
                    <a:pt x="0" y="55880"/>
                    <a:pt x="0" y="124460"/>
                  </a:cubicBezTo>
                  <a:lnTo>
                    <a:pt x="0" y="11704008"/>
                  </a:lnTo>
                  <a:cubicBezTo>
                    <a:pt x="0" y="11772588"/>
                    <a:pt x="55880" y="11828469"/>
                    <a:pt x="124460" y="11828469"/>
                  </a:cubicBezTo>
                  <a:lnTo>
                    <a:pt x="47227151" y="11828469"/>
                  </a:lnTo>
                  <a:cubicBezTo>
                    <a:pt x="47295730" y="11828469"/>
                    <a:pt x="47351612" y="11772588"/>
                    <a:pt x="47351612" y="11704008"/>
                  </a:cubicBezTo>
                  <a:lnTo>
                    <a:pt x="47351612" y="124460"/>
                  </a:lnTo>
                  <a:cubicBezTo>
                    <a:pt x="47351612" y="55880"/>
                    <a:pt x="47295730" y="0"/>
                    <a:pt x="47227151" y="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028700" y="1044762"/>
            <a:ext cx="7953618" cy="11245476"/>
          </a:xfrm>
          <a:prstGeom prst="rect">
            <a:avLst/>
          </a:prstGeom>
        </p:spPr>
      </p:pic>
      <p:sp>
        <p:nvSpPr>
          <p:cNvPr id="6" name="TextBox 6"/>
          <p:cNvSpPr txBox="1"/>
          <p:nvPr/>
        </p:nvSpPr>
        <p:spPr>
          <a:xfrm>
            <a:off x="8252460" y="3083560"/>
            <a:ext cx="10035540" cy="4215130"/>
          </a:xfrm>
          <a:prstGeom prst="rect">
            <a:avLst/>
          </a:prstGeom>
        </p:spPr>
        <p:txBody>
          <a:bodyPr lIns="0" tIns="0" rIns="0" bIns="0" rtlCol="0" anchor="t">
            <a:spAutoFit/>
          </a:bodyPr>
          <a:lstStyle/>
          <a:p>
            <a:pPr algn="ctr">
              <a:lnSpc>
                <a:spcPts val="11000"/>
              </a:lnSpc>
            </a:pPr>
            <a:r>
              <a:rPr lang="en-US" sz="9999">
                <a:solidFill>
                  <a:srgbClr val="004AAD"/>
                </a:solidFill>
                <a:latin typeface="Source Sans Pro"/>
              </a:rPr>
              <a:t>Shows The  Education -Wise Respondents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grpSp>
        <p:nvGrpSpPr>
          <p:cNvPr id="2" name="Group 2"/>
          <p:cNvGrpSpPr/>
          <p:nvPr/>
        </p:nvGrpSpPr>
        <p:grpSpPr>
          <a:xfrm>
            <a:off x="8535020" y="-806258"/>
            <a:ext cx="9549391" cy="11093258"/>
            <a:chOff x="0" y="0"/>
            <a:chExt cx="23322754" cy="27093386"/>
          </a:xfrm>
        </p:grpSpPr>
        <p:sp>
          <p:nvSpPr>
            <p:cNvPr id="3" name="Freeform 3"/>
            <p:cNvSpPr/>
            <p:nvPr/>
          </p:nvSpPr>
          <p:spPr>
            <a:xfrm>
              <a:off x="31750" y="31750"/>
              <a:ext cx="23259253" cy="27029885"/>
            </a:xfrm>
            <a:custGeom>
              <a:avLst/>
              <a:gdLst/>
              <a:ahLst/>
              <a:cxnLst/>
              <a:rect l="l" t="t" r="r" b="b"/>
              <a:pathLst>
                <a:path w="23259253" h="27029885">
                  <a:moveTo>
                    <a:pt x="23166544" y="27029885"/>
                  </a:moveTo>
                  <a:lnTo>
                    <a:pt x="92710" y="27029885"/>
                  </a:lnTo>
                  <a:cubicBezTo>
                    <a:pt x="41910" y="27029885"/>
                    <a:pt x="0" y="26987974"/>
                    <a:pt x="0" y="26937174"/>
                  </a:cubicBezTo>
                  <a:lnTo>
                    <a:pt x="0" y="92710"/>
                  </a:lnTo>
                  <a:cubicBezTo>
                    <a:pt x="0" y="41910"/>
                    <a:pt x="41910" y="0"/>
                    <a:pt x="92710" y="0"/>
                  </a:cubicBezTo>
                  <a:lnTo>
                    <a:pt x="23165274" y="0"/>
                  </a:lnTo>
                  <a:cubicBezTo>
                    <a:pt x="23216074" y="0"/>
                    <a:pt x="23257983" y="41910"/>
                    <a:pt x="23257983" y="92710"/>
                  </a:cubicBezTo>
                  <a:lnTo>
                    <a:pt x="23257983" y="26935906"/>
                  </a:lnTo>
                  <a:cubicBezTo>
                    <a:pt x="23259253" y="26987974"/>
                    <a:pt x="23217344" y="27029885"/>
                    <a:pt x="23166544" y="27029885"/>
                  </a:cubicBezTo>
                  <a:close/>
                </a:path>
              </a:pathLst>
            </a:custGeom>
            <a:solidFill>
              <a:srgbClr val="FEFEFE"/>
            </a:solidFill>
          </p:spPr>
        </p:sp>
        <p:sp>
          <p:nvSpPr>
            <p:cNvPr id="4" name="Freeform 4"/>
            <p:cNvSpPr/>
            <p:nvPr/>
          </p:nvSpPr>
          <p:spPr>
            <a:xfrm>
              <a:off x="0" y="0"/>
              <a:ext cx="23322753" cy="27093385"/>
            </a:xfrm>
            <a:custGeom>
              <a:avLst/>
              <a:gdLst/>
              <a:ahLst/>
              <a:cxnLst/>
              <a:rect l="l" t="t" r="r" b="b"/>
              <a:pathLst>
                <a:path w="23322753" h="27093385">
                  <a:moveTo>
                    <a:pt x="23198294" y="59690"/>
                  </a:moveTo>
                  <a:cubicBezTo>
                    <a:pt x="23233853" y="59690"/>
                    <a:pt x="23263064" y="88900"/>
                    <a:pt x="23263064" y="124460"/>
                  </a:cubicBezTo>
                  <a:lnTo>
                    <a:pt x="23263064" y="26968924"/>
                  </a:lnTo>
                  <a:cubicBezTo>
                    <a:pt x="23263064" y="27004485"/>
                    <a:pt x="23233853" y="27033696"/>
                    <a:pt x="23198294" y="27033696"/>
                  </a:cubicBezTo>
                  <a:lnTo>
                    <a:pt x="124460" y="27033696"/>
                  </a:lnTo>
                  <a:cubicBezTo>
                    <a:pt x="88900" y="27033696"/>
                    <a:pt x="59690" y="27004485"/>
                    <a:pt x="59690" y="26968924"/>
                  </a:cubicBezTo>
                  <a:lnTo>
                    <a:pt x="59690" y="124460"/>
                  </a:lnTo>
                  <a:cubicBezTo>
                    <a:pt x="59690" y="88900"/>
                    <a:pt x="88900" y="59690"/>
                    <a:pt x="124460" y="59690"/>
                  </a:cubicBezTo>
                  <a:lnTo>
                    <a:pt x="23198294" y="59690"/>
                  </a:lnTo>
                  <a:moveTo>
                    <a:pt x="23198294" y="0"/>
                  </a:moveTo>
                  <a:lnTo>
                    <a:pt x="124460" y="0"/>
                  </a:lnTo>
                  <a:cubicBezTo>
                    <a:pt x="55880" y="0"/>
                    <a:pt x="0" y="55880"/>
                    <a:pt x="0" y="124460"/>
                  </a:cubicBezTo>
                  <a:lnTo>
                    <a:pt x="0" y="26968924"/>
                  </a:lnTo>
                  <a:cubicBezTo>
                    <a:pt x="0" y="27037506"/>
                    <a:pt x="55880" y="27093385"/>
                    <a:pt x="124460" y="27093385"/>
                  </a:cubicBezTo>
                  <a:lnTo>
                    <a:pt x="23198294" y="27093385"/>
                  </a:lnTo>
                  <a:cubicBezTo>
                    <a:pt x="23266874" y="27093385"/>
                    <a:pt x="23322753" y="27037506"/>
                    <a:pt x="23322753" y="26968924"/>
                  </a:cubicBezTo>
                  <a:lnTo>
                    <a:pt x="23322753" y="124460"/>
                  </a:lnTo>
                  <a:cubicBezTo>
                    <a:pt x="23322753" y="55880"/>
                    <a:pt x="23266874" y="0"/>
                    <a:pt x="23198294" y="0"/>
                  </a:cubicBezTo>
                  <a:close/>
                </a:path>
              </a:pathLst>
            </a:custGeom>
            <a:solidFill>
              <a:srgbClr val="000000"/>
            </a:solidFill>
          </p:spPr>
        </p:sp>
      </p:grpSp>
      <p:pic>
        <p:nvPicPr>
          <p:cNvPr id="5" name="Picture 5"/>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6910354"/>
            <a:ext cx="6725719" cy="4405346"/>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787"/>
          <a:stretch>
            <a:fillRect/>
          </a:stretch>
        </p:blipFill>
        <p:spPr>
          <a:xfrm>
            <a:off x="1028700" y="4113924"/>
            <a:ext cx="6491931" cy="6173076"/>
          </a:xfrm>
          <a:prstGeom prst="rect">
            <a:avLst/>
          </a:prstGeom>
        </p:spPr>
      </p:pic>
      <p:sp>
        <p:nvSpPr>
          <p:cNvPr id="7" name="AutoShape 7"/>
          <p:cNvSpPr/>
          <p:nvPr/>
        </p:nvSpPr>
        <p:spPr>
          <a:xfrm>
            <a:off x="8522020" y="5143500"/>
            <a:ext cx="9549391" cy="0"/>
          </a:xfrm>
          <a:prstGeom prst="line">
            <a:avLst/>
          </a:prstGeom>
          <a:ln w="28575" cap="rnd">
            <a:solidFill>
              <a:srgbClr val="000000"/>
            </a:solidFill>
            <a:prstDash val="sysDash"/>
            <a:headEnd type="none" w="sm" len="sm"/>
            <a:tailEnd type="none" w="sm" len="sm"/>
          </a:ln>
        </p:spPr>
      </p:sp>
      <p:pic>
        <p:nvPicPr>
          <p:cNvPr id="8" name="Picture 8"/>
          <p:cNvPicPr>
            <a:picLocks noChangeAspect="1"/>
          </p:cNvPicPr>
          <p:nvPr/>
        </p:nvPicPr>
        <p:blipFill>
          <a:blip r:embed="rId6"/>
          <a:srcRect t="1747" r="14170" b="1747"/>
          <a:stretch>
            <a:fillRect/>
          </a:stretch>
        </p:blipFill>
        <p:spPr>
          <a:xfrm>
            <a:off x="8500249" y="-13000"/>
            <a:ext cx="9752980" cy="5954283"/>
          </a:xfrm>
          <a:prstGeom prst="rect">
            <a:avLst/>
          </a:prstGeom>
        </p:spPr>
      </p:pic>
      <p:pic>
        <p:nvPicPr>
          <p:cNvPr id="9" name="Picture 9"/>
          <p:cNvPicPr>
            <a:picLocks noChangeAspect="1"/>
          </p:cNvPicPr>
          <p:nvPr/>
        </p:nvPicPr>
        <p:blipFill>
          <a:blip r:embed="rId7"/>
          <a:srcRect l="3343" t="11144" r="1560" b="7563"/>
          <a:stretch>
            <a:fillRect/>
          </a:stretch>
        </p:blipFill>
        <p:spPr>
          <a:xfrm>
            <a:off x="8535020" y="5954283"/>
            <a:ext cx="9752980" cy="433271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grpSp>
        <p:nvGrpSpPr>
          <p:cNvPr id="2" name="Group 2"/>
          <p:cNvGrpSpPr/>
          <p:nvPr/>
        </p:nvGrpSpPr>
        <p:grpSpPr>
          <a:xfrm>
            <a:off x="0" y="2721945"/>
            <a:ext cx="18288000" cy="4843110"/>
            <a:chOff x="0" y="0"/>
            <a:chExt cx="47351610" cy="11828468"/>
          </a:xfrm>
        </p:grpSpPr>
        <p:sp>
          <p:nvSpPr>
            <p:cNvPr id="3" name="Freeform 3"/>
            <p:cNvSpPr/>
            <p:nvPr/>
          </p:nvSpPr>
          <p:spPr>
            <a:xfrm>
              <a:off x="31750" y="31750"/>
              <a:ext cx="47288112" cy="11764969"/>
            </a:xfrm>
            <a:custGeom>
              <a:avLst/>
              <a:gdLst/>
              <a:ahLst/>
              <a:cxnLst/>
              <a:rect l="l" t="t" r="r" b="b"/>
              <a:pathLst>
                <a:path w="47288112" h="11764969">
                  <a:moveTo>
                    <a:pt x="47195401" y="11764968"/>
                  </a:moveTo>
                  <a:lnTo>
                    <a:pt x="92710" y="11764968"/>
                  </a:lnTo>
                  <a:cubicBezTo>
                    <a:pt x="41910" y="11764968"/>
                    <a:pt x="0" y="11723058"/>
                    <a:pt x="0" y="11672258"/>
                  </a:cubicBezTo>
                  <a:lnTo>
                    <a:pt x="0" y="92710"/>
                  </a:lnTo>
                  <a:cubicBezTo>
                    <a:pt x="0" y="41910"/>
                    <a:pt x="41910" y="0"/>
                    <a:pt x="92710" y="0"/>
                  </a:cubicBezTo>
                  <a:lnTo>
                    <a:pt x="47194130" y="0"/>
                  </a:lnTo>
                  <a:cubicBezTo>
                    <a:pt x="47244930" y="0"/>
                    <a:pt x="47286841" y="41910"/>
                    <a:pt x="47286841" y="92710"/>
                  </a:cubicBezTo>
                  <a:lnTo>
                    <a:pt x="47286841" y="11670988"/>
                  </a:lnTo>
                  <a:cubicBezTo>
                    <a:pt x="47288112" y="11723058"/>
                    <a:pt x="47246201" y="11764969"/>
                    <a:pt x="47195401" y="11764969"/>
                  </a:cubicBezTo>
                  <a:close/>
                </a:path>
              </a:pathLst>
            </a:custGeom>
            <a:solidFill>
              <a:srgbClr val="FEFEFE"/>
            </a:solidFill>
          </p:spPr>
        </p:sp>
        <p:sp>
          <p:nvSpPr>
            <p:cNvPr id="4" name="Freeform 4"/>
            <p:cNvSpPr/>
            <p:nvPr/>
          </p:nvSpPr>
          <p:spPr>
            <a:xfrm>
              <a:off x="0" y="0"/>
              <a:ext cx="47351612" cy="11828469"/>
            </a:xfrm>
            <a:custGeom>
              <a:avLst/>
              <a:gdLst/>
              <a:ahLst/>
              <a:cxnLst/>
              <a:rect l="l" t="t" r="r" b="b"/>
              <a:pathLst>
                <a:path w="47351612" h="11828469">
                  <a:moveTo>
                    <a:pt x="47227151" y="59690"/>
                  </a:moveTo>
                  <a:cubicBezTo>
                    <a:pt x="47262709" y="59690"/>
                    <a:pt x="47291920" y="88900"/>
                    <a:pt x="47291920" y="124460"/>
                  </a:cubicBezTo>
                  <a:lnTo>
                    <a:pt x="47291920" y="11704008"/>
                  </a:lnTo>
                  <a:cubicBezTo>
                    <a:pt x="47291920" y="11739569"/>
                    <a:pt x="47262709" y="11768779"/>
                    <a:pt x="47227151" y="11768779"/>
                  </a:cubicBezTo>
                  <a:lnTo>
                    <a:pt x="124460" y="11768779"/>
                  </a:lnTo>
                  <a:cubicBezTo>
                    <a:pt x="88900" y="11768779"/>
                    <a:pt x="59690" y="11739569"/>
                    <a:pt x="59690" y="11704008"/>
                  </a:cubicBezTo>
                  <a:lnTo>
                    <a:pt x="59690" y="124460"/>
                  </a:lnTo>
                  <a:cubicBezTo>
                    <a:pt x="59690" y="88900"/>
                    <a:pt x="88900" y="59690"/>
                    <a:pt x="124460" y="59690"/>
                  </a:cubicBezTo>
                  <a:lnTo>
                    <a:pt x="47227151" y="59690"/>
                  </a:lnTo>
                  <a:moveTo>
                    <a:pt x="47227151" y="0"/>
                  </a:moveTo>
                  <a:lnTo>
                    <a:pt x="124460" y="0"/>
                  </a:lnTo>
                  <a:cubicBezTo>
                    <a:pt x="55880" y="0"/>
                    <a:pt x="0" y="55880"/>
                    <a:pt x="0" y="124460"/>
                  </a:cubicBezTo>
                  <a:lnTo>
                    <a:pt x="0" y="11704008"/>
                  </a:lnTo>
                  <a:cubicBezTo>
                    <a:pt x="0" y="11772588"/>
                    <a:pt x="55880" y="11828469"/>
                    <a:pt x="124460" y="11828469"/>
                  </a:cubicBezTo>
                  <a:lnTo>
                    <a:pt x="47227151" y="11828469"/>
                  </a:lnTo>
                  <a:cubicBezTo>
                    <a:pt x="47295730" y="11828469"/>
                    <a:pt x="47351612" y="11772588"/>
                    <a:pt x="47351612" y="11704008"/>
                  </a:cubicBezTo>
                  <a:lnTo>
                    <a:pt x="47351612" y="124460"/>
                  </a:lnTo>
                  <a:cubicBezTo>
                    <a:pt x="47351612" y="55880"/>
                    <a:pt x="47295730" y="0"/>
                    <a:pt x="47227151" y="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762000" y="495300"/>
            <a:ext cx="7953618" cy="11245476"/>
          </a:xfrm>
          <a:prstGeom prst="rect">
            <a:avLst/>
          </a:prstGeom>
        </p:spPr>
      </p:pic>
      <p:sp>
        <p:nvSpPr>
          <p:cNvPr id="6" name="TextBox 6"/>
          <p:cNvSpPr txBox="1"/>
          <p:nvPr/>
        </p:nvSpPr>
        <p:spPr>
          <a:xfrm>
            <a:off x="8167687" y="2882770"/>
            <a:ext cx="10120313" cy="4616648"/>
          </a:xfrm>
          <a:prstGeom prst="rect">
            <a:avLst/>
          </a:prstGeom>
        </p:spPr>
        <p:txBody>
          <a:bodyPr lIns="0" tIns="0" rIns="0" bIns="0" rtlCol="0" anchor="t">
            <a:spAutoFit/>
          </a:bodyPr>
          <a:lstStyle/>
          <a:p>
            <a:pPr algn="ctr">
              <a:lnSpc>
                <a:spcPts val="11997"/>
              </a:lnSpc>
            </a:pPr>
            <a:r>
              <a:rPr lang="en-US" sz="11500" dirty="0">
                <a:solidFill>
                  <a:srgbClr val="004AAD"/>
                </a:solidFill>
                <a:latin typeface="Source Sans Pro"/>
              </a:rPr>
              <a:t>Shows The Gender -Wise Respondents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555146">
            <a:off x="10614663" y="-89228"/>
            <a:ext cx="6617285" cy="7020993"/>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2800"/>
          <a:stretch>
            <a:fillRect/>
          </a:stretch>
        </p:blipFill>
        <p:spPr>
          <a:xfrm>
            <a:off x="10874294" y="0"/>
            <a:ext cx="6098023" cy="3760160"/>
          </a:xfrm>
          <a:prstGeom prst="rect">
            <a:avLst/>
          </a:prstGeom>
        </p:spPr>
      </p:pic>
      <p:grpSp>
        <p:nvGrpSpPr>
          <p:cNvPr id="4" name="Group 4"/>
          <p:cNvGrpSpPr/>
          <p:nvPr/>
        </p:nvGrpSpPr>
        <p:grpSpPr>
          <a:xfrm>
            <a:off x="1031698" y="3421269"/>
            <a:ext cx="7815514" cy="5837031"/>
            <a:chOff x="0" y="0"/>
            <a:chExt cx="19088055" cy="14255951"/>
          </a:xfrm>
        </p:grpSpPr>
        <p:sp>
          <p:nvSpPr>
            <p:cNvPr id="5" name="Freeform 5"/>
            <p:cNvSpPr/>
            <p:nvPr/>
          </p:nvSpPr>
          <p:spPr>
            <a:xfrm>
              <a:off x="31750" y="31750"/>
              <a:ext cx="19024555" cy="14192450"/>
            </a:xfrm>
            <a:custGeom>
              <a:avLst/>
              <a:gdLst/>
              <a:ahLst/>
              <a:cxnLst/>
              <a:rect l="l" t="t" r="r" b="b"/>
              <a:pathLst>
                <a:path w="19024555" h="14192450">
                  <a:moveTo>
                    <a:pt x="18931844" y="14192450"/>
                  </a:moveTo>
                  <a:lnTo>
                    <a:pt x="92710" y="14192450"/>
                  </a:lnTo>
                  <a:cubicBezTo>
                    <a:pt x="41910" y="14192450"/>
                    <a:pt x="0" y="14150541"/>
                    <a:pt x="0" y="14099741"/>
                  </a:cubicBezTo>
                  <a:lnTo>
                    <a:pt x="0" y="92710"/>
                  </a:lnTo>
                  <a:cubicBezTo>
                    <a:pt x="0" y="41910"/>
                    <a:pt x="41910" y="0"/>
                    <a:pt x="92710" y="0"/>
                  </a:cubicBezTo>
                  <a:lnTo>
                    <a:pt x="18930575" y="0"/>
                  </a:lnTo>
                  <a:cubicBezTo>
                    <a:pt x="18981375" y="0"/>
                    <a:pt x="19023285" y="41910"/>
                    <a:pt x="19023285" y="92710"/>
                  </a:cubicBezTo>
                  <a:lnTo>
                    <a:pt x="19023285" y="14098471"/>
                  </a:lnTo>
                  <a:cubicBezTo>
                    <a:pt x="19024555" y="14150541"/>
                    <a:pt x="18982644" y="14192450"/>
                    <a:pt x="18931844" y="14192450"/>
                  </a:cubicBezTo>
                  <a:close/>
                </a:path>
              </a:pathLst>
            </a:custGeom>
            <a:solidFill>
              <a:srgbClr val="FEFEFE"/>
            </a:solidFill>
          </p:spPr>
        </p:sp>
        <p:sp>
          <p:nvSpPr>
            <p:cNvPr id="6" name="Freeform 6"/>
            <p:cNvSpPr/>
            <p:nvPr/>
          </p:nvSpPr>
          <p:spPr>
            <a:xfrm>
              <a:off x="0" y="0"/>
              <a:ext cx="19088055" cy="14255950"/>
            </a:xfrm>
            <a:custGeom>
              <a:avLst/>
              <a:gdLst/>
              <a:ahLst/>
              <a:cxnLst/>
              <a:rect l="l" t="t" r="r" b="b"/>
              <a:pathLst>
                <a:path w="19088055" h="14255950">
                  <a:moveTo>
                    <a:pt x="18963594" y="59690"/>
                  </a:moveTo>
                  <a:cubicBezTo>
                    <a:pt x="18999155" y="59690"/>
                    <a:pt x="19028364" y="88900"/>
                    <a:pt x="19028364" y="124460"/>
                  </a:cubicBezTo>
                  <a:lnTo>
                    <a:pt x="19028364" y="14131491"/>
                  </a:lnTo>
                  <a:cubicBezTo>
                    <a:pt x="19028364" y="14167050"/>
                    <a:pt x="18999155" y="14196261"/>
                    <a:pt x="18963594" y="14196261"/>
                  </a:cubicBezTo>
                  <a:lnTo>
                    <a:pt x="124460" y="14196261"/>
                  </a:lnTo>
                  <a:cubicBezTo>
                    <a:pt x="88900" y="14196261"/>
                    <a:pt x="59690" y="14167050"/>
                    <a:pt x="59690" y="14131491"/>
                  </a:cubicBezTo>
                  <a:lnTo>
                    <a:pt x="59690" y="124460"/>
                  </a:lnTo>
                  <a:cubicBezTo>
                    <a:pt x="59690" y="88900"/>
                    <a:pt x="88900" y="59690"/>
                    <a:pt x="124460" y="59690"/>
                  </a:cubicBezTo>
                  <a:lnTo>
                    <a:pt x="18963594" y="59690"/>
                  </a:lnTo>
                  <a:moveTo>
                    <a:pt x="18963594" y="0"/>
                  </a:moveTo>
                  <a:lnTo>
                    <a:pt x="124460" y="0"/>
                  </a:lnTo>
                  <a:cubicBezTo>
                    <a:pt x="55880" y="0"/>
                    <a:pt x="0" y="55880"/>
                    <a:pt x="0" y="124460"/>
                  </a:cubicBezTo>
                  <a:lnTo>
                    <a:pt x="0" y="14131491"/>
                  </a:lnTo>
                  <a:cubicBezTo>
                    <a:pt x="0" y="14200071"/>
                    <a:pt x="55880" y="14255950"/>
                    <a:pt x="124460" y="14255950"/>
                  </a:cubicBezTo>
                  <a:lnTo>
                    <a:pt x="18963594" y="14255950"/>
                  </a:lnTo>
                  <a:cubicBezTo>
                    <a:pt x="19032175" y="14255950"/>
                    <a:pt x="19088055" y="14200071"/>
                    <a:pt x="19088055" y="14131491"/>
                  </a:cubicBezTo>
                  <a:lnTo>
                    <a:pt x="19088055" y="124460"/>
                  </a:lnTo>
                  <a:cubicBezTo>
                    <a:pt x="19088055" y="55880"/>
                    <a:pt x="19032175" y="0"/>
                    <a:pt x="18963594" y="0"/>
                  </a:cubicBezTo>
                  <a:close/>
                </a:path>
              </a:pathLst>
            </a:custGeom>
            <a:solidFill>
              <a:srgbClr val="000000"/>
            </a:solidFill>
          </p:spPr>
        </p:sp>
      </p:grpSp>
      <p:grpSp>
        <p:nvGrpSpPr>
          <p:cNvPr id="7" name="Group 7"/>
          <p:cNvGrpSpPr/>
          <p:nvPr/>
        </p:nvGrpSpPr>
        <p:grpSpPr>
          <a:xfrm>
            <a:off x="1057884" y="3448518"/>
            <a:ext cx="7770392" cy="2891267"/>
            <a:chOff x="0" y="0"/>
            <a:chExt cx="10360523" cy="3855022"/>
          </a:xfrm>
        </p:grpSpPr>
        <p:pic>
          <p:nvPicPr>
            <p:cNvPr id="8" name="Picture 8"/>
            <p:cNvPicPr>
              <a:picLocks noChangeAspect="1"/>
            </p:cNvPicPr>
            <p:nvPr/>
          </p:nvPicPr>
          <p:blipFill>
            <a:blip r:embed="rId6"/>
            <a:srcRect l="4143" r="4143"/>
            <a:stretch>
              <a:fillRect/>
            </a:stretch>
          </p:blipFill>
          <p:spPr>
            <a:xfrm>
              <a:off x="0" y="0"/>
              <a:ext cx="10360523" cy="3855022"/>
            </a:xfrm>
            <a:prstGeom prst="rect">
              <a:avLst/>
            </a:prstGeom>
          </p:spPr>
        </p:pic>
      </p:grpSp>
      <p:grpSp>
        <p:nvGrpSpPr>
          <p:cNvPr id="9" name="Group 9"/>
          <p:cNvGrpSpPr/>
          <p:nvPr/>
        </p:nvGrpSpPr>
        <p:grpSpPr>
          <a:xfrm>
            <a:off x="9443786" y="3421269"/>
            <a:ext cx="7815514" cy="5837031"/>
            <a:chOff x="0" y="0"/>
            <a:chExt cx="19088055" cy="14255951"/>
          </a:xfrm>
        </p:grpSpPr>
        <p:sp>
          <p:nvSpPr>
            <p:cNvPr id="10" name="Freeform 10"/>
            <p:cNvSpPr/>
            <p:nvPr/>
          </p:nvSpPr>
          <p:spPr>
            <a:xfrm>
              <a:off x="31750" y="31750"/>
              <a:ext cx="19024555" cy="14192450"/>
            </a:xfrm>
            <a:custGeom>
              <a:avLst/>
              <a:gdLst/>
              <a:ahLst/>
              <a:cxnLst/>
              <a:rect l="l" t="t" r="r" b="b"/>
              <a:pathLst>
                <a:path w="19024555" h="14192450">
                  <a:moveTo>
                    <a:pt x="18931844" y="14192450"/>
                  </a:moveTo>
                  <a:lnTo>
                    <a:pt x="92710" y="14192450"/>
                  </a:lnTo>
                  <a:cubicBezTo>
                    <a:pt x="41910" y="14192450"/>
                    <a:pt x="0" y="14150541"/>
                    <a:pt x="0" y="14099741"/>
                  </a:cubicBezTo>
                  <a:lnTo>
                    <a:pt x="0" y="92710"/>
                  </a:lnTo>
                  <a:cubicBezTo>
                    <a:pt x="0" y="41910"/>
                    <a:pt x="41910" y="0"/>
                    <a:pt x="92710" y="0"/>
                  </a:cubicBezTo>
                  <a:lnTo>
                    <a:pt x="18930575" y="0"/>
                  </a:lnTo>
                  <a:cubicBezTo>
                    <a:pt x="18981375" y="0"/>
                    <a:pt x="19023285" y="41910"/>
                    <a:pt x="19023285" y="92710"/>
                  </a:cubicBezTo>
                  <a:lnTo>
                    <a:pt x="19023285" y="14098471"/>
                  </a:lnTo>
                  <a:cubicBezTo>
                    <a:pt x="19024555" y="14150541"/>
                    <a:pt x="18982644" y="14192450"/>
                    <a:pt x="18931844" y="14192450"/>
                  </a:cubicBezTo>
                  <a:close/>
                </a:path>
              </a:pathLst>
            </a:custGeom>
            <a:solidFill>
              <a:srgbClr val="FEFEFE"/>
            </a:solidFill>
          </p:spPr>
        </p:sp>
        <p:sp>
          <p:nvSpPr>
            <p:cNvPr id="11" name="Freeform 11"/>
            <p:cNvSpPr/>
            <p:nvPr/>
          </p:nvSpPr>
          <p:spPr>
            <a:xfrm>
              <a:off x="0" y="0"/>
              <a:ext cx="19088055" cy="14255950"/>
            </a:xfrm>
            <a:custGeom>
              <a:avLst/>
              <a:gdLst/>
              <a:ahLst/>
              <a:cxnLst/>
              <a:rect l="l" t="t" r="r" b="b"/>
              <a:pathLst>
                <a:path w="19088055" h="14255950">
                  <a:moveTo>
                    <a:pt x="18963594" y="59690"/>
                  </a:moveTo>
                  <a:cubicBezTo>
                    <a:pt x="18999155" y="59690"/>
                    <a:pt x="19028364" y="88900"/>
                    <a:pt x="19028364" y="124460"/>
                  </a:cubicBezTo>
                  <a:lnTo>
                    <a:pt x="19028364" y="14131491"/>
                  </a:lnTo>
                  <a:cubicBezTo>
                    <a:pt x="19028364" y="14167050"/>
                    <a:pt x="18999155" y="14196261"/>
                    <a:pt x="18963594" y="14196261"/>
                  </a:cubicBezTo>
                  <a:lnTo>
                    <a:pt x="124460" y="14196261"/>
                  </a:lnTo>
                  <a:cubicBezTo>
                    <a:pt x="88900" y="14196261"/>
                    <a:pt x="59690" y="14167050"/>
                    <a:pt x="59690" y="14131491"/>
                  </a:cubicBezTo>
                  <a:lnTo>
                    <a:pt x="59690" y="124460"/>
                  </a:lnTo>
                  <a:cubicBezTo>
                    <a:pt x="59690" y="88900"/>
                    <a:pt x="88900" y="59690"/>
                    <a:pt x="124460" y="59690"/>
                  </a:cubicBezTo>
                  <a:lnTo>
                    <a:pt x="18963594" y="59690"/>
                  </a:lnTo>
                  <a:moveTo>
                    <a:pt x="18963594" y="0"/>
                  </a:moveTo>
                  <a:lnTo>
                    <a:pt x="124460" y="0"/>
                  </a:lnTo>
                  <a:cubicBezTo>
                    <a:pt x="55880" y="0"/>
                    <a:pt x="0" y="55880"/>
                    <a:pt x="0" y="124460"/>
                  </a:cubicBezTo>
                  <a:lnTo>
                    <a:pt x="0" y="14131491"/>
                  </a:lnTo>
                  <a:cubicBezTo>
                    <a:pt x="0" y="14200071"/>
                    <a:pt x="55880" y="14255950"/>
                    <a:pt x="124460" y="14255950"/>
                  </a:cubicBezTo>
                  <a:lnTo>
                    <a:pt x="18963594" y="14255950"/>
                  </a:lnTo>
                  <a:cubicBezTo>
                    <a:pt x="19032175" y="14255950"/>
                    <a:pt x="19088055" y="14200071"/>
                    <a:pt x="19088055" y="14131491"/>
                  </a:cubicBezTo>
                  <a:lnTo>
                    <a:pt x="19088055" y="124460"/>
                  </a:lnTo>
                  <a:cubicBezTo>
                    <a:pt x="19088055" y="55880"/>
                    <a:pt x="19032175" y="0"/>
                    <a:pt x="18963594" y="0"/>
                  </a:cubicBezTo>
                  <a:close/>
                </a:path>
              </a:pathLst>
            </a:custGeom>
            <a:solidFill>
              <a:srgbClr val="000000"/>
            </a:solidFill>
          </p:spPr>
        </p:sp>
      </p:grpSp>
      <p:grpSp>
        <p:nvGrpSpPr>
          <p:cNvPr id="12" name="Group 12"/>
          <p:cNvGrpSpPr/>
          <p:nvPr/>
        </p:nvGrpSpPr>
        <p:grpSpPr>
          <a:xfrm>
            <a:off x="9469973" y="3448518"/>
            <a:ext cx="7770392" cy="2891267"/>
            <a:chOff x="0" y="0"/>
            <a:chExt cx="10360523" cy="3855022"/>
          </a:xfrm>
        </p:grpSpPr>
        <p:pic>
          <p:nvPicPr>
            <p:cNvPr id="13" name="Picture 13"/>
            <p:cNvPicPr>
              <a:picLocks noChangeAspect="1"/>
            </p:cNvPicPr>
            <p:nvPr/>
          </p:nvPicPr>
          <p:blipFill>
            <a:blip r:embed="rId7"/>
            <a:srcRect l="21614" t="22897" r="21614" b="22897"/>
            <a:stretch>
              <a:fillRect/>
            </a:stretch>
          </p:blipFill>
          <p:spPr>
            <a:xfrm>
              <a:off x="0" y="0"/>
              <a:ext cx="10360523" cy="3855022"/>
            </a:xfrm>
            <a:prstGeom prst="rect">
              <a:avLst/>
            </a:prstGeom>
          </p:spPr>
        </p:pic>
      </p:grpSp>
      <p:pic>
        <p:nvPicPr>
          <p:cNvPr id="14" name="Picture 14"/>
          <p:cNvPicPr>
            <a:picLocks noChangeAspect="1"/>
          </p:cNvPicPr>
          <p:nvPr/>
        </p:nvPicPr>
        <p:blipFill>
          <a:blip r:embed="rId8"/>
          <a:srcRect t="12975" r="1910" b="6432"/>
          <a:stretch>
            <a:fillRect/>
          </a:stretch>
        </p:blipFill>
        <p:spPr>
          <a:xfrm>
            <a:off x="1028700" y="3242778"/>
            <a:ext cx="16230600" cy="6769902"/>
          </a:xfrm>
          <a:prstGeom prst="rect">
            <a:avLst/>
          </a:prstGeom>
        </p:spPr>
      </p:pic>
      <p:sp>
        <p:nvSpPr>
          <p:cNvPr id="15" name="TextBox 15"/>
          <p:cNvSpPr txBox="1"/>
          <p:nvPr/>
        </p:nvSpPr>
        <p:spPr>
          <a:xfrm>
            <a:off x="434340" y="356322"/>
            <a:ext cx="12322843" cy="1950720"/>
          </a:xfrm>
          <a:prstGeom prst="rect">
            <a:avLst/>
          </a:prstGeom>
        </p:spPr>
        <p:txBody>
          <a:bodyPr lIns="0" tIns="0" rIns="0" bIns="0" rtlCol="0" anchor="t">
            <a:spAutoFit/>
          </a:bodyPr>
          <a:lstStyle/>
          <a:p>
            <a:pPr>
              <a:lnSpc>
                <a:spcPts val="7680"/>
              </a:lnSpc>
            </a:pPr>
            <a:r>
              <a:rPr lang="en-US" sz="6400">
                <a:solidFill>
                  <a:srgbClr val="004AAD"/>
                </a:solidFill>
                <a:latin typeface="Source Sans Pro"/>
              </a:rPr>
              <a:t>Responses of Male Respondent is more than female Respondent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grpSp>
        <p:nvGrpSpPr>
          <p:cNvPr id="2" name="Group 2"/>
          <p:cNvGrpSpPr/>
          <p:nvPr/>
        </p:nvGrpSpPr>
        <p:grpSpPr>
          <a:xfrm>
            <a:off x="0" y="2721945"/>
            <a:ext cx="18288000" cy="4843110"/>
            <a:chOff x="0" y="0"/>
            <a:chExt cx="47351610" cy="11828468"/>
          </a:xfrm>
        </p:grpSpPr>
        <p:sp>
          <p:nvSpPr>
            <p:cNvPr id="3" name="Freeform 3"/>
            <p:cNvSpPr/>
            <p:nvPr/>
          </p:nvSpPr>
          <p:spPr>
            <a:xfrm>
              <a:off x="31750" y="31750"/>
              <a:ext cx="47288112" cy="11764969"/>
            </a:xfrm>
            <a:custGeom>
              <a:avLst/>
              <a:gdLst/>
              <a:ahLst/>
              <a:cxnLst/>
              <a:rect l="l" t="t" r="r" b="b"/>
              <a:pathLst>
                <a:path w="47288112" h="11764969">
                  <a:moveTo>
                    <a:pt x="47195401" y="11764968"/>
                  </a:moveTo>
                  <a:lnTo>
                    <a:pt x="92710" y="11764968"/>
                  </a:lnTo>
                  <a:cubicBezTo>
                    <a:pt x="41910" y="11764968"/>
                    <a:pt x="0" y="11723058"/>
                    <a:pt x="0" y="11672258"/>
                  </a:cubicBezTo>
                  <a:lnTo>
                    <a:pt x="0" y="92710"/>
                  </a:lnTo>
                  <a:cubicBezTo>
                    <a:pt x="0" y="41910"/>
                    <a:pt x="41910" y="0"/>
                    <a:pt x="92710" y="0"/>
                  </a:cubicBezTo>
                  <a:lnTo>
                    <a:pt x="47194130" y="0"/>
                  </a:lnTo>
                  <a:cubicBezTo>
                    <a:pt x="47244930" y="0"/>
                    <a:pt x="47286841" y="41910"/>
                    <a:pt x="47286841" y="92710"/>
                  </a:cubicBezTo>
                  <a:lnTo>
                    <a:pt x="47286841" y="11670988"/>
                  </a:lnTo>
                  <a:cubicBezTo>
                    <a:pt x="47288112" y="11723058"/>
                    <a:pt x="47246201" y="11764969"/>
                    <a:pt x="47195401" y="11764969"/>
                  </a:cubicBezTo>
                  <a:close/>
                </a:path>
              </a:pathLst>
            </a:custGeom>
            <a:solidFill>
              <a:srgbClr val="FEFEFE"/>
            </a:solidFill>
          </p:spPr>
        </p:sp>
        <p:sp>
          <p:nvSpPr>
            <p:cNvPr id="4" name="Freeform 4"/>
            <p:cNvSpPr/>
            <p:nvPr/>
          </p:nvSpPr>
          <p:spPr>
            <a:xfrm>
              <a:off x="0" y="0"/>
              <a:ext cx="47351612" cy="11828469"/>
            </a:xfrm>
            <a:custGeom>
              <a:avLst/>
              <a:gdLst/>
              <a:ahLst/>
              <a:cxnLst/>
              <a:rect l="l" t="t" r="r" b="b"/>
              <a:pathLst>
                <a:path w="47351612" h="11828469">
                  <a:moveTo>
                    <a:pt x="47227151" y="59690"/>
                  </a:moveTo>
                  <a:cubicBezTo>
                    <a:pt x="47262709" y="59690"/>
                    <a:pt x="47291920" y="88900"/>
                    <a:pt x="47291920" y="124460"/>
                  </a:cubicBezTo>
                  <a:lnTo>
                    <a:pt x="47291920" y="11704008"/>
                  </a:lnTo>
                  <a:cubicBezTo>
                    <a:pt x="47291920" y="11739569"/>
                    <a:pt x="47262709" y="11768779"/>
                    <a:pt x="47227151" y="11768779"/>
                  </a:cubicBezTo>
                  <a:lnTo>
                    <a:pt x="124460" y="11768779"/>
                  </a:lnTo>
                  <a:cubicBezTo>
                    <a:pt x="88900" y="11768779"/>
                    <a:pt x="59690" y="11739569"/>
                    <a:pt x="59690" y="11704008"/>
                  </a:cubicBezTo>
                  <a:lnTo>
                    <a:pt x="59690" y="124460"/>
                  </a:lnTo>
                  <a:cubicBezTo>
                    <a:pt x="59690" y="88900"/>
                    <a:pt x="88900" y="59690"/>
                    <a:pt x="124460" y="59690"/>
                  </a:cubicBezTo>
                  <a:lnTo>
                    <a:pt x="47227151" y="59690"/>
                  </a:lnTo>
                  <a:moveTo>
                    <a:pt x="47227151" y="0"/>
                  </a:moveTo>
                  <a:lnTo>
                    <a:pt x="124460" y="0"/>
                  </a:lnTo>
                  <a:cubicBezTo>
                    <a:pt x="55880" y="0"/>
                    <a:pt x="0" y="55880"/>
                    <a:pt x="0" y="124460"/>
                  </a:cubicBezTo>
                  <a:lnTo>
                    <a:pt x="0" y="11704008"/>
                  </a:lnTo>
                  <a:cubicBezTo>
                    <a:pt x="0" y="11772588"/>
                    <a:pt x="55880" y="11828469"/>
                    <a:pt x="124460" y="11828469"/>
                  </a:cubicBezTo>
                  <a:lnTo>
                    <a:pt x="47227151" y="11828469"/>
                  </a:lnTo>
                  <a:cubicBezTo>
                    <a:pt x="47295730" y="11828469"/>
                    <a:pt x="47351612" y="11772588"/>
                    <a:pt x="47351612" y="11704008"/>
                  </a:cubicBezTo>
                  <a:lnTo>
                    <a:pt x="47351612" y="124460"/>
                  </a:lnTo>
                  <a:cubicBezTo>
                    <a:pt x="47351612" y="55880"/>
                    <a:pt x="47295730" y="0"/>
                    <a:pt x="47227151" y="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028700" y="1044762"/>
            <a:ext cx="7953618" cy="11245476"/>
          </a:xfrm>
          <a:prstGeom prst="rect">
            <a:avLst/>
          </a:prstGeom>
        </p:spPr>
      </p:pic>
      <p:sp>
        <p:nvSpPr>
          <p:cNvPr id="6" name="TextBox 6"/>
          <p:cNvSpPr txBox="1"/>
          <p:nvPr/>
        </p:nvSpPr>
        <p:spPr>
          <a:xfrm>
            <a:off x="8343900" y="3083560"/>
            <a:ext cx="9944100" cy="4215130"/>
          </a:xfrm>
          <a:prstGeom prst="rect">
            <a:avLst/>
          </a:prstGeom>
        </p:spPr>
        <p:txBody>
          <a:bodyPr lIns="0" tIns="0" rIns="0" bIns="0" rtlCol="0" anchor="t">
            <a:spAutoFit/>
          </a:bodyPr>
          <a:lstStyle/>
          <a:p>
            <a:pPr>
              <a:lnSpc>
                <a:spcPts val="11000"/>
              </a:lnSpc>
            </a:pPr>
            <a:r>
              <a:rPr lang="en-US" sz="9999">
                <a:solidFill>
                  <a:srgbClr val="004AAD"/>
                </a:solidFill>
                <a:latin typeface="Source Sans Pro"/>
              </a:rPr>
              <a:t>Online Teaching and Learning Tools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104195">
            <a:off x="11547536" y="-3661246"/>
            <a:ext cx="8840548" cy="9379892"/>
          </a:xfrm>
          <a:prstGeom prst="rect">
            <a:avLst/>
          </a:prstGeom>
        </p:spPr>
      </p:pic>
      <p:grpSp>
        <p:nvGrpSpPr>
          <p:cNvPr id="3" name="Group 3"/>
          <p:cNvGrpSpPr/>
          <p:nvPr/>
        </p:nvGrpSpPr>
        <p:grpSpPr>
          <a:xfrm>
            <a:off x="1028700" y="3897195"/>
            <a:ext cx="14939110" cy="5361105"/>
            <a:chOff x="0" y="0"/>
            <a:chExt cx="36486220" cy="13093582"/>
          </a:xfrm>
        </p:grpSpPr>
        <p:sp>
          <p:nvSpPr>
            <p:cNvPr id="4" name="Freeform 4"/>
            <p:cNvSpPr/>
            <p:nvPr/>
          </p:nvSpPr>
          <p:spPr>
            <a:xfrm>
              <a:off x="31750" y="31750"/>
              <a:ext cx="36422719" cy="13030082"/>
            </a:xfrm>
            <a:custGeom>
              <a:avLst/>
              <a:gdLst/>
              <a:ahLst/>
              <a:cxnLst/>
              <a:rect l="l" t="t" r="r" b="b"/>
              <a:pathLst>
                <a:path w="36422719" h="13030082">
                  <a:moveTo>
                    <a:pt x="36330009" y="13030082"/>
                  </a:moveTo>
                  <a:lnTo>
                    <a:pt x="92710" y="13030082"/>
                  </a:lnTo>
                  <a:cubicBezTo>
                    <a:pt x="41910" y="13030082"/>
                    <a:pt x="0" y="12988172"/>
                    <a:pt x="0" y="12937372"/>
                  </a:cubicBezTo>
                  <a:lnTo>
                    <a:pt x="0" y="92710"/>
                  </a:lnTo>
                  <a:cubicBezTo>
                    <a:pt x="0" y="41910"/>
                    <a:pt x="41910" y="0"/>
                    <a:pt x="92710" y="0"/>
                  </a:cubicBezTo>
                  <a:lnTo>
                    <a:pt x="36328741" y="0"/>
                  </a:lnTo>
                  <a:cubicBezTo>
                    <a:pt x="36379541" y="0"/>
                    <a:pt x="36421451" y="41910"/>
                    <a:pt x="36421451" y="92710"/>
                  </a:cubicBezTo>
                  <a:lnTo>
                    <a:pt x="36421451" y="12936102"/>
                  </a:lnTo>
                  <a:cubicBezTo>
                    <a:pt x="36422719" y="12988172"/>
                    <a:pt x="36380809" y="13030082"/>
                    <a:pt x="36330009" y="13030082"/>
                  </a:cubicBezTo>
                  <a:close/>
                </a:path>
              </a:pathLst>
            </a:custGeom>
            <a:solidFill>
              <a:srgbClr val="FEFEFE"/>
            </a:solidFill>
          </p:spPr>
        </p:sp>
        <p:sp>
          <p:nvSpPr>
            <p:cNvPr id="5" name="Freeform 5"/>
            <p:cNvSpPr/>
            <p:nvPr/>
          </p:nvSpPr>
          <p:spPr>
            <a:xfrm>
              <a:off x="0" y="0"/>
              <a:ext cx="36486219" cy="13093582"/>
            </a:xfrm>
            <a:custGeom>
              <a:avLst/>
              <a:gdLst/>
              <a:ahLst/>
              <a:cxnLst/>
              <a:rect l="l" t="t" r="r" b="b"/>
              <a:pathLst>
                <a:path w="36486219" h="13093582">
                  <a:moveTo>
                    <a:pt x="36361759" y="59690"/>
                  </a:moveTo>
                  <a:cubicBezTo>
                    <a:pt x="36397319" y="59690"/>
                    <a:pt x="36426530" y="88900"/>
                    <a:pt x="36426530" y="124460"/>
                  </a:cubicBezTo>
                  <a:lnTo>
                    <a:pt x="36426530" y="12969122"/>
                  </a:lnTo>
                  <a:cubicBezTo>
                    <a:pt x="36426530" y="13004682"/>
                    <a:pt x="36397319" y="13033891"/>
                    <a:pt x="36361759" y="13033891"/>
                  </a:cubicBezTo>
                  <a:lnTo>
                    <a:pt x="124460" y="13033891"/>
                  </a:lnTo>
                  <a:cubicBezTo>
                    <a:pt x="88900" y="13033891"/>
                    <a:pt x="59690" y="13004682"/>
                    <a:pt x="59690" y="12969122"/>
                  </a:cubicBezTo>
                  <a:lnTo>
                    <a:pt x="59690" y="124460"/>
                  </a:lnTo>
                  <a:cubicBezTo>
                    <a:pt x="59690" y="88900"/>
                    <a:pt x="88900" y="59690"/>
                    <a:pt x="124460" y="59690"/>
                  </a:cubicBezTo>
                  <a:lnTo>
                    <a:pt x="36361759" y="59690"/>
                  </a:lnTo>
                  <a:moveTo>
                    <a:pt x="36361759" y="0"/>
                  </a:moveTo>
                  <a:lnTo>
                    <a:pt x="124460" y="0"/>
                  </a:lnTo>
                  <a:cubicBezTo>
                    <a:pt x="55880" y="0"/>
                    <a:pt x="0" y="55880"/>
                    <a:pt x="0" y="124460"/>
                  </a:cubicBezTo>
                  <a:lnTo>
                    <a:pt x="0" y="12969122"/>
                  </a:lnTo>
                  <a:cubicBezTo>
                    <a:pt x="0" y="13037702"/>
                    <a:pt x="55880" y="13093582"/>
                    <a:pt x="124460" y="13093582"/>
                  </a:cubicBezTo>
                  <a:lnTo>
                    <a:pt x="36361759" y="13093582"/>
                  </a:lnTo>
                  <a:cubicBezTo>
                    <a:pt x="36430341" y="13093582"/>
                    <a:pt x="36486219" y="13037702"/>
                    <a:pt x="36486219" y="12969122"/>
                  </a:cubicBezTo>
                  <a:lnTo>
                    <a:pt x="36486219" y="124460"/>
                  </a:lnTo>
                  <a:cubicBezTo>
                    <a:pt x="36486219" y="55880"/>
                    <a:pt x="36430341" y="0"/>
                    <a:pt x="36361759" y="0"/>
                  </a:cubicBezTo>
                  <a:close/>
                </a:path>
              </a:pathLst>
            </a:custGeom>
            <a:solidFill>
              <a:srgbClr val="000000"/>
            </a:solidFill>
          </p:spPr>
        </p:sp>
      </p:gr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155410" y="1028700"/>
            <a:ext cx="5103890" cy="8610858"/>
          </a:xfrm>
          <a:prstGeom prst="rect">
            <a:avLst/>
          </a:prstGeom>
        </p:spPr>
      </p:pic>
      <p:pic>
        <p:nvPicPr>
          <p:cNvPr id="7" name="Picture 7"/>
          <p:cNvPicPr>
            <a:picLocks noChangeAspect="1"/>
          </p:cNvPicPr>
          <p:nvPr/>
        </p:nvPicPr>
        <p:blipFill>
          <a:blip r:embed="rId6"/>
          <a:srcRect t="4990" b="5764"/>
          <a:stretch>
            <a:fillRect/>
          </a:stretch>
        </p:blipFill>
        <p:spPr>
          <a:xfrm>
            <a:off x="1028700" y="3493301"/>
            <a:ext cx="13865294" cy="5764999"/>
          </a:xfrm>
          <a:prstGeom prst="rect">
            <a:avLst/>
          </a:prstGeom>
        </p:spPr>
      </p:pic>
      <p:sp>
        <p:nvSpPr>
          <p:cNvPr id="8" name="TextBox 8"/>
          <p:cNvSpPr txBox="1"/>
          <p:nvPr/>
        </p:nvSpPr>
        <p:spPr>
          <a:xfrm>
            <a:off x="1028700" y="1303367"/>
            <a:ext cx="13865294" cy="1440180"/>
          </a:xfrm>
          <a:prstGeom prst="rect">
            <a:avLst/>
          </a:prstGeom>
        </p:spPr>
        <p:txBody>
          <a:bodyPr lIns="0" tIns="0" rIns="0" bIns="0" rtlCol="0" anchor="t">
            <a:spAutoFit/>
          </a:bodyPr>
          <a:lstStyle/>
          <a:p>
            <a:pPr>
              <a:lnSpc>
                <a:spcPts val="3840"/>
              </a:lnSpc>
            </a:pPr>
            <a:r>
              <a:rPr lang="en-US" sz="3200">
                <a:solidFill>
                  <a:srgbClr val="004AAD"/>
                </a:solidFill>
                <a:latin typeface="Source Sans Pro"/>
              </a:rPr>
              <a:t>Student Point Of View: 59.6% of the respondents use a Laptop, 17% of the respondents use a Desktop, 8.5% of the respondents use tablets, and the rest 85.1% of the respondents use smartphones for distance learning.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104195">
            <a:off x="11547536" y="-3661246"/>
            <a:ext cx="8840548" cy="9379892"/>
          </a:xfrm>
          <a:prstGeom prst="rect">
            <a:avLst/>
          </a:prstGeom>
        </p:spPr>
      </p:pic>
      <p:grpSp>
        <p:nvGrpSpPr>
          <p:cNvPr id="3" name="Group 3"/>
          <p:cNvGrpSpPr/>
          <p:nvPr/>
        </p:nvGrpSpPr>
        <p:grpSpPr>
          <a:xfrm>
            <a:off x="1028700" y="3897195"/>
            <a:ext cx="14939110" cy="5361105"/>
            <a:chOff x="0" y="0"/>
            <a:chExt cx="36486220" cy="13093582"/>
          </a:xfrm>
        </p:grpSpPr>
        <p:sp>
          <p:nvSpPr>
            <p:cNvPr id="4" name="Freeform 4"/>
            <p:cNvSpPr/>
            <p:nvPr/>
          </p:nvSpPr>
          <p:spPr>
            <a:xfrm>
              <a:off x="31750" y="31750"/>
              <a:ext cx="36422719" cy="13030082"/>
            </a:xfrm>
            <a:custGeom>
              <a:avLst/>
              <a:gdLst/>
              <a:ahLst/>
              <a:cxnLst/>
              <a:rect l="l" t="t" r="r" b="b"/>
              <a:pathLst>
                <a:path w="36422719" h="13030082">
                  <a:moveTo>
                    <a:pt x="36330009" y="13030082"/>
                  </a:moveTo>
                  <a:lnTo>
                    <a:pt x="92710" y="13030082"/>
                  </a:lnTo>
                  <a:cubicBezTo>
                    <a:pt x="41910" y="13030082"/>
                    <a:pt x="0" y="12988172"/>
                    <a:pt x="0" y="12937372"/>
                  </a:cubicBezTo>
                  <a:lnTo>
                    <a:pt x="0" y="92710"/>
                  </a:lnTo>
                  <a:cubicBezTo>
                    <a:pt x="0" y="41910"/>
                    <a:pt x="41910" y="0"/>
                    <a:pt x="92710" y="0"/>
                  </a:cubicBezTo>
                  <a:lnTo>
                    <a:pt x="36328741" y="0"/>
                  </a:lnTo>
                  <a:cubicBezTo>
                    <a:pt x="36379541" y="0"/>
                    <a:pt x="36421451" y="41910"/>
                    <a:pt x="36421451" y="92710"/>
                  </a:cubicBezTo>
                  <a:lnTo>
                    <a:pt x="36421451" y="12936102"/>
                  </a:lnTo>
                  <a:cubicBezTo>
                    <a:pt x="36422719" y="12988172"/>
                    <a:pt x="36380809" y="13030082"/>
                    <a:pt x="36330009" y="13030082"/>
                  </a:cubicBezTo>
                  <a:close/>
                </a:path>
              </a:pathLst>
            </a:custGeom>
            <a:solidFill>
              <a:srgbClr val="FEFEFE"/>
            </a:solidFill>
          </p:spPr>
        </p:sp>
        <p:sp>
          <p:nvSpPr>
            <p:cNvPr id="5" name="Freeform 5"/>
            <p:cNvSpPr/>
            <p:nvPr/>
          </p:nvSpPr>
          <p:spPr>
            <a:xfrm>
              <a:off x="0" y="0"/>
              <a:ext cx="36486219" cy="13093582"/>
            </a:xfrm>
            <a:custGeom>
              <a:avLst/>
              <a:gdLst/>
              <a:ahLst/>
              <a:cxnLst/>
              <a:rect l="l" t="t" r="r" b="b"/>
              <a:pathLst>
                <a:path w="36486219" h="13093582">
                  <a:moveTo>
                    <a:pt x="36361759" y="59690"/>
                  </a:moveTo>
                  <a:cubicBezTo>
                    <a:pt x="36397319" y="59690"/>
                    <a:pt x="36426530" y="88900"/>
                    <a:pt x="36426530" y="124460"/>
                  </a:cubicBezTo>
                  <a:lnTo>
                    <a:pt x="36426530" y="12969122"/>
                  </a:lnTo>
                  <a:cubicBezTo>
                    <a:pt x="36426530" y="13004682"/>
                    <a:pt x="36397319" y="13033891"/>
                    <a:pt x="36361759" y="13033891"/>
                  </a:cubicBezTo>
                  <a:lnTo>
                    <a:pt x="124460" y="13033891"/>
                  </a:lnTo>
                  <a:cubicBezTo>
                    <a:pt x="88900" y="13033891"/>
                    <a:pt x="59690" y="13004682"/>
                    <a:pt x="59690" y="12969122"/>
                  </a:cubicBezTo>
                  <a:lnTo>
                    <a:pt x="59690" y="124460"/>
                  </a:lnTo>
                  <a:cubicBezTo>
                    <a:pt x="59690" y="88900"/>
                    <a:pt x="88900" y="59690"/>
                    <a:pt x="124460" y="59690"/>
                  </a:cubicBezTo>
                  <a:lnTo>
                    <a:pt x="36361759" y="59690"/>
                  </a:lnTo>
                  <a:moveTo>
                    <a:pt x="36361759" y="0"/>
                  </a:moveTo>
                  <a:lnTo>
                    <a:pt x="124460" y="0"/>
                  </a:lnTo>
                  <a:cubicBezTo>
                    <a:pt x="55880" y="0"/>
                    <a:pt x="0" y="55880"/>
                    <a:pt x="0" y="124460"/>
                  </a:cubicBezTo>
                  <a:lnTo>
                    <a:pt x="0" y="12969122"/>
                  </a:lnTo>
                  <a:cubicBezTo>
                    <a:pt x="0" y="13037702"/>
                    <a:pt x="55880" y="13093582"/>
                    <a:pt x="124460" y="13093582"/>
                  </a:cubicBezTo>
                  <a:lnTo>
                    <a:pt x="36361759" y="13093582"/>
                  </a:lnTo>
                  <a:cubicBezTo>
                    <a:pt x="36430341" y="13093582"/>
                    <a:pt x="36486219" y="13037702"/>
                    <a:pt x="36486219" y="12969122"/>
                  </a:cubicBezTo>
                  <a:lnTo>
                    <a:pt x="36486219" y="124460"/>
                  </a:lnTo>
                  <a:cubicBezTo>
                    <a:pt x="36486219" y="55880"/>
                    <a:pt x="36430341" y="0"/>
                    <a:pt x="36361759" y="0"/>
                  </a:cubicBezTo>
                  <a:close/>
                </a:path>
              </a:pathLst>
            </a:custGeom>
            <a:solidFill>
              <a:srgbClr val="000000"/>
            </a:solidFill>
          </p:spPr>
        </p:sp>
      </p:gr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462331" y="1028700"/>
            <a:ext cx="5103890" cy="8610858"/>
          </a:xfrm>
          <a:prstGeom prst="rect">
            <a:avLst/>
          </a:prstGeom>
        </p:spPr>
      </p:pic>
      <p:pic>
        <p:nvPicPr>
          <p:cNvPr id="7" name="Picture 7"/>
          <p:cNvPicPr>
            <a:picLocks noChangeAspect="1"/>
          </p:cNvPicPr>
          <p:nvPr/>
        </p:nvPicPr>
        <p:blipFill>
          <a:blip r:embed="rId6"/>
          <a:srcRect/>
          <a:stretch>
            <a:fillRect/>
          </a:stretch>
        </p:blipFill>
        <p:spPr>
          <a:xfrm>
            <a:off x="1028700" y="3812189"/>
            <a:ext cx="13985576" cy="5950227"/>
          </a:xfrm>
          <a:prstGeom prst="rect">
            <a:avLst/>
          </a:prstGeom>
        </p:spPr>
      </p:pic>
      <p:sp>
        <p:nvSpPr>
          <p:cNvPr id="8" name="TextBox 8"/>
          <p:cNvSpPr txBox="1"/>
          <p:nvPr/>
        </p:nvSpPr>
        <p:spPr>
          <a:xfrm>
            <a:off x="1028700" y="971897"/>
            <a:ext cx="13162616" cy="2103120"/>
          </a:xfrm>
          <a:prstGeom prst="rect">
            <a:avLst/>
          </a:prstGeom>
        </p:spPr>
        <p:txBody>
          <a:bodyPr lIns="0" tIns="0" rIns="0" bIns="0" rtlCol="0" anchor="t">
            <a:spAutoFit/>
          </a:bodyPr>
          <a:lstStyle/>
          <a:p>
            <a:pPr>
              <a:lnSpc>
                <a:spcPts val="5520"/>
              </a:lnSpc>
            </a:pPr>
            <a:r>
              <a:rPr lang="en-US" sz="4600">
                <a:solidFill>
                  <a:srgbClr val="004AAD"/>
                </a:solidFill>
                <a:latin typeface="Source Sans Pro"/>
              </a:rPr>
              <a:t>Most of the respondents use their Laptops for teaching followed by desktops, smartphones and Tablet.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grpSp>
        <p:nvGrpSpPr>
          <p:cNvPr id="2" name="Group 2"/>
          <p:cNvGrpSpPr/>
          <p:nvPr/>
        </p:nvGrpSpPr>
        <p:grpSpPr>
          <a:xfrm>
            <a:off x="9144000" y="-403129"/>
            <a:ext cx="9549391" cy="11093258"/>
            <a:chOff x="0" y="0"/>
            <a:chExt cx="23322754" cy="27093386"/>
          </a:xfrm>
        </p:grpSpPr>
        <p:sp>
          <p:nvSpPr>
            <p:cNvPr id="3" name="Freeform 3"/>
            <p:cNvSpPr/>
            <p:nvPr/>
          </p:nvSpPr>
          <p:spPr>
            <a:xfrm>
              <a:off x="31750" y="31750"/>
              <a:ext cx="23259253" cy="27029885"/>
            </a:xfrm>
            <a:custGeom>
              <a:avLst/>
              <a:gdLst/>
              <a:ahLst/>
              <a:cxnLst/>
              <a:rect l="l" t="t" r="r" b="b"/>
              <a:pathLst>
                <a:path w="23259253" h="27029885">
                  <a:moveTo>
                    <a:pt x="23166544" y="27029885"/>
                  </a:moveTo>
                  <a:lnTo>
                    <a:pt x="92710" y="27029885"/>
                  </a:lnTo>
                  <a:cubicBezTo>
                    <a:pt x="41910" y="27029885"/>
                    <a:pt x="0" y="26987974"/>
                    <a:pt x="0" y="26937174"/>
                  </a:cubicBezTo>
                  <a:lnTo>
                    <a:pt x="0" y="92710"/>
                  </a:lnTo>
                  <a:cubicBezTo>
                    <a:pt x="0" y="41910"/>
                    <a:pt x="41910" y="0"/>
                    <a:pt x="92710" y="0"/>
                  </a:cubicBezTo>
                  <a:lnTo>
                    <a:pt x="23165274" y="0"/>
                  </a:lnTo>
                  <a:cubicBezTo>
                    <a:pt x="23216074" y="0"/>
                    <a:pt x="23257983" y="41910"/>
                    <a:pt x="23257983" y="92710"/>
                  </a:cubicBezTo>
                  <a:lnTo>
                    <a:pt x="23257983" y="26935906"/>
                  </a:lnTo>
                  <a:cubicBezTo>
                    <a:pt x="23259253" y="26987974"/>
                    <a:pt x="23217344" y="27029885"/>
                    <a:pt x="23166544" y="27029885"/>
                  </a:cubicBezTo>
                  <a:close/>
                </a:path>
              </a:pathLst>
            </a:custGeom>
            <a:solidFill>
              <a:srgbClr val="FEFEFE"/>
            </a:solidFill>
          </p:spPr>
        </p:sp>
        <p:sp>
          <p:nvSpPr>
            <p:cNvPr id="4" name="Freeform 4"/>
            <p:cNvSpPr/>
            <p:nvPr/>
          </p:nvSpPr>
          <p:spPr>
            <a:xfrm>
              <a:off x="0" y="0"/>
              <a:ext cx="23322753" cy="27093385"/>
            </a:xfrm>
            <a:custGeom>
              <a:avLst/>
              <a:gdLst/>
              <a:ahLst/>
              <a:cxnLst/>
              <a:rect l="l" t="t" r="r" b="b"/>
              <a:pathLst>
                <a:path w="23322753" h="27093385">
                  <a:moveTo>
                    <a:pt x="23198294" y="59690"/>
                  </a:moveTo>
                  <a:cubicBezTo>
                    <a:pt x="23233853" y="59690"/>
                    <a:pt x="23263064" y="88900"/>
                    <a:pt x="23263064" y="124460"/>
                  </a:cubicBezTo>
                  <a:lnTo>
                    <a:pt x="23263064" y="26968924"/>
                  </a:lnTo>
                  <a:cubicBezTo>
                    <a:pt x="23263064" y="27004485"/>
                    <a:pt x="23233853" y="27033696"/>
                    <a:pt x="23198294" y="27033696"/>
                  </a:cubicBezTo>
                  <a:lnTo>
                    <a:pt x="124460" y="27033696"/>
                  </a:lnTo>
                  <a:cubicBezTo>
                    <a:pt x="88900" y="27033696"/>
                    <a:pt x="59690" y="27004485"/>
                    <a:pt x="59690" y="26968924"/>
                  </a:cubicBezTo>
                  <a:lnTo>
                    <a:pt x="59690" y="124460"/>
                  </a:lnTo>
                  <a:cubicBezTo>
                    <a:pt x="59690" y="88900"/>
                    <a:pt x="88900" y="59690"/>
                    <a:pt x="124460" y="59690"/>
                  </a:cubicBezTo>
                  <a:lnTo>
                    <a:pt x="23198294" y="59690"/>
                  </a:lnTo>
                  <a:moveTo>
                    <a:pt x="23198294" y="0"/>
                  </a:moveTo>
                  <a:lnTo>
                    <a:pt x="124460" y="0"/>
                  </a:lnTo>
                  <a:cubicBezTo>
                    <a:pt x="55880" y="0"/>
                    <a:pt x="0" y="55880"/>
                    <a:pt x="0" y="124460"/>
                  </a:cubicBezTo>
                  <a:lnTo>
                    <a:pt x="0" y="26968924"/>
                  </a:lnTo>
                  <a:cubicBezTo>
                    <a:pt x="0" y="27037506"/>
                    <a:pt x="55880" y="27093385"/>
                    <a:pt x="124460" y="27093385"/>
                  </a:cubicBezTo>
                  <a:lnTo>
                    <a:pt x="23198294" y="27093385"/>
                  </a:lnTo>
                  <a:cubicBezTo>
                    <a:pt x="23266874" y="27093385"/>
                    <a:pt x="23322753" y="27037506"/>
                    <a:pt x="23322753" y="26968924"/>
                  </a:cubicBezTo>
                  <a:lnTo>
                    <a:pt x="23322753" y="124460"/>
                  </a:lnTo>
                  <a:cubicBezTo>
                    <a:pt x="23322753" y="55880"/>
                    <a:pt x="23266874" y="0"/>
                    <a:pt x="23198294" y="0"/>
                  </a:cubicBezTo>
                  <a:close/>
                </a:path>
              </a:pathLst>
            </a:custGeom>
            <a:solidFill>
              <a:srgbClr val="000000"/>
            </a:solidFill>
          </p:spPr>
        </p:sp>
      </p:grpSp>
      <p:pic>
        <p:nvPicPr>
          <p:cNvPr id="5" name="Picture 5"/>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6910354"/>
            <a:ext cx="6725719" cy="4405346"/>
          </a:xfrm>
          <a:prstGeom prst="rect">
            <a:avLst/>
          </a:prstGeom>
        </p:spPr>
      </p:pic>
      <p:pic>
        <p:nvPicPr>
          <p:cNvPr id="6" name="Picture 6"/>
          <p:cNvPicPr>
            <a:picLocks noChangeAspect="1"/>
          </p:cNvPicPr>
          <p:nvPr/>
        </p:nvPicPr>
        <p:blipFill>
          <a:blip r:embed="rId4"/>
          <a:srcRect t="4983" b="4983"/>
          <a:stretch>
            <a:fillRect/>
          </a:stretch>
        </p:blipFill>
        <p:spPr>
          <a:xfrm>
            <a:off x="0" y="3078144"/>
            <a:ext cx="9144000" cy="7187430"/>
          </a:xfrm>
          <a:prstGeom prst="rect">
            <a:avLst/>
          </a:prstGeom>
        </p:spPr>
      </p:pic>
      <p:sp>
        <p:nvSpPr>
          <p:cNvPr id="7" name="TextBox 7"/>
          <p:cNvSpPr txBox="1"/>
          <p:nvPr/>
        </p:nvSpPr>
        <p:spPr>
          <a:xfrm>
            <a:off x="495759" y="1263312"/>
            <a:ext cx="7791602" cy="1356360"/>
          </a:xfrm>
          <a:prstGeom prst="rect">
            <a:avLst/>
          </a:prstGeom>
        </p:spPr>
        <p:txBody>
          <a:bodyPr lIns="0" tIns="0" rIns="0" bIns="0" rtlCol="0" anchor="t">
            <a:spAutoFit/>
          </a:bodyPr>
          <a:lstStyle/>
          <a:p>
            <a:pPr>
              <a:lnSpc>
                <a:spcPts val="10683"/>
              </a:lnSpc>
            </a:pPr>
            <a:r>
              <a:rPr lang="en-US" sz="8902">
                <a:solidFill>
                  <a:srgbClr val="004AAD"/>
                </a:solidFill>
                <a:latin typeface="Source Sans Pro"/>
              </a:rPr>
              <a:t>Team Members</a:t>
            </a:r>
          </a:p>
        </p:txBody>
      </p:sp>
      <p:sp>
        <p:nvSpPr>
          <p:cNvPr id="8" name="TextBox 8"/>
          <p:cNvSpPr txBox="1"/>
          <p:nvPr/>
        </p:nvSpPr>
        <p:spPr>
          <a:xfrm>
            <a:off x="9577819" y="1843922"/>
            <a:ext cx="8681754" cy="4795353"/>
          </a:xfrm>
          <a:prstGeom prst="rect">
            <a:avLst/>
          </a:prstGeom>
        </p:spPr>
        <p:txBody>
          <a:bodyPr lIns="0" tIns="0" rIns="0" bIns="0" rtlCol="0" anchor="t">
            <a:spAutoFit/>
          </a:bodyPr>
          <a:lstStyle/>
          <a:p>
            <a:pPr>
              <a:lnSpc>
                <a:spcPts val="5412"/>
              </a:lnSpc>
            </a:pPr>
            <a:r>
              <a:rPr lang="en-US" sz="4163">
                <a:solidFill>
                  <a:srgbClr val="004AAD"/>
                </a:solidFill>
                <a:latin typeface="Source Sans Pro Bold"/>
              </a:rPr>
              <a:t>VIKAS (2019UMC4555)</a:t>
            </a:r>
          </a:p>
          <a:p>
            <a:pPr>
              <a:lnSpc>
                <a:spcPts val="5412"/>
              </a:lnSpc>
            </a:pPr>
            <a:endParaRPr lang="en-US" sz="4163">
              <a:solidFill>
                <a:srgbClr val="004AAD"/>
              </a:solidFill>
              <a:latin typeface="Source Sans Pro Bold"/>
            </a:endParaRPr>
          </a:p>
          <a:p>
            <a:pPr>
              <a:lnSpc>
                <a:spcPts val="5412"/>
              </a:lnSpc>
            </a:pPr>
            <a:r>
              <a:rPr lang="en-US" sz="4163">
                <a:solidFill>
                  <a:srgbClr val="004AAD"/>
                </a:solidFill>
                <a:latin typeface="Source Sans Pro Bold"/>
              </a:rPr>
              <a:t>ADITYA (2019UMC4556)</a:t>
            </a:r>
          </a:p>
          <a:p>
            <a:pPr>
              <a:lnSpc>
                <a:spcPts val="5412"/>
              </a:lnSpc>
            </a:pPr>
            <a:endParaRPr lang="en-US" sz="4163">
              <a:solidFill>
                <a:srgbClr val="004AAD"/>
              </a:solidFill>
              <a:latin typeface="Source Sans Pro Bold"/>
            </a:endParaRPr>
          </a:p>
          <a:p>
            <a:pPr>
              <a:lnSpc>
                <a:spcPts val="5412"/>
              </a:lnSpc>
            </a:pPr>
            <a:r>
              <a:rPr lang="en-US" sz="4163">
                <a:solidFill>
                  <a:srgbClr val="004AAD"/>
                </a:solidFill>
                <a:latin typeface="Source Sans Pro Bold"/>
              </a:rPr>
              <a:t>HARSH DAHIYA (2019UMC4535)</a:t>
            </a:r>
          </a:p>
          <a:p>
            <a:pPr>
              <a:lnSpc>
                <a:spcPts val="5412"/>
              </a:lnSpc>
            </a:pPr>
            <a:endParaRPr lang="en-US" sz="4163">
              <a:solidFill>
                <a:srgbClr val="004AAD"/>
              </a:solidFill>
              <a:latin typeface="Source Sans Pro Bold"/>
            </a:endParaRPr>
          </a:p>
          <a:p>
            <a:pPr>
              <a:lnSpc>
                <a:spcPts val="5412"/>
              </a:lnSpc>
            </a:pPr>
            <a:r>
              <a:rPr lang="en-US" sz="4163">
                <a:solidFill>
                  <a:srgbClr val="004AAD"/>
                </a:solidFill>
                <a:latin typeface="Source Sans Pro Bold"/>
              </a:rPr>
              <a:t>CHIRAG LAKRA (2019UMC4534)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104195">
            <a:off x="11547536" y="-3661246"/>
            <a:ext cx="8840548" cy="9379892"/>
          </a:xfrm>
          <a:prstGeom prst="rect">
            <a:avLst/>
          </a:prstGeom>
        </p:spPr>
      </p:pic>
      <p:grpSp>
        <p:nvGrpSpPr>
          <p:cNvPr id="3" name="Group 3"/>
          <p:cNvGrpSpPr/>
          <p:nvPr/>
        </p:nvGrpSpPr>
        <p:grpSpPr>
          <a:xfrm>
            <a:off x="1028700" y="3897195"/>
            <a:ext cx="14939110" cy="5361105"/>
            <a:chOff x="0" y="0"/>
            <a:chExt cx="36486220" cy="13093582"/>
          </a:xfrm>
        </p:grpSpPr>
        <p:sp>
          <p:nvSpPr>
            <p:cNvPr id="4" name="Freeform 4"/>
            <p:cNvSpPr/>
            <p:nvPr/>
          </p:nvSpPr>
          <p:spPr>
            <a:xfrm>
              <a:off x="31750" y="31750"/>
              <a:ext cx="36422719" cy="13030082"/>
            </a:xfrm>
            <a:custGeom>
              <a:avLst/>
              <a:gdLst/>
              <a:ahLst/>
              <a:cxnLst/>
              <a:rect l="l" t="t" r="r" b="b"/>
              <a:pathLst>
                <a:path w="36422719" h="13030082">
                  <a:moveTo>
                    <a:pt x="36330009" y="13030082"/>
                  </a:moveTo>
                  <a:lnTo>
                    <a:pt x="92710" y="13030082"/>
                  </a:lnTo>
                  <a:cubicBezTo>
                    <a:pt x="41910" y="13030082"/>
                    <a:pt x="0" y="12988172"/>
                    <a:pt x="0" y="12937372"/>
                  </a:cubicBezTo>
                  <a:lnTo>
                    <a:pt x="0" y="92710"/>
                  </a:lnTo>
                  <a:cubicBezTo>
                    <a:pt x="0" y="41910"/>
                    <a:pt x="41910" y="0"/>
                    <a:pt x="92710" y="0"/>
                  </a:cubicBezTo>
                  <a:lnTo>
                    <a:pt x="36328741" y="0"/>
                  </a:lnTo>
                  <a:cubicBezTo>
                    <a:pt x="36379541" y="0"/>
                    <a:pt x="36421451" y="41910"/>
                    <a:pt x="36421451" y="92710"/>
                  </a:cubicBezTo>
                  <a:lnTo>
                    <a:pt x="36421451" y="12936102"/>
                  </a:lnTo>
                  <a:cubicBezTo>
                    <a:pt x="36422719" y="12988172"/>
                    <a:pt x="36380809" y="13030082"/>
                    <a:pt x="36330009" y="13030082"/>
                  </a:cubicBezTo>
                  <a:close/>
                </a:path>
              </a:pathLst>
            </a:custGeom>
            <a:solidFill>
              <a:srgbClr val="FEFEFE"/>
            </a:solidFill>
          </p:spPr>
        </p:sp>
        <p:sp>
          <p:nvSpPr>
            <p:cNvPr id="5" name="Freeform 5"/>
            <p:cNvSpPr/>
            <p:nvPr/>
          </p:nvSpPr>
          <p:spPr>
            <a:xfrm>
              <a:off x="0" y="0"/>
              <a:ext cx="36486219" cy="13093582"/>
            </a:xfrm>
            <a:custGeom>
              <a:avLst/>
              <a:gdLst/>
              <a:ahLst/>
              <a:cxnLst/>
              <a:rect l="l" t="t" r="r" b="b"/>
              <a:pathLst>
                <a:path w="36486219" h="13093582">
                  <a:moveTo>
                    <a:pt x="36361759" y="59690"/>
                  </a:moveTo>
                  <a:cubicBezTo>
                    <a:pt x="36397319" y="59690"/>
                    <a:pt x="36426530" y="88900"/>
                    <a:pt x="36426530" y="124460"/>
                  </a:cubicBezTo>
                  <a:lnTo>
                    <a:pt x="36426530" y="12969122"/>
                  </a:lnTo>
                  <a:cubicBezTo>
                    <a:pt x="36426530" y="13004682"/>
                    <a:pt x="36397319" y="13033891"/>
                    <a:pt x="36361759" y="13033891"/>
                  </a:cubicBezTo>
                  <a:lnTo>
                    <a:pt x="124460" y="13033891"/>
                  </a:lnTo>
                  <a:cubicBezTo>
                    <a:pt x="88900" y="13033891"/>
                    <a:pt x="59690" y="13004682"/>
                    <a:pt x="59690" y="12969122"/>
                  </a:cubicBezTo>
                  <a:lnTo>
                    <a:pt x="59690" y="124460"/>
                  </a:lnTo>
                  <a:cubicBezTo>
                    <a:pt x="59690" y="88900"/>
                    <a:pt x="88900" y="59690"/>
                    <a:pt x="124460" y="59690"/>
                  </a:cubicBezTo>
                  <a:lnTo>
                    <a:pt x="36361759" y="59690"/>
                  </a:lnTo>
                  <a:moveTo>
                    <a:pt x="36361759" y="0"/>
                  </a:moveTo>
                  <a:lnTo>
                    <a:pt x="124460" y="0"/>
                  </a:lnTo>
                  <a:cubicBezTo>
                    <a:pt x="55880" y="0"/>
                    <a:pt x="0" y="55880"/>
                    <a:pt x="0" y="124460"/>
                  </a:cubicBezTo>
                  <a:lnTo>
                    <a:pt x="0" y="12969122"/>
                  </a:lnTo>
                  <a:cubicBezTo>
                    <a:pt x="0" y="13037702"/>
                    <a:pt x="55880" y="13093582"/>
                    <a:pt x="124460" y="13093582"/>
                  </a:cubicBezTo>
                  <a:lnTo>
                    <a:pt x="36361759" y="13093582"/>
                  </a:lnTo>
                  <a:cubicBezTo>
                    <a:pt x="36430341" y="13093582"/>
                    <a:pt x="36486219" y="13037702"/>
                    <a:pt x="36486219" y="12969122"/>
                  </a:cubicBezTo>
                  <a:lnTo>
                    <a:pt x="36486219" y="124460"/>
                  </a:lnTo>
                  <a:cubicBezTo>
                    <a:pt x="36486219" y="55880"/>
                    <a:pt x="36430341" y="0"/>
                    <a:pt x="36361759" y="0"/>
                  </a:cubicBezTo>
                  <a:close/>
                </a:path>
              </a:pathLst>
            </a:custGeom>
            <a:solidFill>
              <a:srgbClr val="000000"/>
            </a:solidFill>
          </p:spPr>
        </p:sp>
      </p:gr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155410" y="1028700"/>
            <a:ext cx="5103890" cy="8610858"/>
          </a:xfrm>
          <a:prstGeom prst="rect">
            <a:avLst/>
          </a:prstGeom>
        </p:spPr>
      </p:pic>
      <p:pic>
        <p:nvPicPr>
          <p:cNvPr id="7" name="Picture 7"/>
          <p:cNvPicPr>
            <a:picLocks noChangeAspect="1"/>
          </p:cNvPicPr>
          <p:nvPr/>
        </p:nvPicPr>
        <p:blipFill>
          <a:blip r:embed="rId6"/>
          <a:srcRect/>
          <a:stretch>
            <a:fillRect/>
          </a:stretch>
        </p:blipFill>
        <p:spPr>
          <a:xfrm>
            <a:off x="1028700" y="3328941"/>
            <a:ext cx="13829557" cy="6015024"/>
          </a:xfrm>
          <a:prstGeom prst="rect">
            <a:avLst/>
          </a:prstGeom>
        </p:spPr>
      </p:pic>
      <p:sp>
        <p:nvSpPr>
          <p:cNvPr id="8" name="TextBox 8"/>
          <p:cNvSpPr txBox="1"/>
          <p:nvPr/>
        </p:nvSpPr>
        <p:spPr>
          <a:xfrm>
            <a:off x="1028700" y="514697"/>
            <a:ext cx="13239864" cy="2057400"/>
          </a:xfrm>
          <a:prstGeom prst="rect">
            <a:avLst/>
          </a:prstGeom>
        </p:spPr>
        <p:txBody>
          <a:bodyPr lIns="0" tIns="0" rIns="0" bIns="0" rtlCol="0" anchor="t">
            <a:spAutoFit/>
          </a:bodyPr>
          <a:lstStyle/>
          <a:p>
            <a:pPr>
              <a:lnSpc>
                <a:spcPts val="5400"/>
              </a:lnSpc>
            </a:pPr>
            <a:r>
              <a:rPr lang="en-US" sz="4500">
                <a:solidFill>
                  <a:srgbClr val="004AAD"/>
                </a:solidFill>
                <a:latin typeface="Source Sans Pro"/>
              </a:rPr>
              <a:t>Among the respondent's majority use PPT as their approach to teach in online classes followed by Digital pen and slate, Animations, NPTEL videos,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grpSp>
        <p:nvGrpSpPr>
          <p:cNvPr id="2" name="Group 2"/>
          <p:cNvGrpSpPr/>
          <p:nvPr/>
        </p:nvGrpSpPr>
        <p:grpSpPr>
          <a:xfrm>
            <a:off x="0" y="2721945"/>
            <a:ext cx="18288000" cy="4843110"/>
            <a:chOff x="0" y="0"/>
            <a:chExt cx="47351610" cy="11828468"/>
          </a:xfrm>
        </p:grpSpPr>
        <p:sp>
          <p:nvSpPr>
            <p:cNvPr id="3" name="Freeform 3"/>
            <p:cNvSpPr/>
            <p:nvPr/>
          </p:nvSpPr>
          <p:spPr>
            <a:xfrm>
              <a:off x="31750" y="31750"/>
              <a:ext cx="47288112" cy="11764969"/>
            </a:xfrm>
            <a:custGeom>
              <a:avLst/>
              <a:gdLst/>
              <a:ahLst/>
              <a:cxnLst/>
              <a:rect l="l" t="t" r="r" b="b"/>
              <a:pathLst>
                <a:path w="47288112" h="11764969">
                  <a:moveTo>
                    <a:pt x="47195401" y="11764968"/>
                  </a:moveTo>
                  <a:lnTo>
                    <a:pt x="92710" y="11764968"/>
                  </a:lnTo>
                  <a:cubicBezTo>
                    <a:pt x="41910" y="11764968"/>
                    <a:pt x="0" y="11723058"/>
                    <a:pt x="0" y="11672258"/>
                  </a:cubicBezTo>
                  <a:lnTo>
                    <a:pt x="0" y="92710"/>
                  </a:lnTo>
                  <a:cubicBezTo>
                    <a:pt x="0" y="41910"/>
                    <a:pt x="41910" y="0"/>
                    <a:pt x="92710" y="0"/>
                  </a:cubicBezTo>
                  <a:lnTo>
                    <a:pt x="47194130" y="0"/>
                  </a:lnTo>
                  <a:cubicBezTo>
                    <a:pt x="47244930" y="0"/>
                    <a:pt x="47286841" y="41910"/>
                    <a:pt x="47286841" y="92710"/>
                  </a:cubicBezTo>
                  <a:lnTo>
                    <a:pt x="47286841" y="11670988"/>
                  </a:lnTo>
                  <a:cubicBezTo>
                    <a:pt x="47288112" y="11723058"/>
                    <a:pt x="47246201" y="11764969"/>
                    <a:pt x="47195401" y="11764969"/>
                  </a:cubicBezTo>
                  <a:close/>
                </a:path>
              </a:pathLst>
            </a:custGeom>
            <a:solidFill>
              <a:srgbClr val="FEFEFE"/>
            </a:solidFill>
          </p:spPr>
        </p:sp>
        <p:sp>
          <p:nvSpPr>
            <p:cNvPr id="4" name="Freeform 4"/>
            <p:cNvSpPr/>
            <p:nvPr/>
          </p:nvSpPr>
          <p:spPr>
            <a:xfrm>
              <a:off x="0" y="0"/>
              <a:ext cx="47351612" cy="11828469"/>
            </a:xfrm>
            <a:custGeom>
              <a:avLst/>
              <a:gdLst/>
              <a:ahLst/>
              <a:cxnLst/>
              <a:rect l="l" t="t" r="r" b="b"/>
              <a:pathLst>
                <a:path w="47351612" h="11828469">
                  <a:moveTo>
                    <a:pt x="47227151" y="59690"/>
                  </a:moveTo>
                  <a:cubicBezTo>
                    <a:pt x="47262709" y="59690"/>
                    <a:pt x="47291920" y="88900"/>
                    <a:pt x="47291920" y="124460"/>
                  </a:cubicBezTo>
                  <a:lnTo>
                    <a:pt x="47291920" y="11704008"/>
                  </a:lnTo>
                  <a:cubicBezTo>
                    <a:pt x="47291920" y="11739569"/>
                    <a:pt x="47262709" y="11768779"/>
                    <a:pt x="47227151" y="11768779"/>
                  </a:cubicBezTo>
                  <a:lnTo>
                    <a:pt x="124460" y="11768779"/>
                  </a:lnTo>
                  <a:cubicBezTo>
                    <a:pt x="88900" y="11768779"/>
                    <a:pt x="59690" y="11739569"/>
                    <a:pt x="59690" y="11704008"/>
                  </a:cubicBezTo>
                  <a:lnTo>
                    <a:pt x="59690" y="124460"/>
                  </a:lnTo>
                  <a:cubicBezTo>
                    <a:pt x="59690" y="88900"/>
                    <a:pt x="88900" y="59690"/>
                    <a:pt x="124460" y="59690"/>
                  </a:cubicBezTo>
                  <a:lnTo>
                    <a:pt x="47227151" y="59690"/>
                  </a:lnTo>
                  <a:moveTo>
                    <a:pt x="47227151" y="0"/>
                  </a:moveTo>
                  <a:lnTo>
                    <a:pt x="124460" y="0"/>
                  </a:lnTo>
                  <a:cubicBezTo>
                    <a:pt x="55880" y="0"/>
                    <a:pt x="0" y="55880"/>
                    <a:pt x="0" y="124460"/>
                  </a:cubicBezTo>
                  <a:lnTo>
                    <a:pt x="0" y="11704008"/>
                  </a:lnTo>
                  <a:cubicBezTo>
                    <a:pt x="0" y="11772588"/>
                    <a:pt x="55880" y="11828469"/>
                    <a:pt x="124460" y="11828469"/>
                  </a:cubicBezTo>
                  <a:lnTo>
                    <a:pt x="47227151" y="11828469"/>
                  </a:lnTo>
                  <a:cubicBezTo>
                    <a:pt x="47295730" y="11828469"/>
                    <a:pt x="47351612" y="11772588"/>
                    <a:pt x="47351612" y="11704008"/>
                  </a:cubicBezTo>
                  <a:lnTo>
                    <a:pt x="47351612" y="124460"/>
                  </a:lnTo>
                  <a:cubicBezTo>
                    <a:pt x="47351612" y="55880"/>
                    <a:pt x="47295730" y="0"/>
                    <a:pt x="47227151" y="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028700" y="1044762"/>
            <a:ext cx="7953618" cy="11245476"/>
          </a:xfrm>
          <a:prstGeom prst="rect">
            <a:avLst/>
          </a:prstGeom>
        </p:spPr>
      </p:pic>
      <p:sp>
        <p:nvSpPr>
          <p:cNvPr id="6" name="TextBox 6"/>
          <p:cNvSpPr txBox="1"/>
          <p:nvPr/>
        </p:nvSpPr>
        <p:spPr>
          <a:xfrm>
            <a:off x="8252460" y="3764915"/>
            <a:ext cx="9775639" cy="2852420"/>
          </a:xfrm>
          <a:prstGeom prst="rect">
            <a:avLst/>
          </a:prstGeom>
        </p:spPr>
        <p:txBody>
          <a:bodyPr lIns="0" tIns="0" rIns="0" bIns="0" rtlCol="0" anchor="t">
            <a:spAutoFit/>
          </a:bodyPr>
          <a:lstStyle/>
          <a:p>
            <a:pPr algn="ctr">
              <a:lnSpc>
                <a:spcPts val="11110"/>
              </a:lnSpc>
            </a:pPr>
            <a:r>
              <a:rPr lang="en-US" sz="10099">
                <a:solidFill>
                  <a:srgbClr val="004AAD"/>
                </a:solidFill>
                <a:latin typeface="Source Sans Pro"/>
              </a:rPr>
              <a:t>Student Satisfaction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104195">
            <a:off x="11547536" y="-3661246"/>
            <a:ext cx="8840548" cy="9379892"/>
          </a:xfrm>
          <a:prstGeom prst="rect">
            <a:avLst/>
          </a:prstGeom>
        </p:spPr>
      </p:pic>
      <p:grpSp>
        <p:nvGrpSpPr>
          <p:cNvPr id="3" name="Group 3"/>
          <p:cNvGrpSpPr/>
          <p:nvPr/>
        </p:nvGrpSpPr>
        <p:grpSpPr>
          <a:xfrm>
            <a:off x="1028700" y="1028700"/>
            <a:ext cx="14939110" cy="8610858"/>
            <a:chOff x="0" y="0"/>
            <a:chExt cx="36486220" cy="21030547"/>
          </a:xfrm>
        </p:grpSpPr>
        <p:sp>
          <p:nvSpPr>
            <p:cNvPr id="4" name="Freeform 4"/>
            <p:cNvSpPr/>
            <p:nvPr/>
          </p:nvSpPr>
          <p:spPr>
            <a:xfrm>
              <a:off x="31750" y="31750"/>
              <a:ext cx="36422719" cy="20967047"/>
            </a:xfrm>
            <a:custGeom>
              <a:avLst/>
              <a:gdLst/>
              <a:ahLst/>
              <a:cxnLst/>
              <a:rect l="l" t="t" r="r" b="b"/>
              <a:pathLst>
                <a:path w="36422719" h="20967047">
                  <a:moveTo>
                    <a:pt x="36330009" y="20967047"/>
                  </a:moveTo>
                  <a:lnTo>
                    <a:pt x="92710" y="20967047"/>
                  </a:lnTo>
                  <a:cubicBezTo>
                    <a:pt x="41910" y="20967047"/>
                    <a:pt x="0" y="20925137"/>
                    <a:pt x="0" y="20874337"/>
                  </a:cubicBezTo>
                  <a:lnTo>
                    <a:pt x="0" y="92710"/>
                  </a:lnTo>
                  <a:cubicBezTo>
                    <a:pt x="0" y="41910"/>
                    <a:pt x="41910" y="0"/>
                    <a:pt x="92710" y="0"/>
                  </a:cubicBezTo>
                  <a:lnTo>
                    <a:pt x="36328741" y="0"/>
                  </a:lnTo>
                  <a:cubicBezTo>
                    <a:pt x="36379541" y="0"/>
                    <a:pt x="36421451" y="41910"/>
                    <a:pt x="36421451" y="92710"/>
                  </a:cubicBezTo>
                  <a:lnTo>
                    <a:pt x="36421451" y="20873067"/>
                  </a:lnTo>
                  <a:cubicBezTo>
                    <a:pt x="36422719" y="20925137"/>
                    <a:pt x="36380809" y="20967047"/>
                    <a:pt x="36330009" y="20967047"/>
                  </a:cubicBezTo>
                  <a:close/>
                </a:path>
              </a:pathLst>
            </a:custGeom>
            <a:solidFill>
              <a:srgbClr val="FEFEFE"/>
            </a:solidFill>
          </p:spPr>
        </p:sp>
        <p:sp>
          <p:nvSpPr>
            <p:cNvPr id="5" name="Freeform 5"/>
            <p:cNvSpPr/>
            <p:nvPr/>
          </p:nvSpPr>
          <p:spPr>
            <a:xfrm>
              <a:off x="0" y="0"/>
              <a:ext cx="36486219" cy="21030547"/>
            </a:xfrm>
            <a:custGeom>
              <a:avLst/>
              <a:gdLst/>
              <a:ahLst/>
              <a:cxnLst/>
              <a:rect l="l" t="t" r="r" b="b"/>
              <a:pathLst>
                <a:path w="36486219" h="21030547">
                  <a:moveTo>
                    <a:pt x="36361759" y="59690"/>
                  </a:moveTo>
                  <a:cubicBezTo>
                    <a:pt x="36397319" y="59690"/>
                    <a:pt x="36426530" y="88900"/>
                    <a:pt x="36426530" y="124460"/>
                  </a:cubicBezTo>
                  <a:lnTo>
                    <a:pt x="36426530" y="20906087"/>
                  </a:lnTo>
                  <a:cubicBezTo>
                    <a:pt x="36426530" y="20941647"/>
                    <a:pt x="36397319" y="20970856"/>
                    <a:pt x="36361759" y="20970856"/>
                  </a:cubicBezTo>
                  <a:lnTo>
                    <a:pt x="124460" y="20970856"/>
                  </a:lnTo>
                  <a:cubicBezTo>
                    <a:pt x="88900" y="20970856"/>
                    <a:pt x="59690" y="20941647"/>
                    <a:pt x="59690" y="20906087"/>
                  </a:cubicBezTo>
                  <a:lnTo>
                    <a:pt x="59690" y="124460"/>
                  </a:lnTo>
                  <a:cubicBezTo>
                    <a:pt x="59690" y="88900"/>
                    <a:pt x="88900" y="59690"/>
                    <a:pt x="124460" y="59690"/>
                  </a:cubicBezTo>
                  <a:lnTo>
                    <a:pt x="36361759" y="59690"/>
                  </a:lnTo>
                  <a:moveTo>
                    <a:pt x="36361759" y="0"/>
                  </a:moveTo>
                  <a:lnTo>
                    <a:pt x="124460" y="0"/>
                  </a:lnTo>
                  <a:cubicBezTo>
                    <a:pt x="55880" y="0"/>
                    <a:pt x="0" y="55880"/>
                    <a:pt x="0" y="124460"/>
                  </a:cubicBezTo>
                  <a:lnTo>
                    <a:pt x="0" y="20906087"/>
                  </a:lnTo>
                  <a:cubicBezTo>
                    <a:pt x="0" y="20974667"/>
                    <a:pt x="55880" y="21030547"/>
                    <a:pt x="124460" y="21030547"/>
                  </a:cubicBezTo>
                  <a:lnTo>
                    <a:pt x="36361759" y="21030547"/>
                  </a:lnTo>
                  <a:cubicBezTo>
                    <a:pt x="36430341" y="21030547"/>
                    <a:pt x="36486219" y="20974667"/>
                    <a:pt x="36486219" y="20906087"/>
                  </a:cubicBezTo>
                  <a:lnTo>
                    <a:pt x="36486219" y="124460"/>
                  </a:lnTo>
                  <a:cubicBezTo>
                    <a:pt x="36486219" y="55880"/>
                    <a:pt x="36430341" y="0"/>
                    <a:pt x="36361759" y="0"/>
                  </a:cubicBezTo>
                  <a:close/>
                </a:path>
              </a:pathLst>
            </a:custGeom>
            <a:solidFill>
              <a:srgbClr val="000000"/>
            </a:solidFill>
          </p:spPr>
        </p:sp>
      </p:grpSp>
      <p:sp>
        <p:nvSpPr>
          <p:cNvPr id="6" name="TextBox 6"/>
          <p:cNvSpPr txBox="1"/>
          <p:nvPr/>
        </p:nvSpPr>
        <p:spPr>
          <a:xfrm>
            <a:off x="1650845" y="2037222"/>
            <a:ext cx="12091448" cy="6959317"/>
          </a:xfrm>
          <a:prstGeom prst="rect">
            <a:avLst/>
          </a:prstGeom>
        </p:spPr>
        <p:txBody>
          <a:bodyPr lIns="0" tIns="0" rIns="0" bIns="0" rtlCol="0" anchor="t">
            <a:spAutoFit/>
          </a:bodyPr>
          <a:lstStyle/>
          <a:p>
            <a:pPr>
              <a:lnSpc>
                <a:spcPts val="6175"/>
              </a:lnSpc>
            </a:pPr>
            <a:r>
              <a:rPr lang="en-US" sz="4411">
                <a:solidFill>
                  <a:srgbClr val="004AAD"/>
                </a:solidFill>
                <a:latin typeface="Source Sans Pro"/>
              </a:rPr>
              <a:t>we explore student satisfaction with online learning through four lenses related to:-</a:t>
            </a:r>
          </a:p>
          <a:p>
            <a:pPr>
              <a:lnSpc>
                <a:spcPts val="6175"/>
              </a:lnSpc>
            </a:pPr>
            <a:r>
              <a:rPr lang="en-US" sz="3205">
                <a:solidFill>
                  <a:srgbClr val="004AAD"/>
                </a:solidFill>
                <a:latin typeface="Source Sans Pro"/>
              </a:rPr>
              <a:t>(1) How helpful your [School or University] has been in offering you the resources to learn from home?</a:t>
            </a:r>
          </a:p>
          <a:p>
            <a:pPr>
              <a:lnSpc>
                <a:spcPts val="6175"/>
              </a:lnSpc>
            </a:pPr>
            <a:r>
              <a:rPr lang="en-US" sz="3205">
                <a:solidFill>
                  <a:srgbClr val="004AAD"/>
                </a:solidFill>
                <a:latin typeface="Source Sans Pro"/>
              </a:rPr>
              <a:t>(2) How helpful are your teachers in online classes?</a:t>
            </a:r>
          </a:p>
          <a:p>
            <a:pPr>
              <a:lnSpc>
                <a:spcPts val="6175"/>
              </a:lnSpc>
            </a:pPr>
            <a:r>
              <a:rPr lang="en-US" sz="3205">
                <a:solidFill>
                  <a:srgbClr val="004AAD"/>
                </a:solidFill>
                <a:latin typeface="Source Sans Pro"/>
              </a:rPr>
              <a:t>(3) Is the Online Education grading system biased?</a:t>
            </a:r>
          </a:p>
          <a:p>
            <a:pPr>
              <a:lnSpc>
                <a:spcPts val="6175"/>
              </a:lnSpc>
            </a:pPr>
            <a:r>
              <a:rPr lang="en-US" sz="3205">
                <a:solidFill>
                  <a:srgbClr val="004AAD"/>
                </a:solidFill>
                <a:latin typeface="Source Sans Pro"/>
              </a:rPr>
              <a:t>(4) Does COVID-19 pandemic affect your education in any way?</a:t>
            </a:r>
          </a:p>
        </p:txBody>
      </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155410" y="1676142"/>
            <a:ext cx="5103890" cy="861085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090792" y="4247458"/>
            <a:ext cx="13955771" cy="9245699"/>
          </a:xfrm>
          <a:prstGeom prst="rect">
            <a:avLst/>
          </a:prstGeom>
        </p:spPr>
      </p:pic>
      <p:grpSp>
        <p:nvGrpSpPr>
          <p:cNvPr id="3" name="Group 3"/>
          <p:cNvGrpSpPr/>
          <p:nvPr/>
        </p:nvGrpSpPr>
        <p:grpSpPr>
          <a:xfrm>
            <a:off x="76200" y="1483252"/>
            <a:ext cx="12819528" cy="7320496"/>
            <a:chOff x="0" y="0"/>
            <a:chExt cx="31309504" cy="18204177"/>
          </a:xfrm>
        </p:grpSpPr>
        <p:sp>
          <p:nvSpPr>
            <p:cNvPr id="4" name="Freeform 4"/>
            <p:cNvSpPr/>
            <p:nvPr/>
          </p:nvSpPr>
          <p:spPr>
            <a:xfrm>
              <a:off x="31750" y="31750"/>
              <a:ext cx="31246006" cy="18140677"/>
            </a:xfrm>
            <a:custGeom>
              <a:avLst/>
              <a:gdLst/>
              <a:ahLst/>
              <a:cxnLst/>
              <a:rect l="l" t="t" r="r" b="b"/>
              <a:pathLst>
                <a:path w="31246006" h="18140677">
                  <a:moveTo>
                    <a:pt x="31153295" y="18140677"/>
                  </a:moveTo>
                  <a:lnTo>
                    <a:pt x="92710" y="18140677"/>
                  </a:lnTo>
                  <a:cubicBezTo>
                    <a:pt x="41910" y="18140677"/>
                    <a:pt x="0" y="18098767"/>
                    <a:pt x="0" y="18047967"/>
                  </a:cubicBezTo>
                  <a:lnTo>
                    <a:pt x="0" y="92710"/>
                  </a:lnTo>
                  <a:cubicBezTo>
                    <a:pt x="0" y="41910"/>
                    <a:pt x="41910" y="0"/>
                    <a:pt x="92710" y="0"/>
                  </a:cubicBezTo>
                  <a:lnTo>
                    <a:pt x="31152024" y="0"/>
                  </a:lnTo>
                  <a:cubicBezTo>
                    <a:pt x="31202824" y="0"/>
                    <a:pt x="31244735" y="41910"/>
                    <a:pt x="31244735" y="92710"/>
                  </a:cubicBezTo>
                  <a:lnTo>
                    <a:pt x="31244735" y="18046697"/>
                  </a:lnTo>
                  <a:cubicBezTo>
                    <a:pt x="31246006" y="18098767"/>
                    <a:pt x="31204095" y="18140677"/>
                    <a:pt x="31153295" y="18140677"/>
                  </a:cubicBezTo>
                  <a:close/>
                </a:path>
              </a:pathLst>
            </a:custGeom>
            <a:solidFill>
              <a:srgbClr val="FEFEFE"/>
            </a:solidFill>
          </p:spPr>
        </p:sp>
        <p:sp>
          <p:nvSpPr>
            <p:cNvPr id="5" name="Freeform 5"/>
            <p:cNvSpPr/>
            <p:nvPr/>
          </p:nvSpPr>
          <p:spPr>
            <a:xfrm>
              <a:off x="0" y="0"/>
              <a:ext cx="31309506" cy="18204177"/>
            </a:xfrm>
            <a:custGeom>
              <a:avLst/>
              <a:gdLst/>
              <a:ahLst/>
              <a:cxnLst/>
              <a:rect l="l" t="t" r="r" b="b"/>
              <a:pathLst>
                <a:path w="31309506" h="18204177">
                  <a:moveTo>
                    <a:pt x="31185045" y="59690"/>
                  </a:moveTo>
                  <a:cubicBezTo>
                    <a:pt x="31220603" y="59690"/>
                    <a:pt x="31249813" y="88900"/>
                    <a:pt x="31249813" y="124460"/>
                  </a:cubicBezTo>
                  <a:lnTo>
                    <a:pt x="31249813" y="18079717"/>
                  </a:lnTo>
                  <a:cubicBezTo>
                    <a:pt x="31249813" y="18115277"/>
                    <a:pt x="31220603" y="18144488"/>
                    <a:pt x="31185045" y="18144488"/>
                  </a:cubicBezTo>
                  <a:lnTo>
                    <a:pt x="124460" y="18144488"/>
                  </a:lnTo>
                  <a:cubicBezTo>
                    <a:pt x="88900" y="18144488"/>
                    <a:pt x="59690" y="18115277"/>
                    <a:pt x="59690" y="18079717"/>
                  </a:cubicBezTo>
                  <a:lnTo>
                    <a:pt x="59690" y="124460"/>
                  </a:lnTo>
                  <a:cubicBezTo>
                    <a:pt x="59690" y="88900"/>
                    <a:pt x="88900" y="59690"/>
                    <a:pt x="124460" y="59690"/>
                  </a:cubicBezTo>
                  <a:lnTo>
                    <a:pt x="31185045" y="59690"/>
                  </a:lnTo>
                  <a:moveTo>
                    <a:pt x="31185045" y="0"/>
                  </a:moveTo>
                  <a:lnTo>
                    <a:pt x="124460" y="0"/>
                  </a:lnTo>
                  <a:cubicBezTo>
                    <a:pt x="55880" y="0"/>
                    <a:pt x="0" y="55880"/>
                    <a:pt x="0" y="124460"/>
                  </a:cubicBezTo>
                  <a:lnTo>
                    <a:pt x="0" y="18079717"/>
                  </a:lnTo>
                  <a:cubicBezTo>
                    <a:pt x="0" y="18148297"/>
                    <a:pt x="55880" y="18204177"/>
                    <a:pt x="124460" y="18204177"/>
                  </a:cubicBezTo>
                  <a:lnTo>
                    <a:pt x="31185045" y="18204177"/>
                  </a:lnTo>
                  <a:cubicBezTo>
                    <a:pt x="31253624" y="18204177"/>
                    <a:pt x="31309506" y="18148297"/>
                    <a:pt x="31309506" y="18079717"/>
                  </a:cubicBezTo>
                  <a:lnTo>
                    <a:pt x="31309506" y="124460"/>
                  </a:lnTo>
                  <a:cubicBezTo>
                    <a:pt x="31309506" y="55880"/>
                    <a:pt x="31253624" y="0"/>
                    <a:pt x="31185045" y="0"/>
                  </a:cubicBezTo>
                  <a:close/>
                </a:path>
              </a:pathLst>
            </a:custGeom>
            <a:solidFill>
              <a:srgbClr val="000000"/>
            </a:solidFill>
          </p:spPr>
        </p:sp>
      </p:grpSp>
      <p:pic>
        <p:nvPicPr>
          <p:cNvPr id="6" name="Picture 6"/>
          <p:cNvPicPr>
            <a:picLocks noChangeAspect="1"/>
          </p:cNvPicPr>
          <p:nvPr/>
        </p:nvPicPr>
        <p:blipFill>
          <a:blip r:embed="rId4"/>
          <a:srcRect l="292" t="4320" r="867" b="522"/>
          <a:stretch>
            <a:fillRect/>
          </a:stretch>
        </p:blipFill>
        <p:spPr>
          <a:xfrm>
            <a:off x="0" y="1416693"/>
            <a:ext cx="15947357" cy="73870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104195">
            <a:off x="11547536" y="-3661246"/>
            <a:ext cx="8840548" cy="9379892"/>
          </a:xfrm>
          <a:prstGeom prst="rect">
            <a:avLst/>
          </a:prstGeom>
        </p:spPr>
      </p:pic>
      <p:grpSp>
        <p:nvGrpSpPr>
          <p:cNvPr id="3" name="Group 3"/>
          <p:cNvGrpSpPr/>
          <p:nvPr/>
        </p:nvGrpSpPr>
        <p:grpSpPr>
          <a:xfrm>
            <a:off x="708660" y="3340438"/>
            <a:ext cx="14939110" cy="5917862"/>
            <a:chOff x="0" y="0"/>
            <a:chExt cx="36486220" cy="14453365"/>
          </a:xfrm>
        </p:grpSpPr>
        <p:sp>
          <p:nvSpPr>
            <p:cNvPr id="4" name="Freeform 4"/>
            <p:cNvSpPr/>
            <p:nvPr/>
          </p:nvSpPr>
          <p:spPr>
            <a:xfrm>
              <a:off x="31750" y="31750"/>
              <a:ext cx="36422719" cy="14389866"/>
            </a:xfrm>
            <a:custGeom>
              <a:avLst/>
              <a:gdLst/>
              <a:ahLst/>
              <a:cxnLst/>
              <a:rect l="l" t="t" r="r" b="b"/>
              <a:pathLst>
                <a:path w="36422719" h="14389866">
                  <a:moveTo>
                    <a:pt x="36330009" y="14389866"/>
                  </a:moveTo>
                  <a:lnTo>
                    <a:pt x="92710" y="14389866"/>
                  </a:lnTo>
                  <a:cubicBezTo>
                    <a:pt x="41910" y="14389866"/>
                    <a:pt x="0" y="14347955"/>
                    <a:pt x="0" y="14297155"/>
                  </a:cubicBezTo>
                  <a:lnTo>
                    <a:pt x="0" y="92710"/>
                  </a:lnTo>
                  <a:cubicBezTo>
                    <a:pt x="0" y="41910"/>
                    <a:pt x="41910" y="0"/>
                    <a:pt x="92710" y="0"/>
                  </a:cubicBezTo>
                  <a:lnTo>
                    <a:pt x="36328741" y="0"/>
                  </a:lnTo>
                  <a:cubicBezTo>
                    <a:pt x="36379541" y="0"/>
                    <a:pt x="36421451" y="41910"/>
                    <a:pt x="36421451" y="92710"/>
                  </a:cubicBezTo>
                  <a:lnTo>
                    <a:pt x="36421451" y="14295886"/>
                  </a:lnTo>
                  <a:cubicBezTo>
                    <a:pt x="36422719" y="14347955"/>
                    <a:pt x="36380809" y="14389866"/>
                    <a:pt x="36330009" y="14389866"/>
                  </a:cubicBezTo>
                  <a:close/>
                </a:path>
              </a:pathLst>
            </a:custGeom>
            <a:solidFill>
              <a:srgbClr val="FEFEFE"/>
            </a:solidFill>
          </p:spPr>
        </p:sp>
        <p:sp>
          <p:nvSpPr>
            <p:cNvPr id="5" name="Freeform 5"/>
            <p:cNvSpPr/>
            <p:nvPr/>
          </p:nvSpPr>
          <p:spPr>
            <a:xfrm>
              <a:off x="0" y="0"/>
              <a:ext cx="36486219" cy="14453366"/>
            </a:xfrm>
            <a:custGeom>
              <a:avLst/>
              <a:gdLst/>
              <a:ahLst/>
              <a:cxnLst/>
              <a:rect l="l" t="t" r="r" b="b"/>
              <a:pathLst>
                <a:path w="36486219" h="14453366">
                  <a:moveTo>
                    <a:pt x="36361759" y="59690"/>
                  </a:moveTo>
                  <a:cubicBezTo>
                    <a:pt x="36397319" y="59690"/>
                    <a:pt x="36426530" y="88900"/>
                    <a:pt x="36426530" y="124460"/>
                  </a:cubicBezTo>
                  <a:lnTo>
                    <a:pt x="36426530" y="14328905"/>
                  </a:lnTo>
                  <a:cubicBezTo>
                    <a:pt x="36426530" y="14364466"/>
                    <a:pt x="36397319" y="14393675"/>
                    <a:pt x="36361759" y="14393675"/>
                  </a:cubicBezTo>
                  <a:lnTo>
                    <a:pt x="124460" y="14393675"/>
                  </a:lnTo>
                  <a:cubicBezTo>
                    <a:pt x="88900" y="14393675"/>
                    <a:pt x="59690" y="14364466"/>
                    <a:pt x="59690" y="14328905"/>
                  </a:cubicBezTo>
                  <a:lnTo>
                    <a:pt x="59690" y="124460"/>
                  </a:lnTo>
                  <a:cubicBezTo>
                    <a:pt x="59690" y="88900"/>
                    <a:pt x="88900" y="59690"/>
                    <a:pt x="124460" y="59690"/>
                  </a:cubicBezTo>
                  <a:lnTo>
                    <a:pt x="36361759" y="59690"/>
                  </a:lnTo>
                  <a:moveTo>
                    <a:pt x="36361759" y="0"/>
                  </a:moveTo>
                  <a:lnTo>
                    <a:pt x="124460" y="0"/>
                  </a:lnTo>
                  <a:cubicBezTo>
                    <a:pt x="55880" y="0"/>
                    <a:pt x="0" y="55880"/>
                    <a:pt x="0" y="124460"/>
                  </a:cubicBezTo>
                  <a:lnTo>
                    <a:pt x="0" y="14328905"/>
                  </a:lnTo>
                  <a:cubicBezTo>
                    <a:pt x="0" y="14397486"/>
                    <a:pt x="55880" y="14453366"/>
                    <a:pt x="124460" y="14453366"/>
                  </a:cubicBezTo>
                  <a:lnTo>
                    <a:pt x="36361759" y="14453366"/>
                  </a:lnTo>
                  <a:cubicBezTo>
                    <a:pt x="36430341" y="14453366"/>
                    <a:pt x="36486219" y="14397486"/>
                    <a:pt x="36486219" y="14328905"/>
                  </a:cubicBezTo>
                  <a:lnTo>
                    <a:pt x="36486219" y="124460"/>
                  </a:lnTo>
                  <a:cubicBezTo>
                    <a:pt x="36486219" y="55880"/>
                    <a:pt x="36430341" y="0"/>
                    <a:pt x="36361759" y="0"/>
                  </a:cubicBezTo>
                  <a:close/>
                </a:path>
              </a:pathLst>
            </a:custGeom>
            <a:solidFill>
              <a:srgbClr val="000000"/>
            </a:solidFill>
          </p:spPr>
        </p:sp>
      </p:gr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324973" y="1028700"/>
            <a:ext cx="5103890" cy="8610858"/>
          </a:xfrm>
          <a:prstGeom prst="rect">
            <a:avLst/>
          </a:prstGeom>
        </p:spPr>
      </p:pic>
      <p:pic>
        <p:nvPicPr>
          <p:cNvPr id="7" name="Picture 7"/>
          <p:cNvPicPr>
            <a:picLocks noChangeAspect="1"/>
          </p:cNvPicPr>
          <p:nvPr/>
        </p:nvPicPr>
        <p:blipFill>
          <a:blip r:embed="rId6"/>
          <a:srcRect/>
          <a:stretch>
            <a:fillRect/>
          </a:stretch>
        </p:blipFill>
        <p:spPr>
          <a:xfrm>
            <a:off x="708660" y="3340438"/>
            <a:ext cx="12896473" cy="5917862"/>
          </a:xfrm>
          <a:prstGeom prst="rect">
            <a:avLst/>
          </a:prstGeom>
        </p:spPr>
      </p:pic>
      <p:sp>
        <p:nvSpPr>
          <p:cNvPr id="8" name="TextBox 8"/>
          <p:cNvSpPr txBox="1"/>
          <p:nvPr/>
        </p:nvSpPr>
        <p:spPr>
          <a:xfrm>
            <a:off x="708660" y="795655"/>
            <a:ext cx="12504420" cy="1402717"/>
          </a:xfrm>
          <a:prstGeom prst="rect">
            <a:avLst/>
          </a:prstGeom>
        </p:spPr>
        <p:txBody>
          <a:bodyPr lIns="0" tIns="0" rIns="0" bIns="0" rtlCol="0" anchor="t">
            <a:spAutoFit/>
          </a:bodyPr>
          <a:lstStyle/>
          <a:p>
            <a:pPr>
              <a:lnSpc>
                <a:spcPts val="5500"/>
              </a:lnSpc>
            </a:pPr>
            <a:r>
              <a:rPr lang="en-US" sz="5000">
                <a:solidFill>
                  <a:srgbClr val="004AAD"/>
                </a:solidFill>
                <a:latin typeface="Source Sans Pro"/>
              </a:rPr>
              <a:t>only 13% of students suppose their teachers are helpful in online classes.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090792" y="4247458"/>
            <a:ext cx="13955771" cy="9245699"/>
          </a:xfrm>
          <a:prstGeom prst="rect">
            <a:avLst/>
          </a:prstGeom>
        </p:spPr>
      </p:pic>
      <p:grpSp>
        <p:nvGrpSpPr>
          <p:cNvPr id="3" name="Group 3"/>
          <p:cNvGrpSpPr/>
          <p:nvPr/>
        </p:nvGrpSpPr>
        <p:grpSpPr>
          <a:xfrm>
            <a:off x="0" y="4341765"/>
            <a:ext cx="12910968" cy="5781493"/>
            <a:chOff x="0" y="0"/>
            <a:chExt cx="31532831" cy="14120308"/>
          </a:xfrm>
        </p:grpSpPr>
        <p:sp>
          <p:nvSpPr>
            <p:cNvPr id="4" name="Freeform 4"/>
            <p:cNvSpPr/>
            <p:nvPr/>
          </p:nvSpPr>
          <p:spPr>
            <a:xfrm>
              <a:off x="31750" y="31750"/>
              <a:ext cx="31469332" cy="14056807"/>
            </a:xfrm>
            <a:custGeom>
              <a:avLst/>
              <a:gdLst/>
              <a:ahLst/>
              <a:cxnLst/>
              <a:rect l="l" t="t" r="r" b="b"/>
              <a:pathLst>
                <a:path w="31469332" h="14056807">
                  <a:moveTo>
                    <a:pt x="31376621" y="14056807"/>
                  </a:moveTo>
                  <a:lnTo>
                    <a:pt x="92710" y="14056807"/>
                  </a:lnTo>
                  <a:cubicBezTo>
                    <a:pt x="41910" y="14056807"/>
                    <a:pt x="0" y="14014898"/>
                    <a:pt x="0" y="13964098"/>
                  </a:cubicBezTo>
                  <a:lnTo>
                    <a:pt x="0" y="92710"/>
                  </a:lnTo>
                  <a:cubicBezTo>
                    <a:pt x="0" y="41910"/>
                    <a:pt x="41910" y="0"/>
                    <a:pt x="92710" y="0"/>
                  </a:cubicBezTo>
                  <a:lnTo>
                    <a:pt x="31375350" y="0"/>
                  </a:lnTo>
                  <a:cubicBezTo>
                    <a:pt x="31426150" y="0"/>
                    <a:pt x="31468061" y="41910"/>
                    <a:pt x="31468061" y="92710"/>
                  </a:cubicBezTo>
                  <a:lnTo>
                    <a:pt x="31468061" y="13962828"/>
                  </a:lnTo>
                  <a:cubicBezTo>
                    <a:pt x="31469332" y="14014898"/>
                    <a:pt x="31427421" y="14056807"/>
                    <a:pt x="31376621" y="14056807"/>
                  </a:cubicBezTo>
                  <a:close/>
                </a:path>
              </a:pathLst>
            </a:custGeom>
            <a:solidFill>
              <a:srgbClr val="FEFEFE"/>
            </a:solidFill>
          </p:spPr>
        </p:sp>
        <p:sp>
          <p:nvSpPr>
            <p:cNvPr id="5" name="Freeform 5"/>
            <p:cNvSpPr/>
            <p:nvPr/>
          </p:nvSpPr>
          <p:spPr>
            <a:xfrm>
              <a:off x="0" y="0"/>
              <a:ext cx="31532832" cy="14120307"/>
            </a:xfrm>
            <a:custGeom>
              <a:avLst/>
              <a:gdLst/>
              <a:ahLst/>
              <a:cxnLst/>
              <a:rect l="l" t="t" r="r" b="b"/>
              <a:pathLst>
                <a:path w="31532832" h="14120307">
                  <a:moveTo>
                    <a:pt x="31408371" y="59690"/>
                  </a:moveTo>
                  <a:cubicBezTo>
                    <a:pt x="31443932" y="59690"/>
                    <a:pt x="31473139" y="88900"/>
                    <a:pt x="31473139" y="124460"/>
                  </a:cubicBezTo>
                  <a:lnTo>
                    <a:pt x="31473139" y="13995848"/>
                  </a:lnTo>
                  <a:cubicBezTo>
                    <a:pt x="31473139" y="14031407"/>
                    <a:pt x="31443932" y="14060618"/>
                    <a:pt x="31408371" y="14060618"/>
                  </a:cubicBezTo>
                  <a:lnTo>
                    <a:pt x="124460" y="14060618"/>
                  </a:lnTo>
                  <a:cubicBezTo>
                    <a:pt x="88900" y="14060618"/>
                    <a:pt x="59690" y="14031407"/>
                    <a:pt x="59690" y="13995848"/>
                  </a:cubicBezTo>
                  <a:lnTo>
                    <a:pt x="59690" y="124460"/>
                  </a:lnTo>
                  <a:cubicBezTo>
                    <a:pt x="59690" y="88900"/>
                    <a:pt x="88900" y="59690"/>
                    <a:pt x="124460" y="59690"/>
                  </a:cubicBezTo>
                  <a:lnTo>
                    <a:pt x="31408371" y="59690"/>
                  </a:lnTo>
                  <a:moveTo>
                    <a:pt x="31408371" y="0"/>
                  </a:moveTo>
                  <a:lnTo>
                    <a:pt x="124460" y="0"/>
                  </a:lnTo>
                  <a:cubicBezTo>
                    <a:pt x="55880" y="0"/>
                    <a:pt x="0" y="55880"/>
                    <a:pt x="0" y="124460"/>
                  </a:cubicBezTo>
                  <a:lnTo>
                    <a:pt x="0" y="13995848"/>
                  </a:lnTo>
                  <a:cubicBezTo>
                    <a:pt x="0" y="14064428"/>
                    <a:pt x="55880" y="14120307"/>
                    <a:pt x="124460" y="14120307"/>
                  </a:cubicBezTo>
                  <a:lnTo>
                    <a:pt x="31408371" y="14120307"/>
                  </a:lnTo>
                  <a:cubicBezTo>
                    <a:pt x="31476950" y="14120307"/>
                    <a:pt x="31532832" y="14064428"/>
                    <a:pt x="31532832" y="13995848"/>
                  </a:cubicBezTo>
                  <a:lnTo>
                    <a:pt x="31532832" y="124460"/>
                  </a:lnTo>
                  <a:cubicBezTo>
                    <a:pt x="31532832" y="55880"/>
                    <a:pt x="31476950" y="0"/>
                    <a:pt x="31408371" y="0"/>
                  </a:cubicBezTo>
                  <a:close/>
                </a:path>
              </a:pathLst>
            </a:custGeom>
            <a:solidFill>
              <a:srgbClr val="000000"/>
            </a:solidFill>
          </p:spPr>
        </p:sp>
      </p:gr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5209"/>
          <a:stretch>
            <a:fillRect/>
          </a:stretch>
        </p:blipFill>
        <p:spPr>
          <a:xfrm>
            <a:off x="9584546" y="544132"/>
            <a:ext cx="9856422" cy="10360854"/>
          </a:xfrm>
          <a:prstGeom prst="rect">
            <a:avLst/>
          </a:prstGeom>
        </p:spPr>
      </p:pic>
      <p:pic>
        <p:nvPicPr>
          <p:cNvPr id="7" name="Picture 7"/>
          <p:cNvPicPr>
            <a:picLocks noChangeAspect="1"/>
          </p:cNvPicPr>
          <p:nvPr/>
        </p:nvPicPr>
        <p:blipFill>
          <a:blip r:embed="rId6"/>
          <a:srcRect r="8258" b="2794"/>
          <a:stretch>
            <a:fillRect/>
          </a:stretch>
        </p:blipFill>
        <p:spPr>
          <a:xfrm>
            <a:off x="381000" y="4394161"/>
            <a:ext cx="11866034" cy="5609128"/>
          </a:xfrm>
          <a:prstGeom prst="rect">
            <a:avLst/>
          </a:prstGeom>
        </p:spPr>
      </p:pic>
      <p:sp>
        <p:nvSpPr>
          <p:cNvPr id="8" name="TextBox 8"/>
          <p:cNvSpPr txBox="1"/>
          <p:nvPr/>
        </p:nvSpPr>
        <p:spPr>
          <a:xfrm>
            <a:off x="713592" y="1076325"/>
            <a:ext cx="12910968" cy="2821285"/>
          </a:xfrm>
          <a:prstGeom prst="rect">
            <a:avLst/>
          </a:prstGeom>
        </p:spPr>
        <p:txBody>
          <a:bodyPr wrap="square" lIns="0" tIns="0" rIns="0" bIns="0" rtlCol="0" anchor="t">
            <a:spAutoFit/>
          </a:bodyPr>
          <a:lstStyle/>
          <a:p>
            <a:pPr>
              <a:lnSpc>
                <a:spcPts val="5500"/>
              </a:lnSpc>
              <a:spcBef>
                <a:spcPct val="0"/>
              </a:spcBef>
            </a:pPr>
            <a:r>
              <a:rPr lang="en-US" sz="5000" dirty="0">
                <a:solidFill>
                  <a:srgbClr val="004AAD"/>
                </a:solidFill>
                <a:latin typeface="Source Sans Pro"/>
              </a:rPr>
              <a:t>15.2% of respondents strongly agree that the Online Education grading system is biased whereas only 4.3% of respondents strongly disagree with it.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104195">
            <a:off x="11547536" y="-3661246"/>
            <a:ext cx="8840548" cy="9379892"/>
          </a:xfrm>
          <a:prstGeom prst="rect">
            <a:avLst/>
          </a:prstGeom>
        </p:spPr>
      </p:pic>
      <p:grpSp>
        <p:nvGrpSpPr>
          <p:cNvPr id="3" name="Group 3"/>
          <p:cNvGrpSpPr/>
          <p:nvPr/>
        </p:nvGrpSpPr>
        <p:grpSpPr>
          <a:xfrm>
            <a:off x="1028700" y="3897195"/>
            <a:ext cx="14939110" cy="5361105"/>
            <a:chOff x="0" y="0"/>
            <a:chExt cx="36486220" cy="13093582"/>
          </a:xfrm>
        </p:grpSpPr>
        <p:sp>
          <p:nvSpPr>
            <p:cNvPr id="4" name="Freeform 4"/>
            <p:cNvSpPr/>
            <p:nvPr/>
          </p:nvSpPr>
          <p:spPr>
            <a:xfrm>
              <a:off x="31750" y="31750"/>
              <a:ext cx="36422719" cy="13030082"/>
            </a:xfrm>
            <a:custGeom>
              <a:avLst/>
              <a:gdLst/>
              <a:ahLst/>
              <a:cxnLst/>
              <a:rect l="l" t="t" r="r" b="b"/>
              <a:pathLst>
                <a:path w="36422719" h="13030082">
                  <a:moveTo>
                    <a:pt x="36330009" y="13030082"/>
                  </a:moveTo>
                  <a:lnTo>
                    <a:pt x="92710" y="13030082"/>
                  </a:lnTo>
                  <a:cubicBezTo>
                    <a:pt x="41910" y="13030082"/>
                    <a:pt x="0" y="12988172"/>
                    <a:pt x="0" y="12937372"/>
                  </a:cubicBezTo>
                  <a:lnTo>
                    <a:pt x="0" y="92710"/>
                  </a:lnTo>
                  <a:cubicBezTo>
                    <a:pt x="0" y="41910"/>
                    <a:pt x="41910" y="0"/>
                    <a:pt x="92710" y="0"/>
                  </a:cubicBezTo>
                  <a:lnTo>
                    <a:pt x="36328741" y="0"/>
                  </a:lnTo>
                  <a:cubicBezTo>
                    <a:pt x="36379541" y="0"/>
                    <a:pt x="36421451" y="41910"/>
                    <a:pt x="36421451" y="92710"/>
                  </a:cubicBezTo>
                  <a:lnTo>
                    <a:pt x="36421451" y="12936102"/>
                  </a:lnTo>
                  <a:cubicBezTo>
                    <a:pt x="36422719" y="12988172"/>
                    <a:pt x="36380809" y="13030082"/>
                    <a:pt x="36330009" y="13030082"/>
                  </a:cubicBezTo>
                  <a:close/>
                </a:path>
              </a:pathLst>
            </a:custGeom>
            <a:solidFill>
              <a:srgbClr val="FEFEFE"/>
            </a:solidFill>
          </p:spPr>
        </p:sp>
        <p:sp>
          <p:nvSpPr>
            <p:cNvPr id="5" name="Freeform 5"/>
            <p:cNvSpPr/>
            <p:nvPr/>
          </p:nvSpPr>
          <p:spPr>
            <a:xfrm>
              <a:off x="0" y="0"/>
              <a:ext cx="36486219" cy="13093582"/>
            </a:xfrm>
            <a:custGeom>
              <a:avLst/>
              <a:gdLst/>
              <a:ahLst/>
              <a:cxnLst/>
              <a:rect l="l" t="t" r="r" b="b"/>
              <a:pathLst>
                <a:path w="36486219" h="13093582">
                  <a:moveTo>
                    <a:pt x="36361759" y="59690"/>
                  </a:moveTo>
                  <a:cubicBezTo>
                    <a:pt x="36397319" y="59690"/>
                    <a:pt x="36426530" y="88900"/>
                    <a:pt x="36426530" y="124460"/>
                  </a:cubicBezTo>
                  <a:lnTo>
                    <a:pt x="36426530" y="12969122"/>
                  </a:lnTo>
                  <a:cubicBezTo>
                    <a:pt x="36426530" y="13004682"/>
                    <a:pt x="36397319" y="13033891"/>
                    <a:pt x="36361759" y="13033891"/>
                  </a:cubicBezTo>
                  <a:lnTo>
                    <a:pt x="124460" y="13033891"/>
                  </a:lnTo>
                  <a:cubicBezTo>
                    <a:pt x="88900" y="13033891"/>
                    <a:pt x="59690" y="13004682"/>
                    <a:pt x="59690" y="12969122"/>
                  </a:cubicBezTo>
                  <a:lnTo>
                    <a:pt x="59690" y="124460"/>
                  </a:lnTo>
                  <a:cubicBezTo>
                    <a:pt x="59690" y="88900"/>
                    <a:pt x="88900" y="59690"/>
                    <a:pt x="124460" y="59690"/>
                  </a:cubicBezTo>
                  <a:lnTo>
                    <a:pt x="36361759" y="59690"/>
                  </a:lnTo>
                  <a:moveTo>
                    <a:pt x="36361759" y="0"/>
                  </a:moveTo>
                  <a:lnTo>
                    <a:pt x="124460" y="0"/>
                  </a:lnTo>
                  <a:cubicBezTo>
                    <a:pt x="55880" y="0"/>
                    <a:pt x="0" y="55880"/>
                    <a:pt x="0" y="124460"/>
                  </a:cubicBezTo>
                  <a:lnTo>
                    <a:pt x="0" y="12969122"/>
                  </a:lnTo>
                  <a:cubicBezTo>
                    <a:pt x="0" y="13037702"/>
                    <a:pt x="55880" y="13093582"/>
                    <a:pt x="124460" y="13093582"/>
                  </a:cubicBezTo>
                  <a:lnTo>
                    <a:pt x="36361759" y="13093582"/>
                  </a:lnTo>
                  <a:cubicBezTo>
                    <a:pt x="36430341" y="13093582"/>
                    <a:pt x="36486219" y="13037702"/>
                    <a:pt x="36486219" y="12969122"/>
                  </a:cubicBezTo>
                  <a:lnTo>
                    <a:pt x="36486219" y="124460"/>
                  </a:lnTo>
                  <a:cubicBezTo>
                    <a:pt x="36486219" y="55880"/>
                    <a:pt x="36430341" y="0"/>
                    <a:pt x="36361759" y="0"/>
                  </a:cubicBezTo>
                  <a:close/>
                </a:path>
              </a:pathLst>
            </a:custGeom>
            <a:solidFill>
              <a:srgbClr val="000000"/>
            </a:solidFill>
          </p:spPr>
        </p:sp>
      </p:gr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987913" y="647442"/>
            <a:ext cx="5103890" cy="8610858"/>
          </a:xfrm>
          <a:prstGeom prst="rect">
            <a:avLst/>
          </a:prstGeom>
        </p:spPr>
      </p:pic>
      <p:pic>
        <p:nvPicPr>
          <p:cNvPr id="7" name="Picture 7"/>
          <p:cNvPicPr>
            <a:picLocks noChangeAspect="1"/>
          </p:cNvPicPr>
          <p:nvPr/>
        </p:nvPicPr>
        <p:blipFill>
          <a:blip r:embed="rId6"/>
          <a:srcRect/>
          <a:stretch>
            <a:fillRect/>
          </a:stretch>
        </p:blipFill>
        <p:spPr>
          <a:xfrm>
            <a:off x="365760" y="3084668"/>
            <a:ext cx="14939110" cy="6173632"/>
          </a:xfrm>
          <a:prstGeom prst="rect">
            <a:avLst/>
          </a:prstGeom>
        </p:spPr>
      </p:pic>
      <p:sp>
        <p:nvSpPr>
          <p:cNvPr id="8" name="TextBox 8"/>
          <p:cNvSpPr txBox="1"/>
          <p:nvPr/>
        </p:nvSpPr>
        <p:spPr>
          <a:xfrm>
            <a:off x="640080" y="1066800"/>
            <a:ext cx="13807440" cy="1093472"/>
          </a:xfrm>
          <a:prstGeom prst="rect">
            <a:avLst/>
          </a:prstGeom>
        </p:spPr>
        <p:txBody>
          <a:bodyPr lIns="0" tIns="0" rIns="0" bIns="0" rtlCol="0" anchor="t">
            <a:spAutoFit/>
          </a:bodyPr>
          <a:lstStyle/>
          <a:p>
            <a:pPr>
              <a:lnSpc>
                <a:spcPts val="4290"/>
              </a:lnSpc>
              <a:spcBef>
                <a:spcPct val="0"/>
              </a:spcBef>
            </a:pPr>
            <a:r>
              <a:rPr lang="en-US" sz="3900">
                <a:solidFill>
                  <a:srgbClr val="004AAD"/>
                </a:solidFill>
                <a:latin typeface="Source Sans Pro"/>
              </a:rPr>
              <a:t>10.6% of the respondents are not at all affected and 38.3% of the respondents are most affected.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grpSp>
        <p:nvGrpSpPr>
          <p:cNvPr id="2" name="Group 2"/>
          <p:cNvGrpSpPr/>
          <p:nvPr/>
        </p:nvGrpSpPr>
        <p:grpSpPr>
          <a:xfrm>
            <a:off x="0" y="2721945"/>
            <a:ext cx="18288000" cy="4843110"/>
            <a:chOff x="0" y="0"/>
            <a:chExt cx="47351610" cy="11828468"/>
          </a:xfrm>
        </p:grpSpPr>
        <p:sp>
          <p:nvSpPr>
            <p:cNvPr id="3" name="Freeform 3"/>
            <p:cNvSpPr/>
            <p:nvPr/>
          </p:nvSpPr>
          <p:spPr>
            <a:xfrm>
              <a:off x="31750" y="31750"/>
              <a:ext cx="47288112" cy="11764969"/>
            </a:xfrm>
            <a:custGeom>
              <a:avLst/>
              <a:gdLst/>
              <a:ahLst/>
              <a:cxnLst/>
              <a:rect l="l" t="t" r="r" b="b"/>
              <a:pathLst>
                <a:path w="47288112" h="11764969">
                  <a:moveTo>
                    <a:pt x="47195401" y="11764968"/>
                  </a:moveTo>
                  <a:lnTo>
                    <a:pt x="92710" y="11764968"/>
                  </a:lnTo>
                  <a:cubicBezTo>
                    <a:pt x="41910" y="11764968"/>
                    <a:pt x="0" y="11723058"/>
                    <a:pt x="0" y="11672258"/>
                  </a:cubicBezTo>
                  <a:lnTo>
                    <a:pt x="0" y="92710"/>
                  </a:lnTo>
                  <a:cubicBezTo>
                    <a:pt x="0" y="41910"/>
                    <a:pt x="41910" y="0"/>
                    <a:pt x="92710" y="0"/>
                  </a:cubicBezTo>
                  <a:lnTo>
                    <a:pt x="47194130" y="0"/>
                  </a:lnTo>
                  <a:cubicBezTo>
                    <a:pt x="47244930" y="0"/>
                    <a:pt x="47286841" y="41910"/>
                    <a:pt x="47286841" y="92710"/>
                  </a:cubicBezTo>
                  <a:lnTo>
                    <a:pt x="47286841" y="11670988"/>
                  </a:lnTo>
                  <a:cubicBezTo>
                    <a:pt x="47288112" y="11723058"/>
                    <a:pt x="47246201" y="11764969"/>
                    <a:pt x="47195401" y="11764969"/>
                  </a:cubicBezTo>
                  <a:close/>
                </a:path>
              </a:pathLst>
            </a:custGeom>
            <a:solidFill>
              <a:srgbClr val="FEFEFE"/>
            </a:solidFill>
          </p:spPr>
        </p:sp>
        <p:sp>
          <p:nvSpPr>
            <p:cNvPr id="4" name="Freeform 4"/>
            <p:cNvSpPr/>
            <p:nvPr/>
          </p:nvSpPr>
          <p:spPr>
            <a:xfrm>
              <a:off x="0" y="0"/>
              <a:ext cx="47351612" cy="11828469"/>
            </a:xfrm>
            <a:custGeom>
              <a:avLst/>
              <a:gdLst/>
              <a:ahLst/>
              <a:cxnLst/>
              <a:rect l="l" t="t" r="r" b="b"/>
              <a:pathLst>
                <a:path w="47351612" h="11828469">
                  <a:moveTo>
                    <a:pt x="47227151" y="59690"/>
                  </a:moveTo>
                  <a:cubicBezTo>
                    <a:pt x="47262709" y="59690"/>
                    <a:pt x="47291920" y="88900"/>
                    <a:pt x="47291920" y="124460"/>
                  </a:cubicBezTo>
                  <a:lnTo>
                    <a:pt x="47291920" y="11704008"/>
                  </a:lnTo>
                  <a:cubicBezTo>
                    <a:pt x="47291920" y="11739569"/>
                    <a:pt x="47262709" y="11768779"/>
                    <a:pt x="47227151" y="11768779"/>
                  </a:cubicBezTo>
                  <a:lnTo>
                    <a:pt x="124460" y="11768779"/>
                  </a:lnTo>
                  <a:cubicBezTo>
                    <a:pt x="88900" y="11768779"/>
                    <a:pt x="59690" y="11739569"/>
                    <a:pt x="59690" y="11704008"/>
                  </a:cubicBezTo>
                  <a:lnTo>
                    <a:pt x="59690" y="124460"/>
                  </a:lnTo>
                  <a:cubicBezTo>
                    <a:pt x="59690" y="88900"/>
                    <a:pt x="88900" y="59690"/>
                    <a:pt x="124460" y="59690"/>
                  </a:cubicBezTo>
                  <a:lnTo>
                    <a:pt x="47227151" y="59690"/>
                  </a:lnTo>
                  <a:moveTo>
                    <a:pt x="47227151" y="0"/>
                  </a:moveTo>
                  <a:lnTo>
                    <a:pt x="124460" y="0"/>
                  </a:lnTo>
                  <a:cubicBezTo>
                    <a:pt x="55880" y="0"/>
                    <a:pt x="0" y="55880"/>
                    <a:pt x="0" y="124460"/>
                  </a:cubicBezTo>
                  <a:lnTo>
                    <a:pt x="0" y="11704008"/>
                  </a:lnTo>
                  <a:cubicBezTo>
                    <a:pt x="0" y="11772588"/>
                    <a:pt x="55880" y="11828469"/>
                    <a:pt x="124460" y="11828469"/>
                  </a:cubicBezTo>
                  <a:lnTo>
                    <a:pt x="47227151" y="11828469"/>
                  </a:lnTo>
                  <a:cubicBezTo>
                    <a:pt x="47295730" y="11828469"/>
                    <a:pt x="47351612" y="11772588"/>
                    <a:pt x="47351612" y="11704008"/>
                  </a:cubicBezTo>
                  <a:lnTo>
                    <a:pt x="47351612" y="124460"/>
                  </a:lnTo>
                  <a:cubicBezTo>
                    <a:pt x="47351612" y="55880"/>
                    <a:pt x="47295730" y="0"/>
                    <a:pt x="47227151" y="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028700" y="1044762"/>
            <a:ext cx="7953618" cy="11245476"/>
          </a:xfrm>
          <a:prstGeom prst="rect">
            <a:avLst/>
          </a:prstGeom>
        </p:spPr>
      </p:pic>
      <p:sp>
        <p:nvSpPr>
          <p:cNvPr id="6" name="TextBox 6"/>
          <p:cNvSpPr txBox="1"/>
          <p:nvPr/>
        </p:nvSpPr>
        <p:spPr>
          <a:xfrm>
            <a:off x="9144000" y="3780790"/>
            <a:ext cx="8244019" cy="2820670"/>
          </a:xfrm>
          <a:prstGeom prst="rect">
            <a:avLst/>
          </a:prstGeom>
        </p:spPr>
        <p:txBody>
          <a:bodyPr lIns="0" tIns="0" rIns="0" bIns="0" rtlCol="0" anchor="t">
            <a:spAutoFit/>
          </a:bodyPr>
          <a:lstStyle/>
          <a:p>
            <a:pPr algn="ctr">
              <a:lnSpc>
                <a:spcPts val="11000"/>
              </a:lnSpc>
            </a:pPr>
            <a:r>
              <a:rPr lang="en-US" sz="9999">
                <a:solidFill>
                  <a:srgbClr val="004AAD"/>
                </a:solidFill>
                <a:latin typeface="Source Sans Pro"/>
              </a:rPr>
              <a:t>Outcome Of Survey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grpSp>
        <p:nvGrpSpPr>
          <p:cNvPr id="2" name="Group 2"/>
          <p:cNvGrpSpPr/>
          <p:nvPr/>
        </p:nvGrpSpPr>
        <p:grpSpPr>
          <a:xfrm>
            <a:off x="456761" y="560725"/>
            <a:ext cx="8141872" cy="7716453"/>
            <a:chOff x="0" y="0"/>
            <a:chExt cx="10855830" cy="10288604"/>
          </a:xfrm>
        </p:grpSpPr>
        <p:sp>
          <p:nvSpPr>
            <p:cNvPr id="3" name="TextBox 3"/>
            <p:cNvSpPr txBox="1"/>
            <p:nvPr/>
          </p:nvSpPr>
          <p:spPr>
            <a:xfrm>
              <a:off x="0" y="38100"/>
              <a:ext cx="10855830" cy="3209715"/>
            </a:xfrm>
            <a:prstGeom prst="rect">
              <a:avLst/>
            </a:prstGeom>
          </p:spPr>
          <p:txBody>
            <a:bodyPr lIns="0" tIns="0" rIns="0" bIns="0" rtlCol="0" anchor="t">
              <a:spAutoFit/>
            </a:bodyPr>
            <a:lstStyle/>
            <a:p>
              <a:pPr>
                <a:lnSpc>
                  <a:spcPts val="4290"/>
                </a:lnSpc>
              </a:pPr>
              <a:r>
                <a:rPr lang="en-US" sz="3900">
                  <a:solidFill>
                    <a:srgbClr val="000000"/>
                  </a:solidFill>
                  <a:latin typeface="Source Sans Pro"/>
                </a:rPr>
                <a:t>As you can take online classes very easily from anywhere if still you miss them then what are the reasons for missing an online class?</a:t>
              </a:r>
            </a:p>
            <a:p>
              <a:pPr>
                <a:lnSpc>
                  <a:spcPts val="1870"/>
                </a:lnSpc>
              </a:pPr>
              <a:endParaRPr lang="en-US" sz="3900">
                <a:solidFill>
                  <a:srgbClr val="000000"/>
                </a:solidFill>
                <a:latin typeface="Source Sans Pro"/>
              </a:endParaRPr>
            </a:p>
          </p:txBody>
        </p:sp>
        <p:sp>
          <p:nvSpPr>
            <p:cNvPr id="4" name="TextBox 4"/>
            <p:cNvSpPr txBox="1"/>
            <p:nvPr/>
          </p:nvSpPr>
          <p:spPr>
            <a:xfrm>
              <a:off x="0" y="3766306"/>
              <a:ext cx="10855830" cy="6522298"/>
            </a:xfrm>
            <a:prstGeom prst="rect">
              <a:avLst/>
            </a:prstGeom>
          </p:spPr>
          <p:txBody>
            <a:bodyPr lIns="0" tIns="0" rIns="0" bIns="0" rtlCol="0" anchor="t">
              <a:spAutoFit/>
            </a:bodyPr>
            <a:lstStyle/>
            <a:p>
              <a:pPr>
                <a:lnSpc>
                  <a:spcPts val="4899"/>
                </a:lnSpc>
              </a:pPr>
              <a:r>
                <a:rPr lang="en-US" sz="3499">
                  <a:solidFill>
                    <a:srgbClr val="004AAD"/>
                  </a:solidFill>
                  <a:latin typeface="Source Sans Pro"/>
                </a:rPr>
                <a:t>For the majority of the respondents(40.4%) the reason for not being able to attend the online class is Less internet connectivity and 31.9% of respondents think that it is tiring to sit at one place whole day in front of the screen and that's the reason they miss classes.</a:t>
              </a:r>
            </a:p>
            <a:p>
              <a:pPr>
                <a:lnSpc>
                  <a:spcPts val="4899"/>
                </a:lnSpc>
              </a:pPr>
              <a:endParaRPr lang="en-US" sz="3499">
                <a:solidFill>
                  <a:srgbClr val="004AAD"/>
                </a:solidFill>
                <a:latin typeface="Source Sans Pro"/>
              </a:endParaRPr>
            </a:p>
          </p:txBody>
        </p:sp>
      </p:grpSp>
      <p:sp>
        <p:nvSpPr>
          <p:cNvPr id="5" name="AutoShape 5"/>
          <p:cNvSpPr/>
          <p:nvPr/>
        </p:nvSpPr>
        <p:spPr>
          <a:xfrm rot="-5400000">
            <a:off x="3916694" y="4189090"/>
            <a:ext cx="9335303" cy="0"/>
          </a:xfrm>
          <a:prstGeom prst="line">
            <a:avLst/>
          </a:prstGeom>
          <a:ln w="28575" cap="rnd">
            <a:solidFill>
              <a:srgbClr val="000000"/>
            </a:solidFill>
            <a:prstDash val="sysDash"/>
            <a:headEnd type="none" w="sm" len="sm"/>
            <a:tailEnd type="none" w="sm" len="sm"/>
          </a:ln>
        </p:spPr>
      </p:sp>
      <p:grpSp>
        <p:nvGrpSpPr>
          <p:cNvPr id="6" name="Group 6"/>
          <p:cNvGrpSpPr/>
          <p:nvPr/>
        </p:nvGrpSpPr>
        <p:grpSpPr>
          <a:xfrm>
            <a:off x="1" y="8029467"/>
            <a:ext cx="18288000" cy="2234114"/>
            <a:chOff x="0" y="0"/>
            <a:chExt cx="46247928" cy="5456441"/>
          </a:xfrm>
        </p:grpSpPr>
        <p:sp>
          <p:nvSpPr>
            <p:cNvPr id="7" name="Freeform 7"/>
            <p:cNvSpPr/>
            <p:nvPr/>
          </p:nvSpPr>
          <p:spPr>
            <a:xfrm>
              <a:off x="31750" y="31750"/>
              <a:ext cx="46184427" cy="5392941"/>
            </a:xfrm>
            <a:custGeom>
              <a:avLst/>
              <a:gdLst/>
              <a:ahLst/>
              <a:cxnLst/>
              <a:rect l="l" t="t" r="r" b="b"/>
              <a:pathLst>
                <a:path w="46184427" h="5392941">
                  <a:moveTo>
                    <a:pt x="46091717" y="5392941"/>
                  </a:moveTo>
                  <a:lnTo>
                    <a:pt x="92710" y="5392941"/>
                  </a:lnTo>
                  <a:cubicBezTo>
                    <a:pt x="41910" y="5392941"/>
                    <a:pt x="0" y="5351031"/>
                    <a:pt x="0" y="5300231"/>
                  </a:cubicBezTo>
                  <a:lnTo>
                    <a:pt x="0" y="92710"/>
                  </a:lnTo>
                  <a:cubicBezTo>
                    <a:pt x="0" y="41910"/>
                    <a:pt x="41910" y="0"/>
                    <a:pt x="92710" y="0"/>
                  </a:cubicBezTo>
                  <a:lnTo>
                    <a:pt x="46090449" y="0"/>
                  </a:lnTo>
                  <a:cubicBezTo>
                    <a:pt x="46141249" y="0"/>
                    <a:pt x="46183159" y="41910"/>
                    <a:pt x="46183159" y="92710"/>
                  </a:cubicBezTo>
                  <a:lnTo>
                    <a:pt x="46183159" y="5298961"/>
                  </a:lnTo>
                  <a:cubicBezTo>
                    <a:pt x="46184427" y="5351031"/>
                    <a:pt x="46142517" y="5392941"/>
                    <a:pt x="46091717" y="5392941"/>
                  </a:cubicBezTo>
                  <a:close/>
                </a:path>
              </a:pathLst>
            </a:custGeom>
            <a:solidFill>
              <a:srgbClr val="F1EEE8"/>
            </a:solidFill>
          </p:spPr>
        </p:sp>
        <p:sp>
          <p:nvSpPr>
            <p:cNvPr id="8" name="Freeform 8"/>
            <p:cNvSpPr/>
            <p:nvPr/>
          </p:nvSpPr>
          <p:spPr>
            <a:xfrm>
              <a:off x="0" y="0"/>
              <a:ext cx="46247927" cy="5456441"/>
            </a:xfrm>
            <a:custGeom>
              <a:avLst/>
              <a:gdLst/>
              <a:ahLst/>
              <a:cxnLst/>
              <a:rect l="l" t="t" r="r" b="b"/>
              <a:pathLst>
                <a:path w="46247927" h="5456441">
                  <a:moveTo>
                    <a:pt x="46123467" y="59690"/>
                  </a:moveTo>
                  <a:cubicBezTo>
                    <a:pt x="46159027" y="59690"/>
                    <a:pt x="46188238" y="88900"/>
                    <a:pt x="46188238" y="124460"/>
                  </a:cubicBezTo>
                  <a:lnTo>
                    <a:pt x="46188238" y="5331982"/>
                  </a:lnTo>
                  <a:cubicBezTo>
                    <a:pt x="46188238" y="5367541"/>
                    <a:pt x="46159027" y="5396751"/>
                    <a:pt x="46123467" y="5396751"/>
                  </a:cubicBezTo>
                  <a:lnTo>
                    <a:pt x="124460" y="5396751"/>
                  </a:lnTo>
                  <a:cubicBezTo>
                    <a:pt x="88900" y="5396751"/>
                    <a:pt x="59690" y="5367541"/>
                    <a:pt x="59690" y="5331982"/>
                  </a:cubicBezTo>
                  <a:lnTo>
                    <a:pt x="59690" y="124460"/>
                  </a:lnTo>
                  <a:cubicBezTo>
                    <a:pt x="59690" y="88900"/>
                    <a:pt x="88900" y="59690"/>
                    <a:pt x="124460" y="59690"/>
                  </a:cubicBezTo>
                  <a:lnTo>
                    <a:pt x="46123467" y="59690"/>
                  </a:lnTo>
                  <a:moveTo>
                    <a:pt x="46123467" y="0"/>
                  </a:moveTo>
                  <a:lnTo>
                    <a:pt x="124460" y="0"/>
                  </a:lnTo>
                  <a:cubicBezTo>
                    <a:pt x="55880" y="0"/>
                    <a:pt x="0" y="55880"/>
                    <a:pt x="0" y="124460"/>
                  </a:cubicBezTo>
                  <a:lnTo>
                    <a:pt x="0" y="5331982"/>
                  </a:lnTo>
                  <a:cubicBezTo>
                    <a:pt x="0" y="5400561"/>
                    <a:pt x="55880" y="5456441"/>
                    <a:pt x="124460" y="5456441"/>
                  </a:cubicBezTo>
                  <a:lnTo>
                    <a:pt x="46123467" y="5456441"/>
                  </a:lnTo>
                  <a:cubicBezTo>
                    <a:pt x="46192049" y="5456441"/>
                    <a:pt x="46247927" y="5400561"/>
                    <a:pt x="46247927" y="5331982"/>
                  </a:cubicBezTo>
                  <a:lnTo>
                    <a:pt x="46247927" y="124460"/>
                  </a:lnTo>
                  <a:cubicBezTo>
                    <a:pt x="46247927" y="55880"/>
                    <a:pt x="46192049" y="0"/>
                    <a:pt x="46123467" y="0"/>
                  </a:cubicBezTo>
                  <a:close/>
                </a:path>
              </a:pathLst>
            </a:custGeom>
            <a:solidFill>
              <a:srgbClr val="000000"/>
            </a:solidFill>
          </p:spPr>
        </p:sp>
      </p:gr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598633" y="5731509"/>
            <a:ext cx="3045865" cy="3526791"/>
          </a:xfrm>
          <a:prstGeom prst="rect">
            <a:avLst/>
          </a:prstGeom>
        </p:spPr>
      </p:pic>
      <p:pic>
        <p:nvPicPr>
          <p:cNvPr id="10" name="Picture 10"/>
          <p:cNvPicPr>
            <a:picLocks noChangeAspect="1"/>
          </p:cNvPicPr>
          <p:nvPr/>
        </p:nvPicPr>
        <p:blipFill>
          <a:blip r:embed="rId4"/>
          <a:srcRect l="689" r="1839"/>
          <a:stretch>
            <a:fillRect/>
          </a:stretch>
        </p:blipFill>
        <p:spPr>
          <a:xfrm>
            <a:off x="8598633" y="1028700"/>
            <a:ext cx="9689367" cy="46604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AutoShape 2"/>
          <p:cNvSpPr/>
          <p:nvPr/>
        </p:nvSpPr>
        <p:spPr>
          <a:xfrm rot="-5400000">
            <a:off x="3643552" y="4303390"/>
            <a:ext cx="9335303" cy="0"/>
          </a:xfrm>
          <a:prstGeom prst="line">
            <a:avLst/>
          </a:prstGeom>
          <a:ln w="28575" cap="rnd">
            <a:solidFill>
              <a:srgbClr val="000000"/>
            </a:solidFill>
            <a:prstDash val="sysDash"/>
            <a:headEnd type="none" w="sm" len="sm"/>
            <a:tailEnd type="none" w="sm" len="sm"/>
          </a:ln>
        </p:spPr>
      </p:sp>
      <p:grpSp>
        <p:nvGrpSpPr>
          <p:cNvPr id="3" name="Group 3"/>
          <p:cNvGrpSpPr/>
          <p:nvPr/>
        </p:nvGrpSpPr>
        <p:grpSpPr>
          <a:xfrm>
            <a:off x="-323997" y="8437540"/>
            <a:ext cx="18935995" cy="2234114"/>
            <a:chOff x="0" y="0"/>
            <a:chExt cx="46247928" cy="5456441"/>
          </a:xfrm>
        </p:grpSpPr>
        <p:sp>
          <p:nvSpPr>
            <p:cNvPr id="4" name="Freeform 4"/>
            <p:cNvSpPr/>
            <p:nvPr/>
          </p:nvSpPr>
          <p:spPr>
            <a:xfrm>
              <a:off x="31750" y="31750"/>
              <a:ext cx="46184427" cy="5392941"/>
            </a:xfrm>
            <a:custGeom>
              <a:avLst/>
              <a:gdLst/>
              <a:ahLst/>
              <a:cxnLst/>
              <a:rect l="l" t="t" r="r" b="b"/>
              <a:pathLst>
                <a:path w="46184427" h="5392941">
                  <a:moveTo>
                    <a:pt x="46091717" y="5392941"/>
                  </a:moveTo>
                  <a:lnTo>
                    <a:pt x="92710" y="5392941"/>
                  </a:lnTo>
                  <a:cubicBezTo>
                    <a:pt x="41910" y="5392941"/>
                    <a:pt x="0" y="5351031"/>
                    <a:pt x="0" y="5300231"/>
                  </a:cubicBezTo>
                  <a:lnTo>
                    <a:pt x="0" y="92710"/>
                  </a:lnTo>
                  <a:cubicBezTo>
                    <a:pt x="0" y="41910"/>
                    <a:pt x="41910" y="0"/>
                    <a:pt x="92710" y="0"/>
                  </a:cubicBezTo>
                  <a:lnTo>
                    <a:pt x="46090449" y="0"/>
                  </a:lnTo>
                  <a:cubicBezTo>
                    <a:pt x="46141249" y="0"/>
                    <a:pt x="46183159" y="41910"/>
                    <a:pt x="46183159" y="92710"/>
                  </a:cubicBezTo>
                  <a:lnTo>
                    <a:pt x="46183159" y="5298961"/>
                  </a:lnTo>
                  <a:cubicBezTo>
                    <a:pt x="46184427" y="5351031"/>
                    <a:pt x="46142517" y="5392941"/>
                    <a:pt x="46091717" y="5392941"/>
                  </a:cubicBezTo>
                  <a:close/>
                </a:path>
              </a:pathLst>
            </a:custGeom>
            <a:solidFill>
              <a:srgbClr val="F1EEE8"/>
            </a:solidFill>
          </p:spPr>
        </p:sp>
        <p:sp>
          <p:nvSpPr>
            <p:cNvPr id="5" name="Freeform 5"/>
            <p:cNvSpPr/>
            <p:nvPr/>
          </p:nvSpPr>
          <p:spPr>
            <a:xfrm>
              <a:off x="0" y="0"/>
              <a:ext cx="46247927" cy="5456441"/>
            </a:xfrm>
            <a:custGeom>
              <a:avLst/>
              <a:gdLst/>
              <a:ahLst/>
              <a:cxnLst/>
              <a:rect l="l" t="t" r="r" b="b"/>
              <a:pathLst>
                <a:path w="46247927" h="5456441">
                  <a:moveTo>
                    <a:pt x="46123467" y="59690"/>
                  </a:moveTo>
                  <a:cubicBezTo>
                    <a:pt x="46159027" y="59690"/>
                    <a:pt x="46188238" y="88900"/>
                    <a:pt x="46188238" y="124460"/>
                  </a:cubicBezTo>
                  <a:lnTo>
                    <a:pt x="46188238" y="5331982"/>
                  </a:lnTo>
                  <a:cubicBezTo>
                    <a:pt x="46188238" y="5367541"/>
                    <a:pt x="46159027" y="5396751"/>
                    <a:pt x="46123467" y="5396751"/>
                  </a:cubicBezTo>
                  <a:lnTo>
                    <a:pt x="124460" y="5396751"/>
                  </a:lnTo>
                  <a:cubicBezTo>
                    <a:pt x="88900" y="5396751"/>
                    <a:pt x="59690" y="5367541"/>
                    <a:pt x="59690" y="5331982"/>
                  </a:cubicBezTo>
                  <a:lnTo>
                    <a:pt x="59690" y="124460"/>
                  </a:lnTo>
                  <a:cubicBezTo>
                    <a:pt x="59690" y="88900"/>
                    <a:pt x="88900" y="59690"/>
                    <a:pt x="124460" y="59690"/>
                  </a:cubicBezTo>
                  <a:lnTo>
                    <a:pt x="46123467" y="59690"/>
                  </a:lnTo>
                  <a:moveTo>
                    <a:pt x="46123467" y="0"/>
                  </a:moveTo>
                  <a:lnTo>
                    <a:pt x="124460" y="0"/>
                  </a:lnTo>
                  <a:cubicBezTo>
                    <a:pt x="55880" y="0"/>
                    <a:pt x="0" y="55880"/>
                    <a:pt x="0" y="124460"/>
                  </a:cubicBezTo>
                  <a:lnTo>
                    <a:pt x="0" y="5331982"/>
                  </a:lnTo>
                  <a:cubicBezTo>
                    <a:pt x="0" y="5400561"/>
                    <a:pt x="55880" y="5456441"/>
                    <a:pt x="124460" y="5456441"/>
                  </a:cubicBezTo>
                  <a:lnTo>
                    <a:pt x="46123467" y="5456441"/>
                  </a:lnTo>
                  <a:cubicBezTo>
                    <a:pt x="46192049" y="5456441"/>
                    <a:pt x="46247927" y="5400561"/>
                    <a:pt x="46247927" y="5331982"/>
                  </a:cubicBezTo>
                  <a:lnTo>
                    <a:pt x="46247927" y="124460"/>
                  </a:lnTo>
                  <a:cubicBezTo>
                    <a:pt x="46247927" y="55880"/>
                    <a:pt x="46192049" y="0"/>
                    <a:pt x="46123467" y="0"/>
                  </a:cubicBezTo>
                  <a:close/>
                </a:path>
              </a:pathLst>
            </a:custGeom>
            <a:solidFill>
              <a:srgbClr val="000000"/>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941674" y="5896562"/>
            <a:ext cx="3045865" cy="3526791"/>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12374661" y="5896562"/>
            <a:ext cx="2904793" cy="3526791"/>
          </a:xfrm>
          <a:prstGeom prst="rect">
            <a:avLst/>
          </a:prstGeom>
        </p:spPr>
      </p:pic>
      <p:pic>
        <p:nvPicPr>
          <p:cNvPr id="8" name="Picture 8"/>
          <p:cNvPicPr>
            <a:picLocks noChangeAspect="1"/>
          </p:cNvPicPr>
          <p:nvPr/>
        </p:nvPicPr>
        <p:blipFill>
          <a:blip r:embed="rId6"/>
          <a:srcRect/>
          <a:stretch>
            <a:fillRect/>
          </a:stretch>
        </p:blipFill>
        <p:spPr>
          <a:xfrm>
            <a:off x="8325491" y="1483944"/>
            <a:ext cx="9962509" cy="4412618"/>
          </a:xfrm>
          <a:prstGeom prst="rect">
            <a:avLst/>
          </a:prstGeom>
        </p:spPr>
      </p:pic>
      <p:grpSp>
        <p:nvGrpSpPr>
          <p:cNvPr id="9" name="Group 9"/>
          <p:cNvGrpSpPr/>
          <p:nvPr/>
        </p:nvGrpSpPr>
        <p:grpSpPr>
          <a:xfrm>
            <a:off x="351034" y="1421198"/>
            <a:ext cx="7945883" cy="4790372"/>
            <a:chOff x="0" y="0"/>
            <a:chExt cx="10594510" cy="6387163"/>
          </a:xfrm>
        </p:grpSpPr>
        <p:sp>
          <p:nvSpPr>
            <p:cNvPr id="10" name="TextBox 10"/>
            <p:cNvSpPr txBox="1"/>
            <p:nvPr/>
          </p:nvSpPr>
          <p:spPr>
            <a:xfrm>
              <a:off x="0" y="57150"/>
              <a:ext cx="10594510" cy="2110317"/>
            </a:xfrm>
            <a:prstGeom prst="rect">
              <a:avLst/>
            </a:prstGeom>
          </p:spPr>
          <p:txBody>
            <a:bodyPr lIns="0" tIns="0" rIns="0" bIns="0" rtlCol="0" anchor="t">
              <a:spAutoFit/>
            </a:bodyPr>
            <a:lstStyle/>
            <a:p>
              <a:pPr>
                <a:lnSpc>
                  <a:spcPts val="6160"/>
                </a:lnSpc>
              </a:pPr>
              <a:r>
                <a:rPr lang="en-US" sz="5600">
                  <a:solidFill>
                    <a:srgbClr val="000000"/>
                  </a:solidFill>
                  <a:latin typeface="Source Sans Pro"/>
                </a:rPr>
                <a:t>My experience with online learning from home.</a:t>
              </a:r>
            </a:p>
          </p:txBody>
        </p:sp>
        <p:sp>
          <p:nvSpPr>
            <p:cNvPr id="11" name="TextBox 11"/>
            <p:cNvSpPr txBox="1"/>
            <p:nvPr/>
          </p:nvSpPr>
          <p:spPr>
            <a:xfrm>
              <a:off x="0" y="2666908"/>
              <a:ext cx="10594510" cy="3720255"/>
            </a:xfrm>
            <a:prstGeom prst="rect">
              <a:avLst/>
            </a:prstGeom>
          </p:spPr>
          <p:txBody>
            <a:bodyPr lIns="0" tIns="0" rIns="0" bIns="0" rtlCol="0" anchor="t">
              <a:spAutoFit/>
            </a:bodyPr>
            <a:lstStyle/>
            <a:p>
              <a:pPr>
                <a:lnSpc>
                  <a:spcPts val="5599"/>
                </a:lnSpc>
              </a:pPr>
              <a:r>
                <a:rPr lang="en-US" sz="3999">
                  <a:solidFill>
                    <a:srgbClr val="004AAD"/>
                  </a:solidFill>
                  <a:latin typeface="Source Sans Pro"/>
                </a:rPr>
                <a:t>The majority of students have felt distracted by other stuff like TV, Chatting, etc during their online lectures.</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TextBox 2"/>
          <p:cNvSpPr txBox="1"/>
          <p:nvPr/>
        </p:nvSpPr>
        <p:spPr>
          <a:xfrm>
            <a:off x="730201" y="1872112"/>
            <a:ext cx="7903082" cy="1146407"/>
          </a:xfrm>
          <a:prstGeom prst="rect">
            <a:avLst/>
          </a:prstGeom>
        </p:spPr>
        <p:txBody>
          <a:bodyPr lIns="0" tIns="0" rIns="0" bIns="0" rtlCol="0" anchor="t">
            <a:spAutoFit/>
          </a:bodyPr>
          <a:lstStyle/>
          <a:p>
            <a:pPr algn="ctr">
              <a:lnSpc>
                <a:spcPts val="8875"/>
              </a:lnSpc>
            </a:pPr>
            <a:r>
              <a:rPr lang="en-US" sz="8068">
                <a:solidFill>
                  <a:srgbClr val="004AAD"/>
                </a:solidFill>
                <a:latin typeface="Radley"/>
              </a:rPr>
              <a:t>Table Of Content</a:t>
            </a:r>
          </a:p>
        </p:txBody>
      </p:sp>
      <p:sp>
        <p:nvSpPr>
          <p:cNvPr id="3" name="TextBox 3"/>
          <p:cNvSpPr txBox="1"/>
          <p:nvPr/>
        </p:nvSpPr>
        <p:spPr>
          <a:xfrm>
            <a:off x="9376758" y="365860"/>
            <a:ext cx="6622300" cy="8021299"/>
          </a:xfrm>
          <a:prstGeom prst="rect">
            <a:avLst/>
          </a:prstGeom>
        </p:spPr>
        <p:txBody>
          <a:bodyPr lIns="0" tIns="0" rIns="0" bIns="0" rtlCol="0" anchor="t">
            <a:spAutoFit/>
          </a:bodyPr>
          <a:lstStyle/>
          <a:p>
            <a:pPr marL="830858" lvl="1" indent="-415429">
              <a:lnSpc>
                <a:spcPts val="4233"/>
              </a:lnSpc>
              <a:buFont typeface="Arial"/>
              <a:buChar char="•"/>
            </a:pPr>
            <a:r>
              <a:rPr lang="en-US" sz="3848">
                <a:solidFill>
                  <a:srgbClr val="004AAD"/>
                </a:solidFill>
                <a:latin typeface="Source Serif Pro"/>
              </a:rPr>
              <a:t>Introduction </a:t>
            </a:r>
          </a:p>
          <a:p>
            <a:pPr marL="830858" lvl="1" indent="-415429">
              <a:lnSpc>
                <a:spcPts val="4233"/>
              </a:lnSpc>
              <a:buFont typeface="Arial"/>
              <a:buChar char="•"/>
            </a:pPr>
            <a:r>
              <a:rPr lang="en-US" sz="3848">
                <a:solidFill>
                  <a:srgbClr val="004AAD"/>
                </a:solidFill>
                <a:latin typeface="Source Serif Pro"/>
              </a:rPr>
              <a:t>Project Goals </a:t>
            </a:r>
          </a:p>
          <a:p>
            <a:pPr marL="830858" lvl="1" indent="-415429">
              <a:lnSpc>
                <a:spcPts val="4233"/>
              </a:lnSpc>
              <a:buFont typeface="Arial"/>
              <a:buChar char="•"/>
            </a:pPr>
            <a:r>
              <a:rPr lang="en-US" sz="3848">
                <a:solidFill>
                  <a:srgbClr val="004AAD"/>
                </a:solidFill>
                <a:latin typeface="Source Serif Pro"/>
              </a:rPr>
              <a:t>Participates In Survey</a:t>
            </a:r>
          </a:p>
          <a:p>
            <a:pPr marL="830858" lvl="1" indent="-415429">
              <a:lnSpc>
                <a:spcPts val="4233"/>
              </a:lnSpc>
              <a:buFont typeface="Arial"/>
              <a:buChar char="•"/>
            </a:pPr>
            <a:r>
              <a:rPr lang="en-US" sz="3848">
                <a:solidFill>
                  <a:srgbClr val="004AAD"/>
                </a:solidFill>
                <a:latin typeface="Source Serif Pro"/>
              </a:rPr>
              <a:t>Aim Of Questionnaire</a:t>
            </a:r>
          </a:p>
          <a:p>
            <a:pPr marL="830858" lvl="1" indent="-415429">
              <a:lnSpc>
                <a:spcPts val="4233"/>
              </a:lnSpc>
              <a:buFont typeface="Arial"/>
              <a:buChar char="•"/>
            </a:pPr>
            <a:r>
              <a:rPr lang="en-US" sz="3848">
                <a:solidFill>
                  <a:srgbClr val="004AAD"/>
                </a:solidFill>
                <a:latin typeface="Source Serif Pro"/>
              </a:rPr>
              <a:t>Respondents</a:t>
            </a:r>
          </a:p>
          <a:p>
            <a:pPr>
              <a:lnSpc>
                <a:spcPts val="4233"/>
              </a:lnSpc>
            </a:pPr>
            <a:r>
              <a:rPr lang="en-US" sz="3848">
                <a:solidFill>
                  <a:srgbClr val="004AAD"/>
                </a:solidFill>
                <a:latin typeface="Source Serif Pro"/>
              </a:rPr>
              <a:t>              Education Wise</a:t>
            </a:r>
          </a:p>
          <a:p>
            <a:pPr>
              <a:lnSpc>
                <a:spcPts val="4233"/>
              </a:lnSpc>
            </a:pPr>
            <a:r>
              <a:rPr lang="en-US" sz="3848">
                <a:solidFill>
                  <a:srgbClr val="004AAD"/>
                </a:solidFill>
                <a:latin typeface="Source Serif Pro"/>
              </a:rPr>
              <a:t>              Gender Wise</a:t>
            </a:r>
          </a:p>
          <a:p>
            <a:pPr marL="830858" lvl="1" indent="-415429">
              <a:lnSpc>
                <a:spcPts val="4233"/>
              </a:lnSpc>
              <a:buFont typeface="Arial"/>
              <a:buChar char="•"/>
            </a:pPr>
            <a:r>
              <a:rPr lang="en-US" sz="3848">
                <a:solidFill>
                  <a:srgbClr val="004AAD"/>
                </a:solidFill>
                <a:latin typeface="Source Serif Pro"/>
              </a:rPr>
              <a:t>Online Teaching and Learning Tools</a:t>
            </a:r>
          </a:p>
          <a:p>
            <a:pPr marL="830858" lvl="1" indent="-415429">
              <a:lnSpc>
                <a:spcPts val="4233"/>
              </a:lnSpc>
              <a:buFont typeface="Arial"/>
              <a:buChar char="•"/>
            </a:pPr>
            <a:r>
              <a:rPr lang="en-US" sz="3848">
                <a:solidFill>
                  <a:srgbClr val="004AAD"/>
                </a:solidFill>
                <a:latin typeface="Source Serif Pro"/>
              </a:rPr>
              <a:t>Student Satisfaction</a:t>
            </a:r>
          </a:p>
          <a:p>
            <a:pPr marL="830858" lvl="1" indent="-415429">
              <a:lnSpc>
                <a:spcPts val="4233"/>
              </a:lnSpc>
              <a:buFont typeface="Arial"/>
              <a:buChar char="•"/>
            </a:pPr>
            <a:r>
              <a:rPr lang="en-US" sz="3848">
                <a:solidFill>
                  <a:srgbClr val="004AAD"/>
                </a:solidFill>
                <a:latin typeface="Source Serif Pro"/>
              </a:rPr>
              <a:t>Outcome's of the survey</a:t>
            </a:r>
          </a:p>
          <a:p>
            <a:pPr marL="830858" lvl="1" indent="-415429">
              <a:lnSpc>
                <a:spcPts val="4233"/>
              </a:lnSpc>
              <a:buFont typeface="Arial"/>
              <a:buChar char="•"/>
            </a:pPr>
            <a:r>
              <a:rPr lang="en-US" sz="3848">
                <a:solidFill>
                  <a:srgbClr val="004AAD"/>
                </a:solidFill>
                <a:latin typeface="Source Serif Pro"/>
              </a:rPr>
              <a:t>Future Of Online Learning</a:t>
            </a:r>
          </a:p>
          <a:p>
            <a:pPr marL="830858" lvl="1" indent="-415429">
              <a:lnSpc>
                <a:spcPts val="4233"/>
              </a:lnSpc>
              <a:buFont typeface="Arial"/>
              <a:buChar char="•"/>
            </a:pPr>
            <a:r>
              <a:rPr lang="en-US" sz="3848">
                <a:solidFill>
                  <a:srgbClr val="004AAD"/>
                </a:solidFill>
                <a:latin typeface="Source Serif Pro"/>
              </a:rPr>
              <a:t>Conclusion</a:t>
            </a:r>
          </a:p>
          <a:p>
            <a:pPr marL="830858" lvl="1" indent="-415429" algn="l">
              <a:lnSpc>
                <a:spcPts val="4233"/>
              </a:lnSpc>
              <a:buFont typeface="Arial"/>
              <a:buChar char="•"/>
            </a:pPr>
            <a:r>
              <a:rPr lang="en-US" sz="3848">
                <a:solidFill>
                  <a:srgbClr val="004AAD"/>
                </a:solidFill>
                <a:latin typeface="Source Serif Pro"/>
              </a:rPr>
              <a:t>Report &amp; file links</a:t>
            </a:r>
          </a:p>
        </p:txBody>
      </p:sp>
      <p:sp>
        <p:nvSpPr>
          <p:cNvPr id="4" name="AutoShape 4"/>
          <p:cNvSpPr/>
          <p:nvPr/>
        </p:nvSpPr>
        <p:spPr>
          <a:xfrm rot="-5400000">
            <a:off x="4476349" y="4394830"/>
            <a:ext cx="9335303" cy="0"/>
          </a:xfrm>
          <a:prstGeom prst="line">
            <a:avLst/>
          </a:prstGeom>
          <a:ln w="28575" cap="rnd">
            <a:solidFill>
              <a:srgbClr val="000000"/>
            </a:solidFill>
            <a:prstDash val="sysDash"/>
            <a:headEnd type="none" w="sm" len="sm"/>
            <a:tailEnd type="none" w="sm" len="sm"/>
          </a:ln>
        </p:spPr>
      </p:sp>
      <p:grpSp>
        <p:nvGrpSpPr>
          <p:cNvPr id="5" name="Group 5"/>
          <p:cNvGrpSpPr/>
          <p:nvPr/>
        </p:nvGrpSpPr>
        <p:grpSpPr>
          <a:xfrm>
            <a:off x="0" y="8437540"/>
            <a:ext cx="18288000" cy="2234114"/>
            <a:chOff x="0" y="0"/>
            <a:chExt cx="46247928" cy="5456441"/>
          </a:xfrm>
        </p:grpSpPr>
        <p:sp>
          <p:nvSpPr>
            <p:cNvPr id="6" name="Freeform 6"/>
            <p:cNvSpPr/>
            <p:nvPr/>
          </p:nvSpPr>
          <p:spPr>
            <a:xfrm>
              <a:off x="31750" y="31750"/>
              <a:ext cx="46184427" cy="5392941"/>
            </a:xfrm>
            <a:custGeom>
              <a:avLst/>
              <a:gdLst/>
              <a:ahLst/>
              <a:cxnLst/>
              <a:rect l="l" t="t" r="r" b="b"/>
              <a:pathLst>
                <a:path w="46184427" h="5392941">
                  <a:moveTo>
                    <a:pt x="46091717" y="5392941"/>
                  </a:moveTo>
                  <a:lnTo>
                    <a:pt x="92710" y="5392941"/>
                  </a:lnTo>
                  <a:cubicBezTo>
                    <a:pt x="41910" y="5392941"/>
                    <a:pt x="0" y="5351031"/>
                    <a:pt x="0" y="5300231"/>
                  </a:cubicBezTo>
                  <a:lnTo>
                    <a:pt x="0" y="92710"/>
                  </a:lnTo>
                  <a:cubicBezTo>
                    <a:pt x="0" y="41910"/>
                    <a:pt x="41910" y="0"/>
                    <a:pt x="92710" y="0"/>
                  </a:cubicBezTo>
                  <a:lnTo>
                    <a:pt x="46090449" y="0"/>
                  </a:lnTo>
                  <a:cubicBezTo>
                    <a:pt x="46141249" y="0"/>
                    <a:pt x="46183159" y="41910"/>
                    <a:pt x="46183159" y="92710"/>
                  </a:cubicBezTo>
                  <a:lnTo>
                    <a:pt x="46183159" y="5298961"/>
                  </a:lnTo>
                  <a:cubicBezTo>
                    <a:pt x="46184427" y="5351031"/>
                    <a:pt x="46142517" y="5392941"/>
                    <a:pt x="46091717" y="5392941"/>
                  </a:cubicBezTo>
                  <a:close/>
                </a:path>
              </a:pathLst>
            </a:custGeom>
            <a:solidFill>
              <a:srgbClr val="F1EEE8"/>
            </a:solidFill>
          </p:spPr>
        </p:sp>
        <p:sp>
          <p:nvSpPr>
            <p:cNvPr id="7" name="Freeform 7"/>
            <p:cNvSpPr/>
            <p:nvPr/>
          </p:nvSpPr>
          <p:spPr>
            <a:xfrm>
              <a:off x="0" y="0"/>
              <a:ext cx="46247927" cy="5456441"/>
            </a:xfrm>
            <a:custGeom>
              <a:avLst/>
              <a:gdLst/>
              <a:ahLst/>
              <a:cxnLst/>
              <a:rect l="l" t="t" r="r" b="b"/>
              <a:pathLst>
                <a:path w="46247927" h="5456441">
                  <a:moveTo>
                    <a:pt x="46123467" y="59690"/>
                  </a:moveTo>
                  <a:cubicBezTo>
                    <a:pt x="46159027" y="59690"/>
                    <a:pt x="46188238" y="88900"/>
                    <a:pt x="46188238" y="124460"/>
                  </a:cubicBezTo>
                  <a:lnTo>
                    <a:pt x="46188238" y="5331982"/>
                  </a:lnTo>
                  <a:cubicBezTo>
                    <a:pt x="46188238" y="5367541"/>
                    <a:pt x="46159027" y="5396751"/>
                    <a:pt x="46123467" y="5396751"/>
                  </a:cubicBezTo>
                  <a:lnTo>
                    <a:pt x="124460" y="5396751"/>
                  </a:lnTo>
                  <a:cubicBezTo>
                    <a:pt x="88900" y="5396751"/>
                    <a:pt x="59690" y="5367541"/>
                    <a:pt x="59690" y="5331982"/>
                  </a:cubicBezTo>
                  <a:lnTo>
                    <a:pt x="59690" y="124460"/>
                  </a:lnTo>
                  <a:cubicBezTo>
                    <a:pt x="59690" y="88900"/>
                    <a:pt x="88900" y="59690"/>
                    <a:pt x="124460" y="59690"/>
                  </a:cubicBezTo>
                  <a:lnTo>
                    <a:pt x="46123467" y="59690"/>
                  </a:lnTo>
                  <a:moveTo>
                    <a:pt x="46123467" y="0"/>
                  </a:moveTo>
                  <a:lnTo>
                    <a:pt x="124460" y="0"/>
                  </a:lnTo>
                  <a:cubicBezTo>
                    <a:pt x="55880" y="0"/>
                    <a:pt x="0" y="55880"/>
                    <a:pt x="0" y="124460"/>
                  </a:cubicBezTo>
                  <a:lnTo>
                    <a:pt x="0" y="5331982"/>
                  </a:lnTo>
                  <a:cubicBezTo>
                    <a:pt x="0" y="5400561"/>
                    <a:pt x="55880" y="5456441"/>
                    <a:pt x="124460" y="5456441"/>
                  </a:cubicBezTo>
                  <a:lnTo>
                    <a:pt x="46123467" y="5456441"/>
                  </a:lnTo>
                  <a:cubicBezTo>
                    <a:pt x="46192049" y="5456441"/>
                    <a:pt x="46247927" y="5400561"/>
                    <a:pt x="46247927" y="5331982"/>
                  </a:cubicBezTo>
                  <a:lnTo>
                    <a:pt x="46247927" y="124460"/>
                  </a:lnTo>
                  <a:cubicBezTo>
                    <a:pt x="46247927" y="55880"/>
                    <a:pt x="46192049" y="0"/>
                    <a:pt x="46123467" y="0"/>
                  </a:cubicBezTo>
                  <a:close/>
                </a:path>
              </a:pathLst>
            </a:custGeom>
            <a:solidFill>
              <a:srgbClr val="000000"/>
            </a:solidFill>
          </p:spPr>
        </p:sp>
      </p:gr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70181" y="5731509"/>
            <a:ext cx="3045865" cy="3526791"/>
          </a:xfrm>
          <a:prstGeom prst="rect">
            <a:avLst/>
          </a:prstGeom>
        </p:spPr>
      </p:pic>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14935200" y="5905500"/>
            <a:ext cx="2904793" cy="352679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grpSp>
        <p:nvGrpSpPr>
          <p:cNvPr id="2" name="Group 2"/>
          <p:cNvGrpSpPr/>
          <p:nvPr/>
        </p:nvGrpSpPr>
        <p:grpSpPr>
          <a:xfrm>
            <a:off x="622496" y="1193821"/>
            <a:ext cx="8535791" cy="4829742"/>
            <a:chOff x="0" y="0"/>
            <a:chExt cx="11381055" cy="6439655"/>
          </a:xfrm>
        </p:grpSpPr>
        <p:sp>
          <p:nvSpPr>
            <p:cNvPr id="3" name="TextBox 3"/>
            <p:cNvSpPr txBox="1"/>
            <p:nvPr/>
          </p:nvSpPr>
          <p:spPr>
            <a:xfrm>
              <a:off x="0" y="47625"/>
              <a:ext cx="11381055" cy="2055495"/>
            </a:xfrm>
            <a:prstGeom prst="rect">
              <a:avLst/>
            </a:prstGeom>
          </p:spPr>
          <p:txBody>
            <a:bodyPr lIns="0" tIns="0" rIns="0" bIns="0" rtlCol="0" anchor="t">
              <a:spAutoFit/>
            </a:bodyPr>
            <a:lstStyle/>
            <a:p>
              <a:pPr>
                <a:lnSpc>
                  <a:spcPts val="5940"/>
                </a:lnSpc>
              </a:pPr>
              <a:r>
                <a:rPr lang="en-US" sz="5400">
                  <a:solidFill>
                    <a:srgbClr val="000000"/>
                  </a:solidFill>
                  <a:latin typeface="Source Sans Pro"/>
                </a:rPr>
                <a:t>Your overall experience about remote learning</a:t>
              </a:r>
            </a:p>
          </p:txBody>
        </p:sp>
        <p:sp>
          <p:nvSpPr>
            <p:cNvPr id="4" name="TextBox 4"/>
            <p:cNvSpPr txBox="1"/>
            <p:nvPr/>
          </p:nvSpPr>
          <p:spPr>
            <a:xfrm>
              <a:off x="0" y="2621612"/>
              <a:ext cx="11381055" cy="3818044"/>
            </a:xfrm>
            <a:prstGeom prst="rect">
              <a:avLst/>
            </a:prstGeom>
          </p:spPr>
          <p:txBody>
            <a:bodyPr lIns="0" tIns="0" rIns="0" bIns="0" rtlCol="0" anchor="t">
              <a:spAutoFit/>
            </a:bodyPr>
            <a:lstStyle/>
            <a:p>
              <a:pPr>
                <a:lnSpc>
                  <a:spcPts val="4899"/>
                </a:lnSpc>
              </a:pPr>
              <a:r>
                <a:rPr lang="en-US" sz="3499">
                  <a:solidFill>
                    <a:srgbClr val="004AAD"/>
                  </a:solidFill>
                  <a:latin typeface="Source Sans Pro"/>
                </a:rPr>
                <a:t>For 0% of respondents, the overall experience of remote learning is excellent. For 14.9% it was very good, for 31.9% it was good but for 17% it was a poor experience.</a:t>
              </a:r>
            </a:p>
            <a:p>
              <a:pPr algn="ctr">
                <a:lnSpc>
                  <a:spcPts val="3360"/>
                </a:lnSpc>
              </a:pPr>
              <a:endParaRPr lang="en-US" sz="3499">
                <a:solidFill>
                  <a:srgbClr val="004AAD"/>
                </a:solidFill>
                <a:latin typeface="Source Sans Pro"/>
              </a:endParaRPr>
            </a:p>
          </p:txBody>
        </p:sp>
      </p:grpSp>
      <p:sp>
        <p:nvSpPr>
          <p:cNvPr id="5" name="AutoShape 5"/>
          <p:cNvSpPr/>
          <p:nvPr/>
        </p:nvSpPr>
        <p:spPr>
          <a:xfrm rot="-5400000">
            <a:off x="4504924" y="4495413"/>
            <a:ext cx="9335303" cy="0"/>
          </a:xfrm>
          <a:prstGeom prst="line">
            <a:avLst/>
          </a:prstGeom>
          <a:ln w="28575" cap="rnd">
            <a:solidFill>
              <a:srgbClr val="000000"/>
            </a:solidFill>
            <a:prstDash val="sysDash"/>
            <a:headEnd type="none" w="sm" len="sm"/>
            <a:tailEnd type="none" w="sm" len="sm"/>
          </a:ln>
        </p:spPr>
      </p:sp>
      <p:grpSp>
        <p:nvGrpSpPr>
          <p:cNvPr id="6" name="Group 6"/>
          <p:cNvGrpSpPr/>
          <p:nvPr/>
        </p:nvGrpSpPr>
        <p:grpSpPr>
          <a:xfrm>
            <a:off x="-323997" y="8437540"/>
            <a:ext cx="18935995" cy="2234114"/>
            <a:chOff x="0" y="0"/>
            <a:chExt cx="46247928" cy="5456441"/>
          </a:xfrm>
        </p:grpSpPr>
        <p:sp>
          <p:nvSpPr>
            <p:cNvPr id="7" name="Freeform 7"/>
            <p:cNvSpPr/>
            <p:nvPr/>
          </p:nvSpPr>
          <p:spPr>
            <a:xfrm>
              <a:off x="31750" y="31750"/>
              <a:ext cx="46184427" cy="5392941"/>
            </a:xfrm>
            <a:custGeom>
              <a:avLst/>
              <a:gdLst/>
              <a:ahLst/>
              <a:cxnLst/>
              <a:rect l="l" t="t" r="r" b="b"/>
              <a:pathLst>
                <a:path w="46184427" h="5392941">
                  <a:moveTo>
                    <a:pt x="46091717" y="5392941"/>
                  </a:moveTo>
                  <a:lnTo>
                    <a:pt x="92710" y="5392941"/>
                  </a:lnTo>
                  <a:cubicBezTo>
                    <a:pt x="41910" y="5392941"/>
                    <a:pt x="0" y="5351031"/>
                    <a:pt x="0" y="5300231"/>
                  </a:cubicBezTo>
                  <a:lnTo>
                    <a:pt x="0" y="92710"/>
                  </a:lnTo>
                  <a:cubicBezTo>
                    <a:pt x="0" y="41910"/>
                    <a:pt x="41910" y="0"/>
                    <a:pt x="92710" y="0"/>
                  </a:cubicBezTo>
                  <a:lnTo>
                    <a:pt x="46090449" y="0"/>
                  </a:lnTo>
                  <a:cubicBezTo>
                    <a:pt x="46141249" y="0"/>
                    <a:pt x="46183159" y="41910"/>
                    <a:pt x="46183159" y="92710"/>
                  </a:cubicBezTo>
                  <a:lnTo>
                    <a:pt x="46183159" y="5298961"/>
                  </a:lnTo>
                  <a:cubicBezTo>
                    <a:pt x="46184427" y="5351031"/>
                    <a:pt x="46142517" y="5392941"/>
                    <a:pt x="46091717" y="5392941"/>
                  </a:cubicBezTo>
                  <a:close/>
                </a:path>
              </a:pathLst>
            </a:custGeom>
            <a:solidFill>
              <a:srgbClr val="F1EEE8"/>
            </a:solidFill>
          </p:spPr>
        </p:sp>
        <p:sp>
          <p:nvSpPr>
            <p:cNvPr id="8" name="Freeform 8"/>
            <p:cNvSpPr/>
            <p:nvPr/>
          </p:nvSpPr>
          <p:spPr>
            <a:xfrm>
              <a:off x="0" y="0"/>
              <a:ext cx="46247927" cy="5456441"/>
            </a:xfrm>
            <a:custGeom>
              <a:avLst/>
              <a:gdLst/>
              <a:ahLst/>
              <a:cxnLst/>
              <a:rect l="l" t="t" r="r" b="b"/>
              <a:pathLst>
                <a:path w="46247927" h="5456441">
                  <a:moveTo>
                    <a:pt x="46123467" y="59690"/>
                  </a:moveTo>
                  <a:cubicBezTo>
                    <a:pt x="46159027" y="59690"/>
                    <a:pt x="46188238" y="88900"/>
                    <a:pt x="46188238" y="124460"/>
                  </a:cubicBezTo>
                  <a:lnTo>
                    <a:pt x="46188238" y="5331982"/>
                  </a:lnTo>
                  <a:cubicBezTo>
                    <a:pt x="46188238" y="5367541"/>
                    <a:pt x="46159027" y="5396751"/>
                    <a:pt x="46123467" y="5396751"/>
                  </a:cubicBezTo>
                  <a:lnTo>
                    <a:pt x="124460" y="5396751"/>
                  </a:lnTo>
                  <a:cubicBezTo>
                    <a:pt x="88900" y="5396751"/>
                    <a:pt x="59690" y="5367541"/>
                    <a:pt x="59690" y="5331982"/>
                  </a:cubicBezTo>
                  <a:lnTo>
                    <a:pt x="59690" y="124460"/>
                  </a:lnTo>
                  <a:cubicBezTo>
                    <a:pt x="59690" y="88900"/>
                    <a:pt x="88900" y="59690"/>
                    <a:pt x="124460" y="59690"/>
                  </a:cubicBezTo>
                  <a:lnTo>
                    <a:pt x="46123467" y="59690"/>
                  </a:lnTo>
                  <a:moveTo>
                    <a:pt x="46123467" y="0"/>
                  </a:moveTo>
                  <a:lnTo>
                    <a:pt x="124460" y="0"/>
                  </a:lnTo>
                  <a:cubicBezTo>
                    <a:pt x="55880" y="0"/>
                    <a:pt x="0" y="55880"/>
                    <a:pt x="0" y="124460"/>
                  </a:cubicBezTo>
                  <a:lnTo>
                    <a:pt x="0" y="5331982"/>
                  </a:lnTo>
                  <a:cubicBezTo>
                    <a:pt x="0" y="5400561"/>
                    <a:pt x="55880" y="5456441"/>
                    <a:pt x="124460" y="5456441"/>
                  </a:cubicBezTo>
                  <a:lnTo>
                    <a:pt x="46123467" y="5456441"/>
                  </a:lnTo>
                  <a:cubicBezTo>
                    <a:pt x="46192049" y="5456441"/>
                    <a:pt x="46247927" y="5400561"/>
                    <a:pt x="46247927" y="5331982"/>
                  </a:cubicBezTo>
                  <a:lnTo>
                    <a:pt x="46247927" y="124460"/>
                  </a:lnTo>
                  <a:cubicBezTo>
                    <a:pt x="46247927" y="55880"/>
                    <a:pt x="46192049" y="0"/>
                    <a:pt x="46123467" y="0"/>
                  </a:cubicBezTo>
                  <a:close/>
                </a:path>
              </a:pathLst>
            </a:custGeom>
            <a:solidFill>
              <a:srgbClr val="000000"/>
            </a:solidFill>
          </p:spPr>
        </p:sp>
      </p:gr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696054" y="5896562"/>
            <a:ext cx="3045865" cy="3526791"/>
          </a:xfrm>
          <a:prstGeom prst="rect">
            <a:avLst/>
          </a:prstGeom>
        </p:spPr>
      </p:pic>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12374661" y="5896562"/>
            <a:ext cx="2904793" cy="3526791"/>
          </a:xfrm>
          <a:prstGeom prst="rect">
            <a:avLst/>
          </a:prstGeom>
        </p:spPr>
      </p:pic>
      <p:pic>
        <p:nvPicPr>
          <p:cNvPr id="11" name="Picture 11"/>
          <p:cNvPicPr>
            <a:picLocks noChangeAspect="1"/>
          </p:cNvPicPr>
          <p:nvPr/>
        </p:nvPicPr>
        <p:blipFill>
          <a:blip r:embed="rId6"/>
          <a:srcRect t="524" b="524"/>
          <a:stretch>
            <a:fillRect/>
          </a:stretch>
        </p:blipFill>
        <p:spPr>
          <a:xfrm>
            <a:off x="9426450" y="225866"/>
            <a:ext cx="8709776" cy="567069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grpSp>
        <p:nvGrpSpPr>
          <p:cNvPr id="2" name="Group 2"/>
          <p:cNvGrpSpPr/>
          <p:nvPr/>
        </p:nvGrpSpPr>
        <p:grpSpPr>
          <a:xfrm>
            <a:off x="388181" y="344510"/>
            <a:ext cx="8010011" cy="6231822"/>
            <a:chOff x="0" y="0"/>
            <a:chExt cx="10680015" cy="8309096"/>
          </a:xfrm>
        </p:grpSpPr>
        <p:sp>
          <p:nvSpPr>
            <p:cNvPr id="3" name="TextBox 3"/>
            <p:cNvSpPr txBox="1"/>
            <p:nvPr/>
          </p:nvSpPr>
          <p:spPr>
            <a:xfrm>
              <a:off x="0" y="66675"/>
              <a:ext cx="10680015" cy="3325072"/>
            </a:xfrm>
            <a:prstGeom prst="rect">
              <a:avLst/>
            </a:prstGeom>
          </p:spPr>
          <p:txBody>
            <a:bodyPr lIns="0" tIns="0" rIns="0" bIns="0" rtlCol="0" anchor="t">
              <a:spAutoFit/>
            </a:bodyPr>
            <a:lstStyle/>
            <a:p>
              <a:pPr>
                <a:lnSpc>
                  <a:spcPts val="6490"/>
                </a:lnSpc>
              </a:pPr>
              <a:r>
                <a:rPr lang="en-US" sz="5900">
                  <a:solidFill>
                    <a:srgbClr val="000000"/>
                  </a:solidFill>
                  <a:latin typeface="Source Sans Pro"/>
                </a:rPr>
                <a:t>Does this pandemic affect students' mental health</a:t>
              </a:r>
            </a:p>
          </p:txBody>
        </p:sp>
        <p:sp>
          <p:nvSpPr>
            <p:cNvPr id="4" name="TextBox 4"/>
            <p:cNvSpPr txBox="1"/>
            <p:nvPr/>
          </p:nvSpPr>
          <p:spPr>
            <a:xfrm>
              <a:off x="0" y="3891188"/>
              <a:ext cx="10680015" cy="4417908"/>
            </a:xfrm>
            <a:prstGeom prst="rect">
              <a:avLst/>
            </a:prstGeom>
          </p:spPr>
          <p:txBody>
            <a:bodyPr lIns="0" tIns="0" rIns="0" bIns="0" rtlCol="0" anchor="t">
              <a:spAutoFit/>
            </a:bodyPr>
            <a:lstStyle/>
            <a:p>
              <a:pPr>
                <a:lnSpc>
                  <a:spcPts val="5319"/>
                </a:lnSpc>
              </a:pPr>
              <a:r>
                <a:rPr lang="en-US" sz="3799">
                  <a:solidFill>
                    <a:srgbClr val="004AAD"/>
                  </a:solidFill>
                  <a:latin typeface="Source Sans Pro"/>
                </a:rPr>
                <a:t>28.6% of teachers respondents strongly agree that this pandemic affected students mental health whereas 14.3% of respondents strongly disagree with the same</a:t>
              </a:r>
            </a:p>
          </p:txBody>
        </p:sp>
      </p:grpSp>
      <p:sp>
        <p:nvSpPr>
          <p:cNvPr id="5" name="AutoShape 5"/>
          <p:cNvSpPr/>
          <p:nvPr/>
        </p:nvSpPr>
        <p:spPr>
          <a:xfrm rot="-5400000">
            <a:off x="3744829" y="4280530"/>
            <a:ext cx="9335303" cy="0"/>
          </a:xfrm>
          <a:prstGeom prst="line">
            <a:avLst/>
          </a:prstGeom>
          <a:ln w="28575" cap="rnd">
            <a:solidFill>
              <a:srgbClr val="000000"/>
            </a:solidFill>
            <a:prstDash val="sysDash"/>
            <a:headEnd type="none" w="sm" len="sm"/>
            <a:tailEnd type="none" w="sm" len="sm"/>
          </a:ln>
        </p:spPr>
      </p:sp>
      <p:grpSp>
        <p:nvGrpSpPr>
          <p:cNvPr id="6" name="Group 6"/>
          <p:cNvGrpSpPr/>
          <p:nvPr/>
        </p:nvGrpSpPr>
        <p:grpSpPr>
          <a:xfrm>
            <a:off x="-323997" y="8437540"/>
            <a:ext cx="18935995" cy="2234114"/>
            <a:chOff x="0" y="0"/>
            <a:chExt cx="46247928" cy="5456441"/>
          </a:xfrm>
        </p:grpSpPr>
        <p:sp>
          <p:nvSpPr>
            <p:cNvPr id="7" name="Freeform 7"/>
            <p:cNvSpPr/>
            <p:nvPr/>
          </p:nvSpPr>
          <p:spPr>
            <a:xfrm>
              <a:off x="31750" y="31750"/>
              <a:ext cx="46184427" cy="5392941"/>
            </a:xfrm>
            <a:custGeom>
              <a:avLst/>
              <a:gdLst/>
              <a:ahLst/>
              <a:cxnLst/>
              <a:rect l="l" t="t" r="r" b="b"/>
              <a:pathLst>
                <a:path w="46184427" h="5392941">
                  <a:moveTo>
                    <a:pt x="46091717" y="5392941"/>
                  </a:moveTo>
                  <a:lnTo>
                    <a:pt x="92710" y="5392941"/>
                  </a:lnTo>
                  <a:cubicBezTo>
                    <a:pt x="41910" y="5392941"/>
                    <a:pt x="0" y="5351031"/>
                    <a:pt x="0" y="5300231"/>
                  </a:cubicBezTo>
                  <a:lnTo>
                    <a:pt x="0" y="92710"/>
                  </a:lnTo>
                  <a:cubicBezTo>
                    <a:pt x="0" y="41910"/>
                    <a:pt x="41910" y="0"/>
                    <a:pt x="92710" y="0"/>
                  </a:cubicBezTo>
                  <a:lnTo>
                    <a:pt x="46090449" y="0"/>
                  </a:lnTo>
                  <a:cubicBezTo>
                    <a:pt x="46141249" y="0"/>
                    <a:pt x="46183159" y="41910"/>
                    <a:pt x="46183159" y="92710"/>
                  </a:cubicBezTo>
                  <a:lnTo>
                    <a:pt x="46183159" y="5298961"/>
                  </a:lnTo>
                  <a:cubicBezTo>
                    <a:pt x="46184427" y="5351031"/>
                    <a:pt x="46142517" y="5392941"/>
                    <a:pt x="46091717" y="5392941"/>
                  </a:cubicBezTo>
                  <a:close/>
                </a:path>
              </a:pathLst>
            </a:custGeom>
            <a:solidFill>
              <a:srgbClr val="F1EEE8"/>
            </a:solidFill>
          </p:spPr>
        </p:sp>
        <p:sp>
          <p:nvSpPr>
            <p:cNvPr id="8" name="Freeform 8"/>
            <p:cNvSpPr/>
            <p:nvPr/>
          </p:nvSpPr>
          <p:spPr>
            <a:xfrm>
              <a:off x="0" y="0"/>
              <a:ext cx="46247927" cy="5456441"/>
            </a:xfrm>
            <a:custGeom>
              <a:avLst/>
              <a:gdLst/>
              <a:ahLst/>
              <a:cxnLst/>
              <a:rect l="l" t="t" r="r" b="b"/>
              <a:pathLst>
                <a:path w="46247927" h="5456441">
                  <a:moveTo>
                    <a:pt x="46123467" y="59690"/>
                  </a:moveTo>
                  <a:cubicBezTo>
                    <a:pt x="46159027" y="59690"/>
                    <a:pt x="46188238" y="88900"/>
                    <a:pt x="46188238" y="124460"/>
                  </a:cubicBezTo>
                  <a:lnTo>
                    <a:pt x="46188238" y="5331982"/>
                  </a:lnTo>
                  <a:cubicBezTo>
                    <a:pt x="46188238" y="5367541"/>
                    <a:pt x="46159027" y="5396751"/>
                    <a:pt x="46123467" y="5396751"/>
                  </a:cubicBezTo>
                  <a:lnTo>
                    <a:pt x="124460" y="5396751"/>
                  </a:lnTo>
                  <a:cubicBezTo>
                    <a:pt x="88900" y="5396751"/>
                    <a:pt x="59690" y="5367541"/>
                    <a:pt x="59690" y="5331982"/>
                  </a:cubicBezTo>
                  <a:lnTo>
                    <a:pt x="59690" y="124460"/>
                  </a:lnTo>
                  <a:cubicBezTo>
                    <a:pt x="59690" y="88900"/>
                    <a:pt x="88900" y="59690"/>
                    <a:pt x="124460" y="59690"/>
                  </a:cubicBezTo>
                  <a:lnTo>
                    <a:pt x="46123467" y="59690"/>
                  </a:lnTo>
                  <a:moveTo>
                    <a:pt x="46123467" y="0"/>
                  </a:moveTo>
                  <a:lnTo>
                    <a:pt x="124460" y="0"/>
                  </a:lnTo>
                  <a:cubicBezTo>
                    <a:pt x="55880" y="0"/>
                    <a:pt x="0" y="55880"/>
                    <a:pt x="0" y="124460"/>
                  </a:cubicBezTo>
                  <a:lnTo>
                    <a:pt x="0" y="5331982"/>
                  </a:lnTo>
                  <a:cubicBezTo>
                    <a:pt x="0" y="5400561"/>
                    <a:pt x="55880" y="5456441"/>
                    <a:pt x="124460" y="5456441"/>
                  </a:cubicBezTo>
                  <a:lnTo>
                    <a:pt x="46123467" y="5456441"/>
                  </a:lnTo>
                  <a:cubicBezTo>
                    <a:pt x="46192049" y="5456441"/>
                    <a:pt x="46247927" y="5400561"/>
                    <a:pt x="46247927" y="5331982"/>
                  </a:cubicBezTo>
                  <a:lnTo>
                    <a:pt x="46247927" y="124460"/>
                  </a:lnTo>
                  <a:cubicBezTo>
                    <a:pt x="46247927" y="55880"/>
                    <a:pt x="46192049" y="0"/>
                    <a:pt x="46123467" y="0"/>
                  </a:cubicBezTo>
                  <a:close/>
                </a:path>
              </a:pathLst>
            </a:custGeom>
            <a:solidFill>
              <a:srgbClr val="000000"/>
            </a:solidFill>
          </p:spPr>
        </p:sp>
      </p:gr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138734" y="6027806"/>
            <a:ext cx="3045865" cy="3526791"/>
          </a:xfrm>
          <a:prstGeom prst="rect">
            <a:avLst/>
          </a:prstGeom>
        </p:spPr>
      </p:pic>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9494301" y="6027806"/>
            <a:ext cx="2904793" cy="3526791"/>
          </a:xfrm>
          <a:prstGeom prst="rect">
            <a:avLst/>
          </a:prstGeom>
        </p:spPr>
      </p:pic>
      <p:pic>
        <p:nvPicPr>
          <p:cNvPr id="11" name="Picture 11"/>
          <p:cNvPicPr>
            <a:picLocks noChangeAspect="1"/>
          </p:cNvPicPr>
          <p:nvPr/>
        </p:nvPicPr>
        <p:blipFill>
          <a:blip r:embed="rId6"/>
          <a:srcRect/>
          <a:stretch>
            <a:fillRect/>
          </a:stretch>
        </p:blipFill>
        <p:spPr>
          <a:xfrm>
            <a:off x="8684802" y="344510"/>
            <a:ext cx="9603198" cy="539174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AutoShape 2"/>
          <p:cNvSpPr/>
          <p:nvPr/>
        </p:nvSpPr>
        <p:spPr>
          <a:xfrm rot="-5400000">
            <a:off x="3694621" y="4280530"/>
            <a:ext cx="9335303" cy="0"/>
          </a:xfrm>
          <a:prstGeom prst="line">
            <a:avLst/>
          </a:prstGeom>
          <a:ln w="28575" cap="rnd">
            <a:solidFill>
              <a:srgbClr val="000000"/>
            </a:solidFill>
            <a:prstDash val="sysDash"/>
            <a:headEnd type="none" w="sm" len="sm"/>
            <a:tailEnd type="none" w="sm" len="sm"/>
          </a:ln>
        </p:spPr>
      </p:sp>
      <p:grpSp>
        <p:nvGrpSpPr>
          <p:cNvPr id="3" name="Group 3"/>
          <p:cNvGrpSpPr/>
          <p:nvPr/>
        </p:nvGrpSpPr>
        <p:grpSpPr>
          <a:xfrm>
            <a:off x="-323997" y="8437540"/>
            <a:ext cx="18935995" cy="2234114"/>
            <a:chOff x="0" y="0"/>
            <a:chExt cx="46247928" cy="5456441"/>
          </a:xfrm>
        </p:grpSpPr>
        <p:sp>
          <p:nvSpPr>
            <p:cNvPr id="4" name="Freeform 4"/>
            <p:cNvSpPr/>
            <p:nvPr/>
          </p:nvSpPr>
          <p:spPr>
            <a:xfrm>
              <a:off x="31750" y="31750"/>
              <a:ext cx="46184427" cy="5392941"/>
            </a:xfrm>
            <a:custGeom>
              <a:avLst/>
              <a:gdLst/>
              <a:ahLst/>
              <a:cxnLst/>
              <a:rect l="l" t="t" r="r" b="b"/>
              <a:pathLst>
                <a:path w="46184427" h="5392941">
                  <a:moveTo>
                    <a:pt x="46091717" y="5392941"/>
                  </a:moveTo>
                  <a:lnTo>
                    <a:pt x="92710" y="5392941"/>
                  </a:lnTo>
                  <a:cubicBezTo>
                    <a:pt x="41910" y="5392941"/>
                    <a:pt x="0" y="5351031"/>
                    <a:pt x="0" y="5300231"/>
                  </a:cubicBezTo>
                  <a:lnTo>
                    <a:pt x="0" y="92710"/>
                  </a:lnTo>
                  <a:cubicBezTo>
                    <a:pt x="0" y="41910"/>
                    <a:pt x="41910" y="0"/>
                    <a:pt x="92710" y="0"/>
                  </a:cubicBezTo>
                  <a:lnTo>
                    <a:pt x="46090449" y="0"/>
                  </a:lnTo>
                  <a:cubicBezTo>
                    <a:pt x="46141249" y="0"/>
                    <a:pt x="46183159" y="41910"/>
                    <a:pt x="46183159" y="92710"/>
                  </a:cubicBezTo>
                  <a:lnTo>
                    <a:pt x="46183159" y="5298961"/>
                  </a:lnTo>
                  <a:cubicBezTo>
                    <a:pt x="46184427" y="5351031"/>
                    <a:pt x="46142517" y="5392941"/>
                    <a:pt x="46091717" y="5392941"/>
                  </a:cubicBezTo>
                  <a:close/>
                </a:path>
              </a:pathLst>
            </a:custGeom>
            <a:solidFill>
              <a:srgbClr val="F1EEE8"/>
            </a:solidFill>
          </p:spPr>
        </p:sp>
        <p:sp>
          <p:nvSpPr>
            <p:cNvPr id="5" name="Freeform 5"/>
            <p:cNvSpPr/>
            <p:nvPr/>
          </p:nvSpPr>
          <p:spPr>
            <a:xfrm>
              <a:off x="0" y="0"/>
              <a:ext cx="46247927" cy="5456441"/>
            </a:xfrm>
            <a:custGeom>
              <a:avLst/>
              <a:gdLst/>
              <a:ahLst/>
              <a:cxnLst/>
              <a:rect l="l" t="t" r="r" b="b"/>
              <a:pathLst>
                <a:path w="46247927" h="5456441">
                  <a:moveTo>
                    <a:pt x="46123467" y="59690"/>
                  </a:moveTo>
                  <a:cubicBezTo>
                    <a:pt x="46159027" y="59690"/>
                    <a:pt x="46188238" y="88900"/>
                    <a:pt x="46188238" y="124460"/>
                  </a:cubicBezTo>
                  <a:lnTo>
                    <a:pt x="46188238" y="5331982"/>
                  </a:lnTo>
                  <a:cubicBezTo>
                    <a:pt x="46188238" y="5367541"/>
                    <a:pt x="46159027" y="5396751"/>
                    <a:pt x="46123467" y="5396751"/>
                  </a:cubicBezTo>
                  <a:lnTo>
                    <a:pt x="124460" y="5396751"/>
                  </a:lnTo>
                  <a:cubicBezTo>
                    <a:pt x="88900" y="5396751"/>
                    <a:pt x="59690" y="5367541"/>
                    <a:pt x="59690" y="5331982"/>
                  </a:cubicBezTo>
                  <a:lnTo>
                    <a:pt x="59690" y="124460"/>
                  </a:lnTo>
                  <a:cubicBezTo>
                    <a:pt x="59690" y="88900"/>
                    <a:pt x="88900" y="59690"/>
                    <a:pt x="124460" y="59690"/>
                  </a:cubicBezTo>
                  <a:lnTo>
                    <a:pt x="46123467" y="59690"/>
                  </a:lnTo>
                  <a:moveTo>
                    <a:pt x="46123467" y="0"/>
                  </a:moveTo>
                  <a:lnTo>
                    <a:pt x="124460" y="0"/>
                  </a:lnTo>
                  <a:cubicBezTo>
                    <a:pt x="55880" y="0"/>
                    <a:pt x="0" y="55880"/>
                    <a:pt x="0" y="124460"/>
                  </a:cubicBezTo>
                  <a:lnTo>
                    <a:pt x="0" y="5331982"/>
                  </a:lnTo>
                  <a:cubicBezTo>
                    <a:pt x="0" y="5400561"/>
                    <a:pt x="55880" y="5456441"/>
                    <a:pt x="124460" y="5456441"/>
                  </a:cubicBezTo>
                  <a:lnTo>
                    <a:pt x="46123467" y="5456441"/>
                  </a:lnTo>
                  <a:cubicBezTo>
                    <a:pt x="46192049" y="5456441"/>
                    <a:pt x="46247927" y="5400561"/>
                    <a:pt x="46247927" y="5331982"/>
                  </a:cubicBezTo>
                  <a:lnTo>
                    <a:pt x="46247927" y="124460"/>
                  </a:lnTo>
                  <a:cubicBezTo>
                    <a:pt x="46247927" y="55880"/>
                    <a:pt x="46192049" y="0"/>
                    <a:pt x="46123467" y="0"/>
                  </a:cubicBezTo>
                  <a:close/>
                </a:path>
              </a:pathLst>
            </a:custGeom>
            <a:solidFill>
              <a:srgbClr val="000000"/>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696054" y="5896562"/>
            <a:ext cx="3045865" cy="3526791"/>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12374661" y="5896562"/>
            <a:ext cx="2904793" cy="3526791"/>
          </a:xfrm>
          <a:prstGeom prst="rect">
            <a:avLst/>
          </a:prstGeom>
        </p:spPr>
      </p:pic>
      <p:pic>
        <p:nvPicPr>
          <p:cNvPr id="8" name="Picture 8"/>
          <p:cNvPicPr>
            <a:picLocks noChangeAspect="1"/>
          </p:cNvPicPr>
          <p:nvPr/>
        </p:nvPicPr>
        <p:blipFill>
          <a:blip r:embed="rId6"/>
          <a:srcRect l="276" r="3416"/>
          <a:stretch>
            <a:fillRect/>
          </a:stretch>
        </p:blipFill>
        <p:spPr>
          <a:xfrm>
            <a:off x="8347985" y="1556885"/>
            <a:ext cx="9940015" cy="4128465"/>
          </a:xfrm>
          <a:prstGeom prst="rect">
            <a:avLst/>
          </a:prstGeom>
        </p:spPr>
      </p:pic>
      <p:grpSp>
        <p:nvGrpSpPr>
          <p:cNvPr id="9" name="Group 9"/>
          <p:cNvGrpSpPr/>
          <p:nvPr/>
        </p:nvGrpSpPr>
        <p:grpSpPr>
          <a:xfrm>
            <a:off x="593921" y="594107"/>
            <a:ext cx="7754064" cy="6054022"/>
            <a:chOff x="0" y="0"/>
            <a:chExt cx="10338751" cy="8072029"/>
          </a:xfrm>
        </p:grpSpPr>
        <p:sp>
          <p:nvSpPr>
            <p:cNvPr id="10" name="TextBox 10"/>
            <p:cNvSpPr txBox="1"/>
            <p:nvPr/>
          </p:nvSpPr>
          <p:spPr>
            <a:xfrm>
              <a:off x="0" y="57150"/>
              <a:ext cx="10338751" cy="4265930"/>
            </a:xfrm>
            <a:prstGeom prst="rect">
              <a:avLst/>
            </a:prstGeom>
          </p:spPr>
          <p:txBody>
            <a:bodyPr lIns="0" tIns="0" rIns="0" bIns="0" rtlCol="0" anchor="t">
              <a:spAutoFit/>
            </a:bodyPr>
            <a:lstStyle/>
            <a:p>
              <a:pPr>
                <a:lnSpc>
                  <a:spcPts val="6270"/>
                </a:lnSpc>
              </a:pPr>
              <a:r>
                <a:rPr lang="en-US" sz="5700">
                  <a:solidFill>
                    <a:srgbClr val="000000"/>
                  </a:solidFill>
                  <a:latin typeface="Source Sans Pro"/>
                </a:rPr>
                <a:t>How much does the online Education System affect Your Teaching Style?</a:t>
              </a:r>
            </a:p>
          </p:txBody>
        </p:sp>
        <p:sp>
          <p:nvSpPr>
            <p:cNvPr id="11" name="TextBox 11"/>
            <p:cNvSpPr txBox="1"/>
            <p:nvPr/>
          </p:nvSpPr>
          <p:spPr>
            <a:xfrm>
              <a:off x="0" y="4841572"/>
              <a:ext cx="10338751" cy="3230458"/>
            </a:xfrm>
            <a:prstGeom prst="rect">
              <a:avLst/>
            </a:prstGeom>
          </p:spPr>
          <p:txBody>
            <a:bodyPr lIns="0" tIns="0" rIns="0" bIns="0" rtlCol="0" anchor="t">
              <a:spAutoFit/>
            </a:bodyPr>
            <a:lstStyle/>
            <a:p>
              <a:pPr>
                <a:lnSpc>
                  <a:spcPts val="4899"/>
                </a:lnSpc>
              </a:pPr>
              <a:r>
                <a:rPr lang="en-US" sz="3499">
                  <a:solidFill>
                    <a:srgbClr val="004AAD"/>
                  </a:solidFill>
                  <a:latin typeface="Source Sans Pro"/>
                </a:rPr>
                <a:t>1 represent strongly disagree whereas 5 represents strongly agree for the side chart.</a:t>
              </a:r>
            </a:p>
            <a:p>
              <a:pPr>
                <a:lnSpc>
                  <a:spcPts val="4899"/>
                </a:lnSpc>
              </a:pPr>
              <a:endParaRPr lang="en-US" sz="3499">
                <a:solidFill>
                  <a:srgbClr val="004AAD"/>
                </a:solidFill>
                <a:latin typeface="Source Sans Pro"/>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grpSp>
        <p:nvGrpSpPr>
          <p:cNvPr id="2" name="Group 2"/>
          <p:cNvGrpSpPr/>
          <p:nvPr/>
        </p:nvGrpSpPr>
        <p:grpSpPr>
          <a:xfrm>
            <a:off x="548201" y="801439"/>
            <a:ext cx="7526811" cy="6140381"/>
            <a:chOff x="0" y="0"/>
            <a:chExt cx="10035748" cy="8187175"/>
          </a:xfrm>
        </p:grpSpPr>
        <p:sp>
          <p:nvSpPr>
            <p:cNvPr id="3" name="TextBox 3"/>
            <p:cNvSpPr txBox="1"/>
            <p:nvPr/>
          </p:nvSpPr>
          <p:spPr>
            <a:xfrm>
              <a:off x="0" y="57150"/>
              <a:ext cx="10035748" cy="4099984"/>
            </a:xfrm>
            <a:prstGeom prst="rect">
              <a:avLst/>
            </a:prstGeom>
          </p:spPr>
          <p:txBody>
            <a:bodyPr lIns="0" tIns="0" rIns="0" bIns="0" rtlCol="0" anchor="t">
              <a:spAutoFit/>
            </a:bodyPr>
            <a:lstStyle/>
            <a:p>
              <a:pPr>
                <a:lnSpc>
                  <a:spcPts val="6050"/>
                </a:lnSpc>
              </a:pPr>
              <a:r>
                <a:rPr lang="en-US" sz="5500">
                  <a:solidFill>
                    <a:srgbClr val="000000"/>
                  </a:solidFill>
                  <a:latin typeface="Source Sans Pro"/>
                </a:rPr>
                <a:t>Type of assessment you prefer for testing students ability during remote learning</a:t>
              </a:r>
            </a:p>
          </p:txBody>
        </p:sp>
        <p:sp>
          <p:nvSpPr>
            <p:cNvPr id="4" name="TextBox 4"/>
            <p:cNvSpPr txBox="1"/>
            <p:nvPr/>
          </p:nvSpPr>
          <p:spPr>
            <a:xfrm>
              <a:off x="0" y="4685150"/>
              <a:ext cx="10035748" cy="3502026"/>
            </a:xfrm>
            <a:prstGeom prst="rect">
              <a:avLst/>
            </a:prstGeom>
          </p:spPr>
          <p:txBody>
            <a:bodyPr lIns="0" tIns="0" rIns="0" bIns="0" rtlCol="0" anchor="t">
              <a:spAutoFit/>
            </a:bodyPr>
            <a:lstStyle/>
            <a:p>
              <a:pPr>
                <a:lnSpc>
                  <a:spcPts val="4199"/>
                </a:lnSpc>
              </a:pPr>
              <a:r>
                <a:rPr lang="en-US" sz="2999">
                  <a:solidFill>
                    <a:srgbClr val="004AAD"/>
                  </a:solidFill>
                  <a:latin typeface="Source Sans Pro"/>
                </a:rPr>
                <a:t>During remote learning, 85.7% of the respondents use Viva as testing mode followed by MCQ with 71.4%, Short answer with 28.6%, Long answer type with 28.6%, short and long mix with 14.3%.</a:t>
              </a:r>
            </a:p>
          </p:txBody>
        </p:sp>
      </p:grpSp>
      <p:sp>
        <p:nvSpPr>
          <p:cNvPr id="5" name="AutoShape 5"/>
          <p:cNvSpPr/>
          <p:nvPr/>
        </p:nvSpPr>
        <p:spPr>
          <a:xfrm rot="-5400000">
            <a:off x="3421648" y="4289673"/>
            <a:ext cx="9335303" cy="0"/>
          </a:xfrm>
          <a:prstGeom prst="line">
            <a:avLst/>
          </a:prstGeom>
          <a:ln w="28575" cap="rnd">
            <a:solidFill>
              <a:srgbClr val="000000"/>
            </a:solidFill>
            <a:prstDash val="sysDash"/>
            <a:headEnd type="none" w="sm" len="sm"/>
            <a:tailEnd type="none" w="sm" len="sm"/>
          </a:ln>
        </p:spPr>
      </p:sp>
      <p:grpSp>
        <p:nvGrpSpPr>
          <p:cNvPr id="6" name="Group 6"/>
          <p:cNvGrpSpPr/>
          <p:nvPr/>
        </p:nvGrpSpPr>
        <p:grpSpPr>
          <a:xfrm>
            <a:off x="-323997" y="8437540"/>
            <a:ext cx="18935995" cy="2234114"/>
            <a:chOff x="0" y="0"/>
            <a:chExt cx="46247928" cy="5456441"/>
          </a:xfrm>
        </p:grpSpPr>
        <p:sp>
          <p:nvSpPr>
            <p:cNvPr id="7" name="Freeform 7"/>
            <p:cNvSpPr/>
            <p:nvPr/>
          </p:nvSpPr>
          <p:spPr>
            <a:xfrm>
              <a:off x="31750" y="31750"/>
              <a:ext cx="46184427" cy="5392941"/>
            </a:xfrm>
            <a:custGeom>
              <a:avLst/>
              <a:gdLst/>
              <a:ahLst/>
              <a:cxnLst/>
              <a:rect l="l" t="t" r="r" b="b"/>
              <a:pathLst>
                <a:path w="46184427" h="5392941">
                  <a:moveTo>
                    <a:pt x="46091717" y="5392941"/>
                  </a:moveTo>
                  <a:lnTo>
                    <a:pt x="92710" y="5392941"/>
                  </a:lnTo>
                  <a:cubicBezTo>
                    <a:pt x="41910" y="5392941"/>
                    <a:pt x="0" y="5351031"/>
                    <a:pt x="0" y="5300231"/>
                  </a:cubicBezTo>
                  <a:lnTo>
                    <a:pt x="0" y="92710"/>
                  </a:lnTo>
                  <a:cubicBezTo>
                    <a:pt x="0" y="41910"/>
                    <a:pt x="41910" y="0"/>
                    <a:pt x="92710" y="0"/>
                  </a:cubicBezTo>
                  <a:lnTo>
                    <a:pt x="46090449" y="0"/>
                  </a:lnTo>
                  <a:cubicBezTo>
                    <a:pt x="46141249" y="0"/>
                    <a:pt x="46183159" y="41910"/>
                    <a:pt x="46183159" y="92710"/>
                  </a:cubicBezTo>
                  <a:lnTo>
                    <a:pt x="46183159" y="5298961"/>
                  </a:lnTo>
                  <a:cubicBezTo>
                    <a:pt x="46184427" y="5351031"/>
                    <a:pt x="46142517" y="5392941"/>
                    <a:pt x="46091717" y="5392941"/>
                  </a:cubicBezTo>
                  <a:close/>
                </a:path>
              </a:pathLst>
            </a:custGeom>
            <a:solidFill>
              <a:srgbClr val="F1EEE8"/>
            </a:solidFill>
          </p:spPr>
        </p:sp>
        <p:sp>
          <p:nvSpPr>
            <p:cNvPr id="8" name="Freeform 8"/>
            <p:cNvSpPr/>
            <p:nvPr/>
          </p:nvSpPr>
          <p:spPr>
            <a:xfrm>
              <a:off x="0" y="0"/>
              <a:ext cx="46247927" cy="5456441"/>
            </a:xfrm>
            <a:custGeom>
              <a:avLst/>
              <a:gdLst/>
              <a:ahLst/>
              <a:cxnLst/>
              <a:rect l="l" t="t" r="r" b="b"/>
              <a:pathLst>
                <a:path w="46247927" h="5456441">
                  <a:moveTo>
                    <a:pt x="46123467" y="59690"/>
                  </a:moveTo>
                  <a:cubicBezTo>
                    <a:pt x="46159027" y="59690"/>
                    <a:pt x="46188238" y="88900"/>
                    <a:pt x="46188238" y="124460"/>
                  </a:cubicBezTo>
                  <a:lnTo>
                    <a:pt x="46188238" y="5331982"/>
                  </a:lnTo>
                  <a:cubicBezTo>
                    <a:pt x="46188238" y="5367541"/>
                    <a:pt x="46159027" y="5396751"/>
                    <a:pt x="46123467" y="5396751"/>
                  </a:cubicBezTo>
                  <a:lnTo>
                    <a:pt x="124460" y="5396751"/>
                  </a:lnTo>
                  <a:cubicBezTo>
                    <a:pt x="88900" y="5396751"/>
                    <a:pt x="59690" y="5367541"/>
                    <a:pt x="59690" y="5331982"/>
                  </a:cubicBezTo>
                  <a:lnTo>
                    <a:pt x="59690" y="124460"/>
                  </a:lnTo>
                  <a:cubicBezTo>
                    <a:pt x="59690" y="88900"/>
                    <a:pt x="88900" y="59690"/>
                    <a:pt x="124460" y="59690"/>
                  </a:cubicBezTo>
                  <a:lnTo>
                    <a:pt x="46123467" y="59690"/>
                  </a:lnTo>
                  <a:moveTo>
                    <a:pt x="46123467" y="0"/>
                  </a:moveTo>
                  <a:lnTo>
                    <a:pt x="124460" y="0"/>
                  </a:lnTo>
                  <a:cubicBezTo>
                    <a:pt x="55880" y="0"/>
                    <a:pt x="0" y="55880"/>
                    <a:pt x="0" y="124460"/>
                  </a:cubicBezTo>
                  <a:lnTo>
                    <a:pt x="0" y="5331982"/>
                  </a:lnTo>
                  <a:cubicBezTo>
                    <a:pt x="0" y="5400561"/>
                    <a:pt x="55880" y="5456441"/>
                    <a:pt x="124460" y="5456441"/>
                  </a:cubicBezTo>
                  <a:lnTo>
                    <a:pt x="46123467" y="5456441"/>
                  </a:lnTo>
                  <a:cubicBezTo>
                    <a:pt x="46192049" y="5456441"/>
                    <a:pt x="46247927" y="5400561"/>
                    <a:pt x="46247927" y="5331982"/>
                  </a:cubicBezTo>
                  <a:lnTo>
                    <a:pt x="46247927" y="124460"/>
                  </a:lnTo>
                  <a:cubicBezTo>
                    <a:pt x="46247927" y="55880"/>
                    <a:pt x="46192049" y="0"/>
                    <a:pt x="46123467" y="0"/>
                  </a:cubicBezTo>
                  <a:close/>
                </a:path>
              </a:pathLst>
            </a:custGeom>
            <a:solidFill>
              <a:srgbClr val="000000"/>
            </a:solidFill>
          </p:spPr>
        </p:sp>
      </p:gr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450434" y="6468062"/>
            <a:ext cx="3045865" cy="3526791"/>
          </a:xfrm>
          <a:prstGeom prst="rect">
            <a:avLst/>
          </a:prstGeom>
        </p:spPr>
      </p:pic>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10283856" y="6468062"/>
            <a:ext cx="2904793" cy="3526791"/>
          </a:xfrm>
          <a:prstGeom prst="rect">
            <a:avLst/>
          </a:prstGeom>
        </p:spPr>
      </p:pic>
      <p:pic>
        <p:nvPicPr>
          <p:cNvPr id="11" name="Picture 11"/>
          <p:cNvPicPr>
            <a:picLocks noChangeAspect="1"/>
          </p:cNvPicPr>
          <p:nvPr/>
        </p:nvPicPr>
        <p:blipFill>
          <a:blip r:embed="rId6"/>
          <a:srcRect t="1628"/>
          <a:stretch>
            <a:fillRect/>
          </a:stretch>
        </p:blipFill>
        <p:spPr>
          <a:xfrm>
            <a:off x="8089300" y="1186705"/>
            <a:ext cx="10198700" cy="414302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grpSp>
        <p:nvGrpSpPr>
          <p:cNvPr id="2" name="Group 2"/>
          <p:cNvGrpSpPr/>
          <p:nvPr/>
        </p:nvGrpSpPr>
        <p:grpSpPr>
          <a:xfrm>
            <a:off x="571061" y="1028700"/>
            <a:ext cx="8396105" cy="5034211"/>
            <a:chOff x="0" y="0"/>
            <a:chExt cx="11194806" cy="6712282"/>
          </a:xfrm>
        </p:grpSpPr>
        <p:sp>
          <p:nvSpPr>
            <p:cNvPr id="3" name="TextBox 3"/>
            <p:cNvSpPr txBox="1"/>
            <p:nvPr/>
          </p:nvSpPr>
          <p:spPr>
            <a:xfrm>
              <a:off x="0" y="57150"/>
              <a:ext cx="11194806" cy="2279650"/>
            </a:xfrm>
            <a:prstGeom prst="rect">
              <a:avLst/>
            </a:prstGeom>
          </p:spPr>
          <p:txBody>
            <a:bodyPr lIns="0" tIns="0" rIns="0" bIns="0" rtlCol="0" anchor="t">
              <a:spAutoFit/>
            </a:bodyPr>
            <a:lstStyle/>
            <a:p>
              <a:pPr>
                <a:lnSpc>
                  <a:spcPts val="6600"/>
                </a:lnSpc>
              </a:pPr>
              <a:r>
                <a:rPr lang="en-US" sz="6000">
                  <a:solidFill>
                    <a:srgbClr val="000000"/>
                  </a:solidFill>
                  <a:latin typeface="Source Sans Pro"/>
                </a:rPr>
                <a:t>Do you think students cheat in online exams</a:t>
              </a:r>
            </a:p>
          </p:txBody>
        </p:sp>
        <p:sp>
          <p:nvSpPr>
            <p:cNvPr id="4" name="TextBox 4"/>
            <p:cNvSpPr txBox="1"/>
            <p:nvPr/>
          </p:nvSpPr>
          <p:spPr>
            <a:xfrm>
              <a:off x="0" y="2855291"/>
              <a:ext cx="11194806" cy="3856991"/>
            </a:xfrm>
            <a:prstGeom prst="rect">
              <a:avLst/>
            </a:prstGeom>
          </p:spPr>
          <p:txBody>
            <a:bodyPr lIns="0" tIns="0" rIns="0" bIns="0" rtlCol="0" anchor="t">
              <a:spAutoFit/>
            </a:bodyPr>
            <a:lstStyle/>
            <a:p>
              <a:pPr>
                <a:lnSpc>
                  <a:spcPts val="4619"/>
                </a:lnSpc>
              </a:pPr>
              <a:r>
                <a:rPr lang="en-US" sz="3299">
                  <a:solidFill>
                    <a:srgbClr val="004AAD"/>
                  </a:solidFill>
                  <a:latin typeface="Source Sans Pro"/>
                </a:rPr>
                <a:t>71.4% of respondents believe that students cheat in online exams. 28.6% are not sure about it and 0% of respondents think that students do not cheat in online exams.</a:t>
              </a:r>
            </a:p>
            <a:p>
              <a:pPr>
                <a:lnSpc>
                  <a:spcPts val="4619"/>
                </a:lnSpc>
              </a:pPr>
              <a:endParaRPr lang="en-US" sz="3299">
                <a:solidFill>
                  <a:srgbClr val="004AAD"/>
                </a:solidFill>
                <a:latin typeface="Source Sans Pro"/>
              </a:endParaRPr>
            </a:p>
          </p:txBody>
        </p:sp>
      </p:grpSp>
      <p:sp>
        <p:nvSpPr>
          <p:cNvPr id="5" name="AutoShape 5"/>
          <p:cNvSpPr/>
          <p:nvPr/>
        </p:nvSpPr>
        <p:spPr>
          <a:xfrm rot="-5400000">
            <a:off x="4476349" y="4394830"/>
            <a:ext cx="9335303" cy="0"/>
          </a:xfrm>
          <a:prstGeom prst="line">
            <a:avLst/>
          </a:prstGeom>
          <a:ln w="28575" cap="rnd">
            <a:solidFill>
              <a:srgbClr val="000000"/>
            </a:solidFill>
            <a:prstDash val="sysDash"/>
            <a:headEnd type="none" w="sm" len="sm"/>
            <a:tailEnd type="none" w="sm" len="sm"/>
          </a:ln>
        </p:spPr>
      </p:sp>
      <p:grpSp>
        <p:nvGrpSpPr>
          <p:cNvPr id="6" name="Group 6"/>
          <p:cNvGrpSpPr/>
          <p:nvPr/>
        </p:nvGrpSpPr>
        <p:grpSpPr>
          <a:xfrm>
            <a:off x="-323997" y="8437540"/>
            <a:ext cx="18935995" cy="2234114"/>
            <a:chOff x="0" y="0"/>
            <a:chExt cx="46247928" cy="5456441"/>
          </a:xfrm>
        </p:grpSpPr>
        <p:sp>
          <p:nvSpPr>
            <p:cNvPr id="7" name="Freeform 7"/>
            <p:cNvSpPr/>
            <p:nvPr/>
          </p:nvSpPr>
          <p:spPr>
            <a:xfrm>
              <a:off x="31750" y="31750"/>
              <a:ext cx="46184427" cy="5392941"/>
            </a:xfrm>
            <a:custGeom>
              <a:avLst/>
              <a:gdLst/>
              <a:ahLst/>
              <a:cxnLst/>
              <a:rect l="l" t="t" r="r" b="b"/>
              <a:pathLst>
                <a:path w="46184427" h="5392941">
                  <a:moveTo>
                    <a:pt x="46091717" y="5392941"/>
                  </a:moveTo>
                  <a:lnTo>
                    <a:pt x="92710" y="5392941"/>
                  </a:lnTo>
                  <a:cubicBezTo>
                    <a:pt x="41910" y="5392941"/>
                    <a:pt x="0" y="5351031"/>
                    <a:pt x="0" y="5300231"/>
                  </a:cubicBezTo>
                  <a:lnTo>
                    <a:pt x="0" y="92710"/>
                  </a:lnTo>
                  <a:cubicBezTo>
                    <a:pt x="0" y="41910"/>
                    <a:pt x="41910" y="0"/>
                    <a:pt x="92710" y="0"/>
                  </a:cubicBezTo>
                  <a:lnTo>
                    <a:pt x="46090449" y="0"/>
                  </a:lnTo>
                  <a:cubicBezTo>
                    <a:pt x="46141249" y="0"/>
                    <a:pt x="46183159" y="41910"/>
                    <a:pt x="46183159" y="92710"/>
                  </a:cubicBezTo>
                  <a:lnTo>
                    <a:pt x="46183159" y="5298961"/>
                  </a:lnTo>
                  <a:cubicBezTo>
                    <a:pt x="46184427" y="5351031"/>
                    <a:pt x="46142517" y="5392941"/>
                    <a:pt x="46091717" y="5392941"/>
                  </a:cubicBezTo>
                  <a:close/>
                </a:path>
              </a:pathLst>
            </a:custGeom>
            <a:solidFill>
              <a:srgbClr val="F1EEE8"/>
            </a:solidFill>
          </p:spPr>
        </p:sp>
        <p:sp>
          <p:nvSpPr>
            <p:cNvPr id="8" name="Freeform 8"/>
            <p:cNvSpPr/>
            <p:nvPr/>
          </p:nvSpPr>
          <p:spPr>
            <a:xfrm>
              <a:off x="0" y="0"/>
              <a:ext cx="46247927" cy="5456441"/>
            </a:xfrm>
            <a:custGeom>
              <a:avLst/>
              <a:gdLst/>
              <a:ahLst/>
              <a:cxnLst/>
              <a:rect l="l" t="t" r="r" b="b"/>
              <a:pathLst>
                <a:path w="46247927" h="5456441">
                  <a:moveTo>
                    <a:pt x="46123467" y="59690"/>
                  </a:moveTo>
                  <a:cubicBezTo>
                    <a:pt x="46159027" y="59690"/>
                    <a:pt x="46188238" y="88900"/>
                    <a:pt x="46188238" y="124460"/>
                  </a:cubicBezTo>
                  <a:lnTo>
                    <a:pt x="46188238" y="5331982"/>
                  </a:lnTo>
                  <a:cubicBezTo>
                    <a:pt x="46188238" y="5367541"/>
                    <a:pt x="46159027" y="5396751"/>
                    <a:pt x="46123467" y="5396751"/>
                  </a:cubicBezTo>
                  <a:lnTo>
                    <a:pt x="124460" y="5396751"/>
                  </a:lnTo>
                  <a:cubicBezTo>
                    <a:pt x="88900" y="5396751"/>
                    <a:pt x="59690" y="5367541"/>
                    <a:pt x="59690" y="5331982"/>
                  </a:cubicBezTo>
                  <a:lnTo>
                    <a:pt x="59690" y="124460"/>
                  </a:lnTo>
                  <a:cubicBezTo>
                    <a:pt x="59690" y="88900"/>
                    <a:pt x="88900" y="59690"/>
                    <a:pt x="124460" y="59690"/>
                  </a:cubicBezTo>
                  <a:lnTo>
                    <a:pt x="46123467" y="59690"/>
                  </a:lnTo>
                  <a:moveTo>
                    <a:pt x="46123467" y="0"/>
                  </a:moveTo>
                  <a:lnTo>
                    <a:pt x="124460" y="0"/>
                  </a:lnTo>
                  <a:cubicBezTo>
                    <a:pt x="55880" y="0"/>
                    <a:pt x="0" y="55880"/>
                    <a:pt x="0" y="124460"/>
                  </a:cubicBezTo>
                  <a:lnTo>
                    <a:pt x="0" y="5331982"/>
                  </a:lnTo>
                  <a:cubicBezTo>
                    <a:pt x="0" y="5400561"/>
                    <a:pt x="55880" y="5456441"/>
                    <a:pt x="124460" y="5456441"/>
                  </a:cubicBezTo>
                  <a:lnTo>
                    <a:pt x="46123467" y="5456441"/>
                  </a:lnTo>
                  <a:cubicBezTo>
                    <a:pt x="46192049" y="5456441"/>
                    <a:pt x="46247927" y="5400561"/>
                    <a:pt x="46247927" y="5331982"/>
                  </a:cubicBezTo>
                  <a:lnTo>
                    <a:pt x="46247927" y="124460"/>
                  </a:lnTo>
                  <a:cubicBezTo>
                    <a:pt x="46247927" y="55880"/>
                    <a:pt x="46192049" y="0"/>
                    <a:pt x="46123467" y="0"/>
                  </a:cubicBezTo>
                  <a:close/>
                </a:path>
              </a:pathLst>
            </a:custGeom>
            <a:solidFill>
              <a:srgbClr val="000000"/>
            </a:solidFill>
          </p:spPr>
        </p:sp>
      </p:gr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696054" y="5896562"/>
            <a:ext cx="3045865" cy="3526791"/>
          </a:xfrm>
          <a:prstGeom prst="rect">
            <a:avLst/>
          </a:prstGeom>
        </p:spPr>
      </p:pic>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12374661" y="5896562"/>
            <a:ext cx="2904793" cy="3526791"/>
          </a:xfrm>
          <a:prstGeom prst="rect">
            <a:avLst/>
          </a:prstGeom>
        </p:spPr>
      </p:pic>
      <p:pic>
        <p:nvPicPr>
          <p:cNvPr id="11" name="Picture 11"/>
          <p:cNvPicPr>
            <a:picLocks noChangeAspect="1"/>
          </p:cNvPicPr>
          <p:nvPr/>
        </p:nvPicPr>
        <p:blipFill>
          <a:blip r:embed="rId6"/>
          <a:srcRect t="1589" b="1589"/>
          <a:stretch>
            <a:fillRect/>
          </a:stretch>
        </p:blipFill>
        <p:spPr>
          <a:xfrm>
            <a:off x="9158288" y="525587"/>
            <a:ext cx="9049791" cy="493814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AutoShape 2"/>
          <p:cNvSpPr/>
          <p:nvPr/>
        </p:nvSpPr>
        <p:spPr>
          <a:xfrm rot="-5400000">
            <a:off x="4933549" y="4394830"/>
            <a:ext cx="9335303" cy="0"/>
          </a:xfrm>
          <a:prstGeom prst="line">
            <a:avLst/>
          </a:prstGeom>
          <a:ln w="28575" cap="rnd">
            <a:solidFill>
              <a:srgbClr val="000000"/>
            </a:solidFill>
            <a:prstDash val="sysDash"/>
            <a:headEnd type="none" w="sm" len="sm"/>
            <a:tailEnd type="none" w="sm" len="sm"/>
          </a:ln>
        </p:spPr>
      </p:sp>
      <p:grpSp>
        <p:nvGrpSpPr>
          <p:cNvPr id="3" name="Group 3"/>
          <p:cNvGrpSpPr/>
          <p:nvPr/>
        </p:nvGrpSpPr>
        <p:grpSpPr>
          <a:xfrm>
            <a:off x="-323997" y="8437540"/>
            <a:ext cx="18935995" cy="2234114"/>
            <a:chOff x="0" y="0"/>
            <a:chExt cx="46247928" cy="5456441"/>
          </a:xfrm>
        </p:grpSpPr>
        <p:sp>
          <p:nvSpPr>
            <p:cNvPr id="4" name="Freeform 4"/>
            <p:cNvSpPr/>
            <p:nvPr/>
          </p:nvSpPr>
          <p:spPr>
            <a:xfrm>
              <a:off x="31750" y="31750"/>
              <a:ext cx="46184427" cy="5392941"/>
            </a:xfrm>
            <a:custGeom>
              <a:avLst/>
              <a:gdLst/>
              <a:ahLst/>
              <a:cxnLst/>
              <a:rect l="l" t="t" r="r" b="b"/>
              <a:pathLst>
                <a:path w="46184427" h="5392941">
                  <a:moveTo>
                    <a:pt x="46091717" y="5392941"/>
                  </a:moveTo>
                  <a:lnTo>
                    <a:pt x="92710" y="5392941"/>
                  </a:lnTo>
                  <a:cubicBezTo>
                    <a:pt x="41910" y="5392941"/>
                    <a:pt x="0" y="5351031"/>
                    <a:pt x="0" y="5300231"/>
                  </a:cubicBezTo>
                  <a:lnTo>
                    <a:pt x="0" y="92710"/>
                  </a:lnTo>
                  <a:cubicBezTo>
                    <a:pt x="0" y="41910"/>
                    <a:pt x="41910" y="0"/>
                    <a:pt x="92710" y="0"/>
                  </a:cubicBezTo>
                  <a:lnTo>
                    <a:pt x="46090449" y="0"/>
                  </a:lnTo>
                  <a:cubicBezTo>
                    <a:pt x="46141249" y="0"/>
                    <a:pt x="46183159" y="41910"/>
                    <a:pt x="46183159" y="92710"/>
                  </a:cubicBezTo>
                  <a:lnTo>
                    <a:pt x="46183159" y="5298961"/>
                  </a:lnTo>
                  <a:cubicBezTo>
                    <a:pt x="46184427" y="5351031"/>
                    <a:pt x="46142517" y="5392941"/>
                    <a:pt x="46091717" y="5392941"/>
                  </a:cubicBezTo>
                  <a:close/>
                </a:path>
              </a:pathLst>
            </a:custGeom>
            <a:solidFill>
              <a:srgbClr val="F1EEE8"/>
            </a:solidFill>
          </p:spPr>
        </p:sp>
        <p:sp>
          <p:nvSpPr>
            <p:cNvPr id="5" name="Freeform 5"/>
            <p:cNvSpPr/>
            <p:nvPr/>
          </p:nvSpPr>
          <p:spPr>
            <a:xfrm>
              <a:off x="0" y="0"/>
              <a:ext cx="46247927" cy="5456441"/>
            </a:xfrm>
            <a:custGeom>
              <a:avLst/>
              <a:gdLst/>
              <a:ahLst/>
              <a:cxnLst/>
              <a:rect l="l" t="t" r="r" b="b"/>
              <a:pathLst>
                <a:path w="46247927" h="5456441">
                  <a:moveTo>
                    <a:pt x="46123467" y="59690"/>
                  </a:moveTo>
                  <a:cubicBezTo>
                    <a:pt x="46159027" y="59690"/>
                    <a:pt x="46188238" y="88900"/>
                    <a:pt x="46188238" y="124460"/>
                  </a:cubicBezTo>
                  <a:lnTo>
                    <a:pt x="46188238" y="5331982"/>
                  </a:lnTo>
                  <a:cubicBezTo>
                    <a:pt x="46188238" y="5367541"/>
                    <a:pt x="46159027" y="5396751"/>
                    <a:pt x="46123467" y="5396751"/>
                  </a:cubicBezTo>
                  <a:lnTo>
                    <a:pt x="124460" y="5396751"/>
                  </a:lnTo>
                  <a:cubicBezTo>
                    <a:pt x="88900" y="5396751"/>
                    <a:pt x="59690" y="5367541"/>
                    <a:pt x="59690" y="5331982"/>
                  </a:cubicBezTo>
                  <a:lnTo>
                    <a:pt x="59690" y="124460"/>
                  </a:lnTo>
                  <a:cubicBezTo>
                    <a:pt x="59690" y="88900"/>
                    <a:pt x="88900" y="59690"/>
                    <a:pt x="124460" y="59690"/>
                  </a:cubicBezTo>
                  <a:lnTo>
                    <a:pt x="46123467" y="59690"/>
                  </a:lnTo>
                  <a:moveTo>
                    <a:pt x="46123467" y="0"/>
                  </a:moveTo>
                  <a:lnTo>
                    <a:pt x="124460" y="0"/>
                  </a:lnTo>
                  <a:cubicBezTo>
                    <a:pt x="55880" y="0"/>
                    <a:pt x="0" y="55880"/>
                    <a:pt x="0" y="124460"/>
                  </a:cubicBezTo>
                  <a:lnTo>
                    <a:pt x="0" y="5331982"/>
                  </a:lnTo>
                  <a:cubicBezTo>
                    <a:pt x="0" y="5400561"/>
                    <a:pt x="55880" y="5456441"/>
                    <a:pt x="124460" y="5456441"/>
                  </a:cubicBezTo>
                  <a:lnTo>
                    <a:pt x="46123467" y="5456441"/>
                  </a:lnTo>
                  <a:cubicBezTo>
                    <a:pt x="46192049" y="5456441"/>
                    <a:pt x="46247927" y="5400561"/>
                    <a:pt x="46247927" y="5331982"/>
                  </a:cubicBezTo>
                  <a:lnTo>
                    <a:pt x="46247927" y="124460"/>
                  </a:lnTo>
                  <a:cubicBezTo>
                    <a:pt x="46247927" y="55880"/>
                    <a:pt x="46192049" y="0"/>
                    <a:pt x="46123467" y="0"/>
                  </a:cubicBezTo>
                  <a:close/>
                </a:path>
              </a:pathLst>
            </a:custGeom>
            <a:solidFill>
              <a:srgbClr val="000000"/>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741774" y="6217852"/>
            <a:ext cx="3045865" cy="3526791"/>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12374661" y="5896562"/>
            <a:ext cx="2904793" cy="3526791"/>
          </a:xfrm>
          <a:prstGeom prst="rect">
            <a:avLst/>
          </a:prstGeom>
        </p:spPr>
      </p:pic>
      <p:pic>
        <p:nvPicPr>
          <p:cNvPr id="8" name="Picture 8"/>
          <p:cNvPicPr>
            <a:picLocks noChangeAspect="1"/>
          </p:cNvPicPr>
          <p:nvPr/>
        </p:nvPicPr>
        <p:blipFill>
          <a:blip r:embed="rId6"/>
          <a:srcRect/>
          <a:stretch>
            <a:fillRect/>
          </a:stretch>
        </p:blipFill>
        <p:spPr>
          <a:xfrm>
            <a:off x="9642753" y="273071"/>
            <a:ext cx="8368609" cy="5623492"/>
          </a:xfrm>
          <a:prstGeom prst="rect">
            <a:avLst/>
          </a:prstGeom>
        </p:spPr>
      </p:pic>
      <p:grpSp>
        <p:nvGrpSpPr>
          <p:cNvPr id="9" name="Group 9"/>
          <p:cNvGrpSpPr/>
          <p:nvPr/>
        </p:nvGrpSpPr>
        <p:grpSpPr>
          <a:xfrm>
            <a:off x="685361" y="594360"/>
            <a:ext cx="8901551" cy="5567612"/>
            <a:chOff x="0" y="0"/>
            <a:chExt cx="11868735" cy="7423483"/>
          </a:xfrm>
        </p:grpSpPr>
        <p:sp>
          <p:nvSpPr>
            <p:cNvPr id="10" name="TextBox 10"/>
            <p:cNvSpPr txBox="1"/>
            <p:nvPr/>
          </p:nvSpPr>
          <p:spPr>
            <a:xfrm>
              <a:off x="0" y="57150"/>
              <a:ext cx="11868735" cy="3146637"/>
            </a:xfrm>
            <a:prstGeom prst="rect">
              <a:avLst/>
            </a:prstGeom>
          </p:spPr>
          <p:txBody>
            <a:bodyPr lIns="0" tIns="0" rIns="0" bIns="0" rtlCol="0" anchor="t">
              <a:spAutoFit/>
            </a:bodyPr>
            <a:lstStyle/>
            <a:p>
              <a:pPr>
                <a:lnSpc>
                  <a:spcPts val="6160"/>
                </a:lnSpc>
              </a:pPr>
              <a:r>
                <a:rPr lang="en-US" sz="5600">
                  <a:solidFill>
                    <a:srgbClr val="000000"/>
                  </a:solidFill>
                  <a:latin typeface="Source Sans Pro"/>
                </a:rPr>
                <a:t>Are Your child is being well prepared to continue his/her education In Online mode?</a:t>
              </a:r>
            </a:p>
          </p:txBody>
        </p:sp>
        <p:sp>
          <p:nvSpPr>
            <p:cNvPr id="11" name="TextBox 11"/>
            <p:cNvSpPr txBox="1"/>
            <p:nvPr/>
          </p:nvSpPr>
          <p:spPr>
            <a:xfrm>
              <a:off x="0" y="3703228"/>
              <a:ext cx="11868735" cy="3720255"/>
            </a:xfrm>
            <a:prstGeom prst="rect">
              <a:avLst/>
            </a:prstGeom>
          </p:spPr>
          <p:txBody>
            <a:bodyPr lIns="0" tIns="0" rIns="0" bIns="0" rtlCol="0" anchor="t">
              <a:spAutoFit/>
            </a:bodyPr>
            <a:lstStyle/>
            <a:p>
              <a:pPr>
                <a:lnSpc>
                  <a:spcPts val="5599"/>
                </a:lnSpc>
              </a:pPr>
              <a:r>
                <a:rPr lang="en-US" sz="3999">
                  <a:solidFill>
                    <a:srgbClr val="004AAD"/>
                  </a:solidFill>
                  <a:latin typeface="Source Sans Pro"/>
                </a:rPr>
                <a:t>According to parent's 66.7% of respondents, their child is being well prepared to continue his/her education in online mode.</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grpSp>
        <p:nvGrpSpPr>
          <p:cNvPr id="2" name="Group 2"/>
          <p:cNvGrpSpPr/>
          <p:nvPr/>
        </p:nvGrpSpPr>
        <p:grpSpPr>
          <a:xfrm>
            <a:off x="776801" y="598170"/>
            <a:ext cx="8352911" cy="5312342"/>
            <a:chOff x="0" y="0"/>
            <a:chExt cx="11137215" cy="7083122"/>
          </a:xfrm>
        </p:grpSpPr>
        <p:sp>
          <p:nvSpPr>
            <p:cNvPr id="3" name="TextBox 3"/>
            <p:cNvSpPr txBox="1"/>
            <p:nvPr/>
          </p:nvSpPr>
          <p:spPr>
            <a:xfrm>
              <a:off x="0" y="57150"/>
              <a:ext cx="11137215" cy="4099984"/>
            </a:xfrm>
            <a:prstGeom prst="rect">
              <a:avLst/>
            </a:prstGeom>
          </p:spPr>
          <p:txBody>
            <a:bodyPr lIns="0" tIns="0" rIns="0" bIns="0" rtlCol="0" anchor="t">
              <a:spAutoFit/>
            </a:bodyPr>
            <a:lstStyle/>
            <a:p>
              <a:pPr>
                <a:lnSpc>
                  <a:spcPts val="6050"/>
                </a:lnSpc>
              </a:pPr>
              <a:r>
                <a:rPr lang="en-US" sz="5500">
                  <a:solidFill>
                    <a:srgbClr val="000000"/>
                  </a:solidFill>
                  <a:latin typeface="Source Sans Pro"/>
                </a:rPr>
                <a:t>Do you think your child's educational program is of high quality to study in online mode?</a:t>
              </a:r>
            </a:p>
          </p:txBody>
        </p:sp>
        <p:sp>
          <p:nvSpPr>
            <p:cNvPr id="4" name="TextBox 4"/>
            <p:cNvSpPr txBox="1"/>
            <p:nvPr/>
          </p:nvSpPr>
          <p:spPr>
            <a:xfrm>
              <a:off x="0" y="4675625"/>
              <a:ext cx="11137215" cy="2407498"/>
            </a:xfrm>
            <a:prstGeom prst="rect">
              <a:avLst/>
            </a:prstGeom>
          </p:spPr>
          <p:txBody>
            <a:bodyPr lIns="0" tIns="0" rIns="0" bIns="0" rtlCol="0" anchor="t">
              <a:spAutoFit/>
            </a:bodyPr>
            <a:lstStyle/>
            <a:p>
              <a:pPr>
                <a:lnSpc>
                  <a:spcPts val="4899"/>
                </a:lnSpc>
              </a:pPr>
              <a:r>
                <a:rPr lang="en-US" sz="3499">
                  <a:solidFill>
                    <a:srgbClr val="004AAD"/>
                  </a:solidFill>
                  <a:latin typeface="Source Sans Pro"/>
                </a:rPr>
                <a:t>50% of the parent's respondents agree that their child's educational program is of high quality to study in online mode.</a:t>
              </a:r>
            </a:p>
          </p:txBody>
        </p:sp>
      </p:grpSp>
      <p:sp>
        <p:nvSpPr>
          <p:cNvPr id="5" name="AutoShape 5"/>
          <p:cNvSpPr/>
          <p:nvPr/>
        </p:nvSpPr>
        <p:spPr>
          <a:xfrm rot="-5400000">
            <a:off x="4476349" y="4394830"/>
            <a:ext cx="9335303" cy="0"/>
          </a:xfrm>
          <a:prstGeom prst="line">
            <a:avLst/>
          </a:prstGeom>
          <a:ln w="28575" cap="rnd">
            <a:solidFill>
              <a:srgbClr val="000000"/>
            </a:solidFill>
            <a:prstDash val="sysDash"/>
            <a:headEnd type="none" w="sm" len="sm"/>
            <a:tailEnd type="none" w="sm" len="sm"/>
          </a:ln>
        </p:spPr>
      </p:sp>
      <p:grpSp>
        <p:nvGrpSpPr>
          <p:cNvPr id="6" name="Group 6"/>
          <p:cNvGrpSpPr/>
          <p:nvPr/>
        </p:nvGrpSpPr>
        <p:grpSpPr>
          <a:xfrm>
            <a:off x="-323997" y="8437540"/>
            <a:ext cx="18935995" cy="2234114"/>
            <a:chOff x="0" y="0"/>
            <a:chExt cx="46247928" cy="5456441"/>
          </a:xfrm>
        </p:grpSpPr>
        <p:sp>
          <p:nvSpPr>
            <p:cNvPr id="7" name="Freeform 7"/>
            <p:cNvSpPr/>
            <p:nvPr/>
          </p:nvSpPr>
          <p:spPr>
            <a:xfrm>
              <a:off x="31750" y="31750"/>
              <a:ext cx="46184427" cy="5392941"/>
            </a:xfrm>
            <a:custGeom>
              <a:avLst/>
              <a:gdLst/>
              <a:ahLst/>
              <a:cxnLst/>
              <a:rect l="l" t="t" r="r" b="b"/>
              <a:pathLst>
                <a:path w="46184427" h="5392941">
                  <a:moveTo>
                    <a:pt x="46091717" y="5392941"/>
                  </a:moveTo>
                  <a:lnTo>
                    <a:pt x="92710" y="5392941"/>
                  </a:lnTo>
                  <a:cubicBezTo>
                    <a:pt x="41910" y="5392941"/>
                    <a:pt x="0" y="5351031"/>
                    <a:pt x="0" y="5300231"/>
                  </a:cubicBezTo>
                  <a:lnTo>
                    <a:pt x="0" y="92710"/>
                  </a:lnTo>
                  <a:cubicBezTo>
                    <a:pt x="0" y="41910"/>
                    <a:pt x="41910" y="0"/>
                    <a:pt x="92710" y="0"/>
                  </a:cubicBezTo>
                  <a:lnTo>
                    <a:pt x="46090449" y="0"/>
                  </a:lnTo>
                  <a:cubicBezTo>
                    <a:pt x="46141249" y="0"/>
                    <a:pt x="46183159" y="41910"/>
                    <a:pt x="46183159" y="92710"/>
                  </a:cubicBezTo>
                  <a:lnTo>
                    <a:pt x="46183159" y="5298961"/>
                  </a:lnTo>
                  <a:cubicBezTo>
                    <a:pt x="46184427" y="5351031"/>
                    <a:pt x="46142517" y="5392941"/>
                    <a:pt x="46091717" y="5392941"/>
                  </a:cubicBezTo>
                  <a:close/>
                </a:path>
              </a:pathLst>
            </a:custGeom>
            <a:solidFill>
              <a:srgbClr val="F1EEE8"/>
            </a:solidFill>
          </p:spPr>
        </p:sp>
        <p:sp>
          <p:nvSpPr>
            <p:cNvPr id="8" name="Freeform 8"/>
            <p:cNvSpPr/>
            <p:nvPr/>
          </p:nvSpPr>
          <p:spPr>
            <a:xfrm>
              <a:off x="0" y="0"/>
              <a:ext cx="46247927" cy="5456441"/>
            </a:xfrm>
            <a:custGeom>
              <a:avLst/>
              <a:gdLst/>
              <a:ahLst/>
              <a:cxnLst/>
              <a:rect l="l" t="t" r="r" b="b"/>
              <a:pathLst>
                <a:path w="46247927" h="5456441">
                  <a:moveTo>
                    <a:pt x="46123467" y="59690"/>
                  </a:moveTo>
                  <a:cubicBezTo>
                    <a:pt x="46159027" y="59690"/>
                    <a:pt x="46188238" y="88900"/>
                    <a:pt x="46188238" y="124460"/>
                  </a:cubicBezTo>
                  <a:lnTo>
                    <a:pt x="46188238" y="5331982"/>
                  </a:lnTo>
                  <a:cubicBezTo>
                    <a:pt x="46188238" y="5367541"/>
                    <a:pt x="46159027" y="5396751"/>
                    <a:pt x="46123467" y="5396751"/>
                  </a:cubicBezTo>
                  <a:lnTo>
                    <a:pt x="124460" y="5396751"/>
                  </a:lnTo>
                  <a:cubicBezTo>
                    <a:pt x="88900" y="5396751"/>
                    <a:pt x="59690" y="5367541"/>
                    <a:pt x="59690" y="5331982"/>
                  </a:cubicBezTo>
                  <a:lnTo>
                    <a:pt x="59690" y="124460"/>
                  </a:lnTo>
                  <a:cubicBezTo>
                    <a:pt x="59690" y="88900"/>
                    <a:pt x="88900" y="59690"/>
                    <a:pt x="124460" y="59690"/>
                  </a:cubicBezTo>
                  <a:lnTo>
                    <a:pt x="46123467" y="59690"/>
                  </a:lnTo>
                  <a:moveTo>
                    <a:pt x="46123467" y="0"/>
                  </a:moveTo>
                  <a:lnTo>
                    <a:pt x="124460" y="0"/>
                  </a:lnTo>
                  <a:cubicBezTo>
                    <a:pt x="55880" y="0"/>
                    <a:pt x="0" y="55880"/>
                    <a:pt x="0" y="124460"/>
                  </a:cubicBezTo>
                  <a:lnTo>
                    <a:pt x="0" y="5331982"/>
                  </a:lnTo>
                  <a:cubicBezTo>
                    <a:pt x="0" y="5400561"/>
                    <a:pt x="55880" y="5456441"/>
                    <a:pt x="124460" y="5456441"/>
                  </a:cubicBezTo>
                  <a:lnTo>
                    <a:pt x="46123467" y="5456441"/>
                  </a:lnTo>
                  <a:cubicBezTo>
                    <a:pt x="46192049" y="5456441"/>
                    <a:pt x="46247927" y="5400561"/>
                    <a:pt x="46247927" y="5331982"/>
                  </a:cubicBezTo>
                  <a:lnTo>
                    <a:pt x="46247927" y="124460"/>
                  </a:lnTo>
                  <a:cubicBezTo>
                    <a:pt x="46247927" y="55880"/>
                    <a:pt x="46192049" y="0"/>
                    <a:pt x="46123467" y="0"/>
                  </a:cubicBezTo>
                  <a:close/>
                </a:path>
              </a:pathLst>
            </a:custGeom>
            <a:solidFill>
              <a:srgbClr val="000000"/>
            </a:solidFill>
          </p:spPr>
        </p:sp>
      </p:gr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696054" y="5896562"/>
            <a:ext cx="3045865" cy="3526791"/>
          </a:xfrm>
          <a:prstGeom prst="rect">
            <a:avLst/>
          </a:prstGeom>
        </p:spPr>
      </p:pic>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12374661" y="5896562"/>
            <a:ext cx="2904793" cy="3526791"/>
          </a:xfrm>
          <a:prstGeom prst="rect">
            <a:avLst/>
          </a:prstGeom>
        </p:spPr>
      </p:pic>
      <p:pic>
        <p:nvPicPr>
          <p:cNvPr id="11" name="Picture 11"/>
          <p:cNvPicPr>
            <a:picLocks noChangeAspect="1"/>
          </p:cNvPicPr>
          <p:nvPr/>
        </p:nvPicPr>
        <p:blipFill>
          <a:blip r:embed="rId6"/>
          <a:srcRect/>
          <a:stretch>
            <a:fillRect/>
          </a:stretch>
        </p:blipFill>
        <p:spPr>
          <a:xfrm>
            <a:off x="9129712" y="442260"/>
            <a:ext cx="9053527" cy="562416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grpSp>
        <p:nvGrpSpPr>
          <p:cNvPr id="2" name="Group 2"/>
          <p:cNvGrpSpPr/>
          <p:nvPr/>
        </p:nvGrpSpPr>
        <p:grpSpPr>
          <a:xfrm>
            <a:off x="748226" y="417132"/>
            <a:ext cx="8717354" cy="5993062"/>
            <a:chOff x="0" y="0"/>
            <a:chExt cx="11623139" cy="7990750"/>
          </a:xfrm>
        </p:grpSpPr>
        <p:sp>
          <p:nvSpPr>
            <p:cNvPr id="3" name="TextBox 3"/>
            <p:cNvSpPr txBox="1"/>
            <p:nvPr/>
          </p:nvSpPr>
          <p:spPr>
            <a:xfrm>
              <a:off x="0" y="47625"/>
              <a:ext cx="11623139" cy="4194176"/>
            </a:xfrm>
            <a:prstGeom prst="rect">
              <a:avLst/>
            </a:prstGeom>
          </p:spPr>
          <p:txBody>
            <a:bodyPr lIns="0" tIns="0" rIns="0" bIns="0" rtlCol="0" anchor="t">
              <a:spAutoFit/>
            </a:bodyPr>
            <a:lstStyle/>
            <a:p>
              <a:pPr>
                <a:lnSpc>
                  <a:spcPts val="4950"/>
                </a:lnSpc>
              </a:pPr>
              <a:r>
                <a:rPr lang="en-US" sz="4500">
                  <a:solidFill>
                    <a:srgbClr val="000000"/>
                  </a:solidFill>
                  <a:latin typeface="Source Sans Pro"/>
                </a:rPr>
                <a:t>Do you find that academic work in online mode takes up most of your child's time and hence prevents them from enjoying other activities that they enjoy?</a:t>
              </a:r>
            </a:p>
          </p:txBody>
        </p:sp>
        <p:sp>
          <p:nvSpPr>
            <p:cNvPr id="4" name="TextBox 4"/>
            <p:cNvSpPr txBox="1"/>
            <p:nvPr/>
          </p:nvSpPr>
          <p:spPr>
            <a:xfrm>
              <a:off x="0" y="4760292"/>
              <a:ext cx="11623139" cy="3230458"/>
            </a:xfrm>
            <a:prstGeom prst="rect">
              <a:avLst/>
            </a:prstGeom>
          </p:spPr>
          <p:txBody>
            <a:bodyPr lIns="0" tIns="0" rIns="0" bIns="0" rtlCol="0" anchor="t">
              <a:spAutoFit/>
            </a:bodyPr>
            <a:lstStyle/>
            <a:p>
              <a:pPr>
                <a:lnSpc>
                  <a:spcPts val="4899"/>
                </a:lnSpc>
              </a:pPr>
              <a:r>
                <a:rPr lang="en-US" sz="3499">
                  <a:solidFill>
                    <a:srgbClr val="004AAD"/>
                  </a:solidFill>
                  <a:latin typeface="Source Sans Pro"/>
                </a:rPr>
                <a:t>33.3% of respondents completely agree that academic work in online education takes most of their child's time and hence prevents them from enjoying other activities that they enjoy.</a:t>
              </a:r>
            </a:p>
          </p:txBody>
        </p:sp>
      </p:grpSp>
      <p:sp>
        <p:nvSpPr>
          <p:cNvPr id="5" name="AutoShape 5"/>
          <p:cNvSpPr/>
          <p:nvPr/>
        </p:nvSpPr>
        <p:spPr>
          <a:xfrm rot="-5400000">
            <a:off x="4812216" y="4394830"/>
            <a:ext cx="9335303" cy="0"/>
          </a:xfrm>
          <a:prstGeom prst="line">
            <a:avLst/>
          </a:prstGeom>
          <a:ln w="28575" cap="rnd">
            <a:solidFill>
              <a:srgbClr val="000000"/>
            </a:solidFill>
            <a:prstDash val="sysDash"/>
            <a:headEnd type="none" w="sm" len="sm"/>
            <a:tailEnd type="none" w="sm" len="sm"/>
          </a:ln>
        </p:spPr>
      </p:sp>
      <p:grpSp>
        <p:nvGrpSpPr>
          <p:cNvPr id="6" name="Group 6"/>
          <p:cNvGrpSpPr/>
          <p:nvPr/>
        </p:nvGrpSpPr>
        <p:grpSpPr>
          <a:xfrm>
            <a:off x="-323997" y="8437540"/>
            <a:ext cx="18935995" cy="2234114"/>
            <a:chOff x="0" y="0"/>
            <a:chExt cx="46247928" cy="5456441"/>
          </a:xfrm>
        </p:grpSpPr>
        <p:sp>
          <p:nvSpPr>
            <p:cNvPr id="7" name="Freeform 7"/>
            <p:cNvSpPr/>
            <p:nvPr/>
          </p:nvSpPr>
          <p:spPr>
            <a:xfrm>
              <a:off x="31750" y="31750"/>
              <a:ext cx="46184427" cy="5392941"/>
            </a:xfrm>
            <a:custGeom>
              <a:avLst/>
              <a:gdLst/>
              <a:ahLst/>
              <a:cxnLst/>
              <a:rect l="l" t="t" r="r" b="b"/>
              <a:pathLst>
                <a:path w="46184427" h="5392941">
                  <a:moveTo>
                    <a:pt x="46091717" y="5392941"/>
                  </a:moveTo>
                  <a:lnTo>
                    <a:pt x="92710" y="5392941"/>
                  </a:lnTo>
                  <a:cubicBezTo>
                    <a:pt x="41910" y="5392941"/>
                    <a:pt x="0" y="5351031"/>
                    <a:pt x="0" y="5300231"/>
                  </a:cubicBezTo>
                  <a:lnTo>
                    <a:pt x="0" y="92710"/>
                  </a:lnTo>
                  <a:cubicBezTo>
                    <a:pt x="0" y="41910"/>
                    <a:pt x="41910" y="0"/>
                    <a:pt x="92710" y="0"/>
                  </a:cubicBezTo>
                  <a:lnTo>
                    <a:pt x="46090449" y="0"/>
                  </a:lnTo>
                  <a:cubicBezTo>
                    <a:pt x="46141249" y="0"/>
                    <a:pt x="46183159" y="41910"/>
                    <a:pt x="46183159" y="92710"/>
                  </a:cubicBezTo>
                  <a:lnTo>
                    <a:pt x="46183159" y="5298961"/>
                  </a:lnTo>
                  <a:cubicBezTo>
                    <a:pt x="46184427" y="5351031"/>
                    <a:pt x="46142517" y="5392941"/>
                    <a:pt x="46091717" y="5392941"/>
                  </a:cubicBezTo>
                  <a:close/>
                </a:path>
              </a:pathLst>
            </a:custGeom>
            <a:solidFill>
              <a:srgbClr val="F1EEE8"/>
            </a:solidFill>
          </p:spPr>
        </p:sp>
        <p:sp>
          <p:nvSpPr>
            <p:cNvPr id="8" name="Freeform 8"/>
            <p:cNvSpPr/>
            <p:nvPr/>
          </p:nvSpPr>
          <p:spPr>
            <a:xfrm>
              <a:off x="0" y="0"/>
              <a:ext cx="46247927" cy="5456441"/>
            </a:xfrm>
            <a:custGeom>
              <a:avLst/>
              <a:gdLst/>
              <a:ahLst/>
              <a:cxnLst/>
              <a:rect l="l" t="t" r="r" b="b"/>
              <a:pathLst>
                <a:path w="46247927" h="5456441">
                  <a:moveTo>
                    <a:pt x="46123467" y="59690"/>
                  </a:moveTo>
                  <a:cubicBezTo>
                    <a:pt x="46159027" y="59690"/>
                    <a:pt x="46188238" y="88900"/>
                    <a:pt x="46188238" y="124460"/>
                  </a:cubicBezTo>
                  <a:lnTo>
                    <a:pt x="46188238" y="5331982"/>
                  </a:lnTo>
                  <a:cubicBezTo>
                    <a:pt x="46188238" y="5367541"/>
                    <a:pt x="46159027" y="5396751"/>
                    <a:pt x="46123467" y="5396751"/>
                  </a:cubicBezTo>
                  <a:lnTo>
                    <a:pt x="124460" y="5396751"/>
                  </a:lnTo>
                  <a:cubicBezTo>
                    <a:pt x="88900" y="5396751"/>
                    <a:pt x="59690" y="5367541"/>
                    <a:pt x="59690" y="5331982"/>
                  </a:cubicBezTo>
                  <a:lnTo>
                    <a:pt x="59690" y="124460"/>
                  </a:lnTo>
                  <a:cubicBezTo>
                    <a:pt x="59690" y="88900"/>
                    <a:pt x="88900" y="59690"/>
                    <a:pt x="124460" y="59690"/>
                  </a:cubicBezTo>
                  <a:lnTo>
                    <a:pt x="46123467" y="59690"/>
                  </a:lnTo>
                  <a:moveTo>
                    <a:pt x="46123467" y="0"/>
                  </a:moveTo>
                  <a:lnTo>
                    <a:pt x="124460" y="0"/>
                  </a:lnTo>
                  <a:cubicBezTo>
                    <a:pt x="55880" y="0"/>
                    <a:pt x="0" y="55880"/>
                    <a:pt x="0" y="124460"/>
                  </a:cubicBezTo>
                  <a:lnTo>
                    <a:pt x="0" y="5331982"/>
                  </a:lnTo>
                  <a:cubicBezTo>
                    <a:pt x="0" y="5400561"/>
                    <a:pt x="55880" y="5456441"/>
                    <a:pt x="124460" y="5456441"/>
                  </a:cubicBezTo>
                  <a:lnTo>
                    <a:pt x="46123467" y="5456441"/>
                  </a:lnTo>
                  <a:cubicBezTo>
                    <a:pt x="46192049" y="5456441"/>
                    <a:pt x="46247927" y="5400561"/>
                    <a:pt x="46247927" y="5331982"/>
                  </a:cubicBezTo>
                  <a:lnTo>
                    <a:pt x="46247927" y="124460"/>
                  </a:lnTo>
                  <a:cubicBezTo>
                    <a:pt x="46247927" y="55880"/>
                    <a:pt x="46192049" y="0"/>
                    <a:pt x="46123467" y="0"/>
                  </a:cubicBezTo>
                  <a:close/>
                </a:path>
              </a:pathLst>
            </a:custGeom>
            <a:solidFill>
              <a:srgbClr val="000000"/>
            </a:solidFill>
          </p:spPr>
        </p:sp>
      </p:gr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467454" y="6410194"/>
            <a:ext cx="3045865" cy="3526791"/>
          </a:xfrm>
          <a:prstGeom prst="rect">
            <a:avLst/>
          </a:prstGeom>
        </p:spPr>
      </p:pic>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12374661" y="6239462"/>
            <a:ext cx="2904793" cy="3526791"/>
          </a:xfrm>
          <a:prstGeom prst="rect">
            <a:avLst/>
          </a:prstGeom>
        </p:spPr>
      </p:pic>
      <p:pic>
        <p:nvPicPr>
          <p:cNvPr id="11" name="Picture 11"/>
          <p:cNvPicPr>
            <a:picLocks noChangeAspect="1"/>
          </p:cNvPicPr>
          <p:nvPr/>
        </p:nvPicPr>
        <p:blipFill>
          <a:blip r:embed="rId6"/>
          <a:srcRect/>
          <a:stretch>
            <a:fillRect/>
          </a:stretch>
        </p:blipFill>
        <p:spPr>
          <a:xfrm>
            <a:off x="9494155" y="930764"/>
            <a:ext cx="8665805" cy="496579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grpSp>
        <p:nvGrpSpPr>
          <p:cNvPr id="2" name="Group 2"/>
          <p:cNvGrpSpPr/>
          <p:nvPr/>
        </p:nvGrpSpPr>
        <p:grpSpPr>
          <a:xfrm>
            <a:off x="713936" y="729000"/>
            <a:ext cx="7987151" cy="5167562"/>
            <a:chOff x="0" y="0"/>
            <a:chExt cx="10649535" cy="6890083"/>
          </a:xfrm>
        </p:grpSpPr>
        <p:sp>
          <p:nvSpPr>
            <p:cNvPr id="3" name="TextBox 3"/>
            <p:cNvSpPr txBox="1"/>
            <p:nvPr/>
          </p:nvSpPr>
          <p:spPr>
            <a:xfrm>
              <a:off x="0" y="57150"/>
              <a:ext cx="10649535" cy="3083984"/>
            </a:xfrm>
            <a:prstGeom prst="rect">
              <a:avLst/>
            </a:prstGeom>
          </p:spPr>
          <p:txBody>
            <a:bodyPr lIns="0" tIns="0" rIns="0" bIns="0" rtlCol="0" anchor="t">
              <a:spAutoFit/>
            </a:bodyPr>
            <a:lstStyle/>
            <a:p>
              <a:pPr>
                <a:lnSpc>
                  <a:spcPts val="6050"/>
                </a:lnSpc>
              </a:pPr>
              <a:r>
                <a:rPr lang="en-US" sz="5500">
                  <a:solidFill>
                    <a:srgbClr val="000000"/>
                  </a:solidFill>
                  <a:latin typeface="Source Sans Pro"/>
                </a:rPr>
                <a:t>Do you think that online classes affect the quality of your child’s education?</a:t>
              </a:r>
            </a:p>
          </p:txBody>
        </p:sp>
        <p:sp>
          <p:nvSpPr>
            <p:cNvPr id="4" name="TextBox 4"/>
            <p:cNvSpPr txBox="1"/>
            <p:nvPr/>
          </p:nvSpPr>
          <p:spPr>
            <a:xfrm>
              <a:off x="0" y="3659625"/>
              <a:ext cx="10649535" cy="3230458"/>
            </a:xfrm>
            <a:prstGeom prst="rect">
              <a:avLst/>
            </a:prstGeom>
          </p:spPr>
          <p:txBody>
            <a:bodyPr lIns="0" tIns="0" rIns="0" bIns="0" rtlCol="0" anchor="t">
              <a:spAutoFit/>
            </a:bodyPr>
            <a:lstStyle/>
            <a:p>
              <a:pPr>
                <a:lnSpc>
                  <a:spcPts val="4899"/>
                </a:lnSpc>
              </a:pPr>
              <a:r>
                <a:rPr lang="en-US" sz="3499">
                  <a:solidFill>
                    <a:srgbClr val="004AAD"/>
                  </a:solidFill>
                  <a:latin typeface="Source Sans Pro"/>
                </a:rPr>
                <a:t>50% of respondents say that online classes affect the quality of their child's education whereas 50% of the respondents are not sure about it.</a:t>
              </a:r>
            </a:p>
          </p:txBody>
        </p:sp>
      </p:grpSp>
      <p:sp>
        <p:nvSpPr>
          <p:cNvPr id="5" name="AutoShape 5"/>
          <p:cNvSpPr/>
          <p:nvPr/>
        </p:nvSpPr>
        <p:spPr>
          <a:xfrm rot="-5400000">
            <a:off x="4185743" y="4326250"/>
            <a:ext cx="9335303" cy="0"/>
          </a:xfrm>
          <a:prstGeom prst="line">
            <a:avLst/>
          </a:prstGeom>
          <a:ln w="28575" cap="rnd">
            <a:solidFill>
              <a:srgbClr val="000000"/>
            </a:solidFill>
            <a:prstDash val="sysDash"/>
            <a:headEnd type="none" w="sm" len="sm"/>
            <a:tailEnd type="none" w="sm" len="sm"/>
          </a:ln>
        </p:spPr>
      </p:sp>
      <p:grpSp>
        <p:nvGrpSpPr>
          <p:cNvPr id="6" name="Group 6"/>
          <p:cNvGrpSpPr/>
          <p:nvPr/>
        </p:nvGrpSpPr>
        <p:grpSpPr>
          <a:xfrm>
            <a:off x="-323997" y="8437540"/>
            <a:ext cx="18935995" cy="2234114"/>
            <a:chOff x="0" y="0"/>
            <a:chExt cx="46247928" cy="5456441"/>
          </a:xfrm>
        </p:grpSpPr>
        <p:sp>
          <p:nvSpPr>
            <p:cNvPr id="7" name="Freeform 7"/>
            <p:cNvSpPr/>
            <p:nvPr/>
          </p:nvSpPr>
          <p:spPr>
            <a:xfrm>
              <a:off x="31750" y="31750"/>
              <a:ext cx="46184427" cy="5392941"/>
            </a:xfrm>
            <a:custGeom>
              <a:avLst/>
              <a:gdLst/>
              <a:ahLst/>
              <a:cxnLst/>
              <a:rect l="l" t="t" r="r" b="b"/>
              <a:pathLst>
                <a:path w="46184427" h="5392941">
                  <a:moveTo>
                    <a:pt x="46091717" y="5392941"/>
                  </a:moveTo>
                  <a:lnTo>
                    <a:pt x="92710" y="5392941"/>
                  </a:lnTo>
                  <a:cubicBezTo>
                    <a:pt x="41910" y="5392941"/>
                    <a:pt x="0" y="5351031"/>
                    <a:pt x="0" y="5300231"/>
                  </a:cubicBezTo>
                  <a:lnTo>
                    <a:pt x="0" y="92710"/>
                  </a:lnTo>
                  <a:cubicBezTo>
                    <a:pt x="0" y="41910"/>
                    <a:pt x="41910" y="0"/>
                    <a:pt x="92710" y="0"/>
                  </a:cubicBezTo>
                  <a:lnTo>
                    <a:pt x="46090449" y="0"/>
                  </a:lnTo>
                  <a:cubicBezTo>
                    <a:pt x="46141249" y="0"/>
                    <a:pt x="46183159" y="41910"/>
                    <a:pt x="46183159" y="92710"/>
                  </a:cubicBezTo>
                  <a:lnTo>
                    <a:pt x="46183159" y="5298961"/>
                  </a:lnTo>
                  <a:cubicBezTo>
                    <a:pt x="46184427" y="5351031"/>
                    <a:pt x="46142517" y="5392941"/>
                    <a:pt x="46091717" y="5392941"/>
                  </a:cubicBezTo>
                  <a:close/>
                </a:path>
              </a:pathLst>
            </a:custGeom>
            <a:solidFill>
              <a:srgbClr val="F1EEE8"/>
            </a:solidFill>
          </p:spPr>
        </p:sp>
        <p:sp>
          <p:nvSpPr>
            <p:cNvPr id="8" name="Freeform 8"/>
            <p:cNvSpPr/>
            <p:nvPr/>
          </p:nvSpPr>
          <p:spPr>
            <a:xfrm>
              <a:off x="0" y="0"/>
              <a:ext cx="46247927" cy="5456441"/>
            </a:xfrm>
            <a:custGeom>
              <a:avLst/>
              <a:gdLst/>
              <a:ahLst/>
              <a:cxnLst/>
              <a:rect l="l" t="t" r="r" b="b"/>
              <a:pathLst>
                <a:path w="46247927" h="5456441">
                  <a:moveTo>
                    <a:pt x="46123467" y="59690"/>
                  </a:moveTo>
                  <a:cubicBezTo>
                    <a:pt x="46159027" y="59690"/>
                    <a:pt x="46188238" y="88900"/>
                    <a:pt x="46188238" y="124460"/>
                  </a:cubicBezTo>
                  <a:lnTo>
                    <a:pt x="46188238" y="5331982"/>
                  </a:lnTo>
                  <a:cubicBezTo>
                    <a:pt x="46188238" y="5367541"/>
                    <a:pt x="46159027" y="5396751"/>
                    <a:pt x="46123467" y="5396751"/>
                  </a:cubicBezTo>
                  <a:lnTo>
                    <a:pt x="124460" y="5396751"/>
                  </a:lnTo>
                  <a:cubicBezTo>
                    <a:pt x="88900" y="5396751"/>
                    <a:pt x="59690" y="5367541"/>
                    <a:pt x="59690" y="5331982"/>
                  </a:cubicBezTo>
                  <a:lnTo>
                    <a:pt x="59690" y="124460"/>
                  </a:lnTo>
                  <a:cubicBezTo>
                    <a:pt x="59690" y="88900"/>
                    <a:pt x="88900" y="59690"/>
                    <a:pt x="124460" y="59690"/>
                  </a:cubicBezTo>
                  <a:lnTo>
                    <a:pt x="46123467" y="59690"/>
                  </a:lnTo>
                  <a:moveTo>
                    <a:pt x="46123467" y="0"/>
                  </a:moveTo>
                  <a:lnTo>
                    <a:pt x="124460" y="0"/>
                  </a:lnTo>
                  <a:cubicBezTo>
                    <a:pt x="55880" y="0"/>
                    <a:pt x="0" y="55880"/>
                    <a:pt x="0" y="124460"/>
                  </a:cubicBezTo>
                  <a:lnTo>
                    <a:pt x="0" y="5331982"/>
                  </a:lnTo>
                  <a:cubicBezTo>
                    <a:pt x="0" y="5400561"/>
                    <a:pt x="55880" y="5456441"/>
                    <a:pt x="124460" y="5456441"/>
                  </a:cubicBezTo>
                  <a:lnTo>
                    <a:pt x="46123467" y="5456441"/>
                  </a:lnTo>
                  <a:cubicBezTo>
                    <a:pt x="46192049" y="5456441"/>
                    <a:pt x="46247927" y="5400561"/>
                    <a:pt x="46247927" y="5331982"/>
                  </a:cubicBezTo>
                  <a:lnTo>
                    <a:pt x="46247927" y="124460"/>
                  </a:lnTo>
                  <a:cubicBezTo>
                    <a:pt x="46247927" y="55880"/>
                    <a:pt x="46192049" y="0"/>
                    <a:pt x="46123467" y="0"/>
                  </a:cubicBezTo>
                  <a:close/>
                </a:path>
              </a:pathLst>
            </a:custGeom>
            <a:solidFill>
              <a:srgbClr val="000000"/>
            </a:solidFill>
          </p:spPr>
        </p:sp>
      </p:gr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718914" y="6027806"/>
            <a:ext cx="3045865" cy="3526791"/>
          </a:xfrm>
          <a:prstGeom prst="rect">
            <a:avLst/>
          </a:prstGeom>
        </p:spPr>
      </p:pic>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12420381" y="6027806"/>
            <a:ext cx="2904793" cy="3526791"/>
          </a:xfrm>
          <a:prstGeom prst="rect">
            <a:avLst/>
          </a:prstGeom>
        </p:spPr>
      </p:pic>
      <p:pic>
        <p:nvPicPr>
          <p:cNvPr id="11" name="Picture 11"/>
          <p:cNvPicPr>
            <a:picLocks noChangeAspect="1"/>
          </p:cNvPicPr>
          <p:nvPr/>
        </p:nvPicPr>
        <p:blipFill>
          <a:blip r:embed="rId6"/>
          <a:srcRect l="1904"/>
          <a:stretch>
            <a:fillRect/>
          </a:stretch>
        </p:blipFill>
        <p:spPr>
          <a:xfrm>
            <a:off x="8867682" y="612121"/>
            <a:ext cx="9420318" cy="528444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grpSp>
        <p:nvGrpSpPr>
          <p:cNvPr id="2" name="Group 2"/>
          <p:cNvGrpSpPr/>
          <p:nvPr/>
        </p:nvGrpSpPr>
        <p:grpSpPr>
          <a:xfrm>
            <a:off x="1" y="2973405"/>
            <a:ext cx="18288000" cy="4843110"/>
            <a:chOff x="0" y="0"/>
            <a:chExt cx="47351610" cy="11828468"/>
          </a:xfrm>
        </p:grpSpPr>
        <p:sp>
          <p:nvSpPr>
            <p:cNvPr id="3" name="Freeform 3"/>
            <p:cNvSpPr/>
            <p:nvPr/>
          </p:nvSpPr>
          <p:spPr>
            <a:xfrm>
              <a:off x="31750" y="31750"/>
              <a:ext cx="47288112" cy="11764969"/>
            </a:xfrm>
            <a:custGeom>
              <a:avLst/>
              <a:gdLst/>
              <a:ahLst/>
              <a:cxnLst/>
              <a:rect l="l" t="t" r="r" b="b"/>
              <a:pathLst>
                <a:path w="47288112" h="11764969">
                  <a:moveTo>
                    <a:pt x="47195401" y="11764968"/>
                  </a:moveTo>
                  <a:lnTo>
                    <a:pt x="92710" y="11764968"/>
                  </a:lnTo>
                  <a:cubicBezTo>
                    <a:pt x="41910" y="11764968"/>
                    <a:pt x="0" y="11723058"/>
                    <a:pt x="0" y="11672258"/>
                  </a:cubicBezTo>
                  <a:lnTo>
                    <a:pt x="0" y="92710"/>
                  </a:lnTo>
                  <a:cubicBezTo>
                    <a:pt x="0" y="41910"/>
                    <a:pt x="41910" y="0"/>
                    <a:pt x="92710" y="0"/>
                  </a:cubicBezTo>
                  <a:lnTo>
                    <a:pt x="47194130" y="0"/>
                  </a:lnTo>
                  <a:cubicBezTo>
                    <a:pt x="47244930" y="0"/>
                    <a:pt x="47286841" y="41910"/>
                    <a:pt x="47286841" y="92710"/>
                  </a:cubicBezTo>
                  <a:lnTo>
                    <a:pt x="47286841" y="11670988"/>
                  </a:lnTo>
                  <a:cubicBezTo>
                    <a:pt x="47288112" y="11723058"/>
                    <a:pt x="47246201" y="11764969"/>
                    <a:pt x="47195401" y="11764969"/>
                  </a:cubicBezTo>
                  <a:close/>
                </a:path>
              </a:pathLst>
            </a:custGeom>
            <a:solidFill>
              <a:srgbClr val="FEFEFE"/>
            </a:solidFill>
          </p:spPr>
        </p:sp>
        <p:sp>
          <p:nvSpPr>
            <p:cNvPr id="4" name="Freeform 4"/>
            <p:cNvSpPr/>
            <p:nvPr/>
          </p:nvSpPr>
          <p:spPr>
            <a:xfrm>
              <a:off x="0" y="0"/>
              <a:ext cx="47351612" cy="11828469"/>
            </a:xfrm>
            <a:custGeom>
              <a:avLst/>
              <a:gdLst/>
              <a:ahLst/>
              <a:cxnLst/>
              <a:rect l="l" t="t" r="r" b="b"/>
              <a:pathLst>
                <a:path w="47351612" h="11828469">
                  <a:moveTo>
                    <a:pt x="47227151" y="59690"/>
                  </a:moveTo>
                  <a:cubicBezTo>
                    <a:pt x="47262709" y="59690"/>
                    <a:pt x="47291920" y="88900"/>
                    <a:pt x="47291920" y="124460"/>
                  </a:cubicBezTo>
                  <a:lnTo>
                    <a:pt x="47291920" y="11704008"/>
                  </a:lnTo>
                  <a:cubicBezTo>
                    <a:pt x="47291920" y="11739569"/>
                    <a:pt x="47262709" y="11768779"/>
                    <a:pt x="47227151" y="11768779"/>
                  </a:cubicBezTo>
                  <a:lnTo>
                    <a:pt x="124460" y="11768779"/>
                  </a:lnTo>
                  <a:cubicBezTo>
                    <a:pt x="88900" y="11768779"/>
                    <a:pt x="59690" y="11739569"/>
                    <a:pt x="59690" y="11704008"/>
                  </a:cubicBezTo>
                  <a:lnTo>
                    <a:pt x="59690" y="124460"/>
                  </a:lnTo>
                  <a:cubicBezTo>
                    <a:pt x="59690" y="88900"/>
                    <a:pt x="88900" y="59690"/>
                    <a:pt x="124460" y="59690"/>
                  </a:cubicBezTo>
                  <a:lnTo>
                    <a:pt x="47227151" y="59690"/>
                  </a:lnTo>
                  <a:moveTo>
                    <a:pt x="47227151" y="0"/>
                  </a:moveTo>
                  <a:lnTo>
                    <a:pt x="124460" y="0"/>
                  </a:lnTo>
                  <a:cubicBezTo>
                    <a:pt x="55880" y="0"/>
                    <a:pt x="0" y="55880"/>
                    <a:pt x="0" y="124460"/>
                  </a:cubicBezTo>
                  <a:lnTo>
                    <a:pt x="0" y="11704008"/>
                  </a:lnTo>
                  <a:cubicBezTo>
                    <a:pt x="0" y="11772588"/>
                    <a:pt x="55880" y="11828469"/>
                    <a:pt x="124460" y="11828469"/>
                  </a:cubicBezTo>
                  <a:lnTo>
                    <a:pt x="47227151" y="11828469"/>
                  </a:lnTo>
                  <a:cubicBezTo>
                    <a:pt x="47295730" y="11828469"/>
                    <a:pt x="47351612" y="11772588"/>
                    <a:pt x="47351612" y="11704008"/>
                  </a:cubicBezTo>
                  <a:lnTo>
                    <a:pt x="47351612" y="124460"/>
                  </a:lnTo>
                  <a:cubicBezTo>
                    <a:pt x="47351612" y="55880"/>
                    <a:pt x="47295730" y="0"/>
                    <a:pt x="47227151" y="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028700" y="1044762"/>
            <a:ext cx="7953618" cy="11245476"/>
          </a:xfrm>
          <a:prstGeom prst="rect">
            <a:avLst/>
          </a:prstGeom>
        </p:spPr>
      </p:pic>
      <p:sp>
        <p:nvSpPr>
          <p:cNvPr id="6" name="TextBox 6"/>
          <p:cNvSpPr txBox="1"/>
          <p:nvPr/>
        </p:nvSpPr>
        <p:spPr>
          <a:xfrm>
            <a:off x="8526780" y="3780790"/>
            <a:ext cx="9761220" cy="2820670"/>
          </a:xfrm>
          <a:prstGeom prst="rect">
            <a:avLst/>
          </a:prstGeom>
        </p:spPr>
        <p:txBody>
          <a:bodyPr lIns="0" tIns="0" rIns="0" bIns="0" rtlCol="0" anchor="t">
            <a:spAutoFit/>
          </a:bodyPr>
          <a:lstStyle/>
          <a:p>
            <a:pPr algn="ctr">
              <a:lnSpc>
                <a:spcPts val="11000"/>
              </a:lnSpc>
            </a:pPr>
            <a:r>
              <a:rPr lang="en-US" sz="9999">
                <a:solidFill>
                  <a:srgbClr val="004AAD"/>
                </a:solidFill>
                <a:latin typeface="Source Sans Pro"/>
              </a:rPr>
              <a:t>Future Of Online Learning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grpSp>
        <p:nvGrpSpPr>
          <p:cNvPr id="2" name="Group 2"/>
          <p:cNvGrpSpPr/>
          <p:nvPr/>
        </p:nvGrpSpPr>
        <p:grpSpPr>
          <a:xfrm>
            <a:off x="0" y="2721945"/>
            <a:ext cx="18288000" cy="4843110"/>
            <a:chOff x="0" y="0"/>
            <a:chExt cx="47351610" cy="11828468"/>
          </a:xfrm>
        </p:grpSpPr>
        <p:sp>
          <p:nvSpPr>
            <p:cNvPr id="3" name="Freeform 3"/>
            <p:cNvSpPr/>
            <p:nvPr/>
          </p:nvSpPr>
          <p:spPr>
            <a:xfrm>
              <a:off x="31750" y="31750"/>
              <a:ext cx="47288112" cy="11764969"/>
            </a:xfrm>
            <a:custGeom>
              <a:avLst/>
              <a:gdLst/>
              <a:ahLst/>
              <a:cxnLst/>
              <a:rect l="l" t="t" r="r" b="b"/>
              <a:pathLst>
                <a:path w="47288112" h="11764969">
                  <a:moveTo>
                    <a:pt x="47195401" y="11764968"/>
                  </a:moveTo>
                  <a:lnTo>
                    <a:pt x="92710" y="11764968"/>
                  </a:lnTo>
                  <a:cubicBezTo>
                    <a:pt x="41910" y="11764968"/>
                    <a:pt x="0" y="11723058"/>
                    <a:pt x="0" y="11672258"/>
                  </a:cubicBezTo>
                  <a:lnTo>
                    <a:pt x="0" y="92710"/>
                  </a:lnTo>
                  <a:cubicBezTo>
                    <a:pt x="0" y="41910"/>
                    <a:pt x="41910" y="0"/>
                    <a:pt x="92710" y="0"/>
                  </a:cubicBezTo>
                  <a:lnTo>
                    <a:pt x="47194130" y="0"/>
                  </a:lnTo>
                  <a:cubicBezTo>
                    <a:pt x="47244930" y="0"/>
                    <a:pt x="47286841" y="41910"/>
                    <a:pt x="47286841" y="92710"/>
                  </a:cubicBezTo>
                  <a:lnTo>
                    <a:pt x="47286841" y="11670988"/>
                  </a:lnTo>
                  <a:cubicBezTo>
                    <a:pt x="47288112" y="11723058"/>
                    <a:pt x="47246201" y="11764969"/>
                    <a:pt x="47195401" y="11764969"/>
                  </a:cubicBezTo>
                  <a:close/>
                </a:path>
              </a:pathLst>
            </a:custGeom>
            <a:solidFill>
              <a:srgbClr val="FEFEFE"/>
            </a:solidFill>
          </p:spPr>
        </p:sp>
        <p:sp>
          <p:nvSpPr>
            <p:cNvPr id="4" name="Freeform 4"/>
            <p:cNvSpPr/>
            <p:nvPr/>
          </p:nvSpPr>
          <p:spPr>
            <a:xfrm>
              <a:off x="0" y="0"/>
              <a:ext cx="47351612" cy="11828469"/>
            </a:xfrm>
            <a:custGeom>
              <a:avLst/>
              <a:gdLst/>
              <a:ahLst/>
              <a:cxnLst/>
              <a:rect l="l" t="t" r="r" b="b"/>
              <a:pathLst>
                <a:path w="47351612" h="11828469">
                  <a:moveTo>
                    <a:pt x="47227151" y="59690"/>
                  </a:moveTo>
                  <a:cubicBezTo>
                    <a:pt x="47262709" y="59690"/>
                    <a:pt x="47291920" y="88900"/>
                    <a:pt x="47291920" y="124460"/>
                  </a:cubicBezTo>
                  <a:lnTo>
                    <a:pt x="47291920" y="11704008"/>
                  </a:lnTo>
                  <a:cubicBezTo>
                    <a:pt x="47291920" y="11739569"/>
                    <a:pt x="47262709" y="11768779"/>
                    <a:pt x="47227151" y="11768779"/>
                  </a:cubicBezTo>
                  <a:lnTo>
                    <a:pt x="124460" y="11768779"/>
                  </a:lnTo>
                  <a:cubicBezTo>
                    <a:pt x="88900" y="11768779"/>
                    <a:pt x="59690" y="11739569"/>
                    <a:pt x="59690" y="11704008"/>
                  </a:cubicBezTo>
                  <a:lnTo>
                    <a:pt x="59690" y="124460"/>
                  </a:lnTo>
                  <a:cubicBezTo>
                    <a:pt x="59690" y="88900"/>
                    <a:pt x="88900" y="59690"/>
                    <a:pt x="124460" y="59690"/>
                  </a:cubicBezTo>
                  <a:lnTo>
                    <a:pt x="47227151" y="59690"/>
                  </a:lnTo>
                  <a:moveTo>
                    <a:pt x="47227151" y="0"/>
                  </a:moveTo>
                  <a:lnTo>
                    <a:pt x="124460" y="0"/>
                  </a:lnTo>
                  <a:cubicBezTo>
                    <a:pt x="55880" y="0"/>
                    <a:pt x="0" y="55880"/>
                    <a:pt x="0" y="124460"/>
                  </a:cubicBezTo>
                  <a:lnTo>
                    <a:pt x="0" y="11704008"/>
                  </a:lnTo>
                  <a:cubicBezTo>
                    <a:pt x="0" y="11772588"/>
                    <a:pt x="55880" y="11828469"/>
                    <a:pt x="124460" y="11828469"/>
                  </a:cubicBezTo>
                  <a:lnTo>
                    <a:pt x="47227151" y="11828469"/>
                  </a:lnTo>
                  <a:cubicBezTo>
                    <a:pt x="47295730" y="11828469"/>
                    <a:pt x="47351612" y="11772588"/>
                    <a:pt x="47351612" y="11704008"/>
                  </a:cubicBezTo>
                  <a:lnTo>
                    <a:pt x="47351612" y="124460"/>
                  </a:lnTo>
                  <a:cubicBezTo>
                    <a:pt x="47351612" y="55880"/>
                    <a:pt x="47295730" y="0"/>
                    <a:pt x="47227151" y="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028700" y="1044762"/>
            <a:ext cx="7953618" cy="11245476"/>
          </a:xfrm>
          <a:prstGeom prst="rect">
            <a:avLst/>
          </a:prstGeom>
        </p:spPr>
      </p:pic>
      <p:sp>
        <p:nvSpPr>
          <p:cNvPr id="6" name="TextBox 6"/>
          <p:cNvSpPr txBox="1"/>
          <p:nvPr/>
        </p:nvSpPr>
        <p:spPr>
          <a:xfrm>
            <a:off x="8693824" y="3927855"/>
            <a:ext cx="9369304" cy="1624520"/>
          </a:xfrm>
          <a:prstGeom prst="rect">
            <a:avLst/>
          </a:prstGeom>
        </p:spPr>
        <p:txBody>
          <a:bodyPr lIns="0" tIns="0" rIns="0" bIns="0" rtlCol="0" anchor="t">
            <a:spAutoFit/>
          </a:bodyPr>
          <a:lstStyle/>
          <a:p>
            <a:pPr>
              <a:lnSpc>
                <a:spcPts val="12501"/>
              </a:lnSpc>
            </a:pPr>
            <a:r>
              <a:rPr lang="en-US" sz="11364">
                <a:solidFill>
                  <a:srgbClr val="004AAD"/>
                </a:solidFill>
                <a:latin typeface="Source Sans Pro"/>
              </a:rPr>
              <a:t>Introduction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AutoShape 2"/>
          <p:cNvSpPr/>
          <p:nvPr/>
        </p:nvSpPr>
        <p:spPr>
          <a:xfrm rot="-5400000">
            <a:off x="6604738" y="7725006"/>
            <a:ext cx="5899220" cy="0"/>
          </a:xfrm>
          <a:prstGeom prst="line">
            <a:avLst/>
          </a:prstGeom>
          <a:ln w="28575" cap="rnd">
            <a:solidFill>
              <a:srgbClr val="000000"/>
            </a:solidFill>
            <a:prstDash val="sysDash"/>
            <a:headEnd type="none" w="sm" len="sm"/>
            <a:tailEnd type="none" w="sm" len="sm"/>
          </a:ln>
        </p:spPr>
      </p:sp>
      <p:grpSp>
        <p:nvGrpSpPr>
          <p:cNvPr id="3" name="Group 3"/>
          <p:cNvGrpSpPr/>
          <p:nvPr/>
        </p:nvGrpSpPr>
        <p:grpSpPr>
          <a:xfrm>
            <a:off x="0" y="0"/>
            <a:ext cx="8610766" cy="5114925"/>
            <a:chOff x="0" y="0"/>
            <a:chExt cx="21030323" cy="12492329"/>
          </a:xfrm>
        </p:grpSpPr>
        <p:sp>
          <p:nvSpPr>
            <p:cNvPr id="4" name="Freeform 4"/>
            <p:cNvSpPr/>
            <p:nvPr/>
          </p:nvSpPr>
          <p:spPr>
            <a:xfrm>
              <a:off x="31750" y="31750"/>
              <a:ext cx="20966823" cy="12428829"/>
            </a:xfrm>
            <a:custGeom>
              <a:avLst/>
              <a:gdLst/>
              <a:ahLst/>
              <a:cxnLst/>
              <a:rect l="l" t="t" r="r" b="b"/>
              <a:pathLst>
                <a:path w="20966823" h="12428829">
                  <a:moveTo>
                    <a:pt x="20874113" y="12428829"/>
                  </a:moveTo>
                  <a:lnTo>
                    <a:pt x="92710" y="12428829"/>
                  </a:lnTo>
                  <a:cubicBezTo>
                    <a:pt x="41910" y="12428829"/>
                    <a:pt x="0" y="12386919"/>
                    <a:pt x="0" y="12336119"/>
                  </a:cubicBezTo>
                  <a:lnTo>
                    <a:pt x="0" y="92710"/>
                  </a:lnTo>
                  <a:cubicBezTo>
                    <a:pt x="0" y="41910"/>
                    <a:pt x="41910" y="0"/>
                    <a:pt x="92710" y="0"/>
                  </a:cubicBezTo>
                  <a:lnTo>
                    <a:pt x="20872842" y="0"/>
                  </a:lnTo>
                  <a:cubicBezTo>
                    <a:pt x="20923642" y="0"/>
                    <a:pt x="20965553" y="41910"/>
                    <a:pt x="20965553" y="92710"/>
                  </a:cubicBezTo>
                  <a:lnTo>
                    <a:pt x="20965553" y="12334849"/>
                  </a:lnTo>
                  <a:cubicBezTo>
                    <a:pt x="20966823" y="12386919"/>
                    <a:pt x="20924913" y="12428829"/>
                    <a:pt x="20874113" y="12428829"/>
                  </a:cubicBezTo>
                  <a:close/>
                </a:path>
              </a:pathLst>
            </a:custGeom>
            <a:solidFill>
              <a:srgbClr val="F1EEE8"/>
            </a:solidFill>
          </p:spPr>
        </p:sp>
        <p:sp>
          <p:nvSpPr>
            <p:cNvPr id="5" name="Freeform 5"/>
            <p:cNvSpPr/>
            <p:nvPr/>
          </p:nvSpPr>
          <p:spPr>
            <a:xfrm>
              <a:off x="0" y="0"/>
              <a:ext cx="21030323" cy="12492329"/>
            </a:xfrm>
            <a:custGeom>
              <a:avLst/>
              <a:gdLst/>
              <a:ahLst/>
              <a:cxnLst/>
              <a:rect l="l" t="t" r="r" b="b"/>
              <a:pathLst>
                <a:path w="21030323" h="12492329">
                  <a:moveTo>
                    <a:pt x="20905863" y="59690"/>
                  </a:moveTo>
                  <a:cubicBezTo>
                    <a:pt x="20941423" y="59690"/>
                    <a:pt x="20970633" y="88900"/>
                    <a:pt x="20970633" y="124460"/>
                  </a:cubicBezTo>
                  <a:lnTo>
                    <a:pt x="20970633" y="12367869"/>
                  </a:lnTo>
                  <a:cubicBezTo>
                    <a:pt x="20970633" y="12403429"/>
                    <a:pt x="20941423" y="12432640"/>
                    <a:pt x="20905863" y="12432640"/>
                  </a:cubicBezTo>
                  <a:lnTo>
                    <a:pt x="124460" y="12432640"/>
                  </a:lnTo>
                  <a:cubicBezTo>
                    <a:pt x="88900" y="12432640"/>
                    <a:pt x="59690" y="12403429"/>
                    <a:pt x="59690" y="12367869"/>
                  </a:cubicBezTo>
                  <a:lnTo>
                    <a:pt x="59690" y="124460"/>
                  </a:lnTo>
                  <a:cubicBezTo>
                    <a:pt x="59690" y="88900"/>
                    <a:pt x="88900" y="59690"/>
                    <a:pt x="124460" y="59690"/>
                  </a:cubicBezTo>
                  <a:lnTo>
                    <a:pt x="20905863" y="59690"/>
                  </a:lnTo>
                  <a:moveTo>
                    <a:pt x="20905863" y="0"/>
                  </a:moveTo>
                  <a:lnTo>
                    <a:pt x="124460" y="0"/>
                  </a:lnTo>
                  <a:cubicBezTo>
                    <a:pt x="55880" y="0"/>
                    <a:pt x="0" y="55880"/>
                    <a:pt x="0" y="124460"/>
                  </a:cubicBezTo>
                  <a:lnTo>
                    <a:pt x="0" y="12367869"/>
                  </a:lnTo>
                  <a:cubicBezTo>
                    <a:pt x="0" y="12436449"/>
                    <a:pt x="55880" y="12492329"/>
                    <a:pt x="124460" y="12492329"/>
                  </a:cubicBezTo>
                  <a:lnTo>
                    <a:pt x="20905863" y="12492329"/>
                  </a:lnTo>
                  <a:cubicBezTo>
                    <a:pt x="20974444" y="12492329"/>
                    <a:pt x="21030323" y="12436449"/>
                    <a:pt x="21030323" y="12367869"/>
                  </a:cubicBezTo>
                  <a:lnTo>
                    <a:pt x="21030323" y="124460"/>
                  </a:lnTo>
                  <a:cubicBezTo>
                    <a:pt x="21030323" y="55880"/>
                    <a:pt x="20974444" y="0"/>
                    <a:pt x="20905863" y="0"/>
                  </a:cubicBezTo>
                  <a:close/>
                </a:path>
              </a:pathLst>
            </a:custGeom>
            <a:solidFill>
              <a:srgbClr val="000000"/>
            </a:solidFill>
          </p:spPr>
        </p:sp>
      </p:grpSp>
      <p:sp>
        <p:nvSpPr>
          <p:cNvPr id="6" name="AutoShape 6"/>
          <p:cNvSpPr/>
          <p:nvPr/>
        </p:nvSpPr>
        <p:spPr>
          <a:xfrm>
            <a:off x="9272505" y="5114925"/>
            <a:ext cx="9256766" cy="0"/>
          </a:xfrm>
          <a:prstGeom prst="line">
            <a:avLst/>
          </a:prstGeom>
          <a:ln w="28575" cap="rnd">
            <a:solidFill>
              <a:srgbClr val="000000"/>
            </a:solidFill>
            <a:prstDash val="sysDash"/>
            <a:headEnd type="none" w="sm" len="sm"/>
            <a:tailEnd type="none" w="sm" len="sm"/>
          </a:ln>
        </p:spPr>
      </p:sp>
      <p:pic>
        <p:nvPicPr>
          <p:cNvPr id="7" name="Picture 7"/>
          <p:cNvPicPr>
            <a:picLocks noChangeAspect="1"/>
          </p:cNvPicPr>
          <p:nvPr/>
        </p:nvPicPr>
        <p:blipFill>
          <a:blip r:embed="rId2"/>
          <a:srcRect r="1880" b="5920"/>
          <a:stretch>
            <a:fillRect/>
          </a:stretch>
        </p:blipFill>
        <p:spPr>
          <a:xfrm>
            <a:off x="0" y="5927731"/>
            <a:ext cx="9540060" cy="4359269"/>
          </a:xfrm>
          <a:prstGeom prst="rect">
            <a:avLst/>
          </a:prstGeom>
        </p:spPr>
      </p:pic>
      <p:pic>
        <p:nvPicPr>
          <p:cNvPr id="8" name="Picture 8"/>
          <p:cNvPicPr>
            <a:picLocks noChangeAspect="1"/>
          </p:cNvPicPr>
          <p:nvPr/>
        </p:nvPicPr>
        <p:blipFill>
          <a:blip r:embed="rId3"/>
          <a:srcRect b="7682"/>
          <a:stretch>
            <a:fillRect/>
          </a:stretch>
        </p:blipFill>
        <p:spPr>
          <a:xfrm>
            <a:off x="8610766" y="862999"/>
            <a:ext cx="9677234" cy="4251926"/>
          </a:xfrm>
          <a:prstGeom prst="rect">
            <a:avLst/>
          </a:prstGeom>
        </p:spPr>
      </p:pic>
      <p:pic>
        <p:nvPicPr>
          <p:cNvPr id="9" name="Picture 9"/>
          <p:cNvPicPr>
            <a:picLocks noChangeAspect="1"/>
          </p:cNvPicPr>
          <p:nvPr/>
        </p:nvPicPr>
        <p:blipFill>
          <a:blip r:embed="rId4"/>
          <a:srcRect l="556" r="23793"/>
          <a:stretch>
            <a:fillRect/>
          </a:stretch>
        </p:blipFill>
        <p:spPr>
          <a:xfrm>
            <a:off x="9568635" y="5114925"/>
            <a:ext cx="8719365" cy="5125887"/>
          </a:xfrm>
          <a:prstGeom prst="rect">
            <a:avLst/>
          </a:prstGeom>
        </p:spPr>
      </p:pic>
      <p:sp>
        <p:nvSpPr>
          <p:cNvPr id="10" name="TextBox 10"/>
          <p:cNvSpPr txBox="1"/>
          <p:nvPr/>
        </p:nvSpPr>
        <p:spPr>
          <a:xfrm>
            <a:off x="800100" y="740588"/>
            <a:ext cx="7810666" cy="3566160"/>
          </a:xfrm>
          <a:prstGeom prst="rect">
            <a:avLst/>
          </a:prstGeom>
        </p:spPr>
        <p:txBody>
          <a:bodyPr lIns="0" tIns="0" rIns="0" bIns="0" rtlCol="0" anchor="t">
            <a:spAutoFit/>
          </a:bodyPr>
          <a:lstStyle/>
          <a:p>
            <a:pPr>
              <a:lnSpc>
                <a:spcPts val="9360"/>
              </a:lnSpc>
            </a:pPr>
            <a:r>
              <a:rPr lang="en-US" sz="7800">
                <a:solidFill>
                  <a:srgbClr val="004AAD"/>
                </a:solidFill>
                <a:latin typeface="Source Sans Pro"/>
              </a:rPr>
              <a:t>Education mode you would prefer in future</a:t>
            </a:r>
          </a:p>
        </p:txBody>
      </p:sp>
      <p:sp>
        <p:nvSpPr>
          <p:cNvPr id="11" name="TextBox 11"/>
          <p:cNvSpPr txBox="1"/>
          <p:nvPr/>
        </p:nvSpPr>
        <p:spPr>
          <a:xfrm>
            <a:off x="10445459" y="197557"/>
            <a:ext cx="6813841" cy="403225"/>
          </a:xfrm>
          <a:prstGeom prst="rect">
            <a:avLst/>
          </a:prstGeom>
        </p:spPr>
        <p:txBody>
          <a:bodyPr lIns="0" tIns="0" rIns="0" bIns="0" rtlCol="0" anchor="t">
            <a:spAutoFit/>
          </a:bodyPr>
          <a:lstStyle/>
          <a:p>
            <a:pPr>
              <a:lnSpc>
                <a:spcPts val="3379"/>
              </a:lnSpc>
            </a:pPr>
            <a:r>
              <a:rPr lang="en-US" sz="2600">
                <a:solidFill>
                  <a:srgbClr val="000000"/>
                </a:solidFill>
                <a:latin typeface="Open Sauce"/>
              </a:rPr>
              <a:t>TEACHER'S POINT OF VIEW</a:t>
            </a:r>
          </a:p>
        </p:txBody>
      </p:sp>
      <p:sp>
        <p:nvSpPr>
          <p:cNvPr id="12" name="TextBox 12"/>
          <p:cNvSpPr txBox="1"/>
          <p:nvPr/>
        </p:nvSpPr>
        <p:spPr>
          <a:xfrm>
            <a:off x="800100" y="5293366"/>
            <a:ext cx="7218406" cy="403225"/>
          </a:xfrm>
          <a:prstGeom prst="rect">
            <a:avLst/>
          </a:prstGeom>
        </p:spPr>
        <p:txBody>
          <a:bodyPr lIns="0" tIns="0" rIns="0" bIns="0" rtlCol="0" anchor="t">
            <a:spAutoFit/>
          </a:bodyPr>
          <a:lstStyle/>
          <a:p>
            <a:pPr>
              <a:lnSpc>
                <a:spcPts val="3379"/>
              </a:lnSpc>
            </a:pPr>
            <a:r>
              <a:rPr lang="en-US" sz="2600">
                <a:solidFill>
                  <a:srgbClr val="000000"/>
                </a:solidFill>
                <a:latin typeface="Open Sauce Bold"/>
              </a:rPr>
              <a:t>STUDENT POINT OF VIEW</a:t>
            </a:r>
          </a:p>
        </p:txBody>
      </p:sp>
      <p:sp>
        <p:nvSpPr>
          <p:cNvPr id="13" name="TextBox 13"/>
          <p:cNvSpPr txBox="1"/>
          <p:nvPr/>
        </p:nvSpPr>
        <p:spPr>
          <a:xfrm>
            <a:off x="10521397" y="5292414"/>
            <a:ext cx="6813841" cy="403225"/>
          </a:xfrm>
          <a:prstGeom prst="rect">
            <a:avLst/>
          </a:prstGeom>
        </p:spPr>
        <p:txBody>
          <a:bodyPr lIns="0" tIns="0" rIns="0" bIns="0" rtlCol="0" anchor="t">
            <a:spAutoFit/>
          </a:bodyPr>
          <a:lstStyle/>
          <a:p>
            <a:pPr>
              <a:lnSpc>
                <a:spcPts val="3379"/>
              </a:lnSpc>
            </a:pPr>
            <a:r>
              <a:rPr lang="en-US" sz="2600">
                <a:solidFill>
                  <a:srgbClr val="000000"/>
                </a:solidFill>
                <a:latin typeface="Open Sauce"/>
              </a:rPr>
              <a:t>PARENT'S POINT OF VIEW</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104195">
            <a:off x="11547536" y="-3661246"/>
            <a:ext cx="8840548" cy="9379892"/>
          </a:xfrm>
          <a:prstGeom prst="rect">
            <a:avLst/>
          </a:prstGeom>
        </p:spPr>
      </p:pic>
      <p:grpSp>
        <p:nvGrpSpPr>
          <p:cNvPr id="3" name="Group 3"/>
          <p:cNvGrpSpPr/>
          <p:nvPr/>
        </p:nvGrpSpPr>
        <p:grpSpPr>
          <a:xfrm>
            <a:off x="1028700" y="1028700"/>
            <a:ext cx="14939110" cy="8229600"/>
            <a:chOff x="0" y="0"/>
            <a:chExt cx="36486220" cy="20099390"/>
          </a:xfrm>
        </p:grpSpPr>
        <p:sp>
          <p:nvSpPr>
            <p:cNvPr id="4" name="Freeform 4"/>
            <p:cNvSpPr/>
            <p:nvPr/>
          </p:nvSpPr>
          <p:spPr>
            <a:xfrm>
              <a:off x="31750" y="31750"/>
              <a:ext cx="36422719" cy="20035890"/>
            </a:xfrm>
            <a:custGeom>
              <a:avLst/>
              <a:gdLst/>
              <a:ahLst/>
              <a:cxnLst/>
              <a:rect l="l" t="t" r="r" b="b"/>
              <a:pathLst>
                <a:path w="36422719" h="20035890">
                  <a:moveTo>
                    <a:pt x="36330009" y="20035890"/>
                  </a:moveTo>
                  <a:lnTo>
                    <a:pt x="92710" y="20035890"/>
                  </a:lnTo>
                  <a:cubicBezTo>
                    <a:pt x="41910" y="20035890"/>
                    <a:pt x="0" y="19993980"/>
                    <a:pt x="0" y="19943180"/>
                  </a:cubicBezTo>
                  <a:lnTo>
                    <a:pt x="0" y="92710"/>
                  </a:lnTo>
                  <a:cubicBezTo>
                    <a:pt x="0" y="41910"/>
                    <a:pt x="41910" y="0"/>
                    <a:pt x="92710" y="0"/>
                  </a:cubicBezTo>
                  <a:lnTo>
                    <a:pt x="36328741" y="0"/>
                  </a:lnTo>
                  <a:cubicBezTo>
                    <a:pt x="36379541" y="0"/>
                    <a:pt x="36421451" y="41910"/>
                    <a:pt x="36421451" y="92710"/>
                  </a:cubicBezTo>
                  <a:lnTo>
                    <a:pt x="36421451" y="19941910"/>
                  </a:lnTo>
                  <a:cubicBezTo>
                    <a:pt x="36422719" y="19993980"/>
                    <a:pt x="36380809" y="20035890"/>
                    <a:pt x="36330009" y="20035890"/>
                  </a:cubicBezTo>
                  <a:close/>
                </a:path>
              </a:pathLst>
            </a:custGeom>
            <a:solidFill>
              <a:srgbClr val="FEFEFE"/>
            </a:solidFill>
          </p:spPr>
        </p:sp>
        <p:sp>
          <p:nvSpPr>
            <p:cNvPr id="5" name="Freeform 5"/>
            <p:cNvSpPr/>
            <p:nvPr/>
          </p:nvSpPr>
          <p:spPr>
            <a:xfrm>
              <a:off x="0" y="0"/>
              <a:ext cx="36486219" cy="20099390"/>
            </a:xfrm>
            <a:custGeom>
              <a:avLst/>
              <a:gdLst/>
              <a:ahLst/>
              <a:cxnLst/>
              <a:rect l="l" t="t" r="r" b="b"/>
              <a:pathLst>
                <a:path w="36486219" h="20099390">
                  <a:moveTo>
                    <a:pt x="36361759" y="59690"/>
                  </a:moveTo>
                  <a:cubicBezTo>
                    <a:pt x="36397319" y="59690"/>
                    <a:pt x="36426530" y="88900"/>
                    <a:pt x="36426530" y="124460"/>
                  </a:cubicBezTo>
                  <a:lnTo>
                    <a:pt x="36426530" y="19974930"/>
                  </a:lnTo>
                  <a:cubicBezTo>
                    <a:pt x="36426530" y="20010490"/>
                    <a:pt x="36397319" y="20039701"/>
                    <a:pt x="36361759" y="20039701"/>
                  </a:cubicBezTo>
                  <a:lnTo>
                    <a:pt x="124460" y="20039701"/>
                  </a:lnTo>
                  <a:cubicBezTo>
                    <a:pt x="88900" y="20039701"/>
                    <a:pt x="59690" y="20010490"/>
                    <a:pt x="59690" y="19974930"/>
                  </a:cubicBezTo>
                  <a:lnTo>
                    <a:pt x="59690" y="124460"/>
                  </a:lnTo>
                  <a:cubicBezTo>
                    <a:pt x="59690" y="88900"/>
                    <a:pt x="88900" y="59690"/>
                    <a:pt x="124460" y="59690"/>
                  </a:cubicBezTo>
                  <a:lnTo>
                    <a:pt x="36361759" y="59690"/>
                  </a:lnTo>
                  <a:moveTo>
                    <a:pt x="36361759" y="0"/>
                  </a:moveTo>
                  <a:lnTo>
                    <a:pt x="124460" y="0"/>
                  </a:lnTo>
                  <a:cubicBezTo>
                    <a:pt x="55880" y="0"/>
                    <a:pt x="0" y="55880"/>
                    <a:pt x="0" y="124460"/>
                  </a:cubicBezTo>
                  <a:lnTo>
                    <a:pt x="0" y="19974930"/>
                  </a:lnTo>
                  <a:cubicBezTo>
                    <a:pt x="0" y="20043510"/>
                    <a:pt x="55880" y="20099390"/>
                    <a:pt x="124460" y="20099390"/>
                  </a:cubicBezTo>
                  <a:lnTo>
                    <a:pt x="36361759" y="20099390"/>
                  </a:lnTo>
                  <a:cubicBezTo>
                    <a:pt x="36430341" y="20099390"/>
                    <a:pt x="36486219" y="20043510"/>
                    <a:pt x="36486219" y="19974930"/>
                  </a:cubicBezTo>
                  <a:lnTo>
                    <a:pt x="36486219" y="124460"/>
                  </a:lnTo>
                  <a:cubicBezTo>
                    <a:pt x="36486219" y="55880"/>
                    <a:pt x="36430341" y="0"/>
                    <a:pt x="36361759" y="0"/>
                  </a:cubicBezTo>
                  <a:close/>
                </a:path>
              </a:pathLst>
            </a:custGeom>
            <a:solidFill>
              <a:srgbClr val="000000"/>
            </a:solidFill>
          </p:spPr>
        </p:sp>
      </p:grpSp>
      <p:sp>
        <p:nvSpPr>
          <p:cNvPr id="6" name="TextBox 6"/>
          <p:cNvSpPr txBox="1"/>
          <p:nvPr/>
        </p:nvSpPr>
        <p:spPr>
          <a:xfrm>
            <a:off x="1426627" y="1554897"/>
            <a:ext cx="11885374" cy="6742431"/>
          </a:xfrm>
          <a:prstGeom prst="rect">
            <a:avLst/>
          </a:prstGeom>
        </p:spPr>
        <p:txBody>
          <a:bodyPr lIns="0" tIns="0" rIns="0" bIns="0" rtlCol="0" anchor="t">
            <a:spAutoFit/>
          </a:bodyPr>
          <a:lstStyle/>
          <a:p>
            <a:pPr marL="690876" lvl="1" indent="-345438">
              <a:lnSpc>
                <a:spcPts val="4479"/>
              </a:lnSpc>
              <a:buFont typeface="Arial"/>
              <a:buChar char="•"/>
            </a:pPr>
            <a:r>
              <a:rPr lang="en-US" sz="3199">
                <a:solidFill>
                  <a:srgbClr val="004AAD"/>
                </a:solidFill>
                <a:latin typeface="Source Sans Pro"/>
              </a:rPr>
              <a:t>83.3% of parents' respondents want blended mode for their children and the rest 16.7% want it to be offline whereas no one wants it to be online mode.</a:t>
            </a:r>
          </a:p>
          <a:p>
            <a:pPr>
              <a:lnSpc>
                <a:spcPts val="4479"/>
              </a:lnSpc>
            </a:pPr>
            <a:endParaRPr lang="en-US" sz="3199">
              <a:solidFill>
                <a:srgbClr val="004AAD"/>
              </a:solidFill>
              <a:latin typeface="Source Sans Pro"/>
            </a:endParaRPr>
          </a:p>
          <a:p>
            <a:pPr marL="690876" lvl="1" indent="-345438">
              <a:lnSpc>
                <a:spcPts val="4479"/>
              </a:lnSpc>
              <a:buFont typeface="Arial"/>
              <a:buChar char="•"/>
            </a:pPr>
            <a:r>
              <a:rPr lang="en-US" sz="3199">
                <a:solidFill>
                  <a:srgbClr val="004AAD"/>
                </a:solidFill>
                <a:latin typeface="Source Sans Pro"/>
              </a:rPr>
              <a:t>57.1% of teachers' respondents want offline mode in the future whereas the rest 42.9% respondents want it to be in blended mode.</a:t>
            </a:r>
          </a:p>
          <a:p>
            <a:pPr>
              <a:lnSpc>
                <a:spcPts val="4479"/>
              </a:lnSpc>
            </a:pPr>
            <a:endParaRPr lang="en-US" sz="3199">
              <a:solidFill>
                <a:srgbClr val="004AAD"/>
              </a:solidFill>
              <a:latin typeface="Source Sans Pro"/>
            </a:endParaRPr>
          </a:p>
          <a:p>
            <a:pPr marL="690876" lvl="1" indent="-345438">
              <a:lnSpc>
                <a:spcPts val="4479"/>
              </a:lnSpc>
              <a:buFont typeface="Arial"/>
              <a:buChar char="•"/>
            </a:pPr>
            <a:r>
              <a:rPr lang="en-US" sz="3199">
                <a:solidFill>
                  <a:srgbClr val="004AAD"/>
                </a:solidFill>
                <a:latin typeface="Source Sans Pro"/>
              </a:rPr>
              <a:t>48.9% of students respondents want offline mode in the future whereas 46.8% prefer blended mode and only 4.3% of respondents prefer online mode.</a:t>
            </a:r>
          </a:p>
          <a:p>
            <a:pPr>
              <a:lnSpc>
                <a:spcPts val="4479"/>
              </a:lnSpc>
            </a:pPr>
            <a:endParaRPr lang="en-US" sz="3199">
              <a:solidFill>
                <a:srgbClr val="004AAD"/>
              </a:solidFill>
              <a:latin typeface="Source Sans Pro"/>
            </a:endParaRPr>
          </a:p>
        </p:txBody>
      </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873613" y="1028700"/>
            <a:ext cx="5103890" cy="861085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grpSp>
        <p:nvGrpSpPr>
          <p:cNvPr id="2" name="Group 2"/>
          <p:cNvGrpSpPr/>
          <p:nvPr/>
        </p:nvGrpSpPr>
        <p:grpSpPr>
          <a:xfrm>
            <a:off x="0" y="2721945"/>
            <a:ext cx="18288000" cy="4843110"/>
            <a:chOff x="0" y="0"/>
            <a:chExt cx="47351610" cy="11828468"/>
          </a:xfrm>
        </p:grpSpPr>
        <p:sp>
          <p:nvSpPr>
            <p:cNvPr id="3" name="Freeform 3"/>
            <p:cNvSpPr/>
            <p:nvPr/>
          </p:nvSpPr>
          <p:spPr>
            <a:xfrm>
              <a:off x="31750" y="31750"/>
              <a:ext cx="47288112" cy="11764969"/>
            </a:xfrm>
            <a:custGeom>
              <a:avLst/>
              <a:gdLst/>
              <a:ahLst/>
              <a:cxnLst/>
              <a:rect l="l" t="t" r="r" b="b"/>
              <a:pathLst>
                <a:path w="47288112" h="11764969">
                  <a:moveTo>
                    <a:pt x="47195401" y="11764968"/>
                  </a:moveTo>
                  <a:lnTo>
                    <a:pt x="92710" y="11764968"/>
                  </a:lnTo>
                  <a:cubicBezTo>
                    <a:pt x="41910" y="11764968"/>
                    <a:pt x="0" y="11723058"/>
                    <a:pt x="0" y="11672258"/>
                  </a:cubicBezTo>
                  <a:lnTo>
                    <a:pt x="0" y="92710"/>
                  </a:lnTo>
                  <a:cubicBezTo>
                    <a:pt x="0" y="41910"/>
                    <a:pt x="41910" y="0"/>
                    <a:pt x="92710" y="0"/>
                  </a:cubicBezTo>
                  <a:lnTo>
                    <a:pt x="47194130" y="0"/>
                  </a:lnTo>
                  <a:cubicBezTo>
                    <a:pt x="47244930" y="0"/>
                    <a:pt x="47286841" y="41910"/>
                    <a:pt x="47286841" y="92710"/>
                  </a:cubicBezTo>
                  <a:lnTo>
                    <a:pt x="47286841" y="11670988"/>
                  </a:lnTo>
                  <a:cubicBezTo>
                    <a:pt x="47288112" y="11723058"/>
                    <a:pt x="47246201" y="11764969"/>
                    <a:pt x="47195401" y="11764969"/>
                  </a:cubicBezTo>
                  <a:close/>
                </a:path>
              </a:pathLst>
            </a:custGeom>
            <a:solidFill>
              <a:srgbClr val="FEFEFE"/>
            </a:solidFill>
          </p:spPr>
        </p:sp>
        <p:sp>
          <p:nvSpPr>
            <p:cNvPr id="4" name="Freeform 4"/>
            <p:cNvSpPr/>
            <p:nvPr/>
          </p:nvSpPr>
          <p:spPr>
            <a:xfrm>
              <a:off x="0" y="0"/>
              <a:ext cx="47351612" cy="11828469"/>
            </a:xfrm>
            <a:custGeom>
              <a:avLst/>
              <a:gdLst/>
              <a:ahLst/>
              <a:cxnLst/>
              <a:rect l="l" t="t" r="r" b="b"/>
              <a:pathLst>
                <a:path w="47351612" h="11828469">
                  <a:moveTo>
                    <a:pt x="47227151" y="59690"/>
                  </a:moveTo>
                  <a:cubicBezTo>
                    <a:pt x="47262709" y="59690"/>
                    <a:pt x="47291920" y="88900"/>
                    <a:pt x="47291920" y="124460"/>
                  </a:cubicBezTo>
                  <a:lnTo>
                    <a:pt x="47291920" y="11704008"/>
                  </a:lnTo>
                  <a:cubicBezTo>
                    <a:pt x="47291920" y="11739569"/>
                    <a:pt x="47262709" y="11768779"/>
                    <a:pt x="47227151" y="11768779"/>
                  </a:cubicBezTo>
                  <a:lnTo>
                    <a:pt x="124460" y="11768779"/>
                  </a:lnTo>
                  <a:cubicBezTo>
                    <a:pt x="88900" y="11768779"/>
                    <a:pt x="59690" y="11739569"/>
                    <a:pt x="59690" y="11704008"/>
                  </a:cubicBezTo>
                  <a:lnTo>
                    <a:pt x="59690" y="124460"/>
                  </a:lnTo>
                  <a:cubicBezTo>
                    <a:pt x="59690" y="88900"/>
                    <a:pt x="88900" y="59690"/>
                    <a:pt x="124460" y="59690"/>
                  </a:cubicBezTo>
                  <a:lnTo>
                    <a:pt x="47227151" y="59690"/>
                  </a:lnTo>
                  <a:moveTo>
                    <a:pt x="47227151" y="0"/>
                  </a:moveTo>
                  <a:lnTo>
                    <a:pt x="124460" y="0"/>
                  </a:lnTo>
                  <a:cubicBezTo>
                    <a:pt x="55880" y="0"/>
                    <a:pt x="0" y="55880"/>
                    <a:pt x="0" y="124460"/>
                  </a:cubicBezTo>
                  <a:lnTo>
                    <a:pt x="0" y="11704008"/>
                  </a:lnTo>
                  <a:cubicBezTo>
                    <a:pt x="0" y="11772588"/>
                    <a:pt x="55880" y="11828469"/>
                    <a:pt x="124460" y="11828469"/>
                  </a:cubicBezTo>
                  <a:lnTo>
                    <a:pt x="47227151" y="11828469"/>
                  </a:lnTo>
                  <a:cubicBezTo>
                    <a:pt x="47295730" y="11828469"/>
                    <a:pt x="47351612" y="11772588"/>
                    <a:pt x="47351612" y="11704008"/>
                  </a:cubicBezTo>
                  <a:lnTo>
                    <a:pt x="47351612" y="124460"/>
                  </a:lnTo>
                  <a:cubicBezTo>
                    <a:pt x="47351612" y="55880"/>
                    <a:pt x="47295730" y="0"/>
                    <a:pt x="47227151" y="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028700" y="1044762"/>
            <a:ext cx="7953618" cy="11245476"/>
          </a:xfrm>
          <a:prstGeom prst="rect">
            <a:avLst/>
          </a:prstGeom>
        </p:spPr>
      </p:pic>
      <p:sp>
        <p:nvSpPr>
          <p:cNvPr id="6" name="TextBox 6"/>
          <p:cNvSpPr txBox="1"/>
          <p:nvPr/>
        </p:nvSpPr>
        <p:spPr>
          <a:xfrm>
            <a:off x="9144000" y="4478020"/>
            <a:ext cx="8244019" cy="1426210"/>
          </a:xfrm>
          <a:prstGeom prst="rect">
            <a:avLst/>
          </a:prstGeom>
        </p:spPr>
        <p:txBody>
          <a:bodyPr lIns="0" tIns="0" rIns="0" bIns="0" rtlCol="0" anchor="t">
            <a:spAutoFit/>
          </a:bodyPr>
          <a:lstStyle/>
          <a:p>
            <a:pPr algn="ctr">
              <a:lnSpc>
                <a:spcPts val="11000"/>
              </a:lnSpc>
            </a:pPr>
            <a:r>
              <a:rPr lang="en-US" sz="9999">
                <a:solidFill>
                  <a:srgbClr val="004AAD"/>
                </a:solidFill>
                <a:latin typeface="Source Sans Pro"/>
              </a:rPr>
              <a:t>Conclusions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090792" y="4247458"/>
            <a:ext cx="13955771" cy="9245699"/>
          </a:xfrm>
          <a:prstGeom prst="rect">
            <a:avLst/>
          </a:prstGeom>
        </p:spPr>
      </p:pic>
      <p:grpSp>
        <p:nvGrpSpPr>
          <p:cNvPr id="3" name="Group 3"/>
          <p:cNvGrpSpPr/>
          <p:nvPr/>
        </p:nvGrpSpPr>
        <p:grpSpPr>
          <a:xfrm>
            <a:off x="0" y="1416693"/>
            <a:ext cx="13443374" cy="7453614"/>
            <a:chOff x="0" y="0"/>
            <a:chExt cx="32833142" cy="18204177"/>
          </a:xfrm>
        </p:grpSpPr>
        <p:sp>
          <p:nvSpPr>
            <p:cNvPr id="4" name="Freeform 4"/>
            <p:cNvSpPr/>
            <p:nvPr/>
          </p:nvSpPr>
          <p:spPr>
            <a:xfrm>
              <a:off x="31750" y="31750"/>
              <a:ext cx="32769643" cy="18140677"/>
            </a:xfrm>
            <a:custGeom>
              <a:avLst/>
              <a:gdLst/>
              <a:ahLst/>
              <a:cxnLst/>
              <a:rect l="l" t="t" r="r" b="b"/>
              <a:pathLst>
                <a:path w="32769643" h="18140677">
                  <a:moveTo>
                    <a:pt x="32676933" y="18140677"/>
                  </a:moveTo>
                  <a:lnTo>
                    <a:pt x="92710" y="18140677"/>
                  </a:lnTo>
                  <a:cubicBezTo>
                    <a:pt x="41910" y="18140677"/>
                    <a:pt x="0" y="18098767"/>
                    <a:pt x="0" y="18047967"/>
                  </a:cubicBezTo>
                  <a:lnTo>
                    <a:pt x="0" y="92710"/>
                  </a:lnTo>
                  <a:cubicBezTo>
                    <a:pt x="0" y="41910"/>
                    <a:pt x="41910" y="0"/>
                    <a:pt x="92710" y="0"/>
                  </a:cubicBezTo>
                  <a:lnTo>
                    <a:pt x="32675661" y="0"/>
                  </a:lnTo>
                  <a:cubicBezTo>
                    <a:pt x="32726461" y="0"/>
                    <a:pt x="32768372" y="41910"/>
                    <a:pt x="32768372" y="92710"/>
                  </a:cubicBezTo>
                  <a:lnTo>
                    <a:pt x="32768372" y="18046697"/>
                  </a:lnTo>
                  <a:cubicBezTo>
                    <a:pt x="32769643" y="18098767"/>
                    <a:pt x="32727733" y="18140677"/>
                    <a:pt x="32676933" y="18140677"/>
                  </a:cubicBezTo>
                  <a:close/>
                </a:path>
              </a:pathLst>
            </a:custGeom>
            <a:solidFill>
              <a:srgbClr val="FEFEFE"/>
            </a:solidFill>
          </p:spPr>
        </p:sp>
        <p:sp>
          <p:nvSpPr>
            <p:cNvPr id="5" name="Freeform 5"/>
            <p:cNvSpPr/>
            <p:nvPr/>
          </p:nvSpPr>
          <p:spPr>
            <a:xfrm>
              <a:off x="0" y="0"/>
              <a:ext cx="32833143" cy="18204177"/>
            </a:xfrm>
            <a:custGeom>
              <a:avLst/>
              <a:gdLst/>
              <a:ahLst/>
              <a:cxnLst/>
              <a:rect l="l" t="t" r="r" b="b"/>
              <a:pathLst>
                <a:path w="32833143" h="18204177">
                  <a:moveTo>
                    <a:pt x="32708683" y="59690"/>
                  </a:moveTo>
                  <a:cubicBezTo>
                    <a:pt x="32744240" y="59690"/>
                    <a:pt x="32773451" y="88900"/>
                    <a:pt x="32773451" y="124460"/>
                  </a:cubicBezTo>
                  <a:lnTo>
                    <a:pt x="32773451" y="18079717"/>
                  </a:lnTo>
                  <a:cubicBezTo>
                    <a:pt x="32773451" y="18115277"/>
                    <a:pt x="32744240" y="18144488"/>
                    <a:pt x="32708683" y="18144488"/>
                  </a:cubicBezTo>
                  <a:lnTo>
                    <a:pt x="124460" y="18144488"/>
                  </a:lnTo>
                  <a:cubicBezTo>
                    <a:pt x="88900" y="18144488"/>
                    <a:pt x="59690" y="18115277"/>
                    <a:pt x="59690" y="18079717"/>
                  </a:cubicBezTo>
                  <a:lnTo>
                    <a:pt x="59690" y="124460"/>
                  </a:lnTo>
                  <a:cubicBezTo>
                    <a:pt x="59690" y="88900"/>
                    <a:pt x="88900" y="59690"/>
                    <a:pt x="124460" y="59690"/>
                  </a:cubicBezTo>
                  <a:lnTo>
                    <a:pt x="32708683" y="59690"/>
                  </a:lnTo>
                  <a:moveTo>
                    <a:pt x="32708683" y="0"/>
                  </a:moveTo>
                  <a:lnTo>
                    <a:pt x="124460" y="0"/>
                  </a:lnTo>
                  <a:cubicBezTo>
                    <a:pt x="55880" y="0"/>
                    <a:pt x="0" y="55880"/>
                    <a:pt x="0" y="124460"/>
                  </a:cubicBezTo>
                  <a:lnTo>
                    <a:pt x="0" y="18079717"/>
                  </a:lnTo>
                  <a:cubicBezTo>
                    <a:pt x="0" y="18148297"/>
                    <a:pt x="55880" y="18204177"/>
                    <a:pt x="124460" y="18204177"/>
                  </a:cubicBezTo>
                  <a:lnTo>
                    <a:pt x="32708683" y="18204177"/>
                  </a:lnTo>
                  <a:cubicBezTo>
                    <a:pt x="32777261" y="18204177"/>
                    <a:pt x="32833143" y="18148297"/>
                    <a:pt x="32833143" y="18079717"/>
                  </a:cubicBezTo>
                  <a:lnTo>
                    <a:pt x="32833143" y="124460"/>
                  </a:lnTo>
                  <a:cubicBezTo>
                    <a:pt x="32833143" y="55880"/>
                    <a:pt x="32777261" y="0"/>
                    <a:pt x="32708683" y="0"/>
                  </a:cubicBezTo>
                  <a:close/>
                </a:path>
              </a:pathLst>
            </a:custGeom>
            <a:solidFill>
              <a:srgbClr val="000000"/>
            </a:solidFill>
          </p:spPr>
        </p:sp>
      </p:grpSp>
      <p:sp>
        <p:nvSpPr>
          <p:cNvPr id="6" name="TextBox 6"/>
          <p:cNvSpPr txBox="1"/>
          <p:nvPr/>
        </p:nvSpPr>
        <p:spPr>
          <a:xfrm>
            <a:off x="0" y="1833880"/>
            <a:ext cx="12383404" cy="6562091"/>
          </a:xfrm>
          <a:prstGeom prst="rect">
            <a:avLst/>
          </a:prstGeom>
        </p:spPr>
        <p:txBody>
          <a:bodyPr lIns="0" tIns="0" rIns="0" bIns="0" rtlCol="0" anchor="t">
            <a:spAutoFit/>
          </a:bodyPr>
          <a:lstStyle/>
          <a:p>
            <a:pPr marL="669286" lvl="1" indent="-334643">
              <a:lnSpc>
                <a:spcPts val="4339"/>
              </a:lnSpc>
              <a:buFont typeface="Arial"/>
              <a:buChar char="•"/>
            </a:pPr>
            <a:r>
              <a:rPr lang="en-US" sz="3099">
                <a:solidFill>
                  <a:srgbClr val="004AAD"/>
                </a:solidFill>
                <a:latin typeface="Source Sans Pro"/>
              </a:rPr>
              <a:t>Our survey attracted around 100 respondents where approximately 78.3% are students and around 11.7% are teachers from different educational institutes and different fields including primary level, secondary level, undergrads, postgraduate, and Ph.D., and also around 10% respondents are from the parent's category.</a:t>
            </a:r>
          </a:p>
          <a:p>
            <a:pPr>
              <a:lnSpc>
                <a:spcPts val="4339"/>
              </a:lnSpc>
            </a:pPr>
            <a:endParaRPr lang="en-US" sz="3099">
              <a:solidFill>
                <a:srgbClr val="004AAD"/>
              </a:solidFill>
              <a:latin typeface="Source Sans Pro"/>
            </a:endParaRPr>
          </a:p>
          <a:p>
            <a:pPr marL="669286" lvl="1" indent="-334643">
              <a:lnSpc>
                <a:spcPts val="4339"/>
              </a:lnSpc>
              <a:buFont typeface="Arial"/>
              <a:buChar char="•"/>
            </a:pPr>
            <a:r>
              <a:rPr lang="en-US" sz="3099">
                <a:solidFill>
                  <a:srgbClr val="004AAD"/>
                </a:solidFill>
                <a:latin typeface="Source Sans Pro"/>
              </a:rPr>
              <a:t>Almost every respondent reported challenges, the most frequent being access to technology, for both pupils and teachers, and increased workload and stress working from home. Several challenges related to supporting pupils were identified, together with their digital competence – and that of teachers.</a:t>
            </a:r>
          </a:p>
          <a:p>
            <a:pPr>
              <a:lnSpc>
                <a:spcPts val="4339"/>
              </a:lnSpc>
            </a:pPr>
            <a:endParaRPr lang="en-US" sz="3099">
              <a:solidFill>
                <a:srgbClr val="004AAD"/>
              </a:solidFill>
              <a:latin typeface="Source Sans Pro"/>
            </a:endParaRPr>
          </a:p>
        </p:txBody>
      </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5209"/>
          <a:stretch>
            <a:fillRect/>
          </a:stretch>
        </p:blipFill>
        <p:spPr>
          <a:xfrm>
            <a:off x="9813146" y="452692"/>
            <a:ext cx="9856422" cy="10360854"/>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104195">
            <a:off x="11547536" y="-3661246"/>
            <a:ext cx="8840548" cy="9379892"/>
          </a:xfrm>
          <a:prstGeom prst="rect">
            <a:avLst/>
          </a:prstGeom>
        </p:spPr>
      </p:pic>
      <p:grpSp>
        <p:nvGrpSpPr>
          <p:cNvPr id="3" name="Group 3"/>
          <p:cNvGrpSpPr/>
          <p:nvPr/>
        </p:nvGrpSpPr>
        <p:grpSpPr>
          <a:xfrm>
            <a:off x="1028700" y="879675"/>
            <a:ext cx="14939110" cy="8378625"/>
            <a:chOff x="0" y="0"/>
            <a:chExt cx="36486220" cy="20463358"/>
          </a:xfrm>
        </p:grpSpPr>
        <p:sp>
          <p:nvSpPr>
            <p:cNvPr id="4" name="Freeform 4"/>
            <p:cNvSpPr/>
            <p:nvPr/>
          </p:nvSpPr>
          <p:spPr>
            <a:xfrm>
              <a:off x="31750" y="31750"/>
              <a:ext cx="36422719" cy="20399859"/>
            </a:xfrm>
            <a:custGeom>
              <a:avLst/>
              <a:gdLst/>
              <a:ahLst/>
              <a:cxnLst/>
              <a:rect l="l" t="t" r="r" b="b"/>
              <a:pathLst>
                <a:path w="36422719" h="20399859">
                  <a:moveTo>
                    <a:pt x="36330009" y="20399859"/>
                  </a:moveTo>
                  <a:lnTo>
                    <a:pt x="92710" y="20399859"/>
                  </a:lnTo>
                  <a:cubicBezTo>
                    <a:pt x="41910" y="20399859"/>
                    <a:pt x="0" y="20357948"/>
                    <a:pt x="0" y="20307148"/>
                  </a:cubicBezTo>
                  <a:lnTo>
                    <a:pt x="0" y="92710"/>
                  </a:lnTo>
                  <a:cubicBezTo>
                    <a:pt x="0" y="41910"/>
                    <a:pt x="41910" y="0"/>
                    <a:pt x="92710" y="0"/>
                  </a:cubicBezTo>
                  <a:lnTo>
                    <a:pt x="36328741" y="0"/>
                  </a:lnTo>
                  <a:cubicBezTo>
                    <a:pt x="36379541" y="0"/>
                    <a:pt x="36421451" y="41910"/>
                    <a:pt x="36421451" y="92710"/>
                  </a:cubicBezTo>
                  <a:lnTo>
                    <a:pt x="36421451" y="20305878"/>
                  </a:lnTo>
                  <a:cubicBezTo>
                    <a:pt x="36422719" y="20357948"/>
                    <a:pt x="36380809" y="20399859"/>
                    <a:pt x="36330009" y="20399859"/>
                  </a:cubicBezTo>
                  <a:close/>
                </a:path>
              </a:pathLst>
            </a:custGeom>
            <a:solidFill>
              <a:srgbClr val="FEFEFE"/>
            </a:solidFill>
          </p:spPr>
        </p:sp>
        <p:sp>
          <p:nvSpPr>
            <p:cNvPr id="5" name="Freeform 5"/>
            <p:cNvSpPr/>
            <p:nvPr/>
          </p:nvSpPr>
          <p:spPr>
            <a:xfrm>
              <a:off x="0" y="0"/>
              <a:ext cx="36486219" cy="20463359"/>
            </a:xfrm>
            <a:custGeom>
              <a:avLst/>
              <a:gdLst/>
              <a:ahLst/>
              <a:cxnLst/>
              <a:rect l="l" t="t" r="r" b="b"/>
              <a:pathLst>
                <a:path w="36486219" h="20463359">
                  <a:moveTo>
                    <a:pt x="36361759" y="59690"/>
                  </a:moveTo>
                  <a:cubicBezTo>
                    <a:pt x="36397319" y="59690"/>
                    <a:pt x="36426530" y="88900"/>
                    <a:pt x="36426530" y="124460"/>
                  </a:cubicBezTo>
                  <a:lnTo>
                    <a:pt x="36426530" y="20338898"/>
                  </a:lnTo>
                  <a:cubicBezTo>
                    <a:pt x="36426530" y="20374459"/>
                    <a:pt x="36397319" y="20403668"/>
                    <a:pt x="36361759" y="20403668"/>
                  </a:cubicBezTo>
                  <a:lnTo>
                    <a:pt x="124460" y="20403668"/>
                  </a:lnTo>
                  <a:cubicBezTo>
                    <a:pt x="88900" y="20403668"/>
                    <a:pt x="59690" y="20374459"/>
                    <a:pt x="59690" y="20338898"/>
                  </a:cubicBezTo>
                  <a:lnTo>
                    <a:pt x="59690" y="124460"/>
                  </a:lnTo>
                  <a:cubicBezTo>
                    <a:pt x="59690" y="88900"/>
                    <a:pt x="88900" y="59690"/>
                    <a:pt x="124460" y="59690"/>
                  </a:cubicBezTo>
                  <a:lnTo>
                    <a:pt x="36361759" y="59690"/>
                  </a:lnTo>
                  <a:moveTo>
                    <a:pt x="36361759" y="0"/>
                  </a:moveTo>
                  <a:lnTo>
                    <a:pt x="124460" y="0"/>
                  </a:lnTo>
                  <a:cubicBezTo>
                    <a:pt x="55880" y="0"/>
                    <a:pt x="0" y="55880"/>
                    <a:pt x="0" y="124460"/>
                  </a:cubicBezTo>
                  <a:lnTo>
                    <a:pt x="0" y="20338898"/>
                  </a:lnTo>
                  <a:cubicBezTo>
                    <a:pt x="0" y="20407478"/>
                    <a:pt x="55880" y="20463359"/>
                    <a:pt x="124460" y="20463359"/>
                  </a:cubicBezTo>
                  <a:lnTo>
                    <a:pt x="36361759" y="20463359"/>
                  </a:lnTo>
                  <a:cubicBezTo>
                    <a:pt x="36430341" y="20463359"/>
                    <a:pt x="36486219" y="20407478"/>
                    <a:pt x="36486219" y="20338898"/>
                  </a:cubicBezTo>
                  <a:lnTo>
                    <a:pt x="36486219" y="124460"/>
                  </a:lnTo>
                  <a:cubicBezTo>
                    <a:pt x="36486219" y="55880"/>
                    <a:pt x="36430341" y="0"/>
                    <a:pt x="36361759" y="0"/>
                  </a:cubicBezTo>
                  <a:close/>
                </a:path>
              </a:pathLst>
            </a:custGeom>
            <a:solidFill>
              <a:srgbClr val="000000"/>
            </a:solidFill>
          </p:spPr>
        </p:sp>
      </p:grpSp>
      <p:sp>
        <p:nvSpPr>
          <p:cNvPr id="6" name="TextBox 6"/>
          <p:cNvSpPr txBox="1"/>
          <p:nvPr/>
        </p:nvSpPr>
        <p:spPr>
          <a:xfrm>
            <a:off x="1028700" y="1070609"/>
            <a:ext cx="12434014" cy="7628242"/>
          </a:xfrm>
          <a:prstGeom prst="rect">
            <a:avLst/>
          </a:prstGeom>
        </p:spPr>
        <p:txBody>
          <a:bodyPr lIns="0" tIns="0" rIns="0" bIns="0" rtlCol="0" anchor="t">
            <a:spAutoFit/>
          </a:bodyPr>
          <a:lstStyle/>
          <a:p>
            <a:pPr marL="712465" lvl="1" indent="-356233">
              <a:lnSpc>
                <a:spcPts val="4619"/>
              </a:lnSpc>
              <a:buFont typeface="Arial"/>
              <a:buChar char="•"/>
            </a:pPr>
            <a:r>
              <a:rPr lang="en-US" sz="3200" dirty="0">
                <a:solidFill>
                  <a:srgbClr val="004AAD"/>
                </a:solidFill>
                <a:latin typeface="Source Sans Pro"/>
              </a:rPr>
              <a:t>Respondents feel that support in terms of more educational resources would help them meet the challenges, as well as clear guidance from the Ministry of Education, together with professional development, such as short courses on online teaching and opportunities for teachers to share resources, ideas, and challenges.</a:t>
            </a:r>
          </a:p>
          <a:p>
            <a:pPr>
              <a:lnSpc>
                <a:spcPts val="4619"/>
              </a:lnSpc>
            </a:pPr>
            <a:endParaRPr lang="en-US" sz="3200" dirty="0">
              <a:solidFill>
                <a:srgbClr val="004AAD"/>
              </a:solidFill>
              <a:latin typeface="Source Sans Pro"/>
            </a:endParaRPr>
          </a:p>
          <a:p>
            <a:pPr marL="712465" lvl="1" indent="-356233">
              <a:lnSpc>
                <a:spcPts val="4619"/>
              </a:lnSpc>
              <a:buFont typeface="Arial"/>
              <a:buChar char="•"/>
            </a:pPr>
            <a:r>
              <a:rPr lang="en-US" sz="3200" dirty="0">
                <a:solidFill>
                  <a:srgbClr val="004AAD"/>
                </a:solidFill>
                <a:latin typeface="Source Sans Pro"/>
              </a:rPr>
              <a:t>These findings offer some early indications to policymakers and educational leaders that the experience of distance/online teaching and learning, although challenging, may have lasting positive effects, opening up interesting possibilities for innovation and new ways of working, especially if supported by appropriate and timely professional development.</a:t>
            </a:r>
          </a:p>
          <a:p>
            <a:pPr>
              <a:lnSpc>
                <a:spcPts val="4619"/>
              </a:lnSpc>
            </a:pPr>
            <a:endParaRPr lang="en-US" sz="3200" dirty="0">
              <a:solidFill>
                <a:srgbClr val="004AAD"/>
              </a:solidFill>
              <a:latin typeface="Source Sans Pro"/>
            </a:endParaRPr>
          </a:p>
        </p:txBody>
      </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805033" y="1028700"/>
            <a:ext cx="5103890" cy="861085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grpSp>
        <p:nvGrpSpPr>
          <p:cNvPr id="2" name="Group 2"/>
          <p:cNvGrpSpPr/>
          <p:nvPr/>
        </p:nvGrpSpPr>
        <p:grpSpPr>
          <a:xfrm>
            <a:off x="0" y="2721945"/>
            <a:ext cx="18288000" cy="4843110"/>
            <a:chOff x="0" y="0"/>
            <a:chExt cx="47351610" cy="11828468"/>
          </a:xfrm>
        </p:grpSpPr>
        <p:sp>
          <p:nvSpPr>
            <p:cNvPr id="3" name="Freeform 3"/>
            <p:cNvSpPr/>
            <p:nvPr/>
          </p:nvSpPr>
          <p:spPr>
            <a:xfrm>
              <a:off x="31750" y="31750"/>
              <a:ext cx="47288112" cy="11764969"/>
            </a:xfrm>
            <a:custGeom>
              <a:avLst/>
              <a:gdLst/>
              <a:ahLst/>
              <a:cxnLst/>
              <a:rect l="l" t="t" r="r" b="b"/>
              <a:pathLst>
                <a:path w="47288112" h="11764969">
                  <a:moveTo>
                    <a:pt x="47195401" y="11764968"/>
                  </a:moveTo>
                  <a:lnTo>
                    <a:pt x="92710" y="11764968"/>
                  </a:lnTo>
                  <a:cubicBezTo>
                    <a:pt x="41910" y="11764968"/>
                    <a:pt x="0" y="11723058"/>
                    <a:pt x="0" y="11672258"/>
                  </a:cubicBezTo>
                  <a:lnTo>
                    <a:pt x="0" y="92710"/>
                  </a:lnTo>
                  <a:cubicBezTo>
                    <a:pt x="0" y="41910"/>
                    <a:pt x="41910" y="0"/>
                    <a:pt x="92710" y="0"/>
                  </a:cubicBezTo>
                  <a:lnTo>
                    <a:pt x="47194130" y="0"/>
                  </a:lnTo>
                  <a:cubicBezTo>
                    <a:pt x="47244930" y="0"/>
                    <a:pt x="47286841" y="41910"/>
                    <a:pt x="47286841" y="92710"/>
                  </a:cubicBezTo>
                  <a:lnTo>
                    <a:pt x="47286841" y="11670988"/>
                  </a:lnTo>
                  <a:cubicBezTo>
                    <a:pt x="47288112" y="11723058"/>
                    <a:pt x="47246201" y="11764969"/>
                    <a:pt x="47195401" y="11764969"/>
                  </a:cubicBezTo>
                  <a:close/>
                </a:path>
              </a:pathLst>
            </a:custGeom>
            <a:solidFill>
              <a:srgbClr val="FEFEFE"/>
            </a:solidFill>
          </p:spPr>
        </p:sp>
        <p:sp>
          <p:nvSpPr>
            <p:cNvPr id="4" name="Freeform 4"/>
            <p:cNvSpPr/>
            <p:nvPr/>
          </p:nvSpPr>
          <p:spPr>
            <a:xfrm>
              <a:off x="0" y="0"/>
              <a:ext cx="47351612" cy="11828469"/>
            </a:xfrm>
            <a:custGeom>
              <a:avLst/>
              <a:gdLst/>
              <a:ahLst/>
              <a:cxnLst/>
              <a:rect l="l" t="t" r="r" b="b"/>
              <a:pathLst>
                <a:path w="47351612" h="11828469">
                  <a:moveTo>
                    <a:pt x="47227151" y="59690"/>
                  </a:moveTo>
                  <a:cubicBezTo>
                    <a:pt x="47262709" y="59690"/>
                    <a:pt x="47291920" y="88900"/>
                    <a:pt x="47291920" y="124460"/>
                  </a:cubicBezTo>
                  <a:lnTo>
                    <a:pt x="47291920" y="11704008"/>
                  </a:lnTo>
                  <a:cubicBezTo>
                    <a:pt x="47291920" y="11739569"/>
                    <a:pt x="47262709" y="11768779"/>
                    <a:pt x="47227151" y="11768779"/>
                  </a:cubicBezTo>
                  <a:lnTo>
                    <a:pt x="124460" y="11768779"/>
                  </a:lnTo>
                  <a:cubicBezTo>
                    <a:pt x="88900" y="11768779"/>
                    <a:pt x="59690" y="11739569"/>
                    <a:pt x="59690" y="11704008"/>
                  </a:cubicBezTo>
                  <a:lnTo>
                    <a:pt x="59690" y="124460"/>
                  </a:lnTo>
                  <a:cubicBezTo>
                    <a:pt x="59690" y="88900"/>
                    <a:pt x="88900" y="59690"/>
                    <a:pt x="124460" y="59690"/>
                  </a:cubicBezTo>
                  <a:lnTo>
                    <a:pt x="47227151" y="59690"/>
                  </a:lnTo>
                  <a:moveTo>
                    <a:pt x="47227151" y="0"/>
                  </a:moveTo>
                  <a:lnTo>
                    <a:pt x="124460" y="0"/>
                  </a:lnTo>
                  <a:cubicBezTo>
                    <a:pt x="55880" y="0"/>
                    <a:pt x="0" y="55880"/>
                    <a:pt x="0" y="124460"/>
                  </a:cubicBezTo>
                  <a:lnTo>
                    <a:pt x="0" y="11704008"/>
                  </a:lnTo>
                  <a:cubicBezTo>
                    <a:pt x="0" y="11772588"/>
                    <a:pt x="55880" y="11828469"/>
                    <a:pt x="124460" y="11828469"/>
                  </a:cubicBezTo>
                  <a:lnTo>
                    <a:pt x="47227151" y="11828469"/>
                  </a:lnTo>
                  <a:cubicBezTo>
                    <a:pt x="47295730" y="11828469"/>
                    <a:pt x="47351612" y="11772588"/>
                    <a:pt x="47351612" y="11704008"/>
                  </a:cubicBezTo>
                  <a:lnTo>
                    <a:pt x="47351612" y="124460"/>
                  </a:lnTo>
                  <a:cubicBezTo>
                    <a:pt x="47351612" y="55880"/>
                    <a:pt x="47295730" y="0"/>
                    <a:pt x="47227151" y="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028700" y="1044762"/>
            <a:ext cx="7953618" cy="11245476"/>
          </a:xfrm>
          <a:prstGeom prst="rect">
            <a:avLst/>
          </a:prstGeom>
        </p:spPr>
      </p:pic>
      <p:sp>
        <p:nvSpPr>
          <p:cNvPr id="6" name="TextBox 6"/>
          <p:cNvSpPr txBox="1"/>
          <p:nvPr/>
        </p:nvSpPr>
        <p:spPr>
          <a:xfrm>
            <a:off x="9015281" y="3682962"/>
            <a:ext cx="9006675" cy="3038579"/>
          </a:xfrm>
          <a:prstGeom prst="rect">
            <a:avLst/>
          </a:prstGeom>
        </p:spPr>
        <p:txBody>
          <a:bodyPr lIns="0" tIns="0" rIns="0" bIns="0" rtlCol="0" anchor="t">
            <a:spAutoFit/>
          </a:bodyPr>
          <a:lstStyle/>
          <a:p>
            <a:pPr algn="ctr">
              <a:lnSpc>
                <a:spcPts val="11820"/>
              </a:lnSpc>
            </a:pPr>
            <a:r>
              <a:rPr lang="en-US" sz="10746">
                <a:solidFill>
                  <a:srgbClr val="004AAD"/>
                </a:solidFill>
                <a:latin typeface="Source Sans Pro"/>
              </a:rPr>
              <a:t>Report &amp; File Links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104195">
            <a:off x="11547536" y="-3661246"/>
            <a:ext cx="8840548" cy="9379892"/>
          </a:xfrm>
          <a:prstGeom prst="rect">
            <a:avLst/>
          </a:prstGeom>
        </p:spPr>
      </p:pic>
      <p:grpSp>
        <p:nvGrpSpPr>
          <p:cNvPr id="3" name="Group 3"/>
          <p:cNvGrpSpPr/>
          <p:nvPr/>
        </p:nvGrpSpPr>
        <p:grpSpPr>
          <a:xfrm>
            <a:off x="1028700" y="1028700"/>
            <a:ext cx="14939110" cy="8610858"/>
            <a:chOff x="0" y="0"/>
            <a:chExt cx="36486220" cy="21030547"/>
          </a:xfrm>
        </p:grpSpPr>
        <p:sp>
          <p:nvSpPr>
            <p:cNvPr id="4" name="Freeform 4"/>
            <p:cNvSpPr/>
            <p:nvPr/>
          </p:nvSpPr>
          <p:spPr>
            <a:xfrm>
              <a:off x="31750" y="31750"/>
              <a:ext cx="36422719" cy="20967047"/>
            </a:xfrm>
            <a:custGeom>
              <a:avLst/>
              <a:gdLst/>
              <a:ahLst/>
              <a:cxnLst/>
              <a:rect l="l" t="t" r="r" b="b"/>
              <a:pathLst>
                <a:path w="36422719" h="20967047">
                  <a:moveTo>
                    <a:pt x="36330009" y="20967047"/>
                  </a:moveTo>
                  <a:lnTo>
                    <a:pt x="92710" y="20967047"/>
                  </a:lnTo>
                  <a:cubicBezTo>
                    <a:pt x="41910" y="20967047"/>
                    <a:pt x="0" y="20925137"/>
                    <a:pt x="0" y="20874337"/>
                  </a:cubicBezTo>
                  <a:lnTo>
                    <a:pt x="0" y="92710"/>
                  </a:lnTo>
                  <a:cubicBezTo>
                    <a:pt x="0" y="41910"/>
                    <a:pt x="41910" y="0"/>
                    <a:pt x="92710" y="0"/>
                  </a:cubicBezTo>
                  <a:lnTo>
                    <a:pt x="36328741" y="0"/>
                  </a:lnTo>
                  <a:cubicBezTo>
                    <a:pt x="36379541" y="0"/>
                    <a:pt x="36421451" y="41910"/>
                    <a:pt x="36421451" y="92710"/>
                  </a:cubicBezTo>
                  <a:lnTo>
                    <a:pt x="36421451" y="20873067"/>
                  </a:lnTo>
                  <a:cubicBezTo>
                    <a:pt x="36422719" y="20925137"/>
                    <a:pt x="36380809" y="20967047"/>
                    <a:pt x="36330009" y="20967047"/>
                  </a:cubicBezTo>
                  <a:close/>
                </a:path>
              </a:pathLst>
            </a:custGeom>
            <a:solidFill>
              <a:srgbClr val="FEFEFE"/>
            </a:solidFill>
          </p:spPr>
        </p:sp>
        <p:sp>
          <p:nvSpPr>
            <p:cNvPr id="5" name="Freeform 5"/>
            <p:cNvSpPr/>
            <p:nvPr/>
          </p:nvSpPr>
          <p:spPr>
            <a:xfrm>
              <a:off x="0" y="0"/>
              <a:ext cx="36486219" cy="21030547"/>
            </a:xfrm>
            <a:custGeom>
              <a:avLst/>
              <a:gdLst/>
              <a:ahLst/>
              <a:cxnLst/>
              <a:rect l="l" t="t" r="r" b="b"/>
              <a:pathLst>
                <a:path w="36486219" h="21030547">
                  <a:moveTo>
                    <a:pt x="36361759" y="59690"/>
                  </a:moveTo>
                  <a:cubicBezTo>
                    <a:pt x="36397319" y="59690"/>
                    <a:pt x="36426530" y="88900"/>
                    <a:pt x="36426530" y="124460"/>
                  </a:cubicBezTo>
                  <a:lnTo>
                    <a:pt x="36426530" y="20906087"/>
                  </a:lnTo>
                  <a:cubicBezTo>
                    <a:pt x="36426530" y="20941647"/>
                    <a:pt x="36397319" y="20970856"/>
                    <a:pt x="36361759" y="20970856"/>
                  </a:cubicBezTo>
                  <a:lnTo>
                    <a:pt x="124460" y="20970856"/>
                  </a:lnTo>
                  <a:cubicBezTo>
                    <a:pt x="88900" y="20970856"/>
                    <a:pt x="59690" y="20941647"/>
                    <a:pt x="59690" y="20906087"/>
                  </a:cubicBezTo>
                  <a:lnTo>
                    <a:pt x="59690" y="124460"/>
                  </a:lnTo>
                  <a:cubicBezTo>
                    <a:pt x="59690" y="88900"/>
                    <a:pt x="88900" y="59690"/>
                    <a:pt x="124460" y="59690"/>
                  </a:cubicBezTo>
                  <a:lnTo>
                    <a:pt x="36361759" y="59690"/>
                  </a:lnTo>
                  <a:moveTo>
                    <a:pt x="36361759" y="0"/>
                  </a:moveTo>
                  <a:lnTo>
                    <a:pt x="124460" y="0"/>
                  </a:lnTo>
                  <a:cubicBezTo>
                    <a:pt x="55880" y="0"/>
                    <a:pt x="0" y="55880"/>
                    <a:pt x="0" y="124460"/>
                  </a:cubicBezTo>
                  <a:lnTo>
                    <a:pt x="0" y="20906087"/>
                  </a:lnTo>
                  <a:cubicBezTo>
                    <a:pt x="0" y="20974667"/>
                    <a:pt x="55880" y="21030547"/>
                    <a:pt x="124460" y="21030547"/>
                  </a:cubicBezTo>
                  <a:lnTo>
                    <a:pt x="36361759" y="21030547"/>
                  </a:lnTo>
                  <a:cubicBezTo>
                    <a:pt x="36430341" y="21030547"/>
                    <a:pt x="36486219" y="20974667"/>
                    <a:pt x="36486219" y="20906087"/>
                  </a:cubicBezTo>
                  <a:lnTo>
                    <a:pt x="36486219" y="124460"/>
                  </a:lnTo>
                  <a:cubicBezTo>
                    <a:pt x="36486219" y="55880"/>
                    <a:pt x="36430341" y="0"/>
                    <a:pt x="36361759" y="0"/>
                  </a:cubicBezTo>
                  <a:close/>
                </a:path>
              </a:pathLst>
            </a:custGeom>
            <a:solidFill>
              <a:srgbClr val="000000"/>
            </a:solidFill>
          </p:spPr>
        </p:sp>
      </p:grpSp>
      <p:sp>
        <p:nvSpPr>
          <p:cNvPr id="6" name="TextBox 6"/>
          <p:cNvSpPr txBox="1"/>
          <p:nvPr/>
        </p:nvSpPr>
        <p:spPr>
          <a:xfrm>
            <a:off x="1746667" y="1505083"/>
            <a:ext cx="12732937" cy="7600942"/>
          </a:xfrm>
          <a:prstGeom prst="rect">
            <a:avLst/>
          </a:prstGeom>
        </p:spPr>
        <p:txBody>
          <a:bodyPr lIns="0" tIns="0" rIns="0" bIns="0" rtlCol="0" anchor="t">
            <a:spAutoFit/>
          </a:bodyPr>
          <a:lstStyle/>
          <a:p>
            <a:pPr>
              <a:lnSpc>
                <a:spcPts val="4620"/>
              </a:lnSpc>
            </a:pPr>
            <a:r>
              <a:rPr lang="en-US" sz="3300">
                <a:solidFill>
                  <a:srgbClr val="000000"/>
                </a:solidFill>
                <a:latin typeface="Source Sans Pro"/>
              </a:rPr>
              <a:t>Google form Link:</a:t>
            </a:r>
          </a:p>
          <a:p>
            <a:pPr>
              <a:lnSpc>
                <a:spcPts val="4620"/>
              </a:lnSpc>
            </a:pPr>
            <a:r>
              <a:rPr lang="en-US" sz="3300">
                <a:solidFill>
                  <a:srgbClr val="004AAD"/>
                </a:solidFill>
                <a:latin typeface="Source Sans Pro"/>
              </a:rPr>
              <a:t>https://forms.gle/e1fHQGcxdYHkpK3Z8</a:t>
            </a:r>
          </a:p>
          <a:p>
            <a:pPr>
              <a:lnSpc>
                <a:spcPts val="4620"/>
              </a:lnSpc>
            </a:pPr>
            <a:endParaRPr lang="en-US" sz="3300">
              <a:solidFill>
                <a:srgbClr val="004AAD"/>
              </a:solidFill>
              <a:latin typeface="Source Sans Pro"/>
            </a:endParaRPr>
          </a:p>
          <a:p>
            <a:pPr>
              <a:lnSpc>
                <a:spcPts val="4620"/>
              </a:lnSpc>
            </a:pPr>
            <a:r>
              <a:rPr lang="en-US" sz="3300">
                <a:solidFill>
                  <a:srgbClr val="000000"/>
                </a:solidFill>
                <a:latin typeface="Source Sans Pro"/>
              </a:rPr>
              <a:t>EDA File link:</a:t>
            </a:r>
          </a:p>
          <a:p>
            <a:pPr>
              <a:lnSpc>
                <a:spcPts val="4620"/>
              </a:lnSpc>
            </a:pPr>
            <a:r>
              <a:rPr lang="en-US" sz="3300">
                <a:solidFill>
                  <a:srgbClr val="004AAD"/>
                </a:solidFill>
                <a:latin typeface="Source Sans Pro"/>
              </a:rPr>
              <a:t>https://github.com/Vikas2201/Survey-Report/blob/main/EDA%20Report.ipynb</a:t>
            </a:r>
          </a:p>
          <a:p>
            <a:pPr>
              <a:lnSpc>
                <a:spcPts val="4620"/>
              </a:lnSpc>
            </a:pPr>
            <a:endParaRPr lang="en-US" sz="3300">
              <a:solidFill>
                <a:srgbClr val="004AAD"/>
              </a:solidFill>
              <a:latin typeface="Source Sans Pro"/>
            </a:endParaRPr>
          </a:p>
          <a:p>
            <a:pPr>
              <a:lnSpc>
                <a:spcPts val="4620"/>
              </a:lnSpc>
            </a:pPr>
            <a:r>
              <a:rPr lang="en-US" sz="3300">
                <a:solidFill>
                  <a:srgbClr val="000000"/>
                </a:solidFill>
                <a:latin typeface="Source Sans Pro"/>
              </a:rPr>
              <a:t>Dataset:-</a:t>
            </a:r>
          </a:p>
          <a:p>
            <a:pPr>
              <a:lnSpc>
                <a:spcPts val="4620"/>
              </a:lnSpc>
            </a:pPr>
            <a:r>
              <a:rPr lang="en-US" sz="3300">
                <a:solidFill>
                  <a:srgbClr val="004AAD"/>
                </a:solidFill>
                <a:latin typeface="Source Sans Pro"/>
              </a:rPr>
              <a:t>https://github.com/Vikas2201/Survey-Report/blob/main/Online%20Study%20Good%20Or%20Bad_.csv</a:t>
            </a:r>
          </a:p>
          <a:p>
            <a:pPr>
              <a:lnSpc>
                <a:spcPts val="4620"/>
              </a:lnSpc>
            </a:pPr>
            <a:endParaRPr lang="en-US" sz="3300">
              <a:solidFill>
                <a:srgbClr val="004AAD"/>
              </a:solidFill>
              <a:latin typeface="Source Sans Pro"/>
            </a:endParaRPr>
          </a:p>
          <a:p>
            <a:pPr>
              <a:lnSpc>
                <a:spcPts val="4620"/>
              </a:lnSpc>
            </a:pPr>
            <a:r>
              <a:rPr lang="en-US" sz="3300">
                <a:solidFill>
                  <a:srgbClr val="000000"/>
                </a:solidFill>
                <a:latin typeface="Source Sans Pro"/>
              </a:rPr>
              <a:t>GitHub Repository Link:</a:t>
            </a:r>
          </a:p>
          <a:p>
            <a:pPr>
              <a:lnSpc>
                <a:spcPts val="4620"/>
              </a:lnSpc>
            </a:pPr>
            <a:r>
              <a:rPr lang="en-US" sz="3300">
                <a:solidFill>
                  <a:srgbClr val="004AAD"/>
                </a:solidFill>
                <a:latin typeface="Source Sans Pro"/>
              </a:rPr>
              <a:t>https://github.com/Vikas2201/Survey-Report</a:t>
            </a:r>
          </a:p>
        </p:txBody>
      </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324973" y="1028700"/>
            <a:ext cx="5103890" cy="861085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grpSp>
        <p:nvGrpSpPr>
          <p:cNvPr id="2" name="Group 2"/>
          <p:cNvGrpSpPr/>
          <p:nvPr/>
        </p:nvGrpSpPr>
        <p:grpSpPr>
          <a:xfrm>
            <a:off x="2037392" y="34471"/>
            <a:ext cx="14030481" cy="7631959"/>
            <a:chOff x="0" y="0"/>
            <a:chExt cx="34267050" cy="18639755"/>
          </a:xfrm>
        </p:grpSpPr>
        <p:sp>
          <p:nvSpPr>
            <p:cNvPr id="3" name="Freeform 3"/>
            <p:cNvSpPr/>
            <p:nvPr/>
          </p:nvSpPr>
          <p:spPr>
            <a:xfrm>
              <a:off x="31750" y="31750"/>
              <a:ext cx="34203549" cy="18576255"/>
            </a:xfrm>
            <a:custGeom>
              <a:avLst/>
              <a:gdLst/>
              <a:ahLst/>
              <a:cxnLst/>
              <a:rect l="l" t="t" r="r" b="b"/>
              <a:pathLst>
                <a:path w="34203549" h="18576255">
                  <a:moveTo>
                    <a:pt x="34110839" y="18576255"/>
                  </a:moveTo>
                  <a:lnTo>
                    <a:pt x="92710" y="18576255"/>
                  </a:lnTo>
                  <a:cubicBezTo>
                    <a:pt x="41910" y="18576255"/>
                    <a:pt x="0" y="18534345"/>
                    <a:pt x="0" y="18483545"/>
                  </a:cubicBezTo>
                  <a:lnTo>
                    <a:pt x="0" y="92710"/>
                  </a:lnTo>
                  <a:cubicBezTo>
                    <a:pt x="0" y="41910"/>
                    <a:pt x="41910" y="0"/>
                    <a:pt x="92710" y="0"/>
                  </a:cubicBezTo>
                  <a:lnTo>
                    <a:pt x="34109571" y="0"/>
                  </a:lnTo>
                  <a:cubicBezTo>
                    <a:pt x="34160371" y="0"/>
                    <a:pt x="34202281" y="41910"/>
                    <a:pt x="34202281" y="92710"/>
                  </a:cubicBezTo>
                  <a:lnTo>
                    <a:pt x="34202281" y="18482275"/>
                  </a:lnTo>
                  <a:cubicBezTo>
                    <a:pt x="34203549" y="18534345"/>
                    <a:pt x="34161642" y="18576255"/>
                    <a:pt x="34110842" y="18576255"/>
                  </a:cubicBezTo>
                  <a:close/>
                </a:path>
              </a:pathLst>
            </a:custGeom>
            <a:solidFill>
              <a:srgbClr val="FEFEFE"/>
            </a:solidFill>
          </p:spPr>
        </p:sp>
        <p:sp>
          <p:nvSpPr>
            <p:cNvPr id="4" name="Freeform 4"/>
            <p:cNvSpPr/>
            <p:nvPr/>
          </p:nvSpPr>
          <p:spPr>
            <a:xfrm>
              <a:off x="0" y="0"/>
              <a:ext cx="34267049" cy="18639755"/>
            </a:xfrm>
            <a:custGeom>
              <a:avLst/>
              <a:gdLst/>
              <a:ahLst/>
              <a:cxnLst/>
              <a:rect l="l" t="t" r="r" b="b"/>
              <a:pathLst>
                <a:path w="34267049" h="18639755">
                  <a:moveTo>
                    <a:pt x="34142589" y="59690"/>
                  </a:moveTo>
                  <a:cubicBezTo>
                    <a:pt x="34178149" y="59690"/>
                    <a:pt x="34207360" y="88900"/>
                    <a:pt x="34207360" y="124460"/>
                  </a:cubicBezTo>
                  <a:lnTo>
                    <a:pt x="34207360" y="18515295"/>
                  </a:lnTo>
                  <a:cubicBezTo>
                    <a:pt x="34207360" y="18550855"/>
                    <a:pt x="34178149" y="18580064"/>
                    <a:pt x="34142589" y="18580064"/>
                  </a:cubicBezTo>
                  <a:lnTo>
                    <a:pt x="124460" y="18580064"/>
                  </a:lnTo>
                  <a:cubicBezTo>
                    <a:pt x="88900" y="18580064"/>
                    <a:pt x="59690" y="18550855"/>
                    <a:pt x="59690" y="18515295"/>
                  </a:cubicBezTo>
                  <a:lnTo>
                    <a:pt x="59690" y="124460"/>
                  </a:lnTo>
                  <a:cubicBezTo>
                    <a:pt x="59690" y="88900"/>
                    <a:pt x="88900" y="59690"/>
                    <a:pt x="124460" y="59690"/>
                  </a:cubicBezTo>
                  <a:lnTo>
                    <a:pt x="34142592" y="59690"/>
                  </a:lnTo>
                  <a:moveTo>
                    <a:pt x="34142592" y="0"/>
                  </a:moveTo>
                  <a:lnTo>
                    <a:pt x="124460" y="0"/>
                  </a:lnTo>
                  <a:cubicBezTo>
                    <a:pt x="55880" y="0"/>
                    <a:pt x="0" y="55880"/>
                    <a:pt x="0" y="124460"/>
                  </a:cubicBezTo>
                  <a:lnTo>
                    <a:pt x="0" y="18515295"/>
                  </a:lnTo>
                  <a:cubicBezTo>
                    <a:pt x="0" y="18583875"/>
                    <a:pt x="55880" y="18639755"/>
                    <a:pt x="124460" y="18639755"/>
                  </a:cubicBezTo>
                  <a:lnTo>
                    <a:pt x="34142592" y="18639755"/>
                  </a:lnTo>
                  <a:cubicBezTo>
                    <a:pt x="34211171" y="18639755"/>
                    <a:pt x="34267049" y="18583875"/>
                    <a:pt x="34267049" y="18515295"/>
                  </a:cubicBezTo>
                  <a:lnTo>
                    <a:pt x="34267049" y="124460"/>
                  </a:lnTo>
                  <a:cubicBezTo>
                    <a:pt x="34267049" y="55880"/>
                    <a:pt x="34211171" y="0"/>
                    <a:pt x="34142592" y="0"/>
                  </a:cubicBezTo>
                  <a:close/>
                </a:path>
              </a:pathLst>
            </a:custGeom>
            <a:solidFill>
              <a:srgbClr val="000000"/>
            </a:solidFill>
          </p:spPr>
        </p:sp>
      </p:grpSp>
      <p:grpSp>
        <p:nvGrpSpPr>
          <p:cNvPr id="5" name="Group 5"/>
          <p:cNvGrpSpPr/>
          <p:nvPr/>
        </p:nvGrpSpPr>
        <p:grpSpPr>
          <a:xfrm>
            <a:off x="3729073" y="1028700"/>
            <a:ext cx="11171904" cy="2655040"/>
            <a:chOff x="0" y="0"/>
            <a:chExt cx="14895872" cy="3540053"/>
          </a:xfrm>
        </p:grpSpPr>
        <p:sp>
          <p:nvSpPr>
            <p:cNvPr id="6" name="TextBox 6"/>
            <p:cNvSpPr txBox="1"/>
            <p:nvPr/>
          </p:nvSpPr>
          <p:spPr>
            <a:xfrm>
              <a:off x="0" y="9525"/>
              <a:ext cx="14895872" cy="2124075"/>
            </a:xfrm>
            <a:prstGeom prst="rect">
              <a:avLst/>
            </a:prstGeom>
          </p:spPr>
          <p:txBody>
            <a:bodyPr lIns="0" tIns="0" rIns="0" bIns="0" rtlCol="0" anchor="t">
              <a:spAutoFit/>
            </a:bodyPr>
            <a:lstStyle/>
            <a:p>
              <a:pPr algn="ctr">
                <a:lnSpc>
                  <a:spcPts val="12599"/>
                </a:lnSpc>
              </a:pPr>
              <a:r>
                <a:rPr lang="en-US" sz="10499">
                  <a:solidFill>
                    <a:srgbClr val="004AAD"/>
                  </a:solidFill>
                  <a:latin typeface="Source Sans Pro"/>
                </a:rPr>
                <a:t>Thank you!</a:t>
              </a:r>
            </a:p>
          </p:txBody>
        </p:sp>
        <p:sp>
          <p:nvSpPr>
            <p:cNvPr id="7" name="TextBox 7"/>
            <p:cNvSpPr txBox="1"/>
            <p:nvPr/>
          </p:nvSpPr>
          <p:spPr>
            <a:xfrm>
              <a:off x="0" y="2808744"/>
              <a:ext cx="14895872" cy="731309"/>
            </a:xfrm>
            <a:prstGeom prst="rect">
              <a:avLst/>
            </a:prstGeom>
          </p:spPr>
          <p:txBody>
            <a:bodyPr lIns="0" tIns="0" rIns="0" bIns="0" rtlCol="0" anchor="t">
              <a:spAutoFit/>
            </a:bodyPr>
            <a:lstStyle/>
            <a:p>
              <a:pPr algn="ctr">
                <a:lnSpc>
                  <a:spcPts val="4549"/>
                </a:lnSpc>
              </a:pPr>
              <a:r>
                <a:rPr lang="en-US" sz="3499">
                  <a:solidFill>
                    <a:srgbClr val="004AAD"/>
                  </a:solidFill>
                  <a:latin typeface="Source Sans Pro"/>
                </a:rPr>
                <a:t>DO YOU HAVE ANY FOLLOW-UP QUESTIONS FOR ME?</a:t>
              </a:r>
            </a:p>
          </p:txBody>
        </p:sp>
      </p:gr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247267" y="4381500"/>
            <a:ext cx="6963613" cy="9097357"/>
          </a:xfrm>
          <a:prstGeom prst="rect">
            <a:avLst/>
          </a:prstGeom>
        </p:spPr>
      </p:pic>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289379" y="4823560"/>
            <a:ext cx="6051292" cy="9817730"/>
          </a:xfrm>
          <a:prstGeom prst="rect">
            <a:avLst/>
          </a:prstGeom>
        </p:spPr>
      </p:pic>
      <p:pic>
        <p:nvPicPr>
          <p:cNvPr id="10" name="Picture 10"/>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flipH="1">
            <a:off x="10418819" y="4381500"/>
            <a:ext cx="7349741" cy="10259791"/>
          </a:xfrm>
          <a:prstGeom prst="rect">
            <a:avLst/>
          </a:prstGeom>
        </p:spPr>
      </p:pic>
      <p:pic>
        <p:nvPicPr>
          <p:cNvPr id="11" name="Picture 11"/>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6879160" y="6768211"/>
            <a:ext cx="4346947" cy="65681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104195">
            <a:off x="11547536" y="-3661246"/>
            <a:ext cx="8840548" cy="9379892"/>
          </a:xfrm>
          <a:prstGeom prst="rect">
            <a:avLst/>
          </a:prstGeom>
        </p:spPr>
      </p:pic>
      <p:grpSp>
        <p:nvGrpSpPr>
          <p:cNvPr id="3" name="Group 3"/>
          <p:cNvGrpSpPr/>
          <p:nvPr/>
        </p:nvGrpSpPr>
        <p:grpSpPr>
          <a:xfrm>
            <a:off x="321609" y="617220"/>
            <a:ext cx="15646200" cy="8778240"/>
            <a:chOff x="0" y="0"/>
            <a:chExt cx="36486220" cy="20470452"/>
          </a:xfrm>
        </p:grpSpPr>
        <p:sp>
          <p:nvSpPr>
            <p:cNvPr id="4" name="Freeform 4"/>
            <p:cNvSpPr/>
            <p:nvPr/>
          </p:nvSpPr>
          <p:spPr>
            <a:xfrm>
              <a:off x="31750" y="31750"/>
              <a:ext cx="36422719" cy="20406953"/>
            </a:xfrm>
            <a:custGeom>
              <a:avLst/>
              <a:gdLst/>
              <a:ahLst/>
              <a:cxnLst/>
              <a:rect l="l" t="t" r="r" b="b"/>
              <a:pathLst>
                <a:path w="36422719" h="20406953">
                  <a:moveTo>
                    <a:pt x="36330009" y="20406953"/>
                  </a:moveTo>
                  <a:lnTo>
                    <a:pt x="92710" y="20406953"/>
                  </a:lnTo>
                  <a:cubicBezTo>
                    <a:pt x="41910" y="20406953"/>
                    <a:pt x="0" y="20365042"/>
                    <a:pt x="0" y="20314242"/>
                  </a:cubicBezTo>
                  <a:lnTo>
                    <a:pt x="0" y="92710"/>
                  </a:lnTo>
                  <a:cubicBezTo>
                    <a:pt x="0" y="41910"/>
                    <a:pt x="41910" y="0"/>
                    <a:pt x="92710" y="0"/>
                  </a:cubicBezTo>
                  <a:lnTo>
                    <a:pt x="36328741" y="0"/>
                  </a:lnTo>
                  <a:cubicBezTo>
                    <a:pt x="36379541" y="0"/>
                    <a:pt x="36421451" y="41910"/>
                    <a:pt x="36421451" y="92710"/>
                  </a:cubicBezTo>
                  <a:lnTo>
                    <a:pt x="36421451" y="20312973"/>
                  </a:lnTo>
                  <a:cubicBezTo>
                    <a:pt x="36422719" y="20365042"/>
                    <a:pt x="36380809" y="20406953"/>
                    <a:pt x="36330009" y="20406953"/>
                  </a:cubicBezTo>
                  <a:close/>
                </a:path>
              </a:pathLst>
            </a:custGeom>
            <a:solidFill>
              <a:srgbClr val="FEFEFE"/>
            </a:solidFill>
          </p:spPr>
        </p:sp>
        <p:sp>
          <p:nvSpPr>
            <p:cNvPr id="5" name="Freeform 5"/>
            <p:cNvSpPr/>
            <p:nvPr/>
          </p:nvSpPr>
          <p:spPr>
            <a:xfrm>
              <a:off x="0" y="0"/>
              <a:ext cx="36486219" cy="20470453"/>
            </a:xfrm>
            <a:custGeom>
              <a:avLst/>
              <a:gdLst/>
              <a:ahLst/>
              <a:cxnLst/>
              <a:rect l="l" t="t" r="r" b="b"/>
              <a:pathLst>
                <a:path w="36486219" h="20470453">
                  <a:moveTo>
                    <a:pt x="36361759" y="59690"/>
                  </a:moveTo>
                  <a:cubicBezTo>
                    <a:pt x="36397319" y="59690"/>
                    <a:pt x="36426530" y="88900"/>
                    <a:pt x="36426530" y="124460"/>
                  </a:cubicBezTo>
                  <a:lnTo>
                    <a:pt x="36426530" y="20345992"/>
                  </a:lnTo>
                  <a:cubicBezTo>
                    <a:pt x="36426530" y="20381553"/>
                    <a:pt x="36397319" y="20410762"/>
                    <a:pt x="36361759" y="20410762"/>
                  </a:cubicBezTo>
                  <a:lnTo>
                    <a:pt x="124460" y="20410762"/>
                  </a:lnTo>
                  <a:cubicBezTo>
                    <a:pt x="88900" y="20410762"/>
                    <a:pt x="59690" y="20381553"/>
                    <a:pt x="59690" y="20345992"/>
                  </a:cubicBezTo>
                  <a:lnTo>
                    <a:pt x="59690" y="124460"/>
                  </a:lnTo>
                  <a:cubicBezTo>
                    <a:pt x="59690" y="88900"/>
                    <a:pt x="88900" y="59690"/>
                    <a:pt x="124460" y="59690"/>
                  </a:cubicBezTo>
                  <a:lnTo>
                    <a:pt x="36361759" y="59690"/>
                  </a:lnTo>
                  <a:moveTo>
                    <a:pt x="36361759" y="0"/>
                  </a:moveTo>
                  <a:lnTo>
                    <a:pt x="124460" y="0"/>
                  </a:lnTo>
                  <a:cubicBezTo>
                    <a:pt x="55880" y="0"/>
                    <a:pt x="0" y="55880"/>
                    <a:pt x="0" y="124460"/>
                  </a:cubicBezTo>
                  <a:lnTo>
                    <a:pt x="0" y="20345992"/>
                  </a:lnTo>
                  <a:cubicBezTo>
                    <a:pt x="0" y="20414573"/>
                    <a:pt x="55880" y="20470453"/>
                    <a:pt x="124460" y="20470453"/>
                  </a:cubicBezTo>
                  <a:lnTo>
                    <a:pt x="36361759" y="20470453"/>
                  </a:lnTo>
                  <a:cubicBezTo>
                    <a:pt x="36430341" y="20470453"/>
                    <a:pt x="36486219" y="20414573"/>
                    <a:pt x="36486219" y="20345992"/>
                  </a:cubicBezTo>
                  <a:lnTo>
                    <a:pt x="36486219" y="124460"/>
                  </a:lnTo>
                  <a:cubicBezTo>
                    <a:pt x="36486219" y="55880"/>
                    <a:pt x="36430341" y="0"/>
                    <a:pt x="36361759" y="0"/>
                  </a:cubicBezTo>
                  <a:close/>
                </a:path>
              </a:pathLst>
            </a:custGeom>
            <a:solidFill>
              <a:srgbClr val="000000"/>
            </a:solidFill>
          </p:spPr>
        </p:sp>
      </p:grpSp>
      <p:sp>
        <p:nvSpPr>
          <p:cNvPr id="6" name="TextBox 6"/>
          <p:cNvSpPr txBox="1"/>
          <p:nvPr/>
        </p:nvSpPr>
        <p:spPr>
          <a:xfrm>
            <a:off x="1028700" y="1455920"/>
            <a:ext cx="12575644" cy="7024640"/>
          </a:xfrm>
          <a:prstGeom prst="rect">
            <a:avLst/>
          </a:prstGeom>
        </p:spPr>
        <p:txBody>
          <a:bodyPr lIns="0" tIns="0" rIns="0" bIns="0" rtlCol="0" anchor="t">
            <a:spAutoFit/>
          </a:bodyPr>
          <a:lstStyle/>
          <a:p>
            <a:pPr>
              <a:lnSpc>
                <a:spcPts val="5095"/>
              </a:lnSpc>
            </a:pPr>
            <a:r>
              <a:rPr lang="en-US" sz="3639">
                <a:solidFill>
                  <a:srgbClr val="004AAD"/>
                </a:solidFill>
                <a:latin typeface="Source Sans Pro"/>
              </a:rPr>
              <a:t>Due to the COVID-19 pandemic, millions of college students made the shift from in-person to virtual learning in 2020 &amp; 2021. </a:t>
            </a:r>
          </a:p>
          <a:p>
            <a:pPr>
              <a:lnSpc>
                <a:spcPts val="5095"/>
              </a:lnSpc>
            </a:pPr>
            <a:endParaRPr lang="en-US" sz="3639">
              <a:solidFill>
                <a:srgbClr val="004AAD"/>
              </a:solidFill>
              <a:latin typeface="Source Sans Pro"/>
            </a:endParaRPr>
          </a:p>
          <a:p>
            <a:pPr>
              <a:lnSpc>
                <a:spcPts val="5095"/>
              </a:lnSpc>
            </a:pPr>
            <a:r>
              <a:rPr lang="en-US" sz="3639">
                <a:solidFill>
                  <a:srgbClr val="004AAD"/>
                </a:solidFill>
                <a:latin typeface="Source Sans Pro"/>
              </a:rPr>
              <a:t>Although distance learning offers obvious advantages for both teachers and students, such as continuity, flexibility, and mutual support, many teachers have had to adjust to online teaching owing to the necessarily short notice. On top of that, it is difficult for teachers to ensure that all pupils, especially the disadvantaged and young ones, will stay engaged and take part in classes online.</a:t>
            </a:r>
          </a:p>
          <a:p>
            <a:pPr>
              <a:lnSpc>
                <a:spcPts val="5095"/>
              </a:lnSpc>
            </a:pPr>
            <a:endParaRPr lang="en-US" sz="3639">
              <a:solidFill>
                <a:srgbClr val="004AAD"/>
              </a:solidFill>
              <a:latin typeface="Source Sans Pro"/>
            </a:endParaRPr>
          </a:p>
        </p:txBody>
      </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184110" y="784602"/>
            <a:ext cx="5103890" cy="86108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104195">
            <a:off x="11547536" y="-3661246"/>
            <a:ext cx="8840548" cy="9379892"/>
          </a:xfrm>
          <a:prstGeom prst="rect">
            <a:avLst/>
          </a:prstGeom>
        </p:spPr>
      </p:pic>
      <p:grpSp>
        <p:nvGrpSpPr>
          <p:cNvPr id="3" name="Group 3"/>
          <p:cNvGrpSpPr/>
          <p:nvPr/>
        </p:nvGrpSpPr>
        <p:grpSpPr>
          <a:xfrm>
            <a:off x="1028700" y="1028700"/>
            <a:ext cx="14939110" cy="8229600"/>
            <a:chOff x="0" y="0"/>
            <a:chExt cx="36486220" cy="20099390"/>
          </a:xfrm>
        </p:grpSpPr>
        <p:sp>
          <p:nvSpPr>
            <p:cNvPr id="4" name="Freeform 4"/>
            <p:cNvSpPr/>
            <p:nvPr/>
          </p:nvSpPr>
          <p:spPr>
            <a:xfrm>
              <a:off x="31750" y="31750"/>
              <a:ext cx="36422719" cy="20035890"/>
            </a:xfrm>
            <a:custGeom>
              <a:avLst/>
              <a:gdLst/>
              <a:ahLst/>
              <a:cxnLst/>
              <a:rect l="l" t="t" r="r" b="b"/>
              <a:pathLst>
                <a:path w="36422719" h="20035890">
                  <a:moveTo>
                    <a:pt x="36330009" y="20035890"/>
                  </a:moveTo>
                  <a:lnTo>
                    <a:pt x="92710" y="20035890"/>
                  </a:lnTo>
                  <a:cubicBezTo>
                    <a:pt x="41910" y="20035890"/>
                    <a:pt x="0" y="19993980"/>
                    <a:pt x="0" y="19943180"/>
                  </a:cubicBezTo>
                  <a:lnTo>
                    <a:pt x="0" y="92710"/>
                  </a:lnTo>
                  <a:cubicBezTo>
                    <a:pt x="0" y="41910"/>
                    <a:pt x="41910" y="0"/>
                    <a:pt x="92710" y="0"/>
                  </a:cubicBezTo>
                  <a:lnTo>
                    <a:pt x="36328741" y="0"/>
                  </a:lnTo>
                  <a:cubicBezTo>
                    <a:pt x="36379541" y="0"/>
                    <a:pt x="36421451" y="41910"/>
                    <a:pt x="36421451" y="92710"/>
                  </a:cubicBezTo>
                  <a:lnTo>
                    <a:pt x="36421451" y="19941910"/>
                  </a:lnTo>
                  <a:cubicBezTo>
                    <a:pt x="36422719" y="19993980"/>
                    <a:pt x="36380809" y="20035890"/>
                    <a:pt x="36330009" y="20035890"/>
                  </a:cubicBezTo>
                  <a:close/>
                </a:path>
              </a:pathLst>
            </a:custGeom>
            <a:solidFill>
              <a:srgbClr val="FEFEFE"/>
            </a:solidFill>
          </p:spPr>
        </p:sp>
        <p:sp>
          <p:nvSpPr>
            <p:cNvPr id="5" name="Freeform 5"/>
            <p:cNvSpPr/>
            <p:nvPr/>
          </p:nvSpPr>
          <p:spPr>
            <a:xfrm>
              <a:off x="0" y="0"/>
              <a:ext cx="36486219" cy="20099390"/>
            </a:xfrm>
            <a:custGeom>
              <a:avLst/>
              <a:gdLst/>
              <a:ahLst/>
              <a:cxnLst/>
              <a:rect l="l" t="t" r="r" b="b"/>
              <a:pathLst>
                <a:path w="36486219" h="20099390">
                  <a:moveTo>
                    <a:pt x="36361759" y="59690"/>
                  </a:moveTo>
                  <a:cubicBezTo>
                    <a:pt x="36397319" y="59690"/>
                    <a:pt x="36426530" y="88900"/>
                    <a:pt x="36426530" y="124460"/>
                  </a:cubicBezTo>
                  <a:lnTo>
                    <a:pt x="36426530" y="19974930"/>
                  </a:lnTo>
                  <a:cubicBezTo>
                    <a:pt x="36426530" y="20010490"/>
                    <a:pt x="36397319" y="20039701"/>
                    <a:pt x="36361759" y="20039701"/>
                  </a:cubicBezTo>
                  <a:lnTo>
                    <a:pt x="124460" y="20039701"/>
                  </a:lnTo>
                  <a:cubicBezTo>
                    <a:pt x="88900" y="20039701"/>
                    <a:pt x="59690" y="20010490"/>
                    <a:pt x="59690" y="19974930"/>
                  </a:cubicBezTo>
                  <a:lnTo>
                    <a:pt x="59690" y="124460"/>
                  </a:lnTo>
                  <a:cubicBezTo>
                    <a:pt x="59690" y="88900"/>
                    <a:pt x="88900" y="59690"/>
                    <a:pt x="124460" y="59690"/>
                  </a:cubicBezTo>
                  <a:lnTo>
                    <a:pt x="36361759" y="59690"/>
                  </a:lnTo>
                  <a:moveTo>
                    <a:pt x="36361759" y="0"/>
                  </a:moveTo>
                  <a:lnTo>
                    <a:pt x="124460" y="0"/>
                  </a:lnTo>
                  <a:cubicBezTo>
                    <a:pt x="55880" y="0"/>
                    <a:pt x="0" y="55880"/>
                    <a:pt x="0" y="124460"/>
                  </a:cubicBezTo>
                  <a:lnTo>
                    <a:pt x="0" y="19974930"/>
                  </a:lnTo>
                  <a:cubicBezTo>
                    <a:pt x="0" y="20043510"/>
                    <a:pt x="55880" y="20099390"/>
                    <a:pt x="124460" y="20099390"/>
                  </a:cubicBezTo>
                  <a:lnTo>
                    <a:pt x="36361759" y="20099390"/>
                  </a:lnTo>
                  <a:cubicBezTo>
                    <a:pt x="36430341" y="20099390"/>
                    <a:pt x="36486219" y="20043510"/>
                    <a:pt x="36486219" y="19974930"/>
                  </a:cubicBezTo>
                  <a:lnTo>
                    <a:pt x="36486219" y="124460"/>
                  </a:lnTo>
                  <a:cubicBezTo>
                    <a:pt x="36486219" y="55880"/>
                    <a:pt x="36430341" y="0"/>
                    <a:pt x="36361759" y="0"/>
                  </a:cubicBezTo>
                  <a:close/>
                </a:path>
              </a:pathLst>
            </a:custGeom>
            <a:solidFill>
              <a:srgbClr val="000000"/>
            </a:solidFill>
          </p:spPr>
        </p:sp>
      </p:grpSp>
      <p:sp>
        <p:nvSpPr>
          <p:cNvPr id="6" name="TextBox 6"/>
          <p:cNvSpPr txBox="1"/>
          <p:nvPr/>
        </p:nvSpPr>
        <p:spPr>
          <a:xfrm>
            <a:off x="1371600" y="1423987"/>
            <a:ext cx="12662614" cy="7439025"/>
          </a:xfrm>
          <a:prstGeom prst="rect">
            <a:avLst/>
          </a:prstGeom>
        </p:spPr>
        <p:txBody>
          <a:bodyPr lIns="0" tIns="0" rIns="0" bIns="0" rtlCol="0" anchor="t">
            <a:spAutoFit/>
          </a:bodyPr>
          <a:lstStyle/>
          <a:p>
            <a:pPr>
              <a:lnSpc>
                <a:spcPts val="4199"/>
              </a:lnSpc>
            </a:pPr>
            <a:r>
              <a:rPr lang="en-US" sz="2999" dirty="0">
                <a:solidFill>
                  <a:srgbClr val="004AAD"/>
                </a:solidFill>
                <a:latin typeface="Source Sans Pro"/>
              </a:rPr>
              <a:t>This survey is to explore opinions on online and distance teaching/learning from across India from the point of view of students, teachers, and parents using different sets of questions according to the category the user belongs to.</a:t>
            </a:r>
          </a:p>
          <a:p>
            <a:pPr>
              <a:lnSpc>
                <a:spcPts val="4199"/>
              </a:lnSpc>
            </a:pPr>
            <a:endParaRPr lang="en-US" sz="2999" dirty="0">
              <a:solidFill>
                <a:srgbClr val="004AAD"/>
              </a:solidFill>
              <a:latin typeface="Source Sans Pro"/>
            </a:endParaRPr>
          </a:p>
          <a:p>
            <a:pPr>
              <a:lnSpc>
                <a:spcPts val="4199"/>
              </a:lnSpc>
            </a:pPr>
            <a:r>
              <a:rPr lang="en-US" sz="2999" dirty="0">
                <a:solidFill>
                  <a:srgbClr val="004AAD"/>
                </a:solidFill>
                <a:latin typeface="Source Sans Pro"/>
              </a:rPr>
              <a:t>Basically, with the help of the survey, we are finding whether the respondents want to continue with the currently ongoing distance teaching/learning or they want to shift back to the general mode that is offline mode as the situation gets normal or they want the blended mode of teaching/learning which includes online + offline both.</a:t>
            </a:r>
          </a:p>
          <a:p>
            <a:pPr>
              <a:lnSpc>
                <a:spcPts val="4199"/>
              </a:lnSpc>
            </a:pPr>
            <a:endParaRPr lang="en-US" sz="2999" dirty="0">
              <a:solidFill>
                <a:srgbClr val="004AAD"/>
              </a:solidFill>
              <a:latin typeface="Source Sans Pro"/>
            </a:endParaRPr>
          </a:p>
          <a:p>
            <a:pPr>
              <a:lnSpc>
                <a:spcPts val="4199"/>
              </a:lnSpc>
            </a:pPr>
            <a:r>
              <a:rPr lang="en-US" sz="2999" dirty="0">
                <a:solidFill>
                  <a:srgbClr val="004AAD"/>
                </a:solidFill>
                <a:latin typeface="Source Sans Pro"/>
              </a:rPr>
              <a:t>Also, we are finding out what are the advantages and disadvantages respondents faced while having distance learning/teachings and whether it affected them or not. And what measures should be taken to improve this type of learning if the conditions do not get well?</a:t>
            </a:r>
          </a:p>
        </p:txBody>
      </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184110" y="634442"/>
            <a:ext cx="5103890" cy="86108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grpSp>
        <p:nvGrpSpPr>
          <p:cNvPr id="2" name="Group 2"/>
          <p:cNvGrpSpPr/>
          <p:nvPr/>
        </p:nvGrpSpPr>
        <p:grpSpPr>
          <a:xfrm>
            <a:off x="0" y="2721945"/>
            <a:ext cx="18288000" cy="4843110"/>
            <a:chOff x="0" y="0"/>
            <a:chExt cx="47351610" cy="11828468"/>
          </a:xfrm>
        </p:grpSpPr>
        <p:sp>
          <p:nvSpPr>
            <p:cNvPr id="3" name="Freeform 3"/>
            <p:cNvSpPr/>
            <p:nvPr/>
          </p:nvSpPr>
          <p:spPr>
            <a:xfrm>
              <a:off x="31750" y="31750"/>
              <a:ext cx="47288112" cy="11764969"/>
            </a:xfrm>
            <a:custGeom>
              <a:avLst/>
              <a:gdLst/>
              <a:ahLst/>
              <a:cxnLst/>
              <a:rect l="l" t="t" r="r" b="b"/>
              <a:pathLst>
                <a:path w="47288112" h="11764969">
                  <a:moveTo>
                    <a:pt x="47195401" y="11764968"/>
                  </a:moveTo>
                  <a:lnTo>
                    <a:pt x="92710" y="11764968"/>
                  </a:lnTo>
                  <a:cubicBezTo>
                    <a:pt x="41910" y="11764968"/>
                    <a:pt x="0" y="11723058"/>
                    <a:pt x="0" y="11672258"/>
                  </a:cubicBezTo>
                  <a:lnTo>
                    <a:pt x="0" y="92710"/>
                  </a:lnTo>
                  <a:cubicBezTo>
                    <a:pt x="0" y="41910"/>
                    <a:pt x="41910" y="0"/>
                    <a:pt x="92710" y="0"/>
                  </a:cubicBezTo>
                  <a:lnTo>
                    <a:pt x="47194130" y="0"/>
                  </a:lnTo>
                  <a:cubicBezTo>
                    <a:pt x="47244930" y="0"/>
                    <a:pt x="47286841" y="41910"/>
                    <a:pt x="47286841" y="92710"/>
                  </a:cubicBezTo>
                  <a:lnTo>
                    <a:pt x="47286841" y="11670988"/>
                  </a:lnTo>
                  <a:cubicBezTo>
                    <a:pt x="47288112" y="11723058"/>
                    <a:pt x="47246201" y="11764969"/>
                    <a:pt x="47195401" y="11764969"/>
                  </a:cubicBezTo>
                  <a:close/>
                </a:path>
              </a:pathLst>
            </a:custGeom>
            <a:solidFill>
              <a:srgbClr val="FEFEFE"/>
            </a:solidFill>
          </p:spPr>
        </p:sp>
        <p:sp>
          <p:nvSpPr>
            <p:cNvPr id="4" name="Freeform 4"/>
            <p:cNvSpPr/>
            <p:nvPr/>
          </p:nvSpPr>
          <p:spPr>
            <a:xfrm>
              <a:off x="0" y="0"/>
              <a:ext cx="47351612" cy="11828469"/>
            </a:xfrm>
            <a:custGeom>
              <a:avLst/>
              <a:gdLst/>
              <a:ahLst/>
              <a:cxnLst/>
              <a:rect l="l" t="t" r="r" b="b"/>
              <a:pathLst>
                <a:path w="47351612" h="11828469">
                  <a:moveTo>
                    <a:pt x="47227151" y="59690"/>
                  </a:moveTo>
                  <a:cubicBezTo>
                    <a:pt x="47262709" y="59690"/>
                    <a:pt x="47291920" y="88900"/>
                    <a:pt x="47291920" y="124460"/>
                  </a:cubicBezTo>
                  <a:lnTo>
                    <a:pt x="47291920" y="11704008"/>
                  </a:lnTo>
                  <a:cubicBezTo>
                    <a:pt x="47291920" y="11739569"/>
                    <a:pt x="47262709" y="11768779"/>
                    <a:pt x="47227151" y="11768779"/>
                  </a:cubicBezTo>
                  <a:lnTo>
                    <a:pt x="124460" y="11768779"/>
                  </a:lnTo>
                  <a:cubicBezTo>
                    <a:pt x="88900" y="11768779"/>
                    <a:pt x="59690" y="11739569"/>
                    <a:pt x="59690" y="11704008"/>
                  </a:cubicBezTo>
                  <a:lnTo>
                    <a:pt x="59690" y="124460"/>
                  </a:lnTo>
                  <a:cubicBezTo>
                    <a:pt x="59690" y="88900"/>
                    <a:pt x="88900" y="59690"/>
                    <a:pt x="124460" y="59690"/>
                  </a:cubicBezTo>
                  <a:lnTo>
                    <a:pt x="47227151" y="59690"/>
                  </a:lnTo>
                  <a:moveTo>
                    <a:pt x="47227151" y="0"/>
                  </a:moveTo>
                  <a:lnTo>
                    <a:pt x="124460" y="0"/>
                  </a:lnTo>
                  <a:cubicBezTo>
                    <a:pt x="55880" y="0"/>
                    <a:pt x="0" y="55880"/>
                    <a:pt x="0" y="124460"/>
                  </a:cubicBezTo>
                  <a:lnTo>
                    <a:pt x="0" y="11704008"/>
                  </a:lnTo>
                  <a:cubicBezTo>
                    <a:pt x="0" y="11772588"/>
                    <a:pt x="55880" y="11828469"/>
                    <a:pt x="124460" y="11828469"/>
                  </a:cubicBezTo>
                  <a:lnTo>
                    <a:pt x="47227151" y="11828469"/>
                  </a:lnTo>
                  <a:cubicBezTo>
                    <a:pt x="47295730" y="11828469"/>
                    <a:pt x="47351612" y="11772588"/>
                    <a:pt x="47351612" y="11704008"/>
                  </a:cubicBezTo>
                  <a:lnTo>
                    <a:pt x="47351612" y="124460"/>
                  </a:lnTo>
                  <a:cubicBezTo>
                    <a:pt x="47351612" y="55880"/>
                    <a:pt x="47295730" y="0"/>
                    <a:pt x="47227151" y="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82880" y="609152"/>
            <a:ext cx="7953618" cy="11245476"/>
          </a:xfrm>
          <a:prstGeom prst="rect">
            <a:avLst/>
          </a:prstGeom>
        </p:spPr>
      </p:pic>
      <p:sp>
        <p:nvSpPr>
          <p:cNvPr id="6" name="TextBox 6"/>
          <p:cNvSpPr txBox="1"/>
          <p:nvPr/>
        </p:nvSpPr>
        <p:spPr>
          <a:xfrm>
            <a:off x="7749540" y="3957499"/>
            <a:ext cx="10173030" cy="1764537"/>
          </a:xfrm>
          <a:prstGeom prst="rect">
            <a:avLst/>
          </a:prstGeom>
        </p:spPr>
        <p:txBody>
          <a:bodyPr lIns="0" tIns="0" rIns="0" bIns="0" rtlCol="0" anchor="t">
            <a:spAutoFit/>
          </a:bodyPr>
          <a:lstStyle/>
          <a:p>
            <a:pPr>
              <a:lnSpc>
                <a:spcPts val="13573"/>
              </a:lnSpc>
            </a:pPr>
            <a:r>
              <a:rPr lang="en-US" sz="12339">
                <a:solidFill>
                  <a:srgbClr val="004AAD"/>
                </a:solidFill>
                <a:latin typeface="Source Sans Pro"/>
              </a:rPr>
              <a:t>Project Goal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TextBox 2"/>
          <p:cNvSpPr txBox="1"/>
          <p:nvPr/>
        </p:nvSpPr>
        <p:spPr>
          <a:xfrm>
            <a:off x="46719" y="253051"/>
            <a:ext cx="9129712" cy="6882766"/>
          </a:xfrm>
          <a:prstGeom prst="rect">
            <a:avLst/>
          </a:prstGeom>
        </p:spPr>
        <p:txBody>
          <a:bodyPr lIns="0" tIns="0" rIns="0" bIns="0" rtlCol="0" anchor="t">
            <a:spAutoFit/>
          </a:bodyPr>
          <a:lstStyle/>
          <a:p>
            <a:pPr>
              <a:lnSpc>
                <a:spcPts val="4950"/>
              </a:lnSpc>
            </a:pPr>
            <a:r>
              <a:rPr lang="en-US" sz="4500" dirty="0">
                <a:solidFill>
                  <a:srgbClr val="004AAD"/>
                </a:solidFill>
                <a:latin typeface="Source Sans Pro"/>
              </a:rPr>
              <a:t>This Report, which provides both student, teachers, College, Parent, and school administrator perspectives, offers the most current view of online education, including a look at remote learning experienced in the wake of COVID-19.  This year’s student participants included online students, remote learners, graduates of online programs, and prospective online students.</a:t>
            </a:r>
          </a:p>
        </p:txBody>
      </p:sp>
      <p:sp>
        <p:nvSpPr>
          <p:cNvPr id="3" name="TextBox 3"/>
          <p:cNvSpPr txBox="1"/>
          <p:nvPr/>
        </p:nvSpPr>
        <p:spPr>
          <a:xfrm>
            <a:off x="9144000" y="240051"/>
            <a:ext cx="9129712" cy="6709410"/>
          </a:xfrm>
          <a:prstGeom prst="rect">
            <a:avLst/>
          </a:prstGeom>
        </p:spPr>
        <p:txBody>
          <a:bodyPr lIns="0" tIns="0" rIns="0" bIns="0" rtlCol="0" anchor="t">
            <a:spAutoFit/>
          </a:bodyPr>
          <a:lstStyle/>
          <a:p>
            <a:pPr>
              <a:lnSpc>
                <a:spcPts val="5280"/>
              </a:lnSpc>
            </a:pPr>
            <a:r>
              <a:rPr lang="en-US" sz="4800" dirty="0">
                <a:solidFill>
                  <a:srgbClr val="004AAD"/>
                </a:solidFill>
                <a:latin typeface="Source Sans Pro"/>
              </a:rPr>
              <a:t>This report presents the online teaching-learning tools, methods, and a survey on the innovative practices in teaching and learning. Advantages and obstacles in online teaching, various components on the effective use of online tools, team-based collaborative learning, simulation, and animation-based learning.</a:t>
            </a:r>
          </a:p>
        </p:txBody>
      </p:sp>
      <p:sp>
        <p:nvSpPr>
          <p:cNvPr id="4" name="AutoShape 4"/>
          <p:cNvSpPr/>
          <p:nvPr/>
        </p:nvSpPr>
        <p:spPr>
          <a:xfrm rot="-5400000">
            <a:off x="4293469" y="4576361"/>
            <a:ext cx="9335303" cy="0"/>
          </a:xfrm>
          <a:prstGeom prst="line">
            <a:avLst/>
          </a:prstGeom>
          <a:ln w="28575" cap="rnd">
            <a:solidFill>
              <a:srgbClr val="000000"/>
            </a:solidFill>
            <a:prstDash val="sysDash"/>
            <a:headEnd type="none" w="sm" len="sm"/>
            <a:tailEnd type="none" w="sm" len="sm"/>
          </a:ln>
        </p:spPr>
      </p:sp>
      <p:grpSp>
        <p:nvGrpSpPr>
          <p:cNvPr id="5" name="Group 5"/>
          <p:cNvGrpSpPr/>
          <p:nvPr/>
        </p:nvGrpSpPr>
        <p:grpSpPr>
          <a:xfrm>
            <a:off x="0" y="8083729"/>
            <a:ext cx="18288000" cy="2234114"/>
            <a:chOff x="0" y="0"/>
            <a:chExt cx="46247928" cy="5456441"/>
          </a:xfrm>
        </p:grpSpPr>
        <p:sp>
          <p:nvSpPr>
            <p:cNvPr id="6" name="Freeform 6"/>
            <p:cNvSpPr/>
            <p:nvPr/>
          </p:nvSpPr>
          <p:spPr>
            <a:xfrm>
              <a:off x="31750" y="31750"/>
              <a:ext cx="46184427" cy="5392941"/>
            </a:xfrm>
            <a:custGeom>
              <a:avLst/>
              <a:gdLst/>
              <a:ahLst/>
              <a:cxnLst/>
              <a:rect l="l" t="t" r="r" b="b"/>
              <a:pathLst>
                <a:path w="46184427" h="5392941">
                  <a:moveTo>
                    <a:pt x="46091717" y="5392941"/>
                  </a:moveTo>
                  <a:lnTo>
                    <a:pt x="92710" y="5392941"/>
                  </a:lnTo>
                  <a:cubicBezTo>
                    <a:pt x="41910" y="5392941"/>
                    <a:pt x="0" y="5351031"/>
                    <a:pt x="0" y="5300231"/>
                  </a:cubicBezTo>
                  <a:lnTo>
                    <a:pt x="0" y="92710"/>
                  </a:lnTo>
                  <a:cubicBezTo>
                    <a:pt x="0" y="41910"/>
                    <a:pt x="41910" y="0"/>
                    <a:pt x="92710" y="0"/>
                  </a:cubicBezTo>
                  <a:lnTo>
                    <a:pt x="46090449" y="0"/>
                  </a:lnTo>
                  <a:cubicBezTo>
                    <a:pt x="46141249" y="0"/>
                    <a:pt x="46183159" y="41910"/>
                    <a:pt x="46183159" y="92710"/>
                  </a:cubicBezTo>
                  <a:lnTo>
                    <a:pt x="46183159" y="5298961"/>
                  </a:lnTo>
                  <a:cubicBezTo>
                    <a:pt x="46184427" y="5351031"/>
                    <a:pt x="46142517" y="5392941"/>
                    <a:pt x="46091717" y="5392941"/>
                  </a:cubicBezTo>
                  <a:close/>
                </a:path>
              </a:pathLst>
            </a:custGeom>
            <a:solidFill>
              <a:srgbClr val="F1EEE8"/>
            </a:solidFill>
          </p:spPr>
        </p:sp>
        <p:sp>
          <p:nvSpPr>
            <p:cNvPr id="7" name="Freeform 7"/>
            <p:cNvSpPr/>
            <p:nvPr/>
          </p:nvSpPr>
          <p:spPr>
            <a:xfrm>
              <a:off x="0" y="0"/>
              <a:ext cx="46247927" cy="5456441"/>
            </a:xfrm>
            <a:custGeom>
              <a:avLst/>
              <a:gdLst/>
              <a:ahLst/>
              <a:cxnLst/>
              <a:rect l="l" t="t" r="r" b="b"/>
              <a:pathLst>
                <a:path w="46247927" h="5456441">
                  <a:moveTo>
                    <a:pt x="46123467" y="59690"/>
                  </a:moveTo>
                  <a:cubicBezTo>
                    <a:pt x="46159027" y="59690"/>
                    <a:pt x="46188238" y="88900"/>
                    <a:pt x="46188238" y="124460"/>
                  </a:cubicBezTo>
                  <a:lnTo>
                    <a:pt x="46188238" y="5331982"/>
                  </a:lnTo>
                  <a:cubicBezTo>
                    <a:pt x="46188238" y="5367541"/>
                    <a:pt x="46159027" y="5396751"/>
                    <a:pt x="46123467" y="5396751"/>
                  </a:cubicBezTo>
                  <a:lnTo>
                    <a:pt x="124460" y="5396751"/>
                  </a:lnTo>
                  <a:cubicBezTo>
                    <a:pt x="88900" y="5396751"/>
                    <a:pt x="59690" y="5367541"/>
                    <a:pt x="59690" y="5331982"/>
                  </a:cubicBezTo>
                  <a:lnTo>
                    <a:pt x="59690" y="124460"/>
                  </a:lnTo>
                  <a:cubicBezTo>
                    <a:pt x="59690" y="88900"/>
                    <a:pt x="88900" y="59690"/>
                    <a:pt x="124460" y="59690"/>
                  </a:cubicBezTo>
                  <a:lnTo>
                    <a:pt x="46123467" y="59690"/>
                  </a:lnTo>
                  <a:moveTo>
                    <a:pt x="46123467" y="0"/>
                  </a:moveTo>
                  <a:lnTo>
                    <a:pt x="124460" y="0"/>
                  </a:lnTo>
                  <a:cubicBezTo>
                    <a:pt x="55880" y="0"/>
                    <a:pt x="0" y="55880"/>
                    <a:pt x="0" y="124460"/>
                  </a:cubicBezTo>
                  <a:lnTo>
                    <a:pt x="0" y="5331982"/>
                  </a:lnTo>
                  <a:cubicBezTo>
                    <a:pt x="0" y="5400561"/>
                    <a:pt x="55880" y="5456441"/>
                    <a:pt x="124460" y="5456441"/>
                  </a:cubicBezTo>
                  <a:lnTo>
                    <a:pt x="46123467" y="5456441"/>
                  </a:lnTo>
                  <a:cubicBezTo>
                    <a:pt x="46192049" y="5456441"/>
                    <a:pt x="46247927" y="5400561"/>
                    <a:pt x="46247927" y="5331982"/>
                  </a:cubicBezTo>
                  <a:lnTo>
                    <a:pt x="46247927" y="124460"/>
                  </a:lnTo>
                  <a:cubicBezTo>
                    <a:pt x="46247927" y="55880"/>
                    <a:pt x="46192049" y="0"/>
                    <a:pt x="46123467" y="0"/>
                  </a:cubicBezTo>
                  <a:close/>
                </a:path>
              </a:pathLst>
            </a:custGeom>
            <a:solidFill>
              <a:srgbClr val="000000"/>
            </a:solidFill>
          </p:spPr>
        </p:sp>
      </p:gr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593431" y="6210686"/>
            <a:ext cx="3045865" cy="3526791"/>
          </a:xfrm>
          <a:prstGeom prst="rect">
            <a:avLst/>
          </a:prstGeom>
        </p:spPr>
      </p:pic>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14948867" y="6210686"/>
            <a:ext cx="2904793" cy="35267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grpSp>
        <p:nvGrpSpPr>
          <p:cNvPr id="2" name="Group 2"/>
          <p:cNvGrpSpPr/>
          <p:nvPr/>
        </p:nvGrpSpPr>
        <p:grpSpPr>
          <a:xfrm>
            <a:off x="0" y="2721945"/>
            <a:ext cx="18288000" cy="4843110"/>
            <a:chOff x="0" y="0"/>
            <a:chExt cx="47351610" cy="11828468"/>
          </a:xfrm>
        </p:grpSpPr>
        <p:sp>
          <p:nvSpPr>
            <p:cNvPr id="3" name="Freeform 3"/>
            <p:cNvSpPr/>
            <p:nvPr/>
          </p:nvSpPr>
          <p:spPr>
            <a:xfrm>
              <a:off x="31750" y="31750"/>
              <a:ext cx="47288112" cy="11764969"/>
            </a:xfrm>
            <a:custGeom>
              <a:avLst/>
              <a:gdLst/>
              <a:ahLst/>
              <a:cxnLst/>
              <a:rect l="l" t="t" r="r" b="b"/>
              <a:pathLst>
                <a:path w="47288112" h="11764969">
                  <a:moveTo>
                    <a:pt x="47195401" y="11764968"/>
                  </a:moveTo>
                  <a:lnTo>
                    <a:pt x="92710" y="11764968"/>
                  </a:lnTo>
                  <a:cubicBezTo>
                    <a:pt x="41910" y="11764968"/>
                    <a:pt x="0" y="11723058"/>
                    <a:pt x="0" y="11672258"/>
                  </a:cubicBezTo>
                  <a:lnTo>
                    <a:pt x="0" y="92710"/>
                  </a:lnTo>
                  <a:cubicBezTo>
                    <a:pt x="0" y="41910"/>
                    <a:pt x="41910" y="0"/>
                    <a:pt x="92710" y="0"/>
                  </a:cubicBezTo>
                  <a:lnTo>
                    <a:pt x="47194130" y="0"/>
                  </a:lnTo>
                  <a:cubicBezTo>
                    <a:pt x="47244930" y="0"/>
                    <a:pt x="47286841" y="41910"/>
                    <a:pt x="47286841" y="92710"/>
                  </a:cubicBezTo>
                  <a:lnTo>
                    <a:pt x="47286841" y="11670988"/>
                  </a:lnTo>
                  <a:cubicBezTo>
                    <a:pt x="47288112" y="11723058"/>
                    <a:pt x="47246201" y="11764969"/>
                    <a:pt x="47195401" y="11764969"/>
                  </a:cubicBezTo>
                  <a:close/>
                </a:path>
              </a:pathLst>
            </a:custGeom>
            <a:solidFill>
              <a:srgbClr val="FEFEFE"/>
            </a:solidFill>
          </p:spPr>
        </p:sp>
        <p:sp>
          <p:nvSpPr>
            <p:cNvPr id="4" name="Freeform 4"/>
            <p:cNvSpPr/>
            <p:nvPr/>
          </p:nvSpPr>
          <p:spPr>
            <a:xfrm>
              <a:off x="0" y="0"/>
              <a:ext cx="47351612" cy="11828469"/>
            </a:xfrm>
            <a:custGeom>
              <a:avLst/>
              <a:gdLst/>
              <a:ahLst/>
              <a:cxnLst/>
              <a:rect l="l" t="t" r="r" b="b"/>
              <a:pathLst>
                <a:path w="47351612" h="11828469">
                  <a:moveTo>
                    <a:pt x="47227151" y="59690"/>
                  </a:moveTo>
                  <a:cubicBezTo>
                    <a:pt x="47262709" y="59690"/>
                    <a:pt x="47291920" y="88900"/>
                    <a:pt x="47291920" y="124460"/>
                  </a:cubicBezTo>
                  <a:lnTo>
                    <a:pt x="47291920" y="11704008"/>
                  </a:lnTo>
                  <a:cubicBezTo>
                    <a:pt x="47291920" y="11739569"/>
                    <a:pt x="47262709" y="11768779"/>
                    <a:pt x="47227151" y="11768779"/>
                  </a:cubicBezTo>
                  <a:lnTo>
                    <a:pt x="124460" y="11768779"/>
                  </a:lnTo>
                  <a:cubicBezTo>
                    <a:pt x="88900" y="11768779"/>
                    <a:pt x="59690" y="11739569"/>
                    <a:pt x="59690" y="11704008"/>
                  </a:cubicBezTo>
                  <a:lnTo>
                    <a:pt x="59690" y="124460"/>
                  </a:lnTo>
                  <a:cubicBezTo>
                    <a:pt x="59690" y="88900"/>
                    <a:pt x="88900" y="59690"/>
                    <a:pt x="124460" y="59690"/>
                  </a:cubicBezTo>
                  <a:lnTo>
                    <a:pt x="47227151" y="59690"/>
                  </a:lnTo>
                  <a:moveTo>
                    <a:pt x="47227151" y="0"/>
                  </a:moveTo>
                  <a:lnTo>
                    <a:pt x="124460" y="0"/>
                  </a:lnTo>
                  <a:cubicBezTo>
                    <a:pt x="55880" y="0"/>
                    <a:pt x="0" y="55880"/>
                    <a:pt x="0" y="124460"/>
                  </a:cubicBezTo>
                  <a:lnTo>
                    <a:pt x="0" y="11704008"/>
                  </a:lnTo>
                  <a:cubicBezTo>
                    <a:pt x="0" y="11772588"/>
                    <a:pt x="55880" y="11828469"/>
                    <a:pt x="124460" y="11828469"/>
                  </a:cubicBezTo>
                  <a:lnTo>
                    <a:pt x="47227151" y="11828469"/>
                  </a:lnTo>
                  <a:cubicBezTo>
                    <a:pt x="47295730" y="11828469"/>
                    <a:pt x="47351612" y="11772588"/>
                    <a:pt x="47351612" y="11704008"/>
                  </a:cubicBezTo>
                  <a:lnTo>
                    <a:pt x="47351612" y="124460"/>
                  </a:lnTo>
                  <a:cubicBezTo>
                    <a:pt x="47351612" y="55880"/>
                    <a:pt x="47295730" y="0"/>
                    <a:pt x="47227151" y="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028700" y="1044762"/>
            <a:ext cx="7953618" cy="11245476"/>
          </a:xfrm>
          <a:prstGeom prst="rect">
            <a:avLst/>
          </a:prstGeom>
        </p:spPr>
      </p:pic>
      <p:sp>
        <p:nvSpPr>
          <p:cNvPr id="6" name="TextBox 6"/>
          <p:cNvSpPr txBox="1"/>
          <p:nvPr/>
        </p:nvSpPr>
        <p:spPr>
          <a:xfrm>
            <a:off x="9144000" y="3229615"/>
            <a:ext cx="8934893" cy="3145957"/>
          </a:xfrm>
          <a:prstGeom prst="rect">
            <a:avLst/>
          </a:prstGeom>
        </p:spPr>
        <p:txBody>
          <a:bodyPr lIns="0" tIns="0" rIns="0" bIns="0" rtlCol="0" anchor="t">
            <a:spAutoFit/>
          </a:bodyPr>
          <a:lstStyle/>
          <a:p>
            <a:pPr algn="ctr">
              <a:lnSpc>
                <a:spcPts val="12279"/>
              </a:lnSpc>
            </a:pPr>
            <a:r>
              <a:rPr lang="en-US" sz="11163">
                <a:solidFill>
                  <a:srgbClr val="004AAD"/>
                </a:solidFill>
                <a:latin typeface="Source Sans Pro"/>
              </a:rPr>
              <a:t>Participates In Survey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1868</Words>
  <Application>Microsoft Office PowerPoint</Application>
  <PresentationFormat>Custom</PresentationFormat>
  <Paragraphs>125</Paragraphs>
  <Slides>47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Source Sans Pro</vt:lpstr>
      <vt:lpstr>Josefin Sans Regular</vt:lpstr>
      <vt:lpstr>Source Serif Pro</vt:lpstr>
      <vt:lpstr>Radley</vt:lpstr>
      <vt:lpstr>Calibri</vt:lpstr>
      <vt:lpstr>Source Sans Pro Bold</vt:lpstr>
      <vt:lpstr>Open Sauce Bold</vt:lpstr>
      <vt:lpstr>Open Sauce</vt:lpstr>
      <vt:lpstr>Open Sauce Light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Report</dc:title>
  <cp:lastModifiedBy>Ashish Ashish</cp:lastModifiedBy>
  <cp:revision>2</cp:revision>
  <dcterms:created xsi:type="dcterms:W3CDTF">2006-08-16T00:00:00Z</dcterms:created>
  <dcterms:modified xsi:type="dcterms:W3CDTF">2021-11-15T17:14:00Z</dcterms:modified>
  <dc:identifier>DAEvcNYCwr4</dc:identifier>
</cp:coreProperties>
</file>