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64d770e5c_0_4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64d770e5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64d770e5c_0_5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64d770e5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64d770e5c_0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64d770e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63c1726b6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63c1726b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63c1726b6_0_2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63c1726b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64d770e5c_0_5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64d770e5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64d770e5c_0_6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64d770e5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64d770e5c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64d770e5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63c1726b6_0_3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63c1726b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63c1726b6_0_4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63c1726b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64d770e5c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64d770e5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64d770e5c_0_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64d770e5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63c1726b6_0_3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63c1726b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64d770e5c_0_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64d770e5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61691bd3b_0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61691bd3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63c1726b6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63c1726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64d770e5c_0_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64d770e5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531050"/>
            <a:ext cx="8512500" cy="20814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Credit Card Default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297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Distribution</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1" name="Google Shape;121;p22"/>
          <p:cNvPicPr preferRelativeResize="0"/>
          <p:nvPr/>
        </p:nvPicPr>
        <p:blipFill>
          <a:blip r:embed="rId3">
            <a:alphaModFix/>
          </a:blip>
          <a:stretch>
            <a:fillRect/>
          </a:stretch>
        </p:blipFill>
        <p:spPr>
          <a:xfrm>
            <a:off x="1308993" y="1152476"/>
            <a:ext cx="6526006"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wise defaulters</a:t>
            </a:r>
            <a:endParaRPr sz="3200" b="1">
              <a:latin typeface="Montserrat"/>
              <a:ea typeface="Montserrat"/>
              <a:cs typeface="Montserrat"/>
              <a:sym typeface="Montserrat"/>
            </a:endParaRPr>
          </a:p>
        </p:txBody>
      </p:sp>
      <p:sp>
        <p:nvSpPr>
          <p:cNvPr id="127" name="Google Shape;127;p23"/>
          <p:cNvSpPr txBox="1"/>
          <p:nvPr/>
        </p:nvSpPr>
        <p:spPr>
          <a:xfrm>
            <a:off x="7190225" y="1978900"/>
            <a:ext cx="17442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Higher</a:t>
            </a:r>
            <a:r>
              <a:rPr lang="en-GB" sz="1800">
                <a:solidFill>
                  <a:schemeClr val="lt1"/>
                </a:solidFill>
                <a:latin typeface="Montserrat"/>
                <a:ea typeface="Montserrat"/>
                <a:cs typeface="Montserrat"/>
                <a:sym typeface="Montserrat"/>
              </a:rPr>
              <a:t> Education level, lower Default Risk</a:t>
            </a:r>
            <a:endParaRPr sz="1800">
              <a:solidFill>
                <a:schemeClr val="lt1"/>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152400" y="1170125"/>
            <a:ext cx="6885426" cy="3608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274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Distributions</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5" name="Google Shape;135;p24"/>
          <p:cNvPicPr preferRelativeResize="0"/>
          <p:nvPr/>
        </p:nvPicPr>
        <p:blipFill>
          <a:blip r:embed="rId3">
            <a:alphaModFix/>
          </a:blip>
          <a:stretch>
            <a:fillRect/>
          </a:stretch>
        </p:blipFill>
        <p:spPr>
          <a:xfrm>
            <a:off x="1211136" y="1152475"/>
            <a:ext cx="6721726"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Status</a:t>
            </a:r>
            <a:endParaRPr sz="3200" b="1">
              <a:latin typeface="Montserrat"/>
              <a:ea typeface="Montserrat"/>
              <a:cs typeface="Montserrat"/>
              <a:sym typeface="Montserrat"/>
            </a:endParaRPr>
          </a:p>
        </p:txBody>
      </p:sp>
      <p:sp>
        <p:nvSpPr>
          <p:cNvPr id="141" name="Google Shape;141;p25"/>
          <p:cNvSpPr txBox="1"/>
          <p:nvPr/>
        </p:nvSpPr>
        <p:spPr>
          <a:xfrm>
            <a:off x="7163525" y="2055625"/>
            <a:ext cx="17619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No </a:t>
            </a:r>
            <a:r>
              <a:rPr lang="en-GB" sz="1800">
                <a:solidFill>
                  <a:schemeClr val="lt1"/>
                </a:solidFill>
                <a:latin typeface="Montserrat"/>
                <a:ea typeface="Montserrat"/>
                <a:cs typeface="Montserrat"/>
                <a:sym typeface="Montserrat"/>
              </a:rPr>
              <a:t>Significant correlation of default risk and marital status</a:t>
            </a:r>
            <a:endParaRPr sz="1800">
              <a:solidFill>
                <a:schemeClr val="lt1"/>
              </a:solidFill>
              <a:latin typeface="Montserrat"/>
              <a:ea typeface="Montserrat"/>
              <a:cs typeface="Montserrat"/>
              <a:sym typeface="Montserrat"/>
            </a:endParaRPr>
          </a:p>
        </p:txBody>
      </p:sp>
      <p:pic>
        <p:nvPicPr>
          <p:cNvPr id="142" name="Google Shape;142;p25"/>
          <p:cNvPicPr preferRelativeResize="0"/>
          <p:nvPr/>
        </p:nvPicPr>
        <p:blipFill>
          <a:blip r:embed="rId3">
            <a:alphaModFix/>
          </a:blip>
          <a:stretch>
            <a:fillRect/>
          </a:stretch>
        </p:blipFill>
        <p:spPr>
          <a:xfrm>
            <a:off x="152400" y="1170125"/>
            <a:ext cx="624840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29800" y="3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Distribution</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9" name="Google Shape;149;p26"/>
          <p:cNvPicPr preferRelativeResize="0"/>
          <p:nvPr/>
        </p:nvPicPr>
        <p:blipFill rotWithShape="1">
          <a:blip r:embed="rId3">
            <a:alphaModFix/>
          </a:blip>
          <a:srcRect b="2562"/>
          <a:stretch/>
        </p:blipFill>
        <p:spPr>
          <a:xfrm>
            <a:off x="556550" y="1152475"/>
            <a:ext cx="8067101" cy="388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wise defaulters</a:t>
            </a:r>
            <a:endParaRPr sz="3200" b="1">
              <a:latin typeface="Montserrat"/>
              <a:ea typeface="Montserrat"/>
              <a:cs typeface="Montserrat"/>
              <a:sym typeface="Montserrat"/>
            </a:endParaRPr>
          </a:p>
        </p:txBody>
      </p:sp>
      <p:sp>
        <p:nvSpPr>
          <p:cNvPr id="155" name="Google Shape;155;p27"/>
          <p:cNvSpPr txBox="1"/>
          <p:nvPr/>
        </p:nvSpPr>
        <p:spPr>
          <a:xfrm>
            <a:off x="6594000" y="1937175"/>
            <a:ext cx="19845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30 t0 50:</a:t>
            </a:r>
            <a:r>
              <a:rPr lang="en-GB" sz="1800">
                <a:solidFill>
                  <a:schemeClr val="lt1"/>
                </a:solidFill>
                <a:latin typeface="Montserrat"/>
                <a:ea typeface="Montserrat"/>
                <a:cs typeface="Montserrat"/>
                <a:sym typeface="Montserrat"/>
              </a:rPr>
              <a:t> </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Lowest Risk</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&lt;30 and &gt;50:</a:t>
            </a:r>
            <a:endParaRPr sz="1800" b="1">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Risk Increases</a:t>
            </a:r>
            <a:endParaRPr sz="1800">
              <a:solidFill>
                <a:schemeClr val="lt1"/>
              </a:solidFill>
              <a:latin typeface="Montserrat"/>
              <a:ea typeface="Montserrat"/>
              <a:cs typeface="Montserrat"/>
              <a:sym typeface="Montserrat"/>
            </a:endParaRPr>
          </a:p>
        </p:txBody>
      </p:sp>
      <p:pic>
        <p:nvPicPr>
          <p:cNvPr id="156" name="Google Shape;156;p27"/>
          <p:cNvPicPr preferRelativeResize="0"/>
          <p:nvPr/>
        </p:nvPicPr>
        <p:blipFill>
          <a:blip r:embed="rId3">
            <a:alphaModFix/>
          </a:blip>
          <a:stretch>
            <a:fillRect/>
          </a:stretch>
        </p:blipFill>
        <p:spPr>
          <a:xfrm>
            <a:off x="152400" y="1170125"/>
            <a:ext cx="6067425" cy="350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body" idx="1"/>
          </p:nvPr>
        </p:nvSpPr>
        <p:spPr>
          <a:xfrm>
            <a:off x="311700" y="11411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Supervised learning/Binary Classification</a:t>
            </a:r>
            <a:endParaRPr>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Imbalance data with 78% non-defaulters and 22% defaulters</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latin typeface="Montserrat"/>
                <a:ea typeface="Montserrat"/>
                <a:cs typeface="Montserrat"/>
                <a:sym typeface="Montserrat"/>
              </a:rPr>
              <a:t>Models Used:</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Knn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Decision Trees</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Random Forest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SVM</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XGBoost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Naive Bayes</a:t>
            </a:r>
            <a:endParaRPr>
              <a:solidFill>
                <a:schemeClr val="lt1"/>
              </a:solidFill>
              <a:latin typeface="Montserrat"/>
              <a:ea typeface="Montserrat"/>
              <a:cs typeface="Montserrat"/>
              <a:sym typeface="Montserrat"/>
            </a:endParaRPr>
          </a:p>
        </p:txBody>
      </p:sp>
      <p:sp>
        <p:nvSpPr>
          <p:cNvPr id="162" name="Google Shape;162;p28"/>
          <p:cNvSpPr txBox="1">
            <a:spLocks noGrp="1"/>
          </p:cNvSpPr>
          <p:nvPr>
            <p:ph type="title"/>
          </p:nvPr>
        </p:nvSpPr>
        <p:spPr>
          <a:xfrm>
            <a:off x="311700" y="342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Overview</a:t>
            </a:r>
            <a:endParaRPr sz="3200"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Steps</a:t>
            </a:r>
            <a:endParaRPr sz="3200" b="1">
              <a:latin typeface="Montserrat"/>
              <a:ea typeface="Montserrat"/>
              <a:cs typeface="Montserrat"/>
              <a:sym typeface="Montserrat"/>
            </a:endParaRPr>
          </a:p>
        </p:txBody>
      </p:sp>
      <p:sp>
        <p:nvSpPr>
          <p:cNvPr id="168" name="Google Shape;168;p29"/>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txBox="1"/>
          <p:nvPr/>
        </p:nvSpPr>
        <p:spPr>
          <a:xfrm>
            <a:off x="644500" y="11729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Preprocessing</a:t>
            </a:r>
            <a:endParaRPr sz="1800" b="1">
              <a:solidFill>
                <a:srgbClr val="FFFFFF"/>
              </a:solidFill>
              <a:latin typeface="Montserrat"/>
              <a:ea typeface="Montserrat"/>
              <a:cs typeface="Montserrat"/>
              <a:sym typeface="Montserrat"/>
            </a:endParaRPr>
          </a:p>
        </p:txBody>
      </p:sp>
      <p:sp>
        <p:nvSpPr>
          <p:cNvPr id="172" name="Google Shape;172;p29"/>
          <p:cNvSpPr txBox="1"/>
          <p:nvPr/>
        </p:nvSpPr>
        <p:spPr>
          <a:xfrm>
            <a:off x="3853175" y="1172925"/>
            <a:ext cx="2202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Fitting and Tuning</a:t>
            </a:r>
            <a:endParaRPr>
              <a:solidFill>
                <a:srgbClr val="FFFFFF"/>
              </a:solidFill>
            </a:endParaRPr>
          </a:p>
        </p:txBody>
      </p:sp>
      <p:sp>
        <p:nvSpPr>
          <p:cNvPr id="173" name="Google Shape;173;p29"/>
          <p:cNvSpPr txBox="1"/>
          <p:nvPr/>
        </p:nvSpPr>
        <p:spPr>
          <a:xfrm>
            <a:off x="6874500" y="10678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 Evaluation</a:t>
            </a:r>
            <a:endParaRPr sz="1800" b="1">
              <a:solidFill>
                <a:srgbClr val="FFFFFF"/>
              </a:solidFill>
              <a:latin typeface="Montserrat"/>
              <a:ea typeface="Montserrat"/>
              <a:cs typeface="Montserrat"/>
              <a:sym typeface="Montserrat"/>
            </a:endParaRPr>
          </a:p>
        </p:txBody>
      </p:sp>
      <p:sp>
        <p:nvSpPr>
          <p:cNvPr id="174" name="Google Shape;174;p29"/>
          <p:cNvSpPr txBox="1"/>
          <p:nvPr/>
        </p:nvSpPr>
        <p:spPr>
          <a:xfrm>
            <a:off x="3388500" y="2384875"/>
            <a:ext cx="23670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Start with default model parameters</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Hyperparameter tuning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Measure RUC-AOC on training data</a:t>
            </a:r>
            <a:endParaRPr>
              <a:solidFill>
                <a:schemeClr val="lt1"/>
              </a:solidFill>
              <a:latin typeface="Montserrat"/>
              <a:ea typeface="Montserrat"/>
              <a:cs typeface="Montserrat"/>
              <a:sym typeface="Montserrat"/>
            </a:endParaRPr>
          </a:p>
        </p:txBody>
      </p:sp>
      <p:sp>
        <p:nvSpPr>
          <p:cNvPr id="175" name="Google Shape;175;p29"/>
          <p:cNvSpPr txBox="1"/>
          <p:nvPr/>
        </p:nvSpPr>
        <p:spPr>
          <a:xfrm>
            <a:off x="368650" y="2384875"/>
            <a:ext cx="25095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selection</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engineering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Train test data split(80%-20%)</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SMOTE oversampling</a:t>
            </a:r>
            <a:endParaRPr>
              <a:solidFill>
                <a:schemeClr val="lt1"/>
              </a:solidFill>
              <a:latin typeface="Montserrat"/>
              <a:ea typeface="Montserrat"/>
              <a:cs typeface="Montserrat"/>
              <a:sym typeface="Montserrat"/>
            </a:endParaRPr>
          </a:p>
        </p:txBody>
      </p:sp>
      <p:sp>
        <p:nvSpPr>
          <p:cNvPr id="176" name="Google Shape;176;p29"/>
          <p:cNvSpPr txBox="1"/>
          <p:nvPr/>
        </p:nvSpPr>
        <p:spPr>
          <a:xfrm>
            <a:off x="6207050" y="2492575"/>
            <a:ext cx="2367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Model testing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Precision_Recall Score</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Compare with the other models</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Modelling</a:t>
            </a:r>
            <a:endParaRPr/>
          </a:p>
        </p:txBody>
      </p:sp>
      <p:sp>
        <p:nvSpPr>
          <p:cNvPr id="182" name="Google Shape;18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C = 0.01</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Penalty = L2 </a:t>
            </a:r>
            <a:endParaRPr/>
          </a:p>
        </p:txBody>
      </p:sp>
      <p:pic>
        <p:nvPicPr>
          <p:cNvPr id="183" name="Google Shape;183;p30"/>
          <p:cNvPicPr preferRelativeResize="0"/>
          <p:nvPr/>
        </p:nvPicPr>
        <p:blipFill>
          <a:blip r:embed="rId3">
            <a:alphaModFix/>
          </a:blip>
          <a:stretch>
            <a:fillRect/>
          </a:stretch>
        </p:blipFill>
        <p:spPr>
          <a:xfrm>
            <a:off x="4379555" y="2043770"/>
            <a:ext cx="4541500" cy="94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5712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feature importances</a:t>
            </a:r>
            <a:endParaRPr/>
          </a:p>
        </p:txBody>
      </p:sp>
      <p:pic>
        <p:nvPicPr>
          <p:cNvPr id="189" name="Google Shape;189;p31"/>
          <p:cNvPicPr preferRelativeResize="0"/>
          <p:nvPr/>
        </p:nvPicPr>
        <p:blipFill>
          <a:blip r:embed="rId3">
            <a:alphaModFix/>
          </a:blip>
          <a:stretch>
            <a:fillRect/>
          </a:stretch>
        </p:blipFill>
        <p:spPr>
          <a:xfrm>
            <a:off x="2304925" y="695425"/>
            <a:ext cx="4686625" cy="44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Content</a:t>
            </a:r>
            <a:endParaRPr sz="3200" b="1">
              <a:latin typeface="Montserrat"/>
              <a:ea typeface="Montserrat"/>
              <a:cs typeface="Montserrat"/>
              <a:sym typeface="Montserrat"/>
            </a:endParaRPr>
          </a:p>
        </p:txBody>
      </p:sp>
      <p:sp>
        <p:nvSpPr>
          <p:cNvPr id="61" name="Google Shape;61;p14"/>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l="4970" b="6985"/>
          <a:stretch/>
        </p:blipFill>
        <p:spPr>
          <a:xfrm>
            <a:off x="4768800" y="1468274"/>
            <a:ext cx="3760150" cy="216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SVM Modelling</a:t>
            </a:r>
            <a:endParaRPr sz="3200"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5" name="Google Shape;195;p32"/>
          <p:cNvSpPr txBox="1">
            <a:spLocks noGrp="1"/>
          </p:cNvSpPr>
          <p:nvPr>
            <p:ph type="body" idx="1"/>
          </p:nvPr>
        </p:nvSpPr>
        <p:spPr>
          <a:xfrm>
            <a:off x="413900" y="1600975"/>
            <a:ext cx="8520600" cy="175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C = 10</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Kernel = ‘rbf’</a:t>
            </a:r>
            <a:endParaRPr/>
          </a:p>
        </p:txBody>
      </p:sp>
      <p:pic>
        <p:nvPicPr>
          <p:cNvPr id="196" name="Google Shape;196;p32"/>
          <p:cNvPicPr preferRelativeResize="0"/>
          <p:nvPr/>
        </p:nvPicPr>
        <p:blipFill>
          <a:blip r:embed="rId3">
            <a:alphaModFix/>
          </a:blip>
          <a:stretch>
            <a:fillRect/>
          </a:stretch>
        </p:blipFill>
        <p:spPr>
          <a:xfrm>
            <a:off x="4389955" y="2194000"/>
            <a:ext cx="4442350" cy="100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Metrics</a:t>
            </a:r>
            <a:endParaRPr sz="3200" b="1">
              <a:latin typeface="Montserrat"/>
              <a:ea typeface="Montserrat"/>
              <a:cs typeface="Montserrat"/>
              <a:sym typeface="Montserrat"/>
            </a:endParaRPr>
          </a:p>
        </p:txBody>
      </p:sp>
      <p:sp>
        <p:nvSpPr>
          <p:cNvPr id="202" name="Google Shape;202;p33"/>
          <p:cNvSpPr txBox="1">
            <a:spLocks noGrp="1"/>
          </p:cNvSpPr>
          <p:nvPr>
            <p:ph type="body" idx="1"/>
          </p:nvPr>
        </p:nvSpPr>
        <p:spPr>
          <a:xfrm>
            <a:off x="379825" y="139092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max_depth=30</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n_estimators=150</a:t>
            </a:r>
            <a:endParaRPr/>
          </a:p>
          <a:p>
            <a:pPr marL="0" lvl="0" indent="0" algn="l" rtl="0">
              <a:spcBef>
                <a:spcPts val="0"/>
              </a:spcBef>
              <a:spcAft>
                <a:spcPts val="0"/>
              </a:spcAft>
              <a:buNone/>
            </a:pPr>
            <a:endParaRPr/>
          </a:p>
        </p:txBody>
      </p:sp>
      <p:pic>
        <p:nvPicPr>
          <p:cNvPr id="203" name="Google Shape;203;p33"/>
          <p:cNvPicPr preferRelativeResize="0"/>
          <p:nvPr/>
        </p:nvPicPr>
        <p:blipFill>
          <a:blip r:embed="rId3">
            <a:alphaModFix/>
          </a:blip>
          <a:stretch>
            <a:fillRect/>
          </a:stretch>
        </p:blipFill>
        <p:spPr>
          <a:xfrm>
            <a:off x="3928601" y="2228850"/>
            <a:ext cx="4971825" cy="110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feature importances</a:t>
            </a:r>
            <a:endParaRPr sz="3200" b="1">
              <a:latin typeface="Montserrat"/>
              <a:ea typeface="Montserrat"/>
              <a:cs typeface="Montserrat"/>
              <a:sym typeface="Montserrat"/>
            </a:endParaRPr>
          </a:p>
        </p:txBody>
      </p:sp>
      <p:sp>
        <p:nvSpPr>
          <p:cNvPr id="209" name="Google Shape;20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0" name="Google Shape;210;p34"/>
          <p:cNvPicPr preferRelativeResize="0"/>
          <p:nvPr/>
        </p:nvPicPr>
        <p:blipFill>
          <a:blip r:embed="rId3">
            <a:alphaModFix/>
          </a:blip>
          <a:stretch>
            <a:fillRect/>
          </a:stretch>
        </p:blipFill>
        <p:spPr>
          <a:xfrm>
            <a:off x="566725" y="1771650"/>
            <a:ext cx="8010525" cy="337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XGBoost Modelling</a:t>
            </a:r>
            <a:endParaRPr sz="3200" b="1">
              <a:latin typeface="Montserrat"/>
              <a:ea typeface="Montserrat"/>
              <a:cs typeface="Montserrat"/>
              <a:sym typeface="Montserrat"/>
            </a:endParaRPr>
          </a:p>
          <a:p>
            <a:pPr marL="0" lvl="0" indent="0" algn="l" rtl="0">
              <a:spcBef>
                <a:spcPts val="0"/>
              </a:spcBef>
              <a:spcAft>
                <a:spcPts val="0"/>
              </a:spcAft>
              <a:buNone/>
            </a:pPr>
            <a:endParaRPr/>
          </a:p>
        </p:txBody>
      </p:sp>
      <p:sp>
        <p:nvSpPr>
          <p:cNvPr id="216" name="Google Shape;21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45720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 15</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min_child_weight= 8</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17" name="Google Shape;217;p35"/>
          <p:cNvPicPr preferRelativeResize="0"/>
          <p:nvPr/>
        </p:nvPicPr>
        <p:blipFill>
          <a:blip r:embed="rId3">
            <a:alphaModFix/>
          </a:blip>
          <a:stretch>
            <a:fillRect/>
          </a:stretch>
        </p:blipFill>
        <p:spPr>
          <a:xfrm>
            <a:off x="3916450" y="1987612"/>
            <a:ext cx="4915850" cy="116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 Gradient Boosting feature importances</a:t>
            </a:r>
            <a:endParaRPr/>
          </a:p>
        </p:txBody>
      </p:sp>
      <p:sp>
        <p:nvSpPr>
          <p:cNvPr id="223" name="Google Shape;22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4" name="Google Shape;224;p36"/>
          <p:cNvPicPr preferRelativeResize="0"/>
          <p:nvPr/>
        </p:nvPicPr>
        <p:blipFill>
          <a:blip r:embed="rId3">
            <a:alphaModFix/>
          </a:blip>
          <a:stretch>
            <a:fillRect/>
          </a:stretch>
        </p:blipFill>
        <p:spPr>
          <a:xfrm>
            <a:off x="807425" y="1695450"/>
            <a:ext cx="76200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AUC-ROC curve comparision</a:t>
            </a:r>
            <a:endParaRPr sz="3200" b="1">
              <a:latin typeface="Montserrat"/>
              <a:ea typeface="Montserrat"/>
              <a:cs typeface="Montserrat"/>
              <a:sym typeface="Montserrat"/>
            </a:endParaRPr>
          </a:p>
        </p:txBody>
      </p:sp>
      <p:pic>
        <p:nvPicPr>
          <p:cNvPr id="230" name="Google Shape;230;p37"/>
          <p:cNvPicPr preferRelativeResize="0"/>
          <p:nvPr/>
        </p:nvPicPr>
        <p:blipFill>
          <a:blip r:embed="rId3">
            <a:alphaModFix/>
          </a:blip>
          <a:stretch>
            <a:fillRect/>
          </a:stretch>
        </p:blipFill>
        <p:spPr>
          <a:xfrm>
            <a:off x="2171865" y="1492900"/>
            <a:ext cx="4800275" cy="34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Challenges</a:t>
            </a:r>
            <a:endParaRPr sz="3200" b="1">
              <a:latin typeface="Montserrat"/>
              <a:ea typeface="Montserrat"/>
              <a:cs typeface="Montserrat"/>
              <a:sym typeface="Montserrat"/>
            </a:endParaRPr>
          </a:p>
        </p:txBody>
      </p:sp>
      <p:sp>
        <p:nvSpPr>
          <p:cNvPr id="236" name="Google Shape;236;p38"/>
          <p:cNvSpPr txBox="1">
            <a:spLocks noGrp="1"/>
          </p:cNvSpPr>
          <p:nvPr>
            <p:ph type="body" idx="1"/>
          </p:nvPr>
        </p:nvSpPr>
        <p:spPr>
          <a:xfrm>
            <a:off x="311700" y="1828050"/>
            <a:ext cx="8520600" cy="274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Understanding the columns.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Getting a higher accuracy on the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311700" y="206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Conclusion</a:t>
            </a:r>
            <a:endParaRPr sz="3200" b="1">
              <a:latin typeface="Montserrat"/>
              <a:ea typeface="Montserrat"/>
              <a:cs typeface="Montserrat"/>
              <a:sym typeface="Montserrat"/>
            </a:endParaRPr>
          </a:p>
        </p:txBody>
      </p:sp>
      <p:sp>
        <p:nvSpPr>
          <p:cNvPr id="242" name="Google Shape;242;p39"/>
          <p:cNvSpPr txBox="1">
            <a:spLocks noGrp="1"/>
          </p:cNvSpPr>
          <p:nvPr>
            <p:ph type="body" idx="1"/>
          </p:nvPr>
        </p:nvSpPr>
        <p:spPr>
          <a:xfrm>
            <a:off x="311700" y="779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XGBoost provided us the best results giving us a recall of 85 percent(meaning out of 100 defaulters 85 will be correctly caught by XGBoost)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Random Forest also had good score as well but leads to overfit the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Logistic regression being the least accurate with a recall of 79.</a:t>
            </a:r>
            <a:endParaRPr b="1">
              <a:solidFill>
                <a:schemeClr val="lt1"/>
              </a:solidFill>
              <a:latin typeface="Montserrat"/>
              <a:ea typeface="Montserrat"/>
              <a:cs typeface="Montserrat"/>
              <a:sym typeface="Montserrat"/>
            </a:endParaRPr>
          </a:p>
        </p:txBody>
      </p:sp>
      <p:pic>
        <p:nvPicPr>
          <p:cNvPr id="243" name="Google Shape;243;p39"/>
          <p:cNvPicPr preferRelativeResize="0"/>
          <p:nvPr/>
        </p:nvPicPr>
        <p:blipFill rotWithShape="1">
          <a:blip r:embed="rId3">
            <a:alphaModFix/>
          </a:blip>
          <a:srcRect l="2704"/>
          <a:stretch/>
        </p:blipFill>
        <p:spPr>
          <a:xfrm>
            <a:off x="426987" y="3173525"/>
            <a:ext cx="8290025" cy="181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Introduction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sz="2400" b="1">
              <a:solidFill>
                <a:schemeClr val="lt1"/>
              </a:solidFill>
              <a:latin typeface="Montserrat"/>
              <a:ea typeface="Montserrat"/>
              <a:cs typeface="Montserrat"/>
              <a:sym typeface="Montserrat"/>
            </a:endParaRPr>
          </a:p>
          <a:p>
            <a:pPr marL="0" lvl="0" indent="0" algn="ctr" rtl="0">
              <a:spcBef>
                <a:spcPts val="0"/>
              </a:spcBef>
              <a:spcAft>
                <a:spcPts val="0"/>
              </a:spcAft>
              <a:buNone/>
            </a:pPr>
            <a:endParaRPr sz="2600"/>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001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Problem Statement</a:t>
            </a:r>
            <a:endParaRPr sz="3200" b="1">
              <a:latin typeface="Montserrat"/>
              <a:ea typeface="Montserrat"/>
              <a:cs typeface="Montserrat"/>
              <a:sym typeface="Montserrat"/>
            </a:endParaRPr>
          </a:p>
        </p:txBody>
      </p:sp>
      <p:sp>
        <p:nvSpPr>
          <p:cNvPr id="74" name="Google Shape;74;p16"/>
          <p:cNvSpPr txBox="1">
            <a:spLocks noGrp="1"/>
          </p:cNvSpPr>
          <p:nvPr>
            <p:ph type="body" idx="1"/>
          </p:nvPr>
        </p:nvSpPr>
        <p:spPr>
          <a:xfrm>
            <a:off x="311700" y="2214100"/>
            <a:ext cx="8520600" cy="29295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Predicting whether a customer will default on his/her credit card</a:t>
            </a:r>
            <a:endParaRPr sz="1850">
              <a:solidFill>
                <a:srgbClr val="82C6FF"/>
              </a:solidFill>
              <a:highlight>
                <a:srgbClr val="1E1E1E"/>
              </a:highlight>
              <a:latin typeface="Courier New"/>
              <a:ea typeface="Courier New"/>
              <a:cs typeface="Courier New"/>
              <a:sym typeface="Courier New"/>
            </a:endParaRPr>
          </a:p>
          <a:p>
            <a:pPr marL="0" lvl="0" indent="0" algn="ctr" rtl="0">
              <a:spcBef>
                <a:spcPts val="0"/>
              </a:spcBef>
              <a:spcAft>
                <a:spcPts val="0"/>
              </a:spcAft>
              <a:buNone/>
            </a:pP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Data Summary</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X1 - Amount of credit(includes individual as well as family credit)</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X2 - Gender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X3 - Education</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X4 - Marital Status </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X5 - Age</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X6 to X11 - History of past payments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X12 to X17 - Amount of bill statement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X18 to X23 - Amount of previous payment from April to September</a:t>
            </a:r>
            <a:endParaRPr sz="1850" b="1">
              <a:solidFill>
                <a:schemeClr val="lt1"/>
              </a:solidFill>
              <a:highlight>
                <a:srgbClr val="FFFFFF"/>
              </a:highlight>
              <a:latin typeface="Montserrat"/>
              <a:ea typeface="Montserrat"/>
              <a:cs typeface="Montserrat"/>
              <a:sym typeface="Montserrat"/>
            </a:endParaRPr>
          </a:p>
          <a:p>
            <a:pPr marL="457200" lvl="0" indent="-346075" algn="l" rtl="0">
              <a:spcBef>
                <a:spcPts val="0"/>
              </a:spcBef>
              <a:spcAft>
                <a:spcPts val="0"/>
              </a:spcAft>
              <a:buClr>
                <a:schemeClr val="lt1"/>
              </a:buClr>
              <a:buSzPts val="1850"/>
              <a:buFont typeface="Montserrat"/>
              <a:buChar char="●"/>
            </a:pPr>
            <a:r>
              <a:rPr lang="en-GB" sz="1850" b="1">
                <a:solidFill>
                  <a:schemeClr val="lt1"/>
                </a:solidFill>
                <a:highlight>
                  <a:srgbClr val="FFFFFF"/>
                </a:highlight>
                <a:latin typeface="Montserrat"/>
                <a:ea typeface="Montserrat"/>
                <a:cs typeface="Montserrat"/>
                <a:sym typeface="Montserrat"/>
              </a:rPr>
              <a:t>Y - Default payment</a:t>
            </a:r>
            <a:endParaRPr sz="185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Approach Overview</a:t>
            </a:r>
            <a:endParaRPr sz="3200" b="1">
              <a:latin typeface="Montserrat"/>
              <a:ea typeface="Montserrat"/>
              <a:cs typeface="Montserrat"/>
              <a:sym typeface="Montserrat"/>
            </a:endParaRPr>
          </a:p>
        </p:txBody>
      </p:sp>
      <p:sp>
        <p:nvSpPr>
          <p:cNvPr id="86" name="Google Shape;86;p18"/>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txBox="1"/>
          <p:nvPr/>
        </p:nvSpPr>
        <p:spPr>
          <a:xfrm>
            <a:off x="644500" y="13253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Cleaning</a:t>
            </a:r>
            <a:endParaRPr sz="1800" b="1">
              <a:solidFill>
                <a:srgbClr val="FFFFFF"/>
              </a:solidFill>
              <a:latin typeface="Montserrat"/>
              <a:ea typeface="Montserrat"/>
              <a:cs typeface="Montserrat"/>
              <a:sym typeface="Montserrat"/>
            </a:endParaRPr>
          </a:p>
        </p:txBody>
      </p:sp>
      <p:sp>
        <p:nvSpPr>
          <p:cNvPr id="90" name="Google Shape;90;p18"/>
          <p:cNvSpPr txBox="1"/>
          <p:nvPr/>
        </p:nvSpPr>
        <p:spPr>
          <a:xfrm>
            <a:off x="3853175" y="1325325"/>
            <a:ext cx="220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Exploration</a:t>
            </a:r>
            <a:endParaRPr>
              <a:solidFill>
                <a:srgbClr val="FFFFFF"/>
              </a:solidFill>
            </a:endParaRPr>
          </a:p>
        </p:txBody>
      </p:sp>
      <p:sp>
        <p:nvSpPr>
          <p:cNvPr id="91" name="Google Shape;91;p18"/>
          <p:cNvSpPr txBox="1"/>
          <p:nvPr/>
        </p:nvSpPr>
        <p:spPr>
          <a:xfrm>
            <a:off x="6874500" y="12964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Modeling</a:t>
            </a:r>
            <a:endParaRPr sz="1800" b="1">
              <a:solidFill>
                <a:srgbClr val="FFFFFF"/>
              </a:solidFill>
              <a:latin typeface="Montserrat"/>
              <a:ea typeface="Montserrat"/>
              <a:cs typeface="Montserrat"/>
              <a:sym typeface="Montserrat"/>
            </a:endParaRPr>
          </a:p>
        </p:txBody>
      </p:sp>
      <p:sp>
        <p:nvSpPr>
          <p:cNvPr id="92" name="Google Shape;92;p18"/>
          <p:cNvSpPr txBox="1"/>
          <p:nvPr/>
        </p:nvSpPr>
        <p:spPr>
          <a:xfrm>
            <a:off x="533925" y="2189100"/>
            <a:ext cx="2286900" cy="287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Understanding and Cleaning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Find information on documented columns values</a:t>
            </a:r>
            <a:endParaRPr sz="16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Clean data to get it ready for Analysis</a:t>
            </a:r>
            <a:endParaRPr sz="1600">
              <a:solidFill>
                <a:schemeClr val="lt1"/>
              </a:solidFill>
              <a:latin typeface="Montserrat"/>
              <a:ea typeface="Montserrat"/>
              <a:cs typeface="Montserrat"/>
              <a:sym typeface="Montserrat"/>
            </a:endParaRPr>
          </a:p>
        </p:txBody>
      </p:sp>
      <p:sp>
        <p:nvSpPr>
          <p:cNvPr id="93" name="Google Shape;93;p18"/>
          <p:cNvSpPr txBox="1"/>
          <p:nvPr/>
        </p:nvSpPr>
        <p:spPr>
          <a:xfrm>
            <a:off x="3372650" y="2189100"/>
            <a:ext cx="2545200" cy="1400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Graphical</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Examining the data with visualization</a:t>
            </a:r>
            <a:endParaRPr sz="1600">
              <a:solidFill>
                <a:schemeClr val="lt1"/>
              </a:solidFill>
              <a:latin typeface="Montserrat"/>
              <a:ea typeface="Montserrat"/>
              <a:cs typeface="Montserrat"/>
              <a:sym typeface="Montserrat"/>
            </a:endParaRPr>
          </a:p>
        </p:txBody>
      </p:sp>
      <p:sp>
        <p:nvSpPr>
          <p:cNvPr id="94" name="Google Shape;94;p18"/>
          <p:cNvSpPr txBox="1"/>
          <p:nvPr/>
        </p:nvSpPr>
        <p:spPr>
          <a:xfrm>
            <a:off x="6362650" y="2189100"/>
            <a:ext cx="2331600" cy="164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Machine Learning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Logistic</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SVM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Random Forest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XGBoost</a:t>
            </a:r>
            <a:endParaRPr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Basic Exploration</a:t>
            </a:r>
            <a:endParaRPr sz="3200" b="1">
              <a:latin typeface="Montserrat"/>
              <a:ea typeface="Montserrat"/>
              <a:cs typeface="Montserrat"/>
              <a:sym typeface="Montserrat"/>
            </a:endParaRPr>
          </a:p>
        </p:txBody>
      </p:sp>
      <p:sp>
        <p:nvSpPr>
          <p:cNvPr id="100" name="Google Shape;100;p19"/>
          <p:cNvSpPr txBox="1">
            <a:spLocks noGrp="1"/>
          </p:cNvSpPr>
          <p:nvPr>
            <p:ph type="body" idx="1"/>
          </p:nvPr>
        </p:nvSpPr>
        <p:spPr>
          <a:xfrm>
            <a:off x="311700" y="1771275"/>
            <a:ext cx="8520600" cy="2797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Dataset for Taiwan.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for 30000 customers.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6 Months payment and bill data available.</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No null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9 Categorical variables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Distribution</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 name="Google Shape;107;p20"/>
          <p:cNvPicPr preferRelativeResize="0"/>
          <p:nvPr/>
        </p:nvPicPr>
        <p:blipFill>
          <a:blip r:embed="rId3">
            <a:alphaModFix/>
          </a:blip>
          <a:stretch>
            <a:fillRect/>
          </a:stretch>
        </p:blipFill>
        <p:spPr>
          <a:xfrm>
            <a:off x="1392795" y="1152476"/>
            <a:ext cx="6358404"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wise defaulters</a:t>
            </a:r>
            <a:endParaRPr sz="3200" b="1">
              <a:latin typeface="Montserrat"/>
              <a:ea typeface="Montserrat"/>
              <a:cs typeface="Montserrat"/>
              <a:sym typeface="Montserrat"/>
            </a:endParaRPr>
          </a:p>
        </p:txBody>
      </p:sp>
      <p:sp>
        <p:nvSpPr>
          <p:cNvPr id="113" name="Google Shape;113;p21"/>
          <p:cNvSpPr txBox="1"/>
          <p:nvPr/>
        </p:nvSpPr>
        <p:spPr>
          <a:xfrm>
            <a:off x="6461125" y="2110050"/>
            <a:ext cx="2340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30%</a:t>
            </a:r>
            <a:r>
              <a:rPr lang="en-GB" sz="1600">
                <a:solidFill>
                  <a:schemeClr val="lt1"/>
                </a:solidFill>
                <a:latin typeface="Montserrat"/>
                <a:ea typeface="Montserrat"/>
                <a:cs typeface="Montserrat"/>
                <a:sym typeface="Montserrat"/>
              </a:rPr>
              <a:t> of Males and </a:t>
            </a:r>
            <a:r>
              <a:rPr lang="en-GB" sz="1600" b="1">
                <a:solidFill>
                  <a:schemeClr val="lt1"/>
                </a:solidFill>
                <a:latin typeface="Montserrat"/>
                <a:ea typeface="Montserrat"/>
                <a:cs typeface="Montserrat"/>
                <a:sym typeface="Montserrat"/>
              </a:rPr>
              <a:t>26%</a:t>
            </a:r>
            <a:r>
              <a:rPr lang="en-GB" sz="1600">
                <a:solidFill>
                  <a:schemeClr val="lt1"/>
                </a:solidFill>
                <a:latin typeface="Montserrat"/>
                <a:ea typeface="Montserrat"/>
                <a:cs typeface="Montserrat"/>
                <a:sym typeface="Montserrat"/>
              </a:rPr>
              <a:t> of Females are defaulters</a:t>
            </a:r>
            <a:endParaRPr sz="1600">
              <a:solidFill>
                <a:schemeClr val="lt1"/>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152400" y="1170125"/>
            <a:ext cx="6124575" cy="3152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505</Words>
  <Application>Microsoft Office PowerPoint</Application>
  <PresentationFormat>On-screen Show (16:9)</PresentationFormat>
  <Paragraphs>124</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Montserrat</vt:lpstr>
      <vt:lpstr>Arial</vt:lpstr>
      <vt:lpstr>Courier New</vt:lpstr>
      <vt:lpstr>Simple Light</vt:lpstr>
      <vt:lpstr>Capstone Project  Credit Card Default Prediction </vt:lpstr>
      <vt:lpstr>Content</vt:lpstr>
      <vt:lpstr>Introduction</vt:lpstr>
      <vt:lpstr>Problem Statement</vt:lpstr>
      <vt:lpstr>Data Summary</vt:lpstr>
      <vt:lpstr>Approach Overview</vt:lpstr>
      <vt:lpstr>Basic Exploration</vt:lpstr>
      <vt:lpstr>Gender Distribution</vt:lpstr>
      <vt:lpstr>Gender wise defaulters</vt:lpstr>
      <vt:lpstr>Education Distribution</vt:lpstr>
      <vt:lpstr>Education wise defaulters</vt:lpstr>
      <vt:lpstr>Marital Distributions</vt:lpstr>
      <vt:lpstr>Marital Status</vt:lpstr>
      <vt:lpstr>Age Distribution</vt:lpstr>
      <vt:lpstr>Age wise defaulters</vt:lpstr>
      <vt:lpstr>Modeling Overview</vt:lpstr>
      <vt:lpstr>Modeling Steps</vt:lpstr>
      <vt:lpstr>Logistic Modelling</vt:lpstr>
      <vt:lpstr>Logistic feature importances</vt:lpstr>
      <vt:lpstr>SVM Modelling  </vt:lpstr>
      <vt:lpstr>Random Forest Metrics</vt:lpstr>
      <vt:lpstr>Random Forest feature importances</vt:lpstr>
      <vt:lpstr>XGBoost Modelling </vt:lpstr>
      <vt:lpstr>X Gradient Boosting feature importances</vt:lpstr>
      <vt:lpstr>AUC-ROC curve comparision</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Credit Card Default Prediction </dc:title>
  <cp:lastModifiedBy>Aditya Gupta</cp:lastModifiedBy>
  <cp:revision>1</cp:revision>
  <dcterms:modified xsi:type="dcterms:W3CDTF">2021-05-17T10:04:39Z</dcterms:modified>
</cp:coreProperties>
</file>