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Montserra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98ec8a37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98ec8a37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98ec8a37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98ec8a37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98ec8a37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98ec8a37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98ec8a37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98ec8a37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98ec8a37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98ec8a37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98ec8a37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98ec8a37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98ec8a37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98ec8a37c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98ec8a37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98ec8a37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98ec8a37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98ec8a37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9a69a615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9a69a615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8ec8a37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8ec8a37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98ec8a37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98ec8a37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98ec8a37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98ec8a37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9a698813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9a698813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98ec8a37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98ec8a37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98ec8a37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98ec8a37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9b0fa6a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9b0fa6a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9b0fa6a9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9b0fa6a9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b0fa6a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b0fa6a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9a265fe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9a265fe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9b0fa6a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9b0fa6a9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9b0fa6a9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9b0fa6a9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9b0fa6a9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9b0fa6a9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9b0fa6a9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9b0fa6a9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9b0fa6a9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9b0fa6a9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808382"/>
            <a:ext cx="8512500" cy="285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Online Retail Customer Segmentation</a:t>
            </a:r>
            <a:endParaRPr sz="2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Month-wise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075075" cy="332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452450" y="4517125"/>
            <a:ext cx="8019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lt1"/>
                </a:solidFill>
              </a:rPr>
              <a:t>November and December could be the months with highest sales in anticipation of Christmas</a:t>
            </a:r>
            <a:endParaRPr sz="15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Daywise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5" y="1312775"/>
            <a:ext cx="8520599" cy="31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Hourwise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121299" cy="32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575" y="1152475"/>
            <a:ext cx="4402725" cy="32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452450" y="4517125"/>
            <a:ext cx="8019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lt1"/>
                </a:solidFill>
              </a:rPr>
              <a:t>Working hours witnessing the highest sales could be attributed to the fact that a large part of the dataset is Wholesalers’ data</a:t>
            </a:r>
            <a:endParaRPr sz="15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Recency,Frequency,Monetary values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0" y="1152475"/>
            <a:ext cx="9091726" cy="38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Recency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202426" cy="37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950" y="1152475"/>
            <a:ext cx="4202425" cy="37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Frequency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75" y="1249375"/>
            <a:ext cx="4153751" cy="37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125" y="1249375"/>
            <a:ext cx="4435175" cy="37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Monetary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3875"/>
            <a:ext cx="4251101" cy="33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1100" y="1573875"/>
            <a:ext cx="4581200" cy="33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Silhouette score and Elbow method on R&amp;M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625" y="1216900"/>
            <a:ext cx="4219725" cy="18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025" y="3293775"/>
            <a:ext cx="5681976" cy="16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925" y="1216900"/>
            <a:ext cx="4023950" cy="1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Silhouette score and Elbow method on F&amp;M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5" y="1233425"/>
            <a:ext cx="3991500" cy="16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350" y="1152475"/>
            <a:ext cx="4282475" cy="17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575" y="3099075"/>
            <a:ext cx="7606850" cy="19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Silhouette analysis on R, F and M 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475" y="1235550"/>
            <a:ext cx="6843901" cy="29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/>
          <p:nvPr/>
        </p:nvSpPr>
        <p:spPr>
          <a:xfrm>
            <a:off x="1168475" y="1318850"/>
            <a:ext cx="6551700" cy="190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813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DATA SUMMARY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ANALYSIS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CHALLENGES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CONCLUSION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Q &amp; A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08850" y="1272125"/>
            <a:ext cx="55020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08850" y="1904750"/>
            <a:ext cx="55020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08850" y="2537375"/>
            <a:ext cx="55020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08850" y="3170000"/>
            <a:ext cx="55020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08850" y="3802625"/>
            <a:ext cx="55020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08850" y="4435250"/>
            <a:ext cx="55020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850" y="618875"/>
            <a:ext cx="4464050" cy="41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Silhouette analysis on RFM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4"/>
            <a:ext cx="9144000" cy="19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34175"/>
            <a:ext cx="9144000" cy="21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Elbow method and Cluster chart on RFM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9175"/>
            <a:ext cx="3905250" cy="33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41425"/>
            <a:ext cx="4158475" cy="2811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RFM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75" y="1211451"/>
            <a:ext cx="8277225" cy="32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Dendrogram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00" y="1152475"/>
            <a:ext cx="7515225" cy="38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00" y="1362950"/>
            <a:ext cx="8112775" cy="35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76590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 b="1">
                <a:solidFill>
                  <a:schemeClr val="lt1"/>
                </a:solidFill>
              </a:rPr>
              <a:t>Tackling refunds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 b="1">
                <a:solidFill>
                  <a:schemeClr val="lt1"/>
                </a:solidFill>
              </a:rPr>
              <a:t>Right number of ‘k’ for clusters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375" y="1349125"/>
            <a:ext cx="6302800" cy="29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3034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Given a dataset related to a online retailer based out of the UK, we need to analyse and identify major customer segments using K Means algorithm and also using different verification method to confirm the result.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What is Customer Segmentation?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0244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 b="1">
                <a:solidFill>
                  <a:schemeClr val="lt1"/>
                </a:solidFill>
              </a:rPr>
              <a:t>Practice of dividing a customer base into groups of individuals</a:t>
            </a:r>
            <a:r>
              <a:rPr lang="en-GB" sz="1500">
                <a:solidFill>
                  <a:schemeClr val="lt1"/>
                </a:solidFill>
              </a:rPr>
              <a:t> that are similar in specific ways relevant to marketing, such as age, gender, interests and spending habits. 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Allows us to better understand our customers </a:t>
            </a:r>
            <a:r>
              <a:rPr lang="en-GB" sz="1500" b="1">
                <a:solidFill>
                  <a:schemeClr val="lt1"/>
                </a:solidFill>
              </a:rPr>
              <a:t>helping us target these customers in a more efficient manner and improve the customer experience</a:t>
            </a:r>
            <a:r>
              <a:rPr lang="en-GB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025" y="1017725"/>
            <a:ext cx="3410675" cy="38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A  transnational data set with transactions occurring </a:t>
            </a:r>
            <a:r>
              <a:rPr lang="en-GB" sz="1500" b="1">
                <a:solidFill>
                  <a:schemeClr val="lt1"/>
                </a:solidFill>
              </a:rPr>
              <a:t>between 1st December 2010 and 9th December 2011</a:t>
            </a:r>
            <a:r>
              <a:rPr lang="en-GB" sz="1500">
                <a:solidFill>
                  <a:schemeClr val="lt1"/>
                </a:solidFill>
              </a:rPr>
              <a:t> for a UK-based online retailer.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The company </a:t>
            </a:r>
            <a:r>
              <a:rPr lang="en-GB" sz="1500" b="1">
                <a:solidFill>
                  <a:schemeClr val="lt1"/>
                </a:solidFill>
              </a:rPr>
              <a:t>mainly sells unique all-occasion gifts</a:t>
            </a:r>
            <a:r>
              <a:rPr lang="en-GB" sz="1500">
                <a:solidFill>
                  <a:schemeClr val="lt1"/>
                </a:solidFill>
              </a:rPr>
              <a:t>. 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Many customers of the company are </a:t>
            </a:r>
            <a:r>
              <a:rPr lang="en-GB" sz="1500" b="1">
                <a:solidFill>
                  <a:schemeClr val="lt1"/>
                </a:solidFill>
              </a:rPr>
              <a:t>wholesalers.</a:t>
            </a:r>
            <a:endParaRPr sz="1500" b="1">
              <a:solidFill>
                <a:schemeClr val="lt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27599"/>
            <a:ext cx="9144000" cy="27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Cleaning Data Finding the most Purchased Products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9100"/>
            <a:ext cx="3647326" cy="29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025" y="1727100"/>
            <a:ext cx="4768825" cy="284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Top 5 vs Bottom 5 countries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                    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750" y="1233150"/>
            <a:ext cx="4026651" cy="36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33150"/>
            <a:ext cx="4217651" cy="36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Analysis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C78D8"/>
                </a:solidFill>
                <a:highlight>
                  <a:srgbClr val="FFFFFF"/>
                </a:highlight>
              </a:rPr>
              <a:t>UK</a:t>
            </a:r>
            <a:endParaRPr b="1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highlight>
                  <a:srgbClr val="FFFFFF"/>
                </a:highlight>
              </a:rPr>
              <a:t>Saudi</a:t>
            </a:r>
            <a:endParaRPr b="1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175" y="1017725"/>
            <a:ext cx="5253651" cy="32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605125" y="4428350"/>
            <a:ext cx="77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Source obtained from Statista comparing online purchases from 2011 to 2016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Log Distribution of Quantity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00" y="1152475"/>
            <a:ext cx="7546600" cy="35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On-screen Show (16:9)</PresentationFormat>
  <Paragraphs>64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Montserrat</vt:lpstr>
      <vt:lpstr>Arial</vt:lpstr>
      <vt:lpstr>Simple Light</vt:lpstr>
      <vt:lpstr>Capstone Project   Online Retail Customer Segmentation  </vt:lpstr>
      <vt:lpstr>Content</vt:lpstr>
      <vt:lpstr>Problem Statement</vt:lpstr>
      <vt:lpstr>What is Customer Segmentation?</vt:lpstr>
      <vt:lpstr>Data Summary</vt:lpstr>
      <vt:lpstr>Cleaning Data Finding the most Purchased Products </vt:lpstr>
      <vt:lpstr>Top 5 vs Bottom 5 countries</vt:lpstr>
      <vt:lpstr>Analysis </vt:lpstr>
      <vt:lpstr>Log Distribution of Quantity</vt:lpstr>
      <vt:lpstr>Month-wise analysis</vt:lpstr>
      <vt:lpstr>Daywise analysis</vt:lpstr>
      <vt:lpstr>Hourwise analysis</vt:lpstr>
      <vt:lpstr>Recency,Frequency,Monetary values</vt:lpstr>
      <vt:lpstr>Recency</vt:lpstr>
      <vt:lpstr>Frequency</vt:lpstr>
      <vt:lpstr>Monetary</vt:lpstr>
      <vt:lpstr>Silhouette score and Elbow method on R&amp;M</vt:lpstr>
      <vt:lpstr>Silhouette score and Elbow method on F&amp;M</vt:lpstr>
      <vt:lpstr>Silhouette analysis on R, F and M </vt:lpstr>
      <vt:lpstr>Silhouette analysis on RFM</vt:lpstr>
      <vt:lpstr>Elbow method and Cluster chart on RFM</vt:lpstr>
      <vt:lpstr>RFM Analysis</vt:lpstr>
      <vt:lpstr>Dendrogram</vt:lpstr>
      <vt:lpstr>DBSCAN</vt:lpstr>
      <vt:lpstr>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 Online Retail Customer Segmentation  </dc:title>
  <cp:lastModifiedBy>Aditya Gupta</cp:lastModifiedBy>
  <cp:revision>1</cp:revision>
  <dcterms:modified xsi:type="dcterms:W3CDTF">2021-05-17T10:03:51Z</dcterms:modified>
</cp:coreProperties>
</file>