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432" r:id="rId40"/>
    <p:sldId id="312" r:id="rId41"/>
    <p:sldId id="264" r:id="rId42"/>
    <p:sldId id="287" r:id="rId43"/>
    <p:sldId id="347" r:id="rId44"/>
    <p:sldId id="325" r:id="rId45"/>
    <p:sldId id="310" r:id="rId46"/>
    <p:sldId id="286" r:id="rId47"/>
    <p:sldId id="308" r:id="rId48"/>
    <p:sldId id="307" r:id="rId49"/>
    <p:sldId id="405" r:id="rId50"/>
    <p:sldId id="272" r:id="rId51"/>
    <p:sldId id="294" r:id="rId52"/>
    <p:sldId id="367" r:id="rId53"/>
    <p:sldId id="412" r:id="rId54"/>
    <p:sldId id="339" r:id="rId55"/>
    <p:sldId id="351" r:id="rId56"/>
    <p:sldId id="380" r:id="rId57"/>
    <p:sldId id="376" r:id="rId58"/>
    <p:sldId id="378" r:id="rId59"/>
    <p:sldId id="431" r:id="rId60"/>
    <p:sldId id="418" r:id="rId61"/>
    <p:sldId id="419" r:id="rId62"/>
    <p:sldId id="420" r:id="rId63"/>
    <p:sldId id="421" r:id="rId64"/>
    <p:sldId id="422" r:id="rId65"/>
    <p:sldId id="423" r:id="rId66"/>
    <p:sldId id="299" r:id="rId67"/>
    <p:sldId id="302" r:id="rId68"/>
    <p:sldId id="357" r:id="rId69"/>
    <p:sldId id="385" r:id="rId70"/>
    <p:sldId id="386" r:id="rId71"/>
    <p:sldId id="330" r:id="rId72"/>
    <p:sldId id="331" r:id="rId73"/>
    <p:sldId id="333" r:id="rId74"/>
    <p:sldId id="303" r:id="rId75"/>
    <p:sldId id="276" r:id="rId76"/>
    <p:sldId id="340" r:id="rId77"/>
    <p:sldId id="426" r:id="rId78"/>
    <p:sldId id="427" r:id="rId79"/>
    <p:sldId id="428" r:id="rId80"/>
    <p:sldId id="429" r:id="rId81"/>
    <p:sldId id="430" r:id="rId82"/>
    <p:sldId id="424" r:id="rId83"/>
    <p:sldId id="277" r:id="rId84"/>
    <p:sldId id="382" r:id="rId85"/>
    <p:sldId id="384" r:id="rId86"/>
    <p:sldId id="368" r:id="rId87"/>
    <p:sldId id="369" r:id="rId88"/>
    <p:sldId id="289" r:id="rId89"/>
    <p:sldId id="353" r:id="rId90"/>
    <p:sldId id="417" r:id="rId91"/>
    <p:sldId id="411" r:id="rId92"/>
    <p:sldId id="288" r:id="rId93"/>
    <p:sldId id="371" r:id="rId94"/>
    <p:sldId id="309" r:id="rId95"/>
    <p:sldId id="398" r:id="rId96"/>
    <p:sldId id="393" r:id="rId97"/>
    <p:sldId id="394" r:id="rId98"/>
    <p:sldId id="414" r:id="rId99"/>
    <p:sldId id="408" r:id="rId100"/>
    <p:sldId id="395" r:id="rId101"/>
    <p:sldId id="415" r:id="rId102"/>
    <p:sldId id="397" r:id="rId103"/>
    <p:sldId id="400" r:id="rId10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/>
    <p:restoredTop sz="82109"/>
  </p:normalViewPr>
  <p:slideViewPr>
    <p:cSldViewPr snapToGrid="0" snapToObjects="1">
      <p:cViewPr varScale="1">
        <p:scale>
          <a:sx n="139" d="100"/>
          <a:sy n="139" d="100"/>
        </p:scale>
        <p:origin x="11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49.xml"/><Relationship Id="rId12" Type="http://schemas.openxmlformats.org/officeDocument/2006/relationships/slide" Target="slide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6.xml"/><Relationship Id="rId4" Type="http://schemas.openxmlformats.org/officeDocument/2006/relationships/slide" Target="slide7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s://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s://www.linux.byexamples.com/" TargetMode="External"/><Relationship Id="rId9" Type="http://schemas.openxmlformats.org/officeDocument/2006/relationships/hyperlink" Target="https://unix.stackexchange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80E20-090A-5D4C-986F-9E6C58961293}"/>
              </a:ext>
            </a:extLst>
          </p:cNvPr>
          <p:cNvSpPr txBox="1">
            <a:spLocks/>
          </p:cNvSpPr>
          <p:nvPr/>
        </p:nvSpPr>
        <p:spPr>
          <a:xfrm>
            <a:off x="1143000" y="3799285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Enhanced version (originally </a:t>
            </a:r>
            <a:r>
              <a:rPr lang="en-US" dirty="0"/>
              <a:t>presented </a:t>
            </a:r>
            <a:r>
              <a:rPr lang="en-US"/>
              <a:t>at LISA19)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dirty="0">
                <a:cs typeface="Courier New" panose="02070309020205020404" pitchFamily="49" charset="0"/>
              </a:rPr>
              <a:t>, collect the output in file </a:t>
            </a:r>
            <a:r>
              <a:rPr lang="en-US">
                <a:cs typeface="Courier New" panose="02070309020205020404" pitchFamily="49" charset="0"/>
              </a:rPr>
              <a:t>x.txt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expands to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7549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-n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appsusinginternet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later search hard-to-remember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c.l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05" y="3352671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 err="1">
                <a:ea typeface="Courier New" charset="0"/>
                <a:cs typeface="Courier New" charset="0"/>
              </a:rPr>
              <a:t>eg.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b.t</a:t>
            </a:r>
            <a:r>
              <a:rPr lang="en-US" dirty="0">
                <a:ea typeface="Courier New" charset="0"/>
                <a:cs typeface="Courier New" charset="0"/>
              </a:rPr>
              <a:t> will match bat, </a:t>
            </a:r>
            <a:r>
              <a:rPr lang="en-US" dirty="0" err="1">
                <a:ea typeface="Courier New" charset="0"/>
                <a:cs typeface="Courier New" charset="0"/>
              </a:rPr>
              <a:t>bbt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b%t</a:t>
            </a:r>
            <a:r>
              <a:rPr lang="en-US" dirty="0">
                <a:ea typeface="Courier New" charset="0"/>
                <a:cs typeface="Courier New" charset="0"/>
              </a:rPr>
              <a:t>, and so on but </a:t>
            </a:r>
            <a:r>
              <a:rPr lang="en-US" b="1" dirty="0">
                <a:ea typeface="Courier New" charset="0"/>
                <a:cs typeface="Courier New" charset="0"/>
              </a:rPr>
              <a:t>not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xbt</a:t>
            </a:r>
            <a:r>
              <a:rPr lang="en-US" dirty="0">
                <a:ea typeface="Courier New" charset="0"/>
                <a:cs typeface="Courier New" charset="0"/>
              </a:rPr>
              <a:t> etc.</a:t>
            </a:r>
          </a:p>
          <a:p>
            <a:endParaRPr lang="en-US" dirty="0"/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within a character class means negation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C94-0E13-6D47-B330-9BD8226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4FD6-5D6C-6842-AFC7-127277A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</a:t>
            </a:r>
          </a:p>
          <a:p>
            <a:endParaRPr lang="en-US" dirty="0"/>
          </a:p>
          <a:p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br>
              <a:rPr lang="en-US" b="1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]+at</a:t>
            </a:r>
            <a:r>
              <a:rPr lang="en-US" dirty="0"/>
              <a:t> will match hat, cat, </a:t>
            </a:r>
            <a:r>
              <a:rPr lang="en-US" dirty="0" err="1"/>
              <a:t>hhat</a:t>
            </a:r>
            <a:r>
              <a:rPr lang="en-US" dirty="0"/>
              <a:t>, chat, </a:t>
            </a:r>
            <a:r>
              <a:rPr lang="en-US" dirty="0" err="1"/>
              <a:t>cchhat</a:t>
            </a:r>
            <a:r>
              <a:rPr lang="en-US" dirty="0"/>
              <a:t>, etc.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'|' is a delimiter for multiple patterns, '(' and ')' let you group patterns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]at)|([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will match cat, Cat, dog and Dog</a:t>
            </a:r>
          </a:p>
          <a:p>
            <a:endParaRPr lang="en-US" dirty="0"/>
          </a:p>
          <a:p>
            <a:r>
              <a:rPr lang="en-US" dirty="0"/>
              <a:t>{} may be used to specify a repetition range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{2,4}t</a:t>
            </a:r>
            <a:r>
              <a:rPr lang="en-US" dirty="0"/>
              <a:t> will match </a:t>
            </a:r>
            <a:r>
              <a:rPr lang="en-US" dirty="0" err="1"/>
              <a:t>baat</a:t>
            </a:r>
            <a:r>
              <a:rPr lang="en-US" dirty="0"/>
              <a:t>, </a:t>
            </a:r>
            <a:r>
              <a:rPr lang="en-US" dirty="0" err="1"/>
              <a:t>baaat</a:t>
            </a:r>
            <a:r>
              <a:rPr lang="en-US" dirty="0"/>
              <a:t> and </a:t>
            </a:r>
            <a:r>
              <a:rPr lang="en-US" dirty="0" err="1"/>
              <a:t>baaaat</a:t>
            </a:r>
            <a:r>
              <a:rPr lang="en-US" dirty="0"/>
              <a:t> but </a:t>
            </a:r>
            <a:r>
              <a:rPr lang="en-US" b="1" dirty="0"/>
              <a:t>not</a:t>
            </a:r>
            <a:r>
              <a:rPr lang="en-US" dirty="0"/>
              <a:t> bat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7CE8-2FA2-5C4E-BC81-78E965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actions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 files and/or stdin that satisfy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</a:t>
            </a:r>
            <a:r>
              <a:rPr lang="en-US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patterns, conditions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 condition is a </a:t>
            </a:r>
            <a:r>
              <a:rPr lang="en-US" dirty="0" err="1">
                <a:ea typeface="Courier New" charset="0"/>
                <a:cs typeface="Courier New" charset="0"/>
              </a:rPr>
              <a:t>boolean</a:t>
            </a:r>
            <a:r>
              <a:rPr lang="en-US" dirty="0">
                <a:ea typeface="Courier New" charset="0"/>
                <a:cs typeface="Courier New" charset="0"/>
              </a:rPr>
              <a:t> expression that selects input lines,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$3&gt;1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lines for which third field is greater than 1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</a:t>
            </a:r>
            <a:r>
              <a:rPr lang="en-US" dirty="0" err="1"/>
              <a:t>awk</a:t>
            </a:r>
            <a:r>
              <a:rPr lang="en-US" dirty="0"/>
              <a:t> one-liners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Prose with sentences and paragraphs</a:t>
            </a:r>
          </a:p>
          <a:p>
            <a:r>
              <a:rPr lang="en-US" dirty="0" err="1"/>
              <a:t>c_example.tgz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Code and </a:t>
            </a:r>
            <a:r>
              <a:rPr lang="en-US" dirty="0" err="1"/>
              <a:t>Makefile</a:t>
            </a:r>
            <a:r>
              <a:rPr lang="en-US"/>
              <a:t> example 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Python, Perl,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bash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some bash and a bit of python</a:t>
            </a: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C, Fortran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C in this section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461157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pandoc</a:t>
            </a:r>
            <a:r>
              <a:rPr lang="en-US" dirty="0"/>
              <a:t> to convert between </a:t>
            </a:r>
            <a:r>
              <a:rPr lang="en-US" dirty="0">
                <a:cs typeface="Courier New" panose="02070309020205020404" pitchFamily="49" charset="0"/>
              </a:rPr>
              <a:t>md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tex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txt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html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docx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pdf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odt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example.html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example.docx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Parse and read </a:t>
            </a:r>
            <a:r>
              <a:rPr lang="en-US" b="1" dirty="0"/>
              <a:t>xml</a:t>
            </a:r>
            <a:r>
              <a:rPr lang="en-US" dirty="0"/>
              <a:t> files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xmllint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gist.github.com/MohamedAlaa/2961058#file-tmux-cheatsheet-markdown</a:t>
            </a:r>
          </a:p>
          <a:p>
            <a:r>
              <a:rPr lang="en-US" dirty="0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danyspin97.org/blog/makefiles-best-practices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52650</TotalTime>
  <Words>8545</Words>
  <Application>Microsoft Macintosh PowerPoint</Application>
  <PresentationFormat>On-screen Show (16:9)</PresentationFormat>
  <Paragraphs>976</Paragraphs>
  <Slides>103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Extended Regular Expressions</vt:lpstr>
      <vt:lpstr>grep Examples</vt:lpstr>
      <vt:lpstr>awk: Extract and Manipulate Data</vt:lpstr>
      <vt:lpstr>Anatomy of an awk program</vt:lpstr>
      <vt:lpstr>patterns, conditions and actions </vt:lpstr>
      <vt:lpstr>useful awk one-liners</vt:lpstr>
      <vt:lpstr>sed: parse and transform text</vt:lpstr>
      <vt:lpstr>Anatomy of a typical sed command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2000</cp:revision>
  <cp:lastPrinted>2019-10-28T17:12:39Z</cp:lastPrinted>
  <dcterms:created xsi:type="dcterms:W3CDTF">2016-08-27T04:51:03Z</dcterms:created>
  <dcterms:modified xsi:type="dcterms:W3CDTF">2020-09-20T21:22:47Z</dcterms:modified>
</cp:coreProperties>
</file>