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04"/>
  </p:notesMasterIdLst>
  <p:handoutMasterIdLst>
    <p:handoutMasterId r:id="rId105"/>
  </p:handoutMasterIdLst>
  <p:sldIdLst>
    <p:sldId id="256" r:id="rId2"/>
    <p:sldId id="304" r:id="rId3"/>
    <p:sldId id="335" r:id="rId4"/>
    <p:sldId id="257" r:id="rId5"/>
    <p:sldId id="373" r:id="rId6"/>
    <p:sldId id="407" r:id="rId7"/>
    <p:sldId id="336" r:id="rId8"/>
    <p:sldId id="284" r:id="rId9"/>
    <p:sldId id="259" r:id="rId10"/>
    <p:sldId id="260" r:id="rId11"/>
    <p:sldId id="356" r:id="rId12"/>
    <p:sldId id="323" r:id="rId13"/>
    <p:sldId id="273" r:id="rId14"/>
    <p:sldId id="301" r:id="rId15"/>
    <p:sldId id="327" r:id="rId16"/>
    <p:sldId id="267" r:id="rId17"/>
    <p:sldId id="328" r:id="rId18"/>
    <p:sldId id="344" r:id="rId19"/>
    <p:sldId id="337" r:id="rId20"/>
    <p:sldId id="326" r:id="rId21"/>
    <p:sldId id="291" r:id="rId22"/>
    <p:sldId id="285" r:id="rId23"/>
    <p:sldId id="262" r:id="rId24"/>
    <p:sldId id="413" r:id="rId25"/>
    <p:sldId id="355" r:id="rId26"/>
    <p:sldId id="315" r:id="rId27"/>
    <p:sldId id="300" r:id="rId28"/>
    <p:sldId id="377" r:id="rId29"/>
    <p:sldId id="379" r:id="rId30"/>
    <p:sldId id="338" r:id="rId31"/>
    <p:sldId id="317" r:id="rId32"/>
    <p:sldId id="321" r:id="rId33"/>
    <p:sldId id="329" r:id="rId34"/>
    <p:sldId id="313" r:id="rId35"/>
    <p:sldId id="290" r:id="rId36"/>
    <p:sldId id="319" r:id="rId37"/>
    <p:sldId id="263" r:id="rId38"/>
    <p:sldId id="320" r:id="rId39"/>
    <p:sldId id="312" r:id="rId40"/>
    <p:sldId id="264" r:id="rId41"/>
    <p:sldId id="287" r:id="rId42"/>
    <p:sldId id="347" r:id="rId43"/>
    <p:sldId id="325" r:id="rId44"/>
    <p:sldId id="310" r:id="rId45"/>
    <p:sldId id="286" r:id="rId46"/>
    <p:sldId id="308" r:id="rId47"/>
    <p:sldId id="307" r:id="rId48"/>
    <p:sldId id="405" r:id="rId49"/>
    <p:sldId id="272" r:id="rId50"/>
    <p:sldId id="294" r:id="rId51"/>
    <p:sldId id="367" r:id="rId52"/>
    <p:sldId id="412" r:id="rId53"/>
    <p:sldId id="339" r:id="rId54"/>
    <p:sldId id="351" r:id="rId55"/>
    <p:sldId id="380" r:id="rId56"/>
    <p:sldId id="376" r:id="rId57"/>
    <p:sldId id="378" r:id="rId58"/>
    <p:sldId id="431" r:id="rId59"/>
    <p:sldId id="418" r:id="rId60"/>
    <p:sldId id="419" r:id="rId61"/>
    <p:sldId id="420" r:id="rId62"/>
    <p:sldId id="421" r:id="rId63"/>
    <p:sldId id="422" r:id="rId64"/>
    <p:sldId id="423" r:id="rId65"/>
    <p:sldId id="299" r:id="rId66"/>
    <p:sldId id="302" r:id="rId67"/>
    <p:sldId id="357" r:id="rId68"/>
    <p:sldId id="385" r:id="rId69"/>
    <p:sldId id="386" r:id="rId70"/>
    <p:sldId id="330" r:id="rId71"/>
    <p:sldId id="331" r:id="rId72"/>
    <p:sldId id="333" r:id="rId73"/>
    <p:sldId id="303" r:id="rId74"/>
    <p:sldId id="276" r:id="rId75"/>
    <p:sldId id="340" r:id="rId76"/>
    <p:sldId id="426" r:id="rId77"/>
    <p:sldId id="427" r:id="rId78"/>
    <p:sldId id="428" r:id="rId79"/>
    <p:sldId id="429" r:id="rId80"/>
    <p:sldId id="430" r:id="rId81"/>
    <p:sldId id="424" r:id="rId82"/>
    <p:sldId id="277" r:id="rId83"/>
    <p:sldId id="382" r:id="rId84"/>
    <p:sldId id="384" r:id="rId85"/>
    <p:sldId id="368" r:id="rId86"/>
    <p:sldId id="369" r:id="rId87"/>
    <p:sldId id="289" r:id="rId88"/>
    <p:sldId id="353" r:id="rId89"/>
    <p:sldId id="417" r:id="rId90"/>
    <p:sldId id="411" r:id="rId91"/>
    <p:sldId id="288" r:id="rId92"/>
    <p:sldId id="371" r:id="rId93"/>
    <p:sldId id="309" r:id="rId94"/>
    <p:sldId id="398" r:id="rId95"/>
    <p:sldId id="393" r:id="rId96"/>
    <p:sldId id="394" r:id="rId97"/>
    <p:sldId id="414" r:id="rId98"/>
    <p:sldId id="408" r:id="rId99"/>
    <p:sldId id="395" r:id="rId100"/>
    <p:sldId id="415" r:id="rId101"/>
    <p:sldId id="397" r:id="rId102"/>
    <p:sldId id="400" r:id="rId103"/>
  </p:sldIdLst>
  <p:sldSz cx="9144000" cy="5143500" type="screen16x9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92"/>
    <p:restoredTop sz="82109"/>
  </p:normalViewPr>
  <p:slideViewPr>
    <p:cSldViewPr snapToGrid="0" snapToObjects="1">
      <p:cViewPr varScale="1">
        <p:scale>
          <a:sx n="164" d="100"/>
          <a:sy n="164" d="100"/>
        </p:scale>
        <p:origin x="72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07" Type="http://schemas.openxmlformats.org/officeDocument/2006/relationships/viewProps" Target="viewProps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theme" Target="theme/theme1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tableStyles" Target="tableStyles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CB5414A-7BE5-1548-A709-FA485C2C0CA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347CE8-232D-A448-8C9E-05131BFB126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0C789A-1381-F54D-B55B-DCBB91319C08}" type="datetimeFigureOut">
              <a:rPr lang="en-US" smtClean="0"/>
              <a:t>6/27/20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60CAFE-DDB1-474A-8DD3-81C3493EFCB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B6DEC1-264F-174D-B952-90DFFDC2064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EC2139-FD22-9B4F-B596-B3AA1AE14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8799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CB9FDB-056B-6244-AE56-9549F1074EBB}" type="datetimeFigureOut">
              <a:rPr lang="en-US" smtClean="0"/>
              <a:t>6/27/20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7B2049-7013-B143-AD62-F7BCB3DA4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728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7B2049-7013-B143-AD62-F7BCB3DA4A6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5892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</a:t>
            </a:r>
            <a:r>
              <a:rPr lang="en-US" dirty="0" err="1"/>
              <a:t>www.catb.org</a:t>
            </a:r>
            <a:r>
              <a:rPr lang="en-US" dirty="0"/>
              <a:t>/</a:t>
            </a:r>
            <a:r>
              <a:rPr lang="en-US" dirty="0" err="1"/>
              <a:t>esr</a:t>
            </a:r>
            <a:r>
              <a:rPr lang="en-US" dirty="0"/>
              <a:t>/writings/</a:t>
            </a:r>
            <a:r>
              <a:rPr lang="en-US" dirty="0" err="1"/>
              <a:t>taoup</a:t>
            </a:r>
            <a:r>
              <a:rPr lang="en-US"/>
              <a:t>/html/ch10s05.html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7B2049-7013-B143-AD62-F7BCB3DA4A6F}" type="slidenum">
              <a:rPr lang="en-US" smtClean="0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2166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7B2049-7013-B143-AD62-F7BCB3DA4A6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6510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Terminal is more prominent than ever in 2019 ...</a:t>
            </a:r>
          </a:p>
          <a:p>
            <a:r>
              <a:rPr lang="en-US" dirty="0"/>
              <a:t>package managers for systems</a:t>
            </a:r>
          </a:p>
          <a:p>
            <a:r>
              <a:rPr lang="en-US" dirty="0"/>
              <a:t> . yum</a:t>
            </a:r>
          </a:p>
          <a:p>
            <a:r>
              <a:rPr lang="en-US" dirty="0"/>
              <a:t> . apt</a:t>
            </a:r>
          </a:p>
          <a:p>
            <a:r>
              <a:rPr lang="en-US" dirty="0"/>
              <a:t> . ...</a:t>
            </a:r>
            <a:br>
              <a:rPr lang="en-US" dirty="0"/>
            </a:br>
            <a:endParaRPr lang="en-US" dirty="0"/>
          </a:p>
          <a:p>
            <a:r>
              <a:rPr lang="en-US" dirty="0"/>
              <a:t>- package managers for programming languages</a:t>
            </a:r>
          </a:p>
          <a:p>
            <a:r>
              <a:rPr lang="en-US" dirty="0"/>
              <a:t> . pip</a:t>
            </a:r>
          </a:p>
          <a:p>
            <a:r>
              <a:rPr lang="en-US" dirty="0"/>
              <a:t> . </a:t>
            </a:r>
            <a:r>
              <a:rPr lang="en-US" dirty="0" err="1"/>
              <a:t>conda</a:t>
            </a:r>
            <a:endParaRPr lang="en-US" dirty="0"/>
          </a:p>
          <a:p>
            <a:r>
              <a:rPr lang="en-US" dirty="0"/>
              <a:t> . </a:t>
            </a:r>
            <a:r>
              <a:rPr lang="en-US" dirty="0" err="1"/>
              <a:t>npm</a:t>
            </a:r>
            <a:endParaRPr lang="en-US" dirty="0"/>
          </a:p>
          <a:p>
            <a:r>
              <a:rPr lang="en-US" dirty="0"/>
              <a:t> . ...</a:t>
            </a:r>
          </a:p>
          <a:p>
            <a:r>
              <a:rPr lang="en-US" dirty="0"/>
              <a:t>- Container orchestration</a:t>
            </a:r>
          </a:p>
          <a:p>
            <a:r>
              <a:rPr lang="en-US" dirty="0"/>
              <a:t>, K8s</a:t>
            </a:r>
          </a:p>
          <a:p>
            <a:r>
              <a:rPr lang="en-US" dirty="0"/>
              <a:t>. OpenShift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7B2049-7013-B143-AD62-F7BCB3DA4A6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847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With less we can scroll both up and down.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7B2049-7013-B143-AD62-F7BCB3DA4A6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2233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Move </a:t>
            </a:r>
            <a:r>
              <a:rPr lang="en-US" dirty="0" err="1"/>
              <a:t>nohup</a:t>
            </a:r>
            <a:r>
              <a:rPr lang="en-US" dirty="0"/>
              <a:t> elsewhere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7B2049-7013-B143-AD62-F7BCB3DA4A6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5767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7B2049-7013-B143-AD62-F7BCB3DA4A6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9166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7B2049-7013-B143-AD62-F7BCB3DA4A6F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1848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7B2049-7013-B143-AD62-F7BCB3DA4A6F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0727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dirty="0"/>
              <a:t>Put this in </a:t>
            </a:r>
            <a:r>
              <a:rPr lang="en-US" dirty="0" err="1"/>
              <a:t>tmux.conf</a:t>
            </a:r>
            <a:r>
              <a:rPr lang="en-US" dirty="0"/>
              <a:t>:</a:t>
            </a:r>
          </a:p>
          <a:p>
            <a:pPr rtl="0"/>
            <a:br>
              <a:rPr lang="en-US" dirty="0"/>
            </a:br>
            <a:endParaRPr lang="en-US" dirty="0"/>
          </a:p>
          <a:p>
            <a:pPr rtl="0"/>
            <a:r>
              <a:rPr lang="en-US" dirty="0"/>
              <a:t># Improve colors</a:t>
            </a:r>
            <a:br>
              <a:rPr lang="en-US" dirty="0"/>
            </a:br>
            <a:r>
              <a:rPr lang="en-US" dirty="0"/>
              <a:t>set -g default-terminal 'screen-256color'</a:t>
            </a:r>
            <a:br>
              <a:rPr lang="en-US" dirty="0"/>
            </a:br>
            <a:br>
              <a:rPr lang="en-US" dirty="0"/>
            </a:br>
            <a:r>
              <a:rPr lang="en-US" dirty="0"/>
              <a:t># Set </a:t>
            </a:r>
            <a:r>
              <a:rPr lang="en-US" dirty="0" err="1"/>
              <a:t>scrollback</a:t>
            </a:r>
            <a:r>
              <a:rPr lang="en-US" dirty="0"/>
              <a:t> buffer to 10000</a:t>
            </a:r>
            <a:br>
              <a:rPr lang="en-US" dirty="0"/>
            </a:br>
            <a:r>
              <a:rPr lang="en-US" dirty="0"/>
              <a:t>set -g history-limit 10000</a:t>
            </a:r>
            <a:br>
              <a:rPr lang="en-US" dirty="0"/>
            </a:br>
            <a:br>
              <a:rPr lang="en-US" dirty="0"/>
            </a:br>
            <a:r>
              <a:rPr lang="en-US" dirty="0"/>
              <a:t># Customize the status line</a:t>
            </a:r>
            <a:br>
              <a:rPr lang="en-US" dirty="0"/>
            </a:br>
            <a:r>
              <a:rPr lang="en-US" dirty="0"/>
              <a:t>set -g status-</a:t>
            </a:r>
            <a:r>
              <a:rPr lang="en-US" dirty="0" err="1"/>
              <a:t>fg</a:t>
            </a:r>
            <a:r>
              <a:rPr lang="en-US" dirty="0"/>
              <a:t>  green</a:t>
            </a:r>
            <a:br>
              <a:rPr lang="en-US" dirty="0"/>
            </a:br>
            <a:r>
              <a:rPr lang="en-US" dirty="0"/>
              <a:t>set -g status-</a:t>
            </a:r>
            <a:r>
              <a:rPr lang="en-US" dirty="0" err="1"/>
              <a:t>bg</a:t>
            </a:r>
            <a:r>
              <a:rPr lang="en-US" dirty="0"/>
              <a:t> </a:t>
            </a:r>
            <a:r>
              <a:rPr lang="en-US"/>
              <a:t> black</a:t>
            </a:r>
            <a:br>
              <a:rPr lang="en-US"/>
            </a:br>
            <a:endParaRPr lang="en-US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7B2049-7013-B143-AD62-F7BCB3DA4A6F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3315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F091B-C9FE-714F-8F5F-8CFB82A747F1}" type="datetime1">
              <a:rPr lang="en-US" smtClean="0"/>
              <a:t>6/27/20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953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21F4C-BC13-F84F-9AD9-260A611D728C}" type="datetime1">
              <a:rPr lang="en-US" smtClean="0"/>
              <a:t>6/27/20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893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34431-5E8A-0144-AD3C-F9F3B5843812}" type="datetime1">
              <a:rPr lang="en-US" smtClean="0"/>
              <a:t>6/27/20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490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66F88-1DAF-F94F-A3D2-93E7964825AC}" type="datetime1">
              <a:rPr lang="en-US" smtClean="0"/>
              <a:t>6/27/20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558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67F5F-B354-5B41-A0FF-E33ACFB7B000}" type="datetime1">
              <a:rPr lang="en-US" smtClean="0"/>
              <a:t>6/27/20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367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71E3D-61C4-AF47-B5F6-80F7A2125094}" type="datetime1">
              <a:rPr lang="en-US" smtClean="0"/>
              <a:t>6/27/20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660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59F95-3E7B-AE48-BD5A-55F4F48F15EE}" type="datetime1">
              <a:rPr lang="en-US" smtClean="0"/>
              <a:t>6/27/20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129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D71D9-286E-D847-8194-60F3E909E40C}" type="datetime1">
              <a:rPr lang="en-US" smtClean="0"/>
              <a:t>6/27/20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455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0D76-DA63-C342-B98E-F532027F9CD7}" type="datetime1">
              <a:rPr lang="en-US" smtClean="0"/>
              <a:t>6/27/20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925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169E1-67F4-DE43-8AD1-CF716A32D6D9}" type="datetime1">
              <a:rPr lang="en-US" smtClean="0"/>
              <a:t>6/27/20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907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C0E13-B072-744E-A1EF-1258C23FD22F}" type="datetime1">
              <a:rPr lang="en-US" smtClean="0"/>
              <a:t>6/27/20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867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54490-4A22-8B41-9AA4-9BECA28CBC89}" type="datetime1">
              <a:rPr lang="en-US" smtClean="0"/>
              <a:t>6/27/20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3AEE2C-3A74-8643-B4A2-442777B58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641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53.xml"/><Relationship Id="rId13" Type="http://schemas.openxmlformats.org/officeDocument/2006/relationships/slide" Target="slide90.xml"/><Relationship Id="rId3" Type="http://schemas.openxmlformats.org/officeDocument/2006/relationships/slide" Target="slide3.xml"/><Relationship Id="rId7" Type="http://schemas.openxmlformats.org/officeDocument/2006/relationships/slide" Target="slide48.xml"/><Relationship Id="rId12" Type="http://schemas.openxmlformats.org/officeDocument/2006/relationships/slide" Target="slide8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0.xml"/><Relationship Id="rId11" Type="http://schemas.openxmlformats.org/officeDocument/2006/relationships/slide" Target="slide75.xml"/><Relationship Id="rId5" Type="http://schemas.openxmlformats.org/officeDocument/2006/relationships/slide" Target="slide19.xml"/><Relationship Id="rId10" Type="http://schemas.openxmlformats.org/officeDocument/2006/relationships/slide" Target="slide65.xml"/><Relationship Id="rId4" Type="http://schemas.openxmlformats.org/officeDocument/2006/relationships/slide" Target="slide7.xml"/><Relationship Id="rId9" Type="http://schemas.openxmlformats.org/officeDocument/2006/relationships/slide" Target="slide5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nu.org/software/parallel/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etancmaheshwari/lisa19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commandlinefu.com/" TargetMode="External"/><Relationship Id="rId3" Type="http://schemas.openxmlformats.org/officeDocument/2006/relationships/hyperlink" Target="http://www.gnu.org/software/bash/manual/bashref.html" TargetMode="External"/><Relationship Id="rId7" Type="http://schemas.openxmlformats.org/officeDocument/2006/relationships/hyperlink" Target="https://gist.github.com/MohamedAlaa/2961058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ferd.ca/awk-in-20-minutes.html" TargetMode="External"/><Relationship Id="rId5" Type="http://schemas.openxmlformats.org/officeDocument/2006/relationships/hyperlink" Target="http://www.catonmat.net/blog/worlds-best-introduction-to-sed" TargetMode="External"/><Relationship Id="rId4" Type="http://schemas.openxmlformats.org/officeDocument/2006/relationships/hyperlink" Target="http://www.gnu.org/software/grep/manual/grep.html" TargetMode="External"/></Relationships>
</file>

<file path=ppt/slides/_rels/slide92.xml.rels><?xml version="1.0" encoding="UTF-8" standalone="yes"?>
<Relationships xmlns="http://schemas.openxmlformats.org/package/2006/relationships"><Relationship Id="rId8" Type="http://schemas.openxmlformats.org/officeDocument/2006/relationships/hyperlink" Target="leimao.github.io/blog/Tmux-Tutorial" TargetMode="External"/><Relationship Id="rId3" Type="http://schemas.openxmlformats.org/officeDocument/2006/relationships/hyperlink" Target="http://www.jeroenjanssens.com/2013/08/16/quickly-navigate-your-filesystem-from-the-command-line.html" TargetMode="External"/><Relationship Id="rId7" Type="http://schemas.openxmlformats.org/officeDocument/2006/relationships/hyperlink" Target="https://crontab.guru/" TargetMode="External"/><Relationship Id="rId2" Type="http://schemas.openxmlformats.org/officeDocument/2006/relationships/hyperlink" Target="http://www.github.com/jlevy/the-art-of-command-lin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wizardzines.com/" TargetMode="External"/><Relationship Id="rId5" Type="http://schemas.openxmlformats.org/officeDocument/2006/relationships/hyperlink" Target="http://www.catonmat.net/blog/bash-one-liners-explained-part-three" TargetMode="External"/><Relationship Id="rId10" Type="http://schemas.openxmlformats.org/officeDocument/2006/relationships/hyperlink" Target="https://danyspin97.org/blog/makefiles-best-practices" TargetMode="External"/><Relationship Id="rId4" Type="http://schemas.openxmlformats.org/officeDocument/2006/relationships/hyperlink" Target="http://www.linux.byexamples.com/archives/42/command-line-calculator-bc" TargetMode="External"/><Relationship Id="rId9" Type="http://schemas.openxmlformats.org/officeDocument/2006/relationships/hyperlink" Target="https://unix.stackexchange.com/" TargetMode="Externa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242668"/>
            <a:ext cx="6858000" cy="1269896"/>
          </a:xfrm>
        </p:spPr>
        <p:txBody>
          <a:bodyPr/>
          <a:lstStyle/>
          <a:p>
            <a:r>
              <a:rPr lang="en-US" dirty="0"/>
              <a:t>Linux Terminal Tools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r>
              <a:rPr lang="en-US" dirty="0"/>
              <a:t>Ketan M. (km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dirty="0"/>
              <a:t>@ornl.gov)</a:t>
            </a:r>
          </a:p>
          <a:p>
            <a:r>
              <a:rPr lang="en-US" dirty="0"/>
              <a:t>Oak Ridge National Laboratory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1</a:t>
            </a:fld>
            <a:endParaRPr lang="en-US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69D80E20-090A-5D4C-986F-9E6C58961293}"/>
              </a:ext>
            </a:extLst>
          </p:cNvPr>
          <p:cNvSpPr txBox="1">
            <a:spLocks/>
          </p:cNvSpPr>
          <p:nvPr/>
        </p:nvSpPr>
        <p:spPr>
          <a:xfrm>
            <a:off x="1143000" y="3799285"/>
            <a:ext cx="6858000" cy="12418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Enhanced version (originally </a:t>
            </a:r>
            <a:r>
              <a:rPr lang="en-US" dirty="0"/>
              <a:t>presented </a:t>
            </a:r>
            <a:r>
              <a:rPr lang="en-US"/>
              <a:t>at LISA19)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7845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8097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Know the Processes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26315"/>
            <a:ext cx="7886700" cy="3740947"/>
          </a:xfrm>
        </p:spPr>
        <p:txBody>
          <a:bodyPr>
            <a:normAutofit/>
          </a:bodyPr>
          <a:lstStyle/>
          <a:p>
            <a:r>
              <a:rPr lang="en-US" dirty="0"/>
              <a:t>List the processes by name, </a:t>
            </a:r>
            <a:r>
              <a:rPr lang="en-US" dirty="0" err="1"/>
              <a:t>pid</a:t>
            </a:r>
            <a:r>
              <a:rPr lang="en-US" dirty="0"/>
              <a:t> </a:t>
            </a:r>
            <a:r>
              <a:rPr lang="en-US" dirty="0" err="1"/>
              <a:t>etc</a:t>
            </a:r>
            <a:r>
              <a:rPr lang="en-US" dirty="0"/>
              <a:t>: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ps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ea typeface="Courier New" charset="0"/>
                <a:cs typeface="Courier New" charset="0"/>
              </a:rPr>
              <a:t>(commonly used flags:</a:t>
            </a:r>
            <a:r>
              <a:rPr lang="en-US" b="1" dirty="0">
                <a:ea typeface="Courier New" charset="0"/>
                <a:cs typeface="Courier New" charset="0"/>
              </a:rPr>
              <a:t>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aux</a:t>
            </a:r>
            <a:r>
              <a:rPr lang="en-US" dirty="0">
                <a:ea typeface="Courier New" charset="0"/>
                <a:cs typeface="Courier New" charset="0"/>
              </a:rPr>
              <a:t>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</a:t>
            </a:r>
            <a:r>
              <a:rPr lang="en-US" dirty="0"/>
              <a:t> implementations: POSIX, GNU and BSD!</a:t>
            </a:r>
          </a:p>
          <a:p>
            <a:pPr lvl="1"/>
            <a:r>
              <a:rPr lang="en-US" dirty="0"/>
              <a:t>implementations differ in behavior</a:t>
            </a:r>
          </a:p>
          <a:p>
            <a:pPr lvl="1"/>
            <a:r>
              <a:rPr lang="en-US" dirty="0"/>
              <a:t>determined by style of options: POSIX (-), GNU (--), BSD (no dash) before options</a:t>
            </a:r>
          </a:p>
          <a:p>
            <a:r>
              <a:rPr lang="en-US" dirty="0"/>
              <a:t>Display processes: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top</a:t>
            </a:r>
            <a:r>
              <a:rPr lang="en-US" dirty="0"/>
              <a:t>,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htop</a:t>
            </a:r>
            <a:r>
              <a:rPr lang="en-US" dirty="0"/>
              <a:t>,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atop</a:t>
            </a:r>
          </a:p>
          <a:p>
            <a:r>
              <a:rPr lang="en-US" dirty="0"/>
              <a:t>Lower process priority by being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nice</a:t>
            </a:r>
            <a:r>
              <a:rPr lang="en-US" dirty="0"/>
              <a:t> and fly under the radar, </a:t>
            </a:r>
            <a:r>
              <a:rPr lang="en-US" dirty="0" err="1"/>
              <a:t>eg.</a:t>
            </a:r>
            <a:r>
              <a:rPr lang="en-US" dirty="0"/>
              <a:t>: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nice -n 19 tar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cvzf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archive.tgz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large_dir</a:t>
            </a:r>
            <a:endParaRPr lang="en-US" dirty="0"/>
          </a:p>
          <a:p>
            <a:r>
              <a:rPr lang="en-US" dirty="0">
                <a:ea typeface="Courier New" charset="0"/>
                <a:cs typeface="Courier New" charset="0"/>
              </a:rPr>
              <a:t>Kill</a:t>
            </a:r>
            <a:r>
              <a:rPr lang="en-US" dirty="0"/>
              <a:t> a process: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kill &lt;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pid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&gt;</a:t>
            </a:r>
          </a:p>
          <a:p>
            <a:pPr lvl="1"/>
            <a:r>
              <a:rPr lang="en-US" dirty="0">
                <a:ea typeface="Courier New" charset="0"/>
                <a:cs typeface="Courier New" charset="0"/>
              </a:rPr>
              <a:t>to kill zombie processes</a:t>
            </a:r>
          </a:p>
          <a:p>
            <a:pPr lvl="1"/>
            <a:r>
              <a:rPr lang="en-US" dirty="0">
                <a:ea typeface="Courier New" charset="0"/>
                <a:cs typeface="Courier New" charset="0"/>
              </a:rPr>
              <a:t>hung sessions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853908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2196C-1D2D-C240-AD57-E3EBC4FA0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Practice </a:t>
            </a:r>
            <a:r>
              <a:rPr lang="en-US"/>
              <a:t>and Exercises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41F7C-8324-CD41-84A0-D9DC3E4E1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Muammar Gaddafi was a Libyan politician. He was in the news a few years ago. News agencies spelled his name differently like so:</a:t>
            </a:r>
          </a:p>
          <a:p>
            <a:pPr lvl="1"/>
            <a:r>
              <a:rPr lang="en-US" sz="2200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Muammar al-Kaddafi </a:t>
            </a:r>
            <a:r>
              <a:rPr lang="en-US" sz="2200" dirty="0">
                <a:ea typeface="Courier New" charset="0"/>
                <a:cs typeface="Courier New" charset="0"/>
              </a:rPr>
              <a:t>(BBC)</a:t>
            </a:r>
          </a:p>
          <a:p>
            <a:pPr lvl="1"/>
            <a:r>
              <a:rPr lang="en-US" sz="2200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Moammar Gadhafi </a:t>
            </a:r>
            <a:r>
              <a:rPr lang="en-US" sz="2200" dirty="0">
                <a:ea typeface="Courier New" charset="0"/>
                <a:cs typeface="Courier New" charset="0"/>
              </a:rPr>
              <a:t>(Associated Press)</a:t>
            </a:r>
          </a:p>
          <a:p>
            <a:pPr lvl="1"/>
            <a:r>
              <a:rPr lang="en-US" sz="2200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Muammar al-Qadhafi </a:t>
            </a:r>
            <a:r>
              <a:rPr lang="en-US" sz="2200" dirty="0">
                <a:ea typeface="Courier New" charset="0"/>
                <a:cs typeface="Courier New" charset="0"/>
              </a:rPr>
              <a:t>(Al-Jazeera)</a:t>
            </a:r>
          </a:p>
          <a:p>
            <a:pPr lvl="1"/>
            <a:r>
              <a:rPr lang="en-US" sz="2200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Mu</a:t>
            </a:r>
            <a:r>
              <a:rPr lang="uk-UA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200" b="1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ammar</a:t>
            </a:r>
            <a:r>
              <a:rPr lang="en-US" sz="2200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 Al-Qadhafi </a:t>
            </a:r>
            <a:r>
              <a:rPr lang="en-US" sz="2200" dirty="0">
                <a:ea typeface="Courier New" charset="0"/>
                <a:cs typeface="Courier New" charset="0"/>
              </a:rPr>
              <a:t>(US Department of State)</a:t>
            </a:r>
          </a:p>
          <a:p>
            <a:pPr marL="0" indent="0">
              <a:buNone/>
            </a:pPr>
            <a:r>
              <a:rPr lang="en-US" dirty="0"/>
              <a:t>Your task is to come up with a Regular expression that will match with all the above occurrences. (Hint: use extended regular expression)</a:t>
            </a:r>
          </a:p>
          <a:p>
            <a:r>
              <a:rPr lang="en-US" dirty="0"/>
              <a:t>Test with both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grep</a:t>
            </a:r>
            <a:r>
              <a:rPr lang="en-US" dirty="0"/>
              <a:t> and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awk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cs typeface="Courier New" panose="02070309020205020404" pitchFamily="49" charset="0"/>
              </a:rPr>
              <a:t>by putting the above lines in a file as well as a </a:t>
            </a:r>
            <a:r>
              <a:rPr lang="en-US" b="1" i="1" dirty="0">
                <a:cs typeface="Courier New" panose="02070309020205020404" pitchFamily="49" charset="0"/>
              </a:rPr>
              <a:t>heredoc</a:t>
            </a:r>
            <a:endParaRPr lang="en-US" b="1" i="1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0E0BA3-5ECE-E94D-B034-8F400208F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100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914607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2196C-1D2D-C240-AD57-E3EBC4FA0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Practice and 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41F7C-8324-CD41-84A0-D9DC3E4E1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Compare the time it takes with and without the -C switch of </a:t>
            </a:r>
            <a:r>
              <a:rPr lang="en-US" dirty="0" err="1"/>
              <a:t>scp</a:t>
            </a:r>
            <a:r>
              <a:rPr lang="en-US" dirty="0"/>
              <a:t> to send data remotely (hint: use the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time</a:t>
            </a:r>
            <a:r>
              <a:rPr lang="en-US" dirty="0"/>
              <a:t> command)</a:t>
            </a:r>
          </a:p>
          <a:p>
            <a:r>
              <a:rPr lang="en-US" dirty="0"/>
              <a:t>Create a config file in your ~/.</a:t>
            </a:r>
            <a:r>
              <a:rPr lang="en-US" dirty="0" err="1"/>
              <a:t>ssh</a:t>
            </a:r>
            <a:r>
              <a:rPr lang="en-US" dirty="0"/>
              <a:t> directory, make appropriate changes and add the contents presented in previous slides to it. How will you test if it works?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0E0BA3-5ECE-E94D-B034-8F400208F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101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178529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2196C-1D2D-C240-AD57-E3EBC4FA0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Practice and 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41F7C-8324-CD41-84A0-D9DC3E4E1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Run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yes</a:t>
            </a:r>
            <a:r>
              <a:rPr lang="en-US" dirty="0"/>
              <a:t> for 5 seconds using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timeout</a:t>
            </a:r>
          </a:p>
          <a:p>
            <a:r>
              <a:rPr lang="en-US" dirty="0"/>
              <a:t>Create an alias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dirty="0"/>
              <a:t> to print current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date</a:t>
            </a:r>
          </a:p>
          <a:p>
            <a:r>
              <a:rPr lang="en-US" dirty="0"/>
              <a:t>Run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style</a:t>
            </a:r>
            <a:r>
              <a:rPr lang="en-US" dirty="0"/>
              <a:t> and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diction</a:t>
            </a:r>
            <a:r>
              <a:rPr lang="en-US" dirty="0"/>
              <a:t> (if available) on </a:t>
            </a:r>
            <a:r>
              <a:rPr lang="en-US" dirty="0" err="1"/>
              <a:t>prose.txt</a:t>
            </a:r>
            <a:endParaRPr lang="en-US" dirty="0"/>
          </a:p>
          <a:p>
            <a:r>
              <a:rPr lang="en-US" dirty="0"/>
              <a:t>Interpret the following crontab entry:</a:t>
            </a:r>
            <a:br>
              <a:rPr lang="en-US" dirty="0"/>
            </a:b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30 21 * * * find /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atime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+30 -exec 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rm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-f {} + </a:t>
            </a:r>
          </a:p>
          <a:p>
            <a:r>
              <a:rPr lang="en-US" dirty="0"/>
              <a:t>Frame an </a:t>
            </a:r>
            <a:r>
              <a:rPr lang="en-US" b="1" dirty="0"/>
              <a:t>at </a:t>
            </a:r>
            <a:r>
              <a:rPr lang="en-US" dirty="0"/>
              <a:t>command to run the date command</a:t>
            </a:r>
            <a:r>
              <a:rPr lang="en-US" b="1" dirty="0"/>
              <a:t> </a:t>
            </a:r>
            <a:r>
              <a:rPr lang="en-US" dirty="0"/>
              <a:t>tomorrow at 8 p.m.</a:t>
            </a:r>
          </a:p>
          <a:p>
            <a:r>
              <a:rPr lang="en-US" dirty="0"/>
              <a:t>write a shell script to find all the prime numbers between 1000 and 10000</a:t>
            </a:r>
          </a:p>
          <a:p>
            <a:pPr lvl="1"/>
            <a:r>
              <a:rPr lang="en-US" dirty="0"/>
              <a:t>hints: use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for</a:t>
            </a:r>
            <a:r>
              <a:rPr lang="en-US" dirty="0"/>
              <a:t>,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if</a:t>
            </a:r>
            <a:r>
              <a:rPr lang="en-US" dirty="0"/>
              <a:t>,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factor</a:t>
            </a:r>
            <a:r>
              <a:rPr lang="en-US" dirty="0"/>
              <a:t>,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wc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0E0BA3-5ECE-E94D-B034-8F400208F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102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9505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F8CEB-C170-F740-92CD-55B84A3E3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Many ways to get help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A938B2-0627-5C43-905A-911DA97D41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man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nano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Manual pages organized section-wise</a:t>
            </a:r>
          </a:p>
          <a:p>
            <a:pPr lvl="1"/>
            <a:r>
              <a:rPr lang="en-US" dirty="0"/>
              <a:t>One page for each section (if exists) </a:t>
            </a:r>
            <a:r>
              <a:rPr lang="en-US" dirty="0" err="1"/>
              <a:t>eg.</a:t>
            </a:r>
            <a:r>
              <a:rPr lang="en-US" dirty="0"/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man 5 passwd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#5th section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wget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--help</a:t>
            </a:r>
          </a:p>
          <a:p>
            <a:pPr lvl="1"/>
            <a:r>
              <a:rPr lang="en-US" dirty="0"/>
              <a:t>Handy for quick syntax reference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info curl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Modern</a:t>
            </a:r>
          </a:p>
          <a:p>
            <a:r>
              <a:rPr lang="en-US" dirty="0"/>
              <a:t>Browse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/share/doc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Usually a README file has info and examples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Browse with a web-browser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E040DA-EA48-7345-8265-DD1DBEAA8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3027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29460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Working with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68016"/>
            <a:ext cx="7886700" cy="3499247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cat</a:t>
            </a:r>
            <a:r>
              <a:rPr lang="en-US" dirty="0">
                <a:ea typeface="Courier New" charset="0"/>
                <a:cs typeface="Courier New" charset="0"/>
              </a:rPr>
              <a:t> for relatively short files</a:t>
            </a:r>
          </a:p>
          <a:p>
            <a:pPr marL="342900" lvl="1" indent="0">
              <a:buNone/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cat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less</a:t>
            </a:r>
            <a:r>
              <a:rPr lang="en-US" dirty="0"/>
              <a:t> is more than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more </a:t>
            </a:r>
            <a:r>
              <a:rPr lang="en-US" dirty="0">
                <a:ea typeface="Courier New" charset="0"/>
                <a:cs typeface="Courier New" charset="0"/>
              </a:rPr>
              <a:t>for long files</a:t>
            </a:r>
          </a:p>
          <a:p>
            <a:pPr marL="342900" lvl="1" indent="0">
              <a:buNone/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less /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etc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ntp.conf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tail -f </a:t>
            </a:r>
            <a:r>
              <a:rPr lang="en-US" dirty="0">
                <a:ea typeface="Courier New" charset="0"/>
                <a:cs typeface="Courier New" charset="0"/>
              </a:rPr>
              <a:t>to watch a file growing live</a:t>
            </a:r>
            <a:endParaRPr lang="en-US" dirty="0"/>
          </a:p>
          <a:p>
            <a:r>
              <a:rPr lang="en-US" dirty="0"/>
              <a:t>What can you do about binary files? (not much)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strings</a:t>
            </a:r>
            <a:r>
              <a:rPr lang="en-US" dirty="0">
                <a:ea typeface="Courier New" charset="0"/>
                <a:cs typeface="Courier New" charset="0"/>
              </a:rPr>
              <a:t> will print the printable strings of file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od</a:t>
            </a:r>
            <a:r>
              <a:rPr lang="en-US" dirty="0">
                <a:ea typeface="Courier New" charset="0"/>
                <a:cs typeface="Courier New" charset="0"/>
              </a:rPr>
              <a:t> will print file in octal format</a:t>
            </a:r>
          </a:p>
          <a:p>
            <a:pPr lvl="1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dirty="0">
                <a:cs typeface="Courier New" charset="0"/>
              </a:rPr>
              <a:t> will compare them byte by byte</a:t>
            </a:r>
            <a:endParaRPr lang="en-US" dirty="0"/>
          </a:p>
          <a:p>
            <a:r>
              <a:rPr lang="en-US" dirty="0"/>
              <a:t>Compare text files with </a:t>
            </a:r>
            <a:endParaRPr lang="en-US" dirty="0">
              <a:ea typeface="Courier New" charset="0"/>
              <a:cs typeface="Courier New" charset="0"/>
            </a:endParaRP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comm </a:t>
            </a:r>
            <a:r>
              <a:rPr lang="en-US" i="1" dirty="0">
                <a:latin typeface="Courier New" charset="0"/>
                <a:ea typeface="Courier New" charset="0"/>
                <a:cs typeface="Courier New" charset="0"/>
              </a:rPr>
              <a:t>sorted</a:t>
            </a:r>
            <a:r>
              <a:rPr lang="en-US" dirty="0">
                <a:ea typeface="Courier New" charset="0"/>
                <a:cs typeface="Courier New" charset="0"/>
              </a:rPr>
              <a:t> files line by line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diff </a:t>
            </a:r>
            <a:r>
              <a:rPr lang="en-US" dirty="0">
                <a:ea typeface="Courier New" charset="0"/>
                <a:cs typeface="Courier New" charset="0"/>
              </a:rPr>
              <a:t>differences line by line -- used most frequently, rich options set, see man</a:t>
            </a:r>
          </a:p>
          <a:p>
            <a:pPr marL="0" indent="0">
              <a:buNone/>
            </a:pP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0430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-4768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Internet on command 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1" y="989404"/>
            <a:ext cx="7537784" cy="4051703"/>
          </a:xfrm>
        </p:spPr>
        <p:txBody>
          <a:bodyPr>
            <a:normAutofit/>
          </a:bodyPr>
          <a:lstStyle/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curl</a:t>
            </a:r>
            <a:r>
              <a:rPr lang="en-US" dirty="0"/>
              <a:t> is commonly used to download from the web:</a:t>
            </a:r>
          </a:p>
          <a:p>
            <a:pPr marL="342900" lvl="1" indent="0">
              <a:buNone/>
            </a:pPr>
            <a:r>
              <a:rPr lang="en-US" sz="1650" b="1" dirty="0">
                <a:latin typeface="Courier New" charset="0"/>
                <a:ea typeface="Courier New" charset="0"/>
                <a:cs typeface="Courier New" charset="0"/>
              </a:rPr>
              <a:t>curl -O http://www.gutenberg.org/files/4300/4300-0.txt</a:t>
            </a:r>
          </a:p>
          <a:p>
            <a:pPr marL="342900" lvl="1" indent="0">
              <a:buNone/>
            </a:pPr>
            <a:r>
              <a:rPr lang="en-US" sz="1650" b="1" dirty="0">
                <a:latin typeface="Courier New" charset="0"/>
                <a:ea typeface="Courier New" charset="0"/>
                <a:cs typeface="Courier New" charset="0"/>
              </a:rPr>
              <a:t>curl </a:t>
            </a:r>
            <a:r>
              <a:rPr lang="en-US" sz="1650" b="1" dirty="0" err="1">
                <a:latin typeface="Courier New" charset="0"/>
                <a:ea typeface="Courier New" charset="0"/>
                <a:cs typeface="Courier New" charset="0"/>
              </a:rPr>
              <a:t>ifconfig.me</a:t>
            </a:r>
            <a:r>
              <a:rPr lang="en-US" sz="165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650" dirty="0">
                <a:latin typeface="Courier New" charset="0"/>
                <a:ea typeface="Courier New" charset="0"/>
                <a:cs typeface="Courier New" charset="0"/>
              </a:rPr>
              <a:t>#quickly find my IP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wget</a:t>
            </a:r>
            <a:r>
              <a:rPr lang="en-US" dirty="0"/>
              <a:t> is similar:</a:t>
            </a:r>
          </a:p>
          <a:p>
            <a:pPr marL="342900" lvl="1" indent="0">
              <a:buNone/>
            </a:pPr>
            <a:r>
              <a:rPr lang="en-US" sz="1650" b="1" dirty="0" err="1">
                <a:latin typeface="Courier New" charset="0"/>
                <a:ea typeface="Courier New" charset="0"/>
                <a:cs typeface="Courier New" charset="0"/>
              </a:rPr>
              <a:t>wget</a:t>
            </a:r>
            <a:r>
              <a:rPr lang="en-US" sz="1650" b="1" dirty="0">
                <a:latin typeface="Courier New" charset="0"/>
                <a:ea typeface="Courier New" charset="0"/>
                <a:cs typeface="Courier New" charset="0"/>
              </a:rPr>
              <a:t> http://www.gutenberg.org/files/4300/4300-0.txt</a:t>
            </a:r>
          </a:p>
          <a:p>
            <a:pPr marL="342900" lvl="1" indent="0">
              <a:buNone/>
            </a:pP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wget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https://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kubernetespodcast.com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/episodes/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KPfGep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{001..062}.mp3</a:t>
            </a:r>
          </a:p>
          <a:p>
            <a:pPr marL="0" indent="0">
              <a:buNone/>
            </a:pP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lynx</a:t>
            </a:r>
            <a:r>
              <a:rPr lang="en-US" dirty="0"/>
              <a:t> can be a useful text-based browser:</a:t>
            </a:r>
          </a:p>
          <a:p>
            <a:pPr lvl="1"/>
            <a:r>
              <a:rPr lang="en-US" dirty="0"/>
              <a:t>avoid pesky ads on the web</a:t>
            </a:r>
          </a:p>
          <a:p>
            <a:pPr lvl="1"/>
            <a:r>
              <a:rPr lang="en-US" dirty="0"/>
              <a:t>when internet is slow / only care about text </a:t>
            </a:r>
            <a:r>
              <a:rPr lang="en-US" dirty="0" err="1"/>
              <a:t>eg.</a:t>
            </a:r>
            <a:r>
              <a:rPr lang="en-US" dirty="0"/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lynx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text.npr.org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read local html pages, </a:t>
            </a:r>
            <a:r>
              <a:rPr lang="en-US" dirty="0" err="1"/>
              <a:t>eg.</a:t>
            </a:r>
            <a:r>
              <a:rPr lang="en-US" dirty="0"/>
              <a:t> those found in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/share/doc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w3m</a:t>
            </a:r>
            <a:r>
              <a:rPr lang="en-US" dirty="0"/>
              <a:t> and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links</a:t>
            </a:r>
            <a:r>
              <a:rPr lang="en-US" dirty="0"/>
              <a:t> are other text-based browsers: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w3m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lite.cnn.com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9446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2945" y="187469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Be a command line ninja: Navigation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14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42131" y="2639060"/>
            <a:ext cx="85940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prstClr val="black"/>
                </a:solidFill>
                <a:latin typeface="Courier" charset="0"/>
              </a:rPr>
              <a:t>kubectl</a:t>
            </a:r>
            <a:r>
              <a:rPr lang="en-US" b="1" dirty="0">
                <a:solidFill>
                  <a:prstClr val="black"/>
                </a:solidFill>
                <a:latin typeface="Courier" charset="0"/>
              </a:rPr>
              <a:t> set subject </a:t>
            </a:r>
            <a:r>
              <a:rPr lang="en-US" b="1" dirty="0" err="1">
                <a:solidFill>
                  <a:prstClr val="black"/>
                </a:solidFill>
                <a:latin typeface="Courier" charset="0"/>
              </a:rPr>
              <a:t>rolebinding</a:t>
            </a:r>
            <a:r>
              <a:rPr lang="en-US" b="1" dirty="0">
                <a:solidFill>
                  <a:prstClr val="black"/>
                </a:solidFill>
                <a:latin typeface="Courier" charset="0"/>
              </a:rPr>
              <a:t> admin --user=</a:t>
            </a:r>
            <a:r>
              <a:rPr lang="en-US" b="1" dirty="0" err="1">
                <a:solidFill>
                  <a:prstClr val="black"/>
                </a:solidFill>
                <a:latin typeface="Courier" charset="0"/>
              </a:rPr>
              <a:t>ldf</a:t>
            </a:r>
            <a:r>
              <a:rPr lang="en-US" b="1" dirty="0">
                <a:solidFill>
                  <a:prstClr val="black"/>
                </a:solidFill>
                <a:latin typeface="Courier" charset="0"/>
              </a:rPr>
              <a:t> --group=</a:t>
            </a:r>
            <a:r>
              <a:rPr lang="en-US" b="1" dirty="0" err="1">
                <a:solidFill>
                  <a:prstClr val="black"/>
                </a:solidFill>
                <a:latin typeface="Courier" charset="0"/>
              </a:rPr>
              <a:t>nsed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3997609" y="2912865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772790" y="3250915"/>
            <a:ext cx="522900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b="1" dirty="0">
                <a:solidFill>
                  <a:srgbClr val="FF0000"/>
                </a:solidFill>
              </a:rPr>
              <a:t>cursor</a:t>
            </a:r>
          </a:p>
        </p:txBody>
      </p:sp>
      <p:cxnSp>
        <p:nvCxnSpPr>
          <p:cNvPr id="34" name="Straight Arrow Connector 33"/>
          <p:cNvCxnSpPr>
            <a:cxnSpLocks/>
          </p:cNvCxnSpPr>
          <p:nvPr/>
        </p:nvCxnSpPr>
        <p:spPr>
          <a:xfrm>
            <a:off x="4323659" y="3345203"/>
            <a:ext cx="4261845" cy="0"/>
          </a:xfrm>
          <a:prstGeom prst="straightConnector1">
            <a:avLst/>
          </a:prstGeom>
          <a:ln w="317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 flipV="1">
            <a:off x="8575708" y="2947379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635142" y="3327399"/>
            <a:ext cx="468398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b="1" dirty="0"/>
              <a:t>ctrl-e</a:t>
            </a:r>
          </a:p>
        </p:txBody>
      </p:sp>
      <p:cxnSp>
        <p:nvCxnSpPr>
          <p:cNvPr id="40" name="Straight Arrow Connector 39"/>
          <p:cNvCxnSpPr>
            <a:cxnSpLocks/>
          </p:cNvCxnSpPr>
          <p:nvPr/>
        </p:nvCxnSpPr>
        <p:spPr>
          <a:xfrm>
            <a:off x="279696" y="3353705"/>
            <a:ext cx="3464996" cy="0"/>
          </a:xfrm>
          <a:prstGeom prst="straightConnector1">
            <a:avLst/>
          </a:prstGeom>
          <a:ln w="317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252443" y="3321210"/>
            <a:ext cx="917239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b="1" dirty="0"/>
              <a:t>ctrl-a / ctrl-xx</a:t>
            </a:r>
          </a:p>
        </p:txBody>
      </p:sp>
      <p:cxnSp>
        <p:nvCxnSpPr>
          <p:cNvPr id="44" name="Straight Arrow Connector 43"/>
          <p:cNvCxnSpPr/>
          <p:nvPr/>
        </p:nvCxnSpPr>
        <p:spPr>
          <a:xfrm flipH="1" flipV="1">
            <a:off x="290600" y="2942746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 flipV="1">
            <a:off x="4485846" y="2922060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4130743" y="3051629"/>
            <a:ext cx="407484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b="1" dirty="0"/>
              <a:t>alt-f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2988464" y="3073530"/>
            <a:ext cx="434734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b="1" dirty="0"/>
              <a:t>alt-b</a:t>
            </a:r>
          </a:p>
        </p:txBody>
      </p:sp>
      <p:cxnSp>
        <p:nvCxnSpPr>
          <p:cNvPr id="48" name="Straight Arrow Connector 47"/>
          <p:cNvCxnSpPr/>
          <p:nvPr/>
        </p:nvCxnSpPr>
        <p:spPr>
          <a:xfrm flipH="1" flipV="1">
            <a:off x="2966023" y="2934760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103422" y="1377405"/>
            <a:ext cx="69371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u="sng" dirty="0"/>
              <a:t>MAC users: terminal </a:t>
            </a:r>
            <a:r>
              <a:rPr lang="en-US" sz="1600" b="1" u="sng" dirty="0" err="1"/>
              <a:t>pref</a:t>
            </a:r>
            <a:r>
              <a:rPr lang="en-US" sz="1600" b="1" u="sng" dirty="0"/>
              <a:t> &gt; profile &gt; keyboard settings &gt; Use option as meta key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B03C041-752E-C445-8058-E27D7425CA49}"/>
              </a:ext>
            </a:extLst>
          </p:cNvPr>
          <p:cNvSpPr txBox="1"/>
          <p:nvPr/>
        </p:nvSpPr>
        <p:spPr>
          <a:xfrm>
            <a:off x="1696839" y="4143255"/>
            <a:ext cx="48678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ctrl-alt-] &lt;char&gt; moves cursor to 1</a:t>
            </a:r>
            <a:r>
              <a:rPr lang="en-US" sz="1400" b="1" baseline="30000" dirty="0"/>
              <a:t>st</a:t>
            </a:r>
            <a:r>
              <a:rPr lang="en-US" sz="1400" b="1" dirty="0"/>
              <a:t> occurrence of &lt;char&gt; to left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72F4C2F-87BC-F840-8A5F-30F651000C6C}"/>
              </a:ext>
            </a:extLst>
          </p:cNvPr>
          <p:cNvSpPr txBox="1"/>
          <p:nvPr/>
        </p:nvSpPr>
        <p:spPr>
          <a:xfrm>
            <a:off x="1770160" y="3765183"/>
            <a:ext cx="47211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ctrl-] &lt;char&gt; moves cursor to 1</a:t>
            </a:r>
            <a:r>
              <a:rPr lang="en-US" sz="1400" b="1" baseline="30000" dirty="0"/>
              <a:t>st</a:t>
            </a:r>
            <a:r>
              <a:rPr lang="en-US" sz="1400" b="1" dirty="0"/>
              <a:t> occurrence of &lt;char&gt; to right</a:t>
            </a:r>
          </a:p>
        </p:txBody>
      </p:sp>
    </p:spTree>
    <p:extLst>
      <p:ext uri="{BB962C8B-B14F-4D97-AF65-F5344CB8AC3E}">
        <p14:creationId xmlns:p14="http://schemas.microsoft.com/office/powerpoint/2010/main" val="4928255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Be a command line ninja: Deletion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15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80169" y="2275015"/>
            <a:ext cx="882485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err="1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kubectl</a:t>
            </a:r>
            <a:r>
              <a:rPr lang="en-US" sz="1600" b="1" dirty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 get -o template pod/web-pod-13je7 --template={{.</a:t>
            </a:r>
            <a:r>
              <a:rPr lang="en-US" sz="1600" b="1" dirty="0" err="1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status.phase</a:t>
            </a:r>
            <a:r>
              <a:rPr lang="en-US" sz="1600" b="1" dirty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}}</a:t>
            </a:r>
            <a:endParaRPr lang="en-US" sz="1600" dirty="0"/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1728457" y="2559236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952438" y="2887133"/>
            <a:ext cx="522900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13" b="1" dirty="0">
                <a:solidFill>
                  <a:srgbClr val="FF0000"/>
                </a:solidFill>
              </a:rPr>
              <a:t>cursor</a:t>
            </a:r>
          </a:p>
        </p:txBody>
      </p:sp>
      <p:cxnSp>
        <p:nvCxnSpPr>
          <p:cNvPr id="8" name="Straight Arrow Connector 7"/>
          <p:cNvCxnSpPr>
            <a:cxnSpLocks/>
            <a:stCxn id="7" idx="3"/>
          </p:cNvCxnSpPr>
          <p:nvPr/>
        </p:nvCxnSpPr>
        <p:spPr>
          <a:xfrm>
            <a:off x="2475338" y="3011238"/>
            <a:ext cx="6350947" cy="0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025961" y="3018550"/>
            <a:ext cx="465192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b="1" dirty="0"/>
              <a:t>ctrl-k</a:t>
            </a:r>
          </a:p>
        </p:txBody>
      </p:sp>
      <p:cxnSp>
        <p:nvCxnSpPr>
          <p:cNvPr id="10" name="Straight Arrow Connector 9"/>
          <p:cNvCxnSpPr>
            <a:cxnSpLocks/>
          </p:cNvCxnSpPr>
          <p:nvPr/>
        </p:nvCxnSpPr>
        <p:spPr>
          <a:xfrm>
            <a:off x="248278" y="3010677"/>
            <a:ext cx="1773901" cy="7873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925715" y="2985880"/>
            <a:ext cx="471604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b="1" dirty="0"/>
              <a:t>ctrl-u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2169638" y="2543524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670783" y="2726775"/>
            <a:ext cx="498855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b="1" dirty="0"/>
              <a:t>ctrl-w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3057585" y="2559236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610818" y="2731127"/>
            <a:ext cx="434734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b="1" dirty="0"/>
              <a:t>alt-d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177131" y="3735362"/>
            <a:ext cx="27897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use ctrl-y to paste back the deleted</a:t>
            </a:r>
          </a:p>
        </p:txBody>
      </p:sp>
    </p:spTree>
    <p:extLst>
      <p:ext uri="{BB962C8B-B14F-4D97-AF65-F5344CB8AC3E}">
        <p14:creationId xmlns:p14="http://schemas.microsoft.com/office/powerpoint/2010/main" val="14781331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wildcards: characters that expand at runtime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* any number of characters:</a:t>
            </a:r>
          </a:p>
          <a:p>
            <a:pPr marL="342900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ls 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lh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/*.conf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#all items with .conf extension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? expands to one character:</a:t>
            </a:r>
          </a:p>
          <a:p>
            <a:pPr marL="342900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ls 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? ?? ???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#list items 1,2 or 3 chars long</a:t>
            </a:r>
            <a:endParaRPr lang="en-US" dirty="0"/>
          </a:p>
          <a:p>
            <a:r>
              <a:rPr lang="en-US" dirty="0"/>
              <a:t>Negation (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dirty="0"/>
              <a:t>) </a:t>
            </a:r>
            <a:br>
              <a:rPr lang="en-US" dirty="0"/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ls 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[!0-9]*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#items that don't start with a number</a:t>
            </a:r>
            <a:endParaRPr lang="en-US" dirty="0"/>
          </a:p>
          <a:p>
            <a:endParaRPr lang="en-US" dirty="0"/>
          </a:p>
          <a:p>
            <a:r>
              <a:rPr lang="en-US" dirty="0"/>
              <a:t>Escaping and quoting</a:t>
            </a:r>
          </a:p>
          <a:p>
            <a:pPr lvl="1"/>
            <a:r>
              <a:rPr lang="en-US" dirty="0"/>
              <a:t>\ for escaping a wildcard</a:t>
            </a:r>
          </a:p>
          <a:p>
            <a:pPr lvl="1"/>
            <a:r>
              <a:rPr lang="en-US" dirty="0"/>
              <a:t>' for quoting a wildcard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16</a:t>
            </a:fld>
            <a:endParaRPr lang="en-US"/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A296F1B8-E0A1-D544-92B2-017BA4AF73B6}"/>
              </a:ext>
            </a:extLst>
          </p:cNvPr>
          <p:cNvSpPr/>
          <p:nvPr/>
        </p:nvSpPr>
        <p:spPr>
          <a:xfrm>
            <a:off x="3411811" y="4003565"/>
            <a:ext cx="155448" cy="498266"/>
          </a:xfrm>
          <a:prstGeom prst="rightBrac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09B5E2-8A6E-DC4C-BDE8-9DB3E8AD4329}"/>
              </a:ext>
            </a:extLst>
          </p:cNvPr>
          <p:cNvSpPr txBox="1"/>
          <p:nvPr/>
        </p:nvSpPr>
        <p:spPr>
          <a:xfrm>
            <a:off x="3526933" y="4041260"/>
            <a:ext cx="1916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prevent expansion</a:t>
            </a:r>
          </a:p>
        </p:txBody>
      </p:sp>
    </p:spTree>
    <p:extLst>
      <p:ext uri="{BB962C8B-B14F-4D97-AF65-F5344CB8AC3E}">
        <p14:creationId xmlns:p14="http://schemas.microsoft.com/office/powerpoint/2010/main" val="253657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Quick and Useful Tricks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28650" y="1262370"/>
            <a:ext cx="7886700" cy="3504892"/>
          </a:xfrm>
        </p:spPr>
        <p:txBody>
          <a:bodyPr>
            <a:normAutofit/>
          </a:bodyPr>
          <a:lstStyle/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!! </a:t>
            </a:r>
            <a:r>
              <a:rPr lang="en-US" dirty="0">
                <a:ea typeface="Courier New" charset="0"/>
                <a:cs typeface="Courier New" charset="0"/>
              </a:rPr>
              <a:t>repeats the last command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!$</a:t>
            </a:r>
            <a:r>
              <a:rPr lang="en-US" dirty="0"/>
              <a:t> change command, keep last argument: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cat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 file too long to fit screen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less !$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#reopen it with less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!*</a:t>
            </a:r>
            <a:r>
              <a:rPr lang="en-US" dirty="0"/>
              <a:t> change command, keep all arguments: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head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| grep </a:t>
            </a:r>
            <a:r>
              <a:rPr lang="uk-UA" dirty="0"/>
              <a:t>'</a:t>
            </a:r>
            <a:r>
              <a:rPr lang="en-US" dirty="0"/>
              <a:t>^</a:t>
            </a:r>
            <a:r>
              <a:rPr lang="en-US" b="1" dirty="0">
                <a:latin typeface="Courier New" charset="0"/>
                <a:cs typeface="Courier New" charset="0"/>
              </a:rPr>
              <a:t>Al</a:t>
            </a:r>
            <a:r>
              <a:rPr lang="uk-UA" dirty="0"/>
              <a:t>'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#should be tail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tail !*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#no need to type the rest of the command</a:t>
            </a:r>
          </a:p>
          <a:p>
            <a:pPr lvl="1"/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alt-.</a:t>
            </a:r>
            <a:r>
              <a:rPr lang="en-US" dirty="0">
                <a:ea typeface="Courier New" charset="0"/>
                <a:cs typeface="Courier New" charset="0"/>
              </a:rPr>
              <a:t> </a:t>
            </a:r>
            <a:r>
              <a:rPr lang="en-US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#paste last argument of previous command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alt-&lt;n&gt;-alt-.</a:t>
            </a:r>
            <a:r>
              <a:rPr lang="en-US" dirty="0">
                <a:ea typeface="Courier New" charset="0"/>
                <a:cs typeface="Courier New" charset="0"/>
              </a:rPr>
              <a:t> </a:t>
            </a:r>
            <a:r>
              <a:rPr lang="en-US" sz="1800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#paste </a:t>
            </a:r>
            <a:r>
              <a:rPr lang="en-US" sz="1800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nth</a:t>
            </a:r>
            <a:r>
              <a:rPr lang="en-US" sz="1800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 argument of previous command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8825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More Tricks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58717"/>
            <a:ext cx="7886700" cy="3263504"/>
          </a:xfrm>
        </p:spPr>
        <p:txBody>
          <a:bodyPr/>
          <a:lstStyle/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&gt;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x.txt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#create an empty file / "zero" a large file</a:t>
            </a:r>
          </a:p>
          <a:p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cmd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#tag</a:t>
            </a:r>
            <a:br>
              <a:rPr lang="en-US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>
                <a:ea typeface="Courier New" charset="0"/>
                <a:cs typeface="Courier New" charset="0"/>
              </a:rPr>
              <a:t>tag &amp; search hard to remember command from history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ctrl-l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#clear terminal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cd -  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#change to previous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dir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cd    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#change to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homedir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ctrl-r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#recall from history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ctrl-d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#</a:t>
            </a:r>
            <a:r>
              <a:rPr lang="en-US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logout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from terminal 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18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740692" y="748966"/>
            <a:ext cx="184731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013" dirty="0"/>
          </a:p>
        </p:txBody>
      </p:sp>
    </p:spTree>
    <p:extLst>
      <p:ext uri="{BB962C8B-B14F-4D97-AF65-F5344CB8AC3E}">
        <p14:creationId xmlns:p14="http://schemas.microsoft.com/office/powerpoint/2010/main" val="20781328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93008"/>
            <a:ext cx="7886700" cy="99417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Part 3: Streams, pipe and redirection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19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03274" y="4490264"/>
            <a:ext cx="766557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>
                <a:hlinkClick r:id="rId2" action="ppaction://hlinksldjump"/>
              </a:rPr>
              <a:t>back to toc</a:t>
            </a:r>
            <a:endParaRPr lang="en-US" sz="1013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C3061C-A01D-8C49-80EA-308FA676CBA1}"/>
              </a:ext>
            </a:extLst>
          </p:cNvPr>
          <p:cNvSpPr txBox="1"/>
          <p:nvPr/>
        </p:nvSpPr>
        <p:spPr>
          <a:xfrm>
            <a:off x="2755637" y="2807980"/>
            <a:ext cx="3632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/>
              <a:t>I am sure a gardener designed them!</a:t>
            </a:r>
          </a:p>
        </p:txBody>
      </p:sp>
    </p:spTree>
    <p:extLst>
      <p:ext uri="{BB962C8B-B14F-4D97-AF65-F5344CB8AC3E}">
        <p14:creationId xmlns:p14="http://schemas.microsoft.com/office/powerpoint/2010/main" val="418665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Part 1:   </a:t>
            </a:r>
            <a:r>
              <a:rPr lang="en-US" dirty="0">
                <a:hlinkClick r:id="rId3" action="ppaction://hlinksldjump"/>
              </a:rPr>
              <a:t>Overview and Logistics</a:t>
            </a:r>
            <a:r>
              <a:rPr lang="en-US" dirty="0"/>
              <a:t> </a:t>
            </a:r>
            <a:endParaRPr lang="en-US" sz="1650" i="1" dirty="0"/>
          </a:p>
          <a:p>
            <a:r>
              <a:rPr lang="en-US" dirty="0"/>
              <a:t>Part 2:   </a:t>
            </a:r>
            <a:r>
              <a:rPr lang="en-US" dirty="0">
                <a:hlinkClick r:id="rId4" action="ppaction://hlinksldjump"/>
              </a:rPr>
              <a:t>Basics</a:t>
            </a:r>
            <a:r>
              <a:rPr lang="en-US" dirty="0"/>
              <a:t> </a:t>
            </a:r>
            <a:endParaRPr lang="en-US" sz="1650" i="1" dirty="0"/>
          </a:p>
          <a:p>
            <a:r>
              <a:rPr lang="en-US" dirty="0"/>
              <a:t>Part 3:   </a:t>
            </a:r>
            <a:r>
              <a:rPr lang="en-US" dirty="0">
                <a:hlinkClick r:id="rId5" action="ppaction://hlinksldjump"/>
              </a:rPr>
              <a:t>Streams, pipe and redirection</a:t>
            </a:r>
            <a:r>
              <a:rPr lang="en-US" dirty="0"/>
              <a:t> </a:t>
            </a:r>
            <a:endParaRPr lang="en-US" sz="1650" i="1" dirty="0"/>
          </a:p>
          <a:p>
            <a:r>
              <a:rPr lang="en-US" dirty="0"/>
              <a:t>Part 4:   </a:t>
            </a:r>
            <a:r>
              <a:rPr lang="en-US" dirty="0">
                <a:hlinkClick r:id="rId6" action="ppaction://hlinksldjump"/>
              </a:rPr>
              <a:t>Classic Tools: find, grep, awk, sed</a:t>
            </a:r>
            <a:r>
              <a:rPr lang="en-US" dirty="0"/>
              <a:t> </a:t>
            </a:r>
            <a:endParaRPr lang="en-US" sz="1650" i="1" dirty="0"/>
          </a:p>
          <a:p>
            <a:r>
              <a:rPr lang="en-US" dirty="0"/>
              <a:t>Part 5:   </a:t>
            </a:r>
            <a:r>
              <a:rPr lang="en-US" dirty="0">
                <a:hlinkClick r:id="rId7" action="ppaction://hlinksldjump"/>
              </a:rPr>
              <a:t>Session Management: tmux</a:t>
            </a:r>
            <a:r>
              <a:rPr lang="en-US" dirty="0"/>
              <a:t> </a:t>
            </a:r>
            <a:endParaRPr lang="en-US" sz="1650" i="1" dirty="0"/>
          </a:p>
          <a:p>
            <a:r>
              <a:rPr lang="en-US" dirty="0"/>
              <a:t>Part 6:   </a:t>
            </a:r>
            <a:r>
              <a:rPr lang="en-US" dirty="0">
                <a:hlinkClick r:id="rId8" action="ppaction://hlinksldjump"/>
              </a:rPr>
              <a:t>ssh: config and tunneling</a:t>
            </a:r>
            <a:endParaRPr lang="en-US" dirty="0"/>
          </a:p>
          <a:p>
            <a:r>
              <a:rPr lang="en-US" dirty="0">
                <a:solidFill>
                  <a:prstClr val="black"/>
                </a:solidFill>
              </a:rPr>
              <a:t>Part 7:   </a:t>
            </a:r>
            <a:r>
              <a:rPr lang="en-US" dirty="0">
                <a:solidFill>
                  <a:prstClr val="black"/>
                </a:solidFill>
                <a:hlinkClick r:id="rId9" action="ppaction://hlinksldjump"/>
              </a:rPr>
              <a:t>Secure Communication with GnuPG</a:t>
            </a:r>
            <a:endParaRPr lang="en-US" dirty="0">
              <a:solidFill>
                <a:prstClr val="black"/>
              </a:solidFill>
            </a:endParaRPr>
          </a:p>
          <a:p>
            <a:r>
              <a:rPr lang="en-US" dirty="0">
                <a:solidFill>
                  <a:prstClr val="black"/>
                </a:solidFill>
              </a:rPr>
              <a:t>Part 8:   </a:t>
            </a:r>
            <a:r>
              <a:rPr lang="en-US" dirty="0">
                <a:solidFill>
                  <a:prstClr val="black"/>
                </a:solidFill>
                <a:hlinkClick r:id="rId10" action="ppaction://hlinksldjump"/>
              </a:rPr>
              <a:t>Bash Tools</a:t>
            </a:r>
            <a:endParaRPr lang="en-US" sz="1650" dirty="0"/>
          </a:p>
          <a:p>
            <a:r>
              <a:rPr lang="en-US" dirty="0"/>
              <a:t>Part 9:   </a:t>
            </a:r>
            <a:r>
              <a:rPr lang="en-US" dirty="0">
                <a:hlinkClick r:id="rId11" action="ppaction://hlinksldjump"/>
              </a:rPr>
              <a:t>Program Development Tools</a:t>
            </a:r>
            <a:endParaRPr lang="en-US" dirty="0"/>
          </a:p>
          <a:p>
            <a:r>
              <a:rPr lang="en-US" dirty="0"/>
              <a:t>Part 10: </a:t>
            </a:r>
            <a:r>
              <a:rPr lang="en-US" dirty="0">
                <a:hlinkClick r:id="rId12" action="ppaction://hlinksldjump"/>
              </a:rPr>
              <a:t>Miscellaneous Utilities</a:t>
            </a:r>
            <a:r>
              <a:rPr lang="en-US" dirty="0"/>
              <a:t> </a:t>
            </a:r>
            <a:endParaRPr lang="en-US" sz="1650" i="1" dirty="0"/>
          </a:p>
          <a:p>
            <a:r>
              <a:rPr lang="en-US" dirty="0">
                <a:hlinkClick r:id="rId13" action="ppaction://hlinksldjump"/>
              </a:rPr>
              <a:t>Summary</a:t>
            </a:r>
            <a:endParaRPr lang="en-US" dirty="0"/>
          </a:p>
          <a:p>
            <a:r>
              <a:rPr lang="en-US" dirty="0"/>
              <a:t>Practice and Exercises (if time permits else Offline)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4001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6194"/>
            <a:ext cx="7886700" cy="994172"/>
          </a:xfrm>
        </p:spPr>
        <p:txBody>
          <a:bodyPr/>
          <a:lstStyle/>
          <a:p>
            <a:pPr algn="ctr"/>
            <a:r>
              <a:rPr lang="en-US"/>
              <a:t>Terminal I</a:t>
            </a:r>
            <a:r>
              <a:rPr lang="en-US" dirty="0"/>
              <a:t>/O Streams and Redirection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20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43754" y="1101278"/>
            <a:ext cx="7967381" cy="3980169"/>
          </a:xfrm>
          <a:prstGeom prst="rect">
            <a:avLst/>
          </a:prstGeom>
        </p:spPr>
        <p:txBody>
          <a:bodyPr vert="horz" lIns="68580" tIns="34290" rIns="68580" bIns="3429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100" dirty="0"/>
              <a:t>Three I/O streams on terminal:</a:t>
            </a:r>
            <a:br>
              <a:rPr lang="en-US" sz="2100" dirty="0"/>
            </a:br>
            <a:r>
              <a:rPr lang="en-US" sz="2100" dirty="0"/>
              <a:t>standard input (</a:t>
            </a:r>
            <a:r>
              <a:rPr lang="en-US" sz="2100" b="1" dirty="0"/>
              <a:t>stdin</a:t>
            </a:r>
            <a:r>
              <a:rPr lang="en-US" sz="2100" dirty="0"/>
              <a:t>), standard output (</a:t>
            </a:r>
            <a:r>
              <a:rPr lang="en-US" sz="2100" b="1" dirty="0" err="1"/>
              <a:t>stdout</a:t>
            </a:r>
            <a:r>
              <a:rPr lang="en-US" sz="2100" dirty="0"/>
              <a:t>) and standard error (</a:t>
            </a:r>
            <a:r>
              <a:rPr lang="en-US" sz="2100" b="1" dirty="0"/>
              <a:t>stderr</a:t>
            </a:r>
            <a:r>
              <a:rPr lang="en-US" sz="2100" dirty="0"/>
              <a:t>)</a:t>
            </a:r>
          </a:p>
          <a:p>
            <a:r>
              <a:rPr lang="en-US" sz="2100" dirty="0"/>
              <a:t>Represented by </a:t>
            </a:r>
            <a:r>
              <a:rPr lang="en-US" sz="2100" b="1" dirty="0"/>
              <a:t>"file descriptors"</a:t>
            </a:r>
            <a:r>
              <a:rPr lang="en-US" sz="2100" dirty="0"/>
              <a:t> (think of them as ids):</a:t>
            </a:r>
          </a:p>
          <a:p>
            <a:pPr marL="457200" lvl="1" indent="0">
              <a:buNone/>
            </a:pP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0</a:t>
            </a:r>
            <a:r>
              <a:rPr lang="en-US" sz="1800" dirty="0"/>
              <a:t> for stdin, 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1</a:t>
            </a:r>
            <a:r>
              <a:rPr lang="en-US" sz="1800" dirty="0"/>
              <a:t> for </a:t>
            </a:r>
            <a:r>
              <a:rPr lang="en-US" sz="1800" dirty="0" err="1"/>
              <a:t>stdout</a:t>
            </a:r>
            <a:r>
              <a:rPr lang="en-US" sz="1800" dirty="0"/>
              <a:t>, 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2</a:t>
            </a:r>
            <a:r>
              <a:rPr lang="en-US" sz="1800" dirty="0"/>
              <a:t> for stderr</a:t>
            </a:r>
          </a:p>
          <a:p>
            <a:r>
              <a:rPr lang="en-US" sz="2100" dirty="0"/>
              <a:t>Angle bracket notation used for redirect to/from commands/files:</a:t>
            </a:r>
          </a:p>
          <a:p>
            <a:pPr lvl="1"/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&gt;</a:t>
            </a:r>
            <a:r>
              <a:rPr lang="en-US" sz="1800" dirty="0"/>
              <a:t>  to send to a stream</a:t>
            </a:r>
          </a:p>
          <a:p>
            <a:pPr lvl="1"/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&lt;</a:t>
            </a:r>
            <a:r>
              <a:rPr lang="en-US" sz="1800" dirty="0"/>
              <a:t>  to receive from a stream</a:t>
            </a:r>
          </a:p>
          <a:p>
            <a:pPr lvl="1"/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&gt;&gt;</a:t>
            </a:r>
            <a:r>
              <a:rPr lang="en-US" sz="1800" dirty="0"/>
              <a:t> to append to a stream</a:t>
            </a:r>
          </a:p>
          <a:p>
            <a:pPr lvl="1"/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&lt;&lt;</a:t>
            </a:r>
            <a:r>
              <a:rPr lang="en-US" sz="1800" dirty="0"/>
              <a:t> to in-place append (used in "</a:t>
            </a:r>
            <a:r>
              <a:rPr lang="en-US" sz="1800" dirty="0" err="1"/>
              <a:t>heredoc</a:t>
            </a:r>
            <a:r>
              <a:rPr lang="en-US" sz="1800" dirty="0"/>
              <a:t>")</a:t>
            </a:r>
          </a:p>
          <a:p>
            <a:pPr lvl="1"/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&lt;&lt;&lt;</a:t>
            </a:r>
            <a:r>
              <a:rPr lang="en-US" sz="1800" dirty="0"/>
              <a:t> is used in "</a:t>
            </a:r>
            <a:r>
              <a:rPr lang="en-US" sz="1800" dirty="0" err="1"/>
              <a:t>herestring</a:t>
            </a:r>
            <a:r>
              <a:rPr lang="en-US" sz="1800" dirty="0"/>
              <a:t>" (not covering today)</a:t>
            </a:r>
          </a:p>
          <a:p>
            <a:r>
              <a:rPr lang="en-US" sz="2400" b="1" dirty="0">
                <a:latin typeface="Courier New" charset="0"/>
                <a:ea typeface="Courier New" charset="0"/>
                <a:cs typeface="Courier New" charset="0"/>
              </a:rPr>
              <a:t>&amp;</a:t>
            </a:r>
            <a:r>
              <a:rPr lang="en-US" sz="2400" dirty="0"/>
              <a:t> is used to </a:t>
            </a:r>
            <a:r>
              <a:rPr lang="en-US" sz="2400" b="1" dirty="0"/>
              <a:t>"write into" </a:t>
            </a:r>
            <a:r>
              <a:rPr lang="en-US" sz="2400" dirty="0"/>
              <a:t>a stream, </a:t>
            </a:r>
            <a:r>
              <a:rPr lang="en-US" sz="2400" dirty="0" err="1"/>
              <a:t>eg.</a:t>
            </a:r>
            <a:r>
              <a:rPr lang="en-US" sz="2400" dirty="0"/>
              <a:t> </a:t>
            </a:r>
            <a:r>
              <a:rPr lang="en-US" sz="2400" b="1" dirty="0">
                <a:latin typeface="Courier New" charset="0"/>
                <a:ea typeface="Courier New" charset="0"/>
                <a:cs typeface="Courier New" charset="0"/>
              </a:rPr>
              <a:t>&amp;1</a:t>
            </a:r>
            <a:r>
              <a:rPr lang="en-US" sz="2400" dirty="0"/>
              <a:t> to write into </a:t>
            </a:r>
            <a:r>
              <a:rPr lang="en-US" sz="2400" dirty="0" err="1"/>
              <a:t>stdout</a:t>
            </a:r>
            <a:endParaRPr lang="en-US" sz="2400" dirty="0"/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435663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Anatomy of a redirection using 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lvl="1" indent="0" algn="ctr">
              <a:spcBef>
                <a:spcPts val="750"/>
              </a:spcBef>
              <a:buNone/>
            </a:pP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npm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install -g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tldr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&gt;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out.txt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2&gt;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err.txt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21</a:t>
            </a:fld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3280576" y="2255517"/>
            <a:ext cx="0" cy="53949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922145" y="1967142"/>
            <a:ext cx="716863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command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4616149" y="3073610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6004751" y="3102471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6103018" y="2306733"/>
            <a:ext cx="0" cy="53949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358434" y="3445746"/>
            <a:ext cx="529312" cy="404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13" dirty="0"/>
              <a:t>send</a:t>
            </a:r>
          </a:p>
          <a:p>
            <a:pPr algn="ctr"/>
            <a:r>
              <a:rPr lang="en-US" sz="1013" dirty="0" err="1"/>
              <a:t>stdout</a:t>
            </a:r>
            <a:endParaRPr lang="en-US" sz="1013" dirty="0"/>
          </a:p>
        </p:txBody>
      </p:sp>
      <p:sp>
        <p:nvSpPr>
          <p:cNvPr id="16" name="TextBox 15"/>
          <p:cNvSpPr txBox="1"/>
          <p:nvPr/>
        </p:nvSpPr>
        <p:spPr>
          <a:xfrm>
            <a:off x="5769218" y="3477341"/>
            <a:ext cx="502061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stderr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884048" y="2068596"/>
            <a:ext cx="437940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send</a:t>
            </a:r>
          </a:p>
        </p:txBody>
      </p:sp>
    </p:spTree>
    <p:extLst>
      <p:ext uri="{BB962C8B-B14F-4D97-AF65-F5344CB8AC3E}">
        <p14:creationId xmlns:p14="http://schemas.microsoft.com/office/powerpoint/2010/main" val="7220974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82225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More Redirection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46491"/>
            <a:ext cx="7886700" cy="3994616"/>
          </a:xfrm>
        </p:spPr>
        <p:txBody>
          <a:bodyPr>
            <a:normAutofit/>
          </a:bodyPr>
          <a:lstStyle/>
          <a:p>
            <a:r>
              <a:rPr lang="en-US" dirty="0"/>
              <a:t>Send </a:t>
            </a:r>
            <a:r>
              <a:rPr lang="en-US" dirty="0" err="1"/>
              <a:t>stdout</a:t>
            </a:r>
            <a:r>
              <a:rPr lang="en-US" dirty="0"/>
              <a:t> and stderr to same file: </a:t>
            </a:r>
            <a:br>
              <a:rPr lang="en-US" dirty="0"/>
            </a:br>
            <a:r>
              <a:rPr lang="en-US" b="1" dirty="0">
                <a:latin typeface="Courier New" charset="0"/>
                <a:cs typeface="Courier New" charset="0"/>
              </a:rPr>
              <a:t>pip install </a:t>
            </a:r>
            <a:r>
              <a:rPr lang="en-US" b="1" dirty="0" err="1">
                <a:latin typeface="Courier New" charset="0"/>
                <a:cs typeface="Courier New" charset="0"/>
              </a:rPr>
              <a:t>rtv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&gt;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stdouterr.txt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2&gt;&amp;1</a:t>
            </a:r>
            <a:br>
              <a:rPr lang="en-US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ac -pd &amp;&gt;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stdouterr.txt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#short form (bash v4+)</a:t>
            </a:r>
            <a:endParaRPr lang="en-US" dirty="0"/>
          </a:p>
          <a:p>
            <a:r>
              <a:rPr lang="en-US" dirty="0"/>
              <a:t>Disregard both </a:t>
            </a:r>
            <a:r>
              <a:rPr lang="en-US" dirty="0" err="1"/>
              <a:t>stdout</a:t>
            </a:r>
            <a:r>
              <a:rPr lang="en-US" dirty="0"/>
              <a:t> and stderr: </a:t>
            </a:r>
            <a:br>
              <a:rPr lang="en-US" dirty="0"/>
            </a:b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wget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imgs.xkcd.com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/comics/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command_line_fu.png</a:t>
            </a:r>
            <a:r>
              <a:rPr lang="en-US" sz="1600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 &amp;&gt; /dev/null</a:t>
            </a:r>
            <a:br>
              <a:rPr lang="en-US" sz="1600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#/dev/null is a "null" file to discard streams</a:t>
            </a:r>
          </a:p>
          <a:p>
            <a:endParaRPr lang="en-US" dirty="0">
              <a:ea typeface="Courier New" charset="0"/>
              <a:cs typeface="Courier New" charset="0"/>
            </a:endParaRPr>
          </a:p>
          <a:p>
            <a:r>
              <a:rPr lang="en-US" dirty="0">
                <a:ea typeface="Courier New" charset="0"/>
                <a:cs typeface="Courier New" charset="0"/>
              </a:rPr>
              <a:t>Read from stdin as output of a command</a:t>
            </a:r>
            <a:br>
              <a:rPr lang="en-US" dirty="0">
                <a:ea typeface="Courier New" charset="0"/>
                <a:cs typeface="Courier New" charset="0"/>
              </a:rPr>
            </a:br>
            <a:r>
              <a:rPr lang="en-US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diff &lt;(ls </a:t>
            </a:r>
            <a:r>
              <a:rPr lang="en-US" b="1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dirA</a:t>
            </a:r>
            <a:r>
              <a:rPr lang="en-US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) &lt;(ls </a:t>
            </a:r>
            <a:r>
              <a:rPr lang="en-US" b="1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dirB</a:t>
            </a:r>
            <a:r>
              <a:rPr lang="en-US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)</a:t>
            </a:r>
          </a:p>
          <a:p>
            <a:endParaRPr lang="en-US" dirty="0">
              <a:ea typeface="Courier New" charset="0"/>
              <a:cs typeface="Courier New" charset="0"/>
            </a:endParaRPr>
          </a:p>
          <a:p>
            <a:r>
              <a:rPr lang="en-US" dirty="0">
                <a:ea typeface="Courier New" charset="0"/>
                <a:cs typeface="Courier New" charset="0"/>
              </a:rPr>
              <a:t>Append </a:t>
            </a:r>
            <a:r>
              <a:rPr lang="en-US" dirty="0" err="1">
                <a:ea typeface="Courier New" charset="0"/>
                <a:cs typeface="Courier New" charset="0"/>
              </a:rPr>
              <a:t>stdout</a:t>
            </a:r>
            <a:r>
              <a:rPr lang="en-US" dirty="0">
                <a:ea typeface="Courier New" charset="0"/>
                <a:cs typeface="Courier New" charset="0"/>
              </a:rPr>
              <a:t> to a log file:</a:t>
            </a:r>
            <a:br>
              <a:rPr lang="en-US" dirty="0">
                <a:ea typeface="Courier New" charset="0"/>
                <a:cs typeface="Courier New" charset="0"/>
              </a:rPr>
            </a:b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sudo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yum -y update &gt;&gt;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yum_update.log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9964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8101"/>
            <a:ext cx="7886700" cy="994172"/>
          </a:xfrm>
        </p:spPr>
        <p:txBody>
          <a:bodyPr>
            <a:normAutofit/>
          </a:bodyPr>
          <a:lstStyle/>
          <a:p>
            <a:pPr algn="ctr"/>
            <a:r>
              <a:rPr lang="en-US" sz="2700" dirty="0"/>
              <a:t>The pipe: run second command using output of first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61673"/>
            <a:ext cx="7886700" cy="3459155"/>
          </a:xfrm>
        </p:spPr>
        <p:txBody>
          <a:bodyPr>
            <a:normAutofit fontScale="92500"/>
          </a:bodyPr>
          <a:lstStyle/>
          <a:p>
            <a:r>
              <a:rPr lang="en-US" dirty="0">
                <a:ea typeface="Courier New" charset="0"/>
                <a:cs typeface="Courier New" charset="0"/>
              </a:rPr>
              <a:t>A pipe is a Linux concept that automates redirecting the output of one command as input to a next command.</a:t>
            </a:r>
          </a:p>
          <a:p>
            <a:r>
              <a:rPr lang="en-US" dirty="0">
                <a:ea typeface="Courier New" charset="0"/>
                <a:cs typeface="Courier New" charset="0"/>
              </a:rPr>
              <a:t>Use of pipe leads to powerful combinations of independent commands. </a:t>
            </a:r>
            <a:r>
              <a:rPr lang="en-US" dirty="0" err="1">
                <a:ea typeface="Courier New" charset="0"/>
                <a:cs typeface="Courier New" charset="0"/>
              </a:rPr>
              <a:t>eg</a:t>
            </a:r>
            <a:r>
              <a:rPr lang="en-US" dirty="0">
                <a:ea typeface="Courier New" charset="0"/>
                <a:cs typeface="Courier New" charset="0"/>
              </a:rPr>
              <a:t>.:</a:t>
            </a:r>
          </a:p>
          <a:p>
            <a:pPr marL="0" indent="0">
              <a:buNone/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find .| less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#read long list of files page wise</a:t>
            </a:r>
          </a:p>
          <a:p>
            <a:pPr marL="0" indent="0">
              <a:buNone/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head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prose.txt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| grep -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'</a:t>
            </a:r>
            <a:r>
              <a:rPr lang="en-US" b="1" dirty="0">
                <a:latin typeface="Courier New" charset="0"/>
                <a:cs typeface="Courier New" charset="0"/>
              </a:rPr>
              <a:t>little'</a:t>
            </a:r>
            <a:endParaRPr lang="hr-HR" b="1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echo $PATH |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tr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uk-UA" dirty="0"/>
              <a:t>'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:</a:t>
            </a:r>
            <a:r>
              <a:rPr lang="uk-UA" dirty="0"/>
              <a:t>'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uk-UA" dirty="0"/>
              <a:t>'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\n</a:t>
            </a:r>
            <a:r>
              <a:rPr lang="uk-UA" dirty="0"/>
              <a:t>'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#translate : to newline</a:t>
            </a:r>
            <a:endParaRPr lang="en-US" b="1" dirty="0">
              <a:latin typeface="Courier New" panose="02070309020205020404" pitchFamily="49" charset="0"/>
              <a:ea typeface="Courier New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hr-HR" b="1" dirty="0" err="1">
                <a:latin typeface="Courier New" charset="0"/>
                <a:ea typeface="Courier New" charset="0"/>
                <a:cs typeface="Courier New" charset="0"/>
              </a:rPr>
              <a:t>history</a:t>
            </a:r>
            <a:r>
              <a:rPr lang="hr-HR" b="1" dirty="0">
                <a:latin typeface="Courier New" charset="0"/>
                <a:ea typeface="Courier New" charset="0"/>
                <a:cs typeface="Courier New" charset="0"/>
              </a:rPr>
              <a:t> | </a:t>
            </a:r>
            <a:r>
              <a:rPr lang="hr-HR" b="1" dirty="0" err="1">
                <a:latin typeface="Courier New" charset="0"/>
                <a:ea typeface="Courier New" charset="0"/>
                <a:cs typeface="Courier New" charset="0"/>
              </a:rPr>
              <a:t>tail</a:t>
            </a:r>
            <a:r>
              <a:rPr lang="hr-HR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hr-HR" dirty="0">
                <a:latin typeface="Courier New" charset="0"/>
                <a:ea typeface="Courier New" charset="0"/>
                <a:cs typeface="Courier New" charset="0"/>
              </a:rPr>
              <a:t>#</a:t>
            </a:r>
            <a:r>
              <a:rPr lang="hr-HR" dirty="0" err="1">
                <a:latin typeface="Courier New" charset="0"/>
                <a:ea typeface="Courier New" charset="0"/>
                <a:cs typeface="Courier New" charset="0"/>
              </a:rPr>
              <a:t>last</a:t>
            </a:r>
            <a:r>
              <a:rPr lang="hr-HR" dirty="0">
                <a:latin typeface="Courier New" charset="0"/>
                <a:ea typeface="Courier New" charset="0"/>
                <a:cs typeface="Courier New" charset="0"/>
              </a:rPr>
              <a:t> 10 </a:t>
            </a:r>
            <a:r>
              <a:rPr lang="hr-HR" dirty="0" err="1">
                <a:latin typeface="Courier New" charset="0"/>
                <a:ea typeface="Courier New" charset="0"/>
                <a:cs typeface="Courier New" charset="0"/>
              </a:rPr>
              <a:t>commands</a:t>
            </a:r>
            <a:endParaRPr lang="hr-HR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free 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m|grep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Mem:|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awk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'{print $4}'</a:t>
            </a:r>
            <a:r>
              <a:rPr lang="en-US" sz="1650" dirty="0">
                <a:latin typeface="Courier New" panose="02070309020205020404" pitchFamily="49" charset="0"/>
                <a:cs typeface="Courier New" panose="02070309020205020404" pitchFamily="49" charset="0"/>
              </a:rPr>
              <a:t> #available memory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du -s *|sort 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n|tail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#10 biggest files/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pwd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0324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12646-CEF6-2D4F-B5EB-15C3CCB9E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Demystifying and debugging piped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E151E-2B79-734A-AC94-397617B98D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free 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m|grep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Mem:|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awk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'{print $4}'</a:t>
            </a:r>
            <a:endParaRPr lang="en-US" sz="16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50" dirty="0">
                <a:cs typeface="Courier New" panose="02070309020205020404" pitchFamily="49" charset="0"/>
              </a:rPr>
              <a:t>is equivalent to running the following 4 commands:</a:t>
            </a:r>
            <a:endParaRPr lang="en-US" sz="16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50" b="1" dirty="0">
                <a:latin typeface="Courier New" panose="02070309020205020404" pitchFamily="49" charset="0"/>
                <a:cs typeface="Courier New" panose="02070309020205020404" pitchFamily="49" charset="0"/>
              </a:rPr>
              <a:t>free -m &gt; tmp1.txt</a:t>
            </a:r>
          </a:p>
          <a:p>
            <a:pPr marL="0" indent="0">
              <a:buNone/>
            </a:pPr>
            <a:r>
              <a:rPr lang="en-US" sz="1650" b="1" dirty="0">
                <a:latin typeface="Courier New" panose="02070309020205020404" pitchFamily="49" charset="0"/>
                <a:cs typeface="Courier New" panose="02070309020205020404" pitchFamily="49" charset="0"/>
              </a:rPr>
              <a:t>grep Mem: tmp1.txt &gt; tmp2.txt</a:t>
            </a:r>
          </a:p>
          <a:p>
            <a:pPr marL="0" indent="0">
              <a:buNone/>
            </a:pPr>
            <a:r>
              <a:rPr lang="en-US" sz="16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awk</a:t>
            </a:r>
            <a:r>
              <a:rPr lang="en-US" sz="1650" b="1" dirty="0">
                <a:latin typeface="Courier New" panose="02070309020205020404" pitchFamily="49" charset="0"/>
                <a:cs typeface="Courier New" panose="02070309020205020404" pitchFamily="49" charset="0"/>
              </a:rPr>
              <a:t> '{print $4}' tmp2.txt</a:t>
            </a:r>
          </a:p>
          <a:p>
            <a:pPr marL="0" indent="0">
              <a:buNone/>
            </a:pPr>
            <a:r>
              <a:rPr lang="en-US" sz="1650" b="1" dirty="0">
                <a:latin typeface="Courier New" panose="02070309020205020404" pitchFamily="49" charset="0"/>
                <a:cs typeface="Courier New" panose="02070309020205020404" pitchFamily="49" charset="0"/>
              </a:rPr>
              <a:t>rm tmp1.txt tmp2.txt</a:t>
            </a:r>
          </a:p>
          <a:p>
            <a:pPr marL="0" indent="0">
              <a:buNone/>
            </a:pPr>
            <a:r>
              <a:rPr lang="en-US" sz="1650" dirty="0">
                <a:cs typeface="Courier New" panose="02070309020205020404" pitchFamily="49" charset="0"/>
              </a:rPr>
              <a:t>Reducing the piped stages is often efficient and easier to debug. For instance, the above pipeline may be reduced like so: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free 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m|awk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'/Mem:/{print $4}'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#more on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awk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later</a:t>
            </a:r>
          </a:p>
          <a:p>
            <a:pPr marL="0" indent="0">
              <a:buNone/>
            </a:pP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E7673A-FDC1-DB40-97DE-957BAA1E8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0837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More pipe 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25</a:t>
            </a:fld>
            <a:endParaRPr lang="en-US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FCB3B75-AA3A-B143-AE43-AE0A035193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32635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#get pdf of a man page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man -t diff | ps2pdf -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diffhelp.pdf</a:t>
            </a:r>
            <a:endParaRPr lang="en-US" b="1" dirty="0">
              <a:latin typeface="Courier New" panose="02070309020205020404" pitchFamily="49" charset="0"/>
              <a:ea typeface="Courier New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#get today's files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ls -al --time-style=+%D | grep `date +%D`</a:t>
            </a:r>
          </a:p>
          <a:p>
            <a:pPr marL="0" indent="0">
              <a:buNone/>
            </a:pP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#top 10 most frequently used commands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history |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awk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'{a[$2]++}END{for(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in a){print a[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] " "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}}' | sort 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| head</a:t>
            </a:r>
            <a:endParaRPr lang="en-US" b="1" dirty="0">
              <a:latin typeface="Courier New" panose="02070309020205020404" pitchFamily="49" charset="0"/>
              <a:ea typeface="Courier New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2933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4289"/>
            <a:ext cx="7886700" cy="99417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Commands that only accept literal </a:t>
            </a:r>
            <a:r>
              <a:rPr lang="en-US" dirty="0" err="1"/>
              <a:t>args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07" y="1000366"/>
            <a:ext cx="8515350" cy="4035266"/>
          </a:xfrm>
        </p:spPr>
        <p:txBody>
          <a:bodyPr>
            <a:normAutofit/>
          </a:bodyPr>
          <a:lstStyle/>
          <a:p>
            <a:r>
              <a:rPr lang="en-US" dirty="0"/>
              <a:t>Most commands receive input from stdin (so, pipe) </a:t>
            </a:r>
            <a:r>
              <a:rPr lang="en-US" b="1" dirty="0"/>
              <a:t>and</a:t>
            </a:r>
            <a:r>
              <a:rPr lang="en-US" dirty="0"/>
              <a:t> file, </a:t>
            </a:r>
            <a:r>
              <a:rPr lang="en-US" dirty="0" err="1"/>
              <a:t>eg.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pPr marL="342900" lvl="1" indent="0">
              <a:buNone/>
            </a:pP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wc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&lt;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#ok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pPr marL="342900" lvl="1" indent="0">
              <a:buNone/>
            </a:pP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wc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#ok</a:t>
            </a:r>
            <a:endParaRPr lang="en-US" dirty="0"/>
          </a:p>
          <a:p>
            <a:r>
              <a:rPr lang="en-US" dirty="0"/>
              <a:t>There are some exceptions though</a:t>
            </a:r>
          </a:p>
          <a:p>
            <a:r>
              <a:rPr lang="en-US" dirty="0"/>
              <a:t>Some receive input </a:t>
            </a:r>
            <a:r>
              <a:rPr lang="en-US" b="1" dirty="0"/>
              <a:t>only from </a:t>
            </a:r>
            <a:r>
              <a:rPr lang="en-US" b="1" dirty="0" err="1"/>
              <a:t>stdin</a:t>
            </a:r>
            <a:r>
              <a:rPr lang="en-US" dirty="0"/>
              <a:t> and not from file, </a:t>
            </a:r>
            <a:r>
              <a:rPr lang="en-US" dirty="0" err="1"/>
              <a:t>eg</a:t>
            </a:r>
            <a:r>
              <a:rPr lang="en-US" dirty="0"/>
              <a:t>.</a:t>
            </a:r>
          </a:p>
          <a:p>
            <a:pPr lvl="1"/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tr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uk-UA" dirty="0"/>
              <a:t>'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N</a:t>
            </a:r>
            <a:r>
              <a:rPr lang="uk-UA" dirty="0"/>
              <a:t>'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uk-UA" dirty="0"/>
              <a:t>'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n</a:t>
            </a:r>
            <a:r>
              <a:rPr lang="uk-UA" dirty="0"/>
              <a:t>’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#(strangely) NOT OK</a:t>
            </a:r>
          </a:p>
          <a:p>
            <a:pPr lvl="1"/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tr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uk-UA" dirty="0"/>
              <a:t>'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N</a:t>
            </a:r>
            <a:r>
              <a:rPr lang="uk-UA" dirty="0"/>
              <a:t>'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uk-UA" dirty="0"/>
              <a:t>'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n</a:t>
            </a:r>
            <a:r>
              <a:rPr lang="uk-UA" dirty="0"/>
              <a:t>’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&lt;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#ok</a:t>
            </a:r>
          </a:p>
          <a:p>
            <a:r>
              <a:rPr lang="en-US" dirty="0"/>
              <a:t>Some receive input </a:t>
            </a:r>
            <a:r>
              <a:rPr lang="en-US" b="1" dirty="0"/>
              <a:t>neither from stdin nor from file, </a:t>
            </a:r>
            <a:r>
              <a:rPr lang="en-US" dirty="0" err="1"/>
              <a:t>eg.</a:t>
            </a:r>
            <a:endParaRPr lang="en-US" dirty="0"/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echo &lt;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#NOT OK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300" dirty="0">
                <a:latin typeface="Courier New" charset="0"/>
                <a:ea typeface="Courier New" charset="0"/>
                <a:cs typeface="Courier New" charset="0"/>
              </a:rPr>
              <a:t>(assuming want to print file contents)</a:t>
            </a:r>
            <a:endParaRPr lang="en-US" sz="1300" b="1" dirty="0">
              <a:solidFill>
                <a:srgbClr val="FF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echo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#NOT OK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25" dirty="0">
                <a:latin typeface="Courier New" charset="0"/>
                <a:ea typeface="Courier New" charset="0"/>
                <a:cs typeface="Courier New" charset="0"/>
              </a:rPr>
              <a:t>(assuming want to print file contents)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echo </a:t>
            </a:r>
            <a:r>
              <a:rPr lang="ru-RU" dirty="0"/>
              <a:t>"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Hello miss, howdy?</a:t>
            </a:r>
            <a:r>
              <a:rPr lang="ru-RU" dirty="0"/>
              <a:t> "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#ok, takes literal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args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cp</a:t>
            </a:r>
            <a:r>
              <a:rPr lang="en-US" dirty="0"/>
              <a:t>,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touch</a:t>
            </a:r>
            <a:r>
              <a:rPr lang="en-US" dirty="0"/>
              <a:t>,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rm,</a:t>
            </a:r>
            <a:r>
              <a:rPr lang="en-US" dirty="0"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chmod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ea typeface="Courier New" charset="0"/>
                <a:cs typeface="Courier New" charset="0"/>
              </a:rPr>
              <a:t>are other examples</a:t>
            </a:r>
          </a:p>
          <a:p>
            <a:pPr lvl="1"/>
            <a:endParaRPr lang="en-US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9339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xargs</a:t>
            </a:r>
            <a:r>
              <a:rPr lang="en-US" dirty="0"/>
              <a:t>: When pipe is not enough!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Some commands do not read from standard input, pipe or file; they need arguments</a:t>
            </a:r>
            <a:endParaRPr lang="en-US" dirty="0">
              <a:ea typeface="Courier New" charset="0"/>
              <a:cs typeface="Courier New" charset="0"/>
            </a:endParaRPr>
          </a:p>
          <a:p>
            <a:r>
              <a:rPr lang="en-US" dirty="0">
                <a:ea typeface="Courier New" charset="0"/>
                <a:cs typeface="Courier New" charset="0"/>
              </a:rPr>
              <a:t>Additionally, some systems limit on number of arguments on command line</a:t>
            </a:r>
          </a:p>
          <a:p>
            <a:pPr lvl="1"/>
            <a:r>
              <a:rPr lang="en-US" dirty="0">
                <a:ea typeface="Courier New" charset="0"/>
                <a:cs typeface="Courier New" charset="0"/>
              </a:rPr>
              <a:t>for example: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rm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tmpdir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/*.log</a:t>
            </a:r>
            <a:r>
              <a:rPr lang="en-US" dirty="0">
                <a:ea typeface="Courier New" charset="0"/>
                <a:cs typeface="Courier New" charset="0"/>
              </a:rPr>
              <a:t> will fail if there are too many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.log</a:t>
            </a:r>
            <a:r>
              <a:rPr lang="en-US" dirty="0">
                <a:ea typeface="Courier New" charset="0"/>
                <a:cs typeface="Courier New" charset="0"/>
              </a:rPr>
              <a:t> files</a:t>
            </a:r>
            <a:endParaRPr lang="en-US" b="1" dirty="0">
              <a:latin typeface="Courier New" panose="02070309020205020404" pitchFamily="49" charset="0"/>
              <a:ea typeface="Courier New" charset="0"/>
              <a:cs typeface="Courier New" panose="02070309020205020404" pitchFamily="49" charset="0"/>
            </a:endParaRPr>
          </a:p>
          <a:p>
            <a:r>
              <a:rPr lang="en-US" b="1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xargs</a:t>
            </a:r>
            <a:r>
              <a:rPr lang="en-US" dirty="0">
                <a:ea typeface="Courier New" charset="0"/>
                <a:cs typeface="Courier New" charset="0"/>
              </a:rPr>
              <a:t> fixes both problems</a:t>
            </a:r>
          </a:p>
          <a:p>
            <a:pPr lvl="1"/>
            <a:r>
              <a:rPr lang="en-US" dirty="0">
                <a:ea typeface="Courier New" charset="0"/>
                <a:cs typeface="Courier New" charset="0"/>
              </a:rPr>
              <a:t>Converts </a:t>
            </a:r>
            <a:r>
              <a:rPr lang="en-US" b="1" dirty="0">
                <a:ea typeface="Courier New" charset="0"/>
                <a:cs typeface="Courier New" charset="0"/>
              </a:rPr>
              <a:t>standard input </a:t>
            </a:r>
            <a:r>
              <a:rPr lang="en-US" dirty="0">
                <a:ea typeface="Courier New" charset="0"/>
                <a:cs typeface="Courier New" charset="0"/>
              </a:rPr>
              <a:t>to commands into </a:t>
            </a:r>
            <a:r>
              <a:rPr lang="en-US" b="1" dirty="0">
                <a:ea typeface="Courier New" charset="0"/>
                <a:cs typeface="Courier New" charset="0"/>
              </a:rPr>
              <a:t>literal </a:t>
            </a:r>
            <a:r>
              <a:rPr lang="en-US" b="1" dirty="0" err="1">
                <a:ea typeface="Courier New" charset="0"/>
                <a:cs typeface="Courier New" charset="0"/>
              </a:rPr>
              <a:t>args</a:t>
            </a:r>
            <a:endParaRPr lang="en-US" b="1" dirty="0">
              <a:ea typeface="Courier New" charset="0"/>
              <a:cs typeface="Courier New" charset="0"/>
            </a:endParaRPr>
          </a:p>
          <a:p>
            <a:pPr lvl="1"/>
            <a:r>
              <a:rPr lang="en-US" dirty="0">
                <a:ea typeface="Courier New" charset="0"/>
                <a:cs typeface="Courier New" charset="0"/>
              </a:rPr>
              <a:t>Partitions the </a:t>
            </a:r>
            <a:r>
              <a:rPr lang="en-US" dirty="0" err="1">
                <a:ea typeface="Courier New" charset="0"/>
                <a:cs typeface="Courier New" charset="0"/>
              </a:rPr>
              <a:t>args</a:t>
            </a:r>
            <a:r>
              <a:rPr lang="en-US" dirty="0">
                <a:ea typeface="Courier New" charset="0"/>
                <a:cs typeface="Courier New" charset="0"/>
              </a:rPr>
              <a:t> to a permitted number and runs the command over them repeatedly</a:t>
            </a:r>
          </a:p>
          <a:p>
            <a:r>
              <a:rPr lang="en-US" dirty="0">
                <a:ea typeface="Courier New" charset="0"/>
                <a:cs typeface="Courier New" charset="0"/>
              </a:rPr>
              <a:t>For instance, </a:t>
            </a:r>
            <a:r>
              <a:rPr lang="en-US" sz="1950" dirty="0">
                <a:solidFill>
                  <a:prstClr val="black"/>
                </a:solidFill>
                <a:ea typeface="Courier New" charset="0"/>
                <a:cs typeface="Courier New" panose="02070309020205020404" pitchFamily="49" charset="0"/>
              </a:rPr>
              <a:t>create files with names on the </a:t>
            </a:r>
            <a:r>
              <a:rPr lang="en-US" sz="1950" b="1" dirty="0" err="1">
                <a:solidFill>
                  <a:prstClr val="black"/>
                </a:solidFill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somelist.txt</a:t>
            </a:r>
            <a:r>
              <a:rPr lang="en-US" sz="1950" dirty="0">
                <a:solidFill>
                  <a:prstClr val="black"/>
                </a:solidFill>
                <a:ea typeface="Courier New" charset="0"/>
                <a:cs typeface="Courier New" panose="02070309020205020404" pitchFamily="49" charset="0"/>
              </a:rPr>
              <a:t> file:</a:t>
            </a:r>
            <a:br>
              <a:rPr lang="en-US" dirty="0">
                <a:ea typeface="Courier New" charset="0"/>
                <a:cs typeface="Courier New" charset="0"/>
              </a:rPr>
            </a:br>
            <a:r>
              <a:rPr lang="en-US" b="1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xargs</a:t>
            </a:r>
            <a:r>
              <a:rPr lang="en-US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 touch &lt; </a:t>
            </a:r>
            <a:r>
              <a:rPr lang="en-US" b="1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somelist.txt</a:t>
            </a:r>
            <a:endParaRPr lang="en-US" sz="1650" dirty="0">
              <a:latin typeface="Courier New" panose="02070309020205020404" pitchFamily="49" charset="0"/>
              <a:ea typeface="Courier New" charset="0"/>
              <a:cs typeface="Courier New" panose="02070309020205020404" pitchFamily="49" charset="0"/>
            </a:endParaRPr>
          </a:p>
          <a:p>
            <a:endParaRPr lang="en-US" dirty="0">
              <a:ea typeface="Courier New" charset="0"/>
              <a:cs typeface="Courier New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0079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69313-3112-6F41-8F5F-3B2E2C696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GNU Parallel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81A6C3-063B-AF4C-85A8-23468B8E63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Run tasks in parallel from command-line</a:t>
            </a:r>
          </a:p>
          <a:p>
            <a:r>
              <a:rPr lang="en-US" dirty="0"/>
              <a:t>Similar to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xargs</a:t>
            </a:r>
            <a:r>
              <a:rPr lang="en-US" dirty="0"/>
              <a:t> in syntax</a:t>
            </a:r>
          </a:p>
          <a:p>
            <a:r>
              <a:rPr lang="en-US" dirty="0"/>
              <a:t>Treats parameters as independent arguments to command and runs command on them in parallel</a:t>
            </a:r>
          </a:p>
          <a:p>
            <a:r>
              <a:rPr lang="en-US" dirty="0"/>
              <a:t>Synchronized output -- as if commands were run sequentially</a:t>
            </a:r>
          </a:p>
          <a:p>
            <a:r>
              <a:rPr lang="en-US" dirty="0"/>
              <a:t>Configurable number of parallel jobs </a:t>
            </a:r>
          </a:p>
          <a:p>
            <a:r>
              <a:rPr lang="en-US" dirty="0"/>
              <a:t>Well suited to run simple commands or scripts on compute nodes to leverage multicore architectures</a:t>
            </a:r>
          </a:p>
          <a:p>
            <a:r>
              <a:rPr lang="en-US" dirty="0"/>
              <a:t>May need to install as not available by default : </a:t>
            </a:r>
            <a:r>
              <a:rPr lang="en-US" dirty="0" err="1">
                <a:hlinkClick r:id="rId2"/>
              </a:rPr>
              <a:t>www.gnu.org</a:t>
            </a:r>
            <a:r>
              <a:rPr lang="en-US" dirty="0">
                <a:hlinkClick r:id="rId2"/>
              </a:rPr>
              <a:t>/software/parallel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813A7D-A8E0-D246-B4BB-F94FDC259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3878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E6413-0FBE-5244-99F4-9AD1DAE46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GNU Parallel Examples*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A7EE00-F1E0-E643-BE51-EC38E656E1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dirty="0">
                <a:cs typeface="Courier New" panose="02070309020205020404" pitchFamily="49" charset="0"/>
              </a:rPr>
              <a:t>- Find all html files and move them to a directory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find . -name '*.html' | parallel mv {} web/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cs typeface="Courier New" panose="02070309020205020404" pitchFamily="49" charset="0"/>
              </a:rPr>
              <a:t>- Delete pict0000.jpg to pict9999.jpg files (16 parallel jobs)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-w 0 9999 | parallel -j 16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rm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pict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{}.jpg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cs typeface="Courier New" panose="02070309020205020404" pitchFamily="49" charset="0"/>
              </a:rPr>
              <a:t>- Create thumbnails for all picture files (</a:t>
            </a:r>
            <a:r>
              <a:rPr lang="en-US" dirty="0" err="1">
                <a:cs typeface="Courier New" panose="02070309020205020404" pitchFamily="49" charset="0"/>
              </a:rPr>
              <a:t>imagemagick</a:t>
            </a:r>
            <a:r>
              <a:rPr lang="en-US" dirty="0">
                <a:cs typeface="Courier New" panose="02070309020205020404" pitchFamily="49" charset="0"/>
              </a:rPr>
              <a:t> software needed)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ls *.jpg | parallel convert -geometry 120 {} thumb_{}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cs typeface="Courier New" panose="02070309020205020404" pitchFamily="49" charset="0"/>
              </a:rPr>
              <a:t>- Download from a list of </a:t>
            </a:r>
            <a:r>
              <a:rPr lang="en-US" dirty="0" err="1">
                <a:cs typeface="Courier New" panose="02070309020205020404" pitchFamily="49" charset="0"/>
              </a:rPr>
              <a:t>urls</a:t>
            </a:r>
            <a:r>
              <a:rPr lang="en-US" dirty="0">
                <a:cs typeface="Courier New" panose="02070309020205020404" pitchFamily="49" charset="0"/>
              </a:rPr>
              <a:t> and report failed downloads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cat 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urlfile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| parallel "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wget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{} 2&gt;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errors.txt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DC3B37-A32E-B944-ADF2-9C156ADD5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29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955E5A-873F-1A41-A463-98738E98080A}"/>
              </a:ext>
            </a:extLst>
          </p:cNvPr>
          <p:cNvSpPr txBox="1"/>
          <p:nvPr/>
        </p:nvSpPr>
        <p:spPr>
          <a:xfrm>
            <a:off x="0" y="4806315"/>
            <a:ext cx="7539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*From the gnu parallel 2018 book at https://</a:t>
            </a:r>
            <a:r>
              <a:rPr lang="en-US" dirty="0" err="1"/>
              <a:t>doi.org</a:t>
            </a:r>
            <a:r>
              <a:rPr lang="en-US" dirty="0"/>
              <a:t>/10.5281/zenodo.1146014</a:t>
            </a:r>
          </a:p>
        </p:txBody>
      </p:sp>
    </p:spTree>
    <p:extLst>
      <p:ext uri="{BB962C8B-B14F-4D97-AF65-F5344CB8AC3E}">
        <p14:creationId xmlns:p14="http://schemas.microsoft.com/office/powerpoint/2010/main" val="96271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35302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Part 1: Overview and Logistics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3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7603274" y="4490264"/>
            <a:ext cx="766557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>
                <a:hlinkClick r:id="rId2" action="ppaction://hlinksldjump"/>
              </a:rPr>
              <a:t>back to toc</a:t>
            </a:r>
            <a:endParaRPr lang="en-US" sz="1013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CE005A-EC05-1942-B678-294E864153B4}"/>
              </a:ext>
            </a:extLst>
          </p:cNvPr>
          <p:cNvSpPr txBox="1"/>
          <p:nvPr/>
        </p:nvSpPr>
        <p:spPr>
          <a:xfrm>
            <a:off x="3108979" y="2956349"/>
            <a:ext cx="296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/>
              <a:t>orientation and practical stuff</a:t>
            </a:r>
          </a:p>
        </p:txBody>
      </p:sp>
    </p:spTree>
    <p:extLst>
      <p:ext uri="{BB962C8B-B14F-4D97-AF65-F5344CB8AC3E}">
        <p14:creationId xmlns:p14="http://schemas.microsoft.com/office/powerpoint/2010/main" val="14316558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35302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Part 4: Classic Tools: find, grep, </a:t>
            </a:r>
            <a:r>
              <a:rPr lang="en-US" dirty="0" err="1"/>
              <a:t>awk</a:t>
            </a:r>
            <a:r>
              <a:rPr lang="en-US" dirty="0"/>
              <a:t>, sed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30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03274" y="4490264"/>
            <a:ext cx="766557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>
                <a:hlinkClick r:id="rId2" action="ppaction://hlinksldjump"/>
              </a:rPr>
              <a:t>back to toc</a:t>
            </a:r>
            <a:endParaRPr lang="en-US" sz="1013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3A9725-0449-7746-B864-F8D0227EA14F}"/>
              </a:ext>
            </a:extLst>
          </p:cNvPr>
          <p:cNvSpPr txBox="1"/>
          <p:nvPr/>
        </p:nvSpPr>
        <p:spPr>
          <a:xfrm>
            <a:off x="3807968" y="3023255"/>
            <a:ext cx="1571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/>
              <a:t>the evergreens</a:t>
            </a:r>
          </a:p>
        </p:txBody>
      </p:sp>
    </p:spTree>
    <p:extLst>
      <p:ext uri="{BB962C8B-B14F-4D97-AF65-F5344CB8AC3E}">
        <p14:creationId xmlns:p14="http://schemas.microsoft.com/office/powerpoint/2010/main" val="18545866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find: search files based on criteria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find /opt -name "README*" -exec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wc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-l {} +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31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133976" y="3611890"/>
            <a:ext cx="431528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b="1" dirty="0"/>
              <a:t>path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389643" y="1820296"/>
            <a:ext cx="1132041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b="1" dirty="0"/>
              <a:t>criteria (optional)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05511" y="3938524"/>
            <a:ext cx="1080745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b="1" dirty="0"/>
              <a:t>action (optional)</a:t>
            </a:r>
          </a:p>
        </p:txBody>
      </p:sp>
      <p:sp>
        <p:nvSpPr>
          <p:cNvPr id="9" name="Left Brace 8"/>
          <p:cNvSpPr/>
          <p:nvPr/>
        </p:nvSpPr>
        <p:spPr>
          <a:xfrm rot="5400000">
            <a:off x="3872953" y="1497533"/>
            <a:ext cx="219029" cy="2363752"/>
          </a:xfrm>
          <a:prstGeom prst="leftBrac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2355308" y="3185753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3963651" y="2116730"/>
            <a:ext cx="3149" cy="34808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Left Brace 11"/>
          <p:cNvSpPr/>
          <p:nvPr/>
        </p:nvSpPr>
        <p:spPr>
          <a:xfrm rot="5400000" flipH="1">
            <a:off x="6500756" y="2014441"/>
            <a:ext cx="282933" cy="2602550"/>
          </a:xfrm>
          <a:prstGeom prst="leftBrac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6638403" y="3535628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3FC190D-6742-A64D-A73D-9860330562B0}"/>
              </a:ext>
            </a:extLst>
          </p:cNvPr>
          <p:cNvCxnSpPr>
            <a:cxnSpLocks/>
          </p:cNvCxnSpPr>
          <p:nvPr/>
        </p:nvCxnSpPr>
        <p:spPr>
          <a:xfrm flipH="1">
            <a:off x="7694906" y="2354450"/>
            <a:ext cx="354919" cy="48916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735E7C6-47AB-C246-923D-C32D6A1CC61A}"/>
              </a:ext>
            </a:extLst>
          </p:cNvPr>
          <p:cNvSpPr txBox="1"/>
          <p:nvPr/>
        </p:nvSpPr>
        <p:spPr>
          <a:xfrm>
            <a:off x="8044169" y="2177314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space</a:t>
            </a:r>
          </a:p>
        </p:txBody>
      </p:sp>
    </p:spTree>
    <p:extLst>
      <p:ext uri="{BB962C8B-B14F-4D97-AF65-F5344CB8AC3E}">
        <p14:creationId xmlns:p14="http://schemas.microsoft.com/office/powerpoint/2010/main" val="4181978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Features of find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70432"/>
            <a:ext cx="7886700" cy="3596830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path</a:t>
            </a:r>
            <a:r>
              <a:rPr lang="en-US" dirty="0"/>
              <a:t>: may have multiple paths, </a:t>
            </a:r>
            <a:r>
              <a:rPr lang="en-US" dirty="0" err="1"/>
              <a:t>eg</a:t>
            </a:r>
            <a:r>
              <a:rPr lang="en-US" dirty="0"/>
              <a:t>. 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find /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usr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/opt -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iname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"*.so"</a:t>
            </a:r>
          </a:p>
          <a:p>
            <a:r>
              <a:rPr lang="en-US" b="1" dirty="0"/>
              <a:t>criteria</a:t>
            </a:r>
          </a:p>
          <a:p>
            <a:pPr lvl="1"/>
            <a:r>
              <a:rPr lang="en-US" dirty="0"/>
              <a:t>-name, -</a:t>
            </a:r>
            <a:r>
              <a:rPr lang="en-US" dirty="0" err="1"/>
              <a:t>iname</a:t>
            </a:r>
            <a:r>
              <a:rPr lang="en-US" dirty="0"/>
              <a:t>, -type (</a:t>
            </a:r>
            <a:r>
              <a:rPr lang="en-US" dirty="0" err="1"/>
              <a:t>f,d,l</a:t>
            </a:r>
            <a:r>
              <a:rPr lang="en-US" dirty="0"/>
              <a:t>), -</a:t>
            </a:r>
            <a:r>
              <a:rPr lang="en-US" dirty="0" err="1"/>
              <a:t>inum</a:t>
            </a:r>
            <a:r>
              <a:rPr lang="en-US" dirty="0"/>
              <a:t> &lt;n&gt;</a:t>
            </a:r>
          </a:p>
          <a:p>
            <a:pPr lvl="1"/>
            <a:r>
              <a:rPr lang="en-US" dirty="0"/>
              <a:t>-user &lt;</a:t>
            </a:r>
            <a:r>
              <a:rPr lang="en-US" dirty="0" err="1"/>
              <a:t>uname</a:t>
            </a:r>
            <a:r>
              <a:rPr lang="en-US" dirty="0"/>
              <a:t>&gt;, -group &lt;</a:t>
            </a:r>
            <a:r>
              <a:rPr lang="en-US" dirty="0" err="1"/>
              <a:t>gname</a:t>
            </a:r>
            <a:r>
              <a:rPr lang="en-US" dirty="0"/>
              <a:t>&gt;, -perm (</a:t>
            </a:r>
            <a:r>
              <a:rPr lang="en-US" dirty="0" err="1"/>
              <a:t>ugo</a:t>
            </a:r>
            <a:r>
              <a:rPr lang="en-US" dirty="0"/>
              <a:t>+/-</a:t>
            </a:r>
            <a:r>
              <a:rPr lang="en-US" dirty="0" err="1"/>
              <a:t>rwx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-size +x[c], -empty, -newer &lt;</a:t>
            </a:r>
            <a:r>
              <a:rPr lang="en-US" dirty="0" err="1"/>
              <a:t>fname</a:t>
            </a:r>
            <a:r>
              <a:rPr lang="en-US" dirty="0"/>
              <a:t>&gt;</a:t>
            </a:r>
          </a:p>
          <a:p>
            <a:pPr lvl="1"/>
            <a:r>
              <a:rPr lang="en-US" dirty="0"/>
              <a:t>-</a:t>
            </a:r>
            <a:r>
              <a:rPr lang="en-US" dirty="0" err="1"/>
              <a:t>atime</a:t>
            </a:r>
            <a:r>
              <a:rPr lang="en-US" dirty="0"/>
              <a:t> +x, -</a:t>
            </a:r>
            <a:r>
              <a:rPr lang="en-US" dirty="0" err="1"/>
              <a:t>amin</a:t>
            </a:r>
            <a:r>
              <a:rPr lang="en-US" dirty="0"/>
              <a:t> +x, -</a:t>
            </a:r>
            <a:r>
              <a:rPr lang="en-US" dirty="0" err="1"/>
              <a:t>mmin</a:t>
            </a:r>
            <a:r>
              <a:rPr lang="en-US" dirty="0"/>
              <a:t> -x, -</a:t>
            </a:r>
            <a:r>
              <a:rPr lang="en-US" dirty="0" err="1"/>
              <a:t>mtime</a:t>
            </a:r>
            <a:r>
              <a:rPr lang="en-US" dirty="0"/>
              <a:t> -x</a:t>
            </a:r>
          </a:p>
          <a:p>
            <a:pPr lvl="1"/>
            <a:r>
              <a:rPr lang="en-US" dirty="0"/>
              <a:t>criteria may be combined with logical </a:t>
            </a:r>
            <a:r>
              <a:rPr lang="en-US" b="1" dirty="0"/>
              <a:t>and</a:t>
            </a:r>
            <a:r>
              <a:rPr lang="en-US" dirty="0"/>
              <a:t> (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-a</a:t>
            </a:r>
            <a:r>
              <a:rPr lang="en-US" dirty="0"/>
              <a:t>) and </a:t>
            </a:r>
            <a:r>
              <a:rPr lang="en-US" b="1" dirty="0"/>
              <a:t>or</a:t>
            </a:r>
            <a:r>
              <a:rPr lang="en-US" dirty="0"/>
              <a:t> (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-o</a:t>
            </a:r>
            <a:r>
              <a:rPr lang="en-US" dirty="0"/>
              <a:t>)</a:t>
            </a:r>
          </a:p>
          <a:p>
            <a:r>
              <a:rPr lang="en-US" b="1" dirty="0"/>
              <a:t>action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-print</a:t>
            </a:r>
            <a:r>
              <a:rPr lang="en-US" dirty="0"/>
              <a:t> : default action, display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-ls :</a:t>
            </a:r>
            <a:r>
              <a:rPr lang="en-US" dirty="0"/>
              <a:t> run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ls -lids</a:t>
            </a:r>
            <a:r>
              <a:rPr lang="en-US" dirty="0"/>
              <a:t> command on each resulting file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-exec </a:t>
            </a:r>
            <a:r>
              <a:rPr lang="en-US" b="1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cmd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:</a:t>
            </a:r>
            <a:r>
              <a:rPr lang="en-US" dirty="0"/>
              <a:t> execute command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-ok </a:t>
            </a:r>
            <a:r>
              <a:rPr lang="en-US" b="1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cmd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like exec except that command executed after user confirmation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0910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find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15878"/>
            <a:ext cx="7886700" cy="3516845"/>
          </a:xfrm>
        </p:spPr>
        <p:txBody>
          <a:bodyPr/>
          <a:lstStyle/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find . -type f -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iname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"*.txt" 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#txt files in </a:t>
            </a:r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curdir</a:t>
            </a:r>
            <a:endParaRPr lang="en-US" sz="1600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find . 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maxdepth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1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#equivalent to ls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find ./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somedir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-type f -size +512M -print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#all files larger than 512M in ./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somedir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find /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usr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/bin ! -type l 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#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not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symlinks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 in /</a:t>
            </a:r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usr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/bin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find $HOME -type f -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atime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+365 -exec rm {} +</a:t>
            </a:r>
            <a:br>
              <a:rPr lang="en-US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#</a:t>
            </a:r>
            <a:r>
              <a:rPr lang="en-US" sz="1800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delete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 all files that were not accessed in a year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find . \( -name "*.c" -o -name "*.h" \)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#all files that have either .c or .h extension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543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grep: Search for patterns in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69218"/>
            <a:ext cx="7886700" cy="3398044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grep</a:t>
            </a:r>
            <a:r>
              <a:rPr lang="en-US" dirty="0"/>
              <a:t> originally was a command "</a:t>
            </a:r>
            <a:r>
              <a:rPr lang="en-US" b="1" dirty="0"/>
              <a:t>g</a:t>
            </a:r>
            <a:r>
              <a:rPr lang="en-US" dirty="0"/>
              <a:t>lobal </a:t>
            </a:r>
            <a:r>
              <a:rPr lang="en-US" b="1" dirty="0"/>
              <a:t>r</a:t>
            </a:r>
            <a:r>
              <a:rPr lang="en-US" dirty="0"/>
              <a:t>egular </a:t>
            </a:r>
            <a:r>
              <a:rPr lang="en-US" b="1" dirty="0"/>
              <a:t>e</a:t>
            </a:r>
            <a:r>
              <a:rPr lang="en-US" dirty="0"/>
              <a:t>xpression </a:t>
            </a:r>
            <a:r>
              <a:rPr lang="en-US" b="1" dirty="0"/>
              <a:t>p</a:t>
            </a:r>
            <a:r>
              <a:rPr lang="en-US" dirty="0"/>
              <a:t>rint" or </a:t>
            </a:r>
            <a:r>
              <a:rPr lang="uk-UA" dirty="0"/>
              <a:t>'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g/re/p</a:t>
            </a:r>
            <a:r>
              <a:rPr lang="uk-UA" dirty="0"/>
              <a:t>'</a:t>
            </a:r>
            <a:r>
              <a:rPr lang="en-US" dirty="0"/>
              <a:t> in the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ed</a:t>
            </a:r>
            <a:r>
              <a:rPr lang="en-US" dirty="0"/>
              <a:t> text editor</a:t>
            </a:r>
          </a:p>
          <a:p>
            <a:endParaRPr lang="en-US" dirty="0"/>
          </a:p>
          <a:p>
            <a:r>
              <a:rPr lang="en-US" dirty="0"/>
              <a:t>It was so useful that a separate utility called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grep</a:t>
            </a:r>
            <a:r>
              <a:rPr lang="en-US" dirty="0"/>
              <a:t> was developed</a:t>
            </a:r>
          </a:p>
          <a:p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grep</a:t>
            </a:r>
            <a:r>
              <a:rPr lang="en-US" dirty="0"/>
              <a:t> will fetch </a:t>
            </a:r>
            <a:r>
              <a:rPr lang="en-US" b="1" dirty="0"/>
              <a:t>lines</a:t>
            </a:r>
            <a:r>
              <a:rPr lang="en-US" dirty="0"/>
              <a:t> from a text that has a match for a specific pattern</a:t>
            </a:r>
          </a:p>
          <a:p>
            <a:endParaRPr lang="en-US" dirty="0"/>
          </a:p>
          <a:p>
            <a:r>
              <a:rPr lang="en-US" dirty="0"/>
              <a:t>Useful to find lines with a specific pattern in a large body of text, </a:t>
            </a:r>
            <a:r>
              <a:rPr lang="en-US" dirty="0" err="1"/>
              <a:t>eg</a:t>
            </a:r>
            <a:r>
              <a:rPr lang="en-US" dirty="0"/>
              <a:t>.:</a:t>
            </a:r>
          </a:p>
          <a:p>
            <a:pPr lvl="1"/>
            <a:r>
              <a:rPr lang="en-US" dirty="0"/>
              <a:t>look for a process in a list of processes</a:t>
            </a:r>
          </a:p>
          <a:p>
            <a:pPr lvl="1"/>
            <a:r>
              <a:rPr lang="en-US" dirty="0"/>
              <a:t>spot check a large number of files for occurrence of a pattern</a:t>
            </a:r>
          </a:p>
          <a:p>
            <a:pPr lvl="1"/>
            <a:r>
              <a:rPr lang="en-US" dirty="0"/>
              <a:t>exclude some text from a large body of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0070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Anatomy of grep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grep -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-n </a:t>
            </a:r>
            <a:r>
              <a:rPr lang="uk-UA" b="1" dirty="0"/>
              <a:t>'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col' 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states.txt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35</a:t>
            </a:fld>
            <a:endParaRPr lang="en-US"/>
          </a:p>
        </p:txBody>
      </p:sp>
      <p:sp>
        <p:nvSpPr>
          <p:cNvPr id="5" name="Left Brace 4"/>
          <p:cNvSpPr/>
          <p:nvPr/>
        </p:nvSpPr>
        <p:spPr>
          <a:xfrm rot="5400000">
            <a:off x="3600497" y="2201249"/>
            <a:ext cx="196326" cy="787310"/>
          </a:xfrm>
          <a:prstGeom prst="leftBrac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6" name="TextBox 5"/>
          <p:cNvSpPr txBox="1"/>
          <p:nvPr/>
        </p:nvSpPr>
        <p:spPr>
          <a:xfrm>
            <a:off x="3368760" y="1805478"/>
            <a:ext cx="591829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b="1" dirty="0"/>
              <a:t>options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46927" y="3360420"/>
            <a:ext cx="1178528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b="1" dirty="0"/>
              <a:t>regular expression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4573726" y="2947130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3700638" y="2068115"/>
            <a:ext cx="3149" cy="34808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5783704" y="2289576"/>
            <a:ext cx="3149" cy="34808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407452" y="1992087"/>
            <a:ext cx="668773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b="1" dirty="0"/>
              <a:t>input file</a:t>
            </a:r>
          </a:p>
        </p:txBody>
      </p:sp>
    </p:spTree>
    <p:extLst>
      <p:ext uri="{BB962C8B-B14F-4D97-AF65-F5344CB8AC3E}">
        <p14:creationId xmlns:p14="http://schemas.microsoft.com/office/powerpoint/2010/main" val="193629736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Useful grep Options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-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dirty="0"/>
              <a:t>: ignore case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-n</a:t>
            </a:r>
            <a:r>
              <a:rPr lang="en-US" dirty="0"/>
              <a:t>: display line numbers along with lines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-v</a:t>
            </a:r>
            <a:r>
              <a:rPr lang="en-US" dirty="0"/>
              <a:t>: print inverse </a:t>
            </a:r>
            <a:r>
              <a:rPr lang="en-US" dirty="0" err="1"/>
              <a:t>ie</a:t>
            </a:r>
            <a:r>
              <a:rPr lang="en-US" dirty="0"/>
              <a:t>. lines that do not match the regular expression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-c</a:t>
            </a:r>
            <a:r>
              <a:rPr lang="en-US" dirty="0"/>
              <a:t>: print a count of lines of matches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-A&lt;n&gt;</a:t>
            </a:r>
            <a:r>
              <a:rPr lang="en-US" dirty="0"/>
              <a:t>: include n lines after the match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-B&lt;n&gt;</a:t>
            </a:r>
            <a:r>
              <a:rPr lang="en-US" dirty="0"/>
              <a:t>: include n lines before the match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-o</a:t>
            </a:r>
            <a:r>
              <a:rPr lang="en-US" dirty="0"/>
              <a:t>: print only the matched expression (not the whole line)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-E</a:t>
            </a:r>
            <a:r>
              <a:rPr lang="en-US" dirty="0"/>
              <a:t>: allows "extended" regular expressions that includes (more later)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1392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Regular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62206"/>
            <a:ext cx="7886700" cy="349189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regular expression (regex) is an </a:t>
            </a:r>
            <a:r>
              <a:rPr lang="en-US" b="1" dirty="0"/>
              <a:t>expression</a:t>
            </a:r>
            <a:r>
              <a:rPr lang="en-US" dirty="0"/>
              <a:t> that matches a </a:t>
            </a:r>
            <a:r>
              <a:rPr lang="en-US" b="1" dirty="0"/>
              <a:t>pattern</a:t>
            </a:r>
            <a:r>
              <a:rPr lang="en-US" dirty="0"/>
              <a:t>.</a:t>
            </a:r>
          </a:p>
          <a:p>
            <a:r>
              <a:rPr lang="en-US" dirty="0"/>
              <a:t>Example pattern .............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regex:                  </a:t>
            </a:r>
            <a:r>
              <a:rPr lang="en-US" dirty="0">
                <a:sym typeface="Wingdings"/>
              </a:rPr>
              <a:t> no match</a:t>
            </a:r>
            <a:endParaRPr lang="en-US" dirty="0"/>
          </a:p>
          <a:p>
            <a:r>
              <a:rPr lang="en-US" dirty="0"/>
              <a:t>regex:                  </a:t>
            </a:r>
            <a:r>
              <a:rPr lang="en-US" dirty="0">
                <a:sym typeface="Wingdings"/>
              </a:rPr>
              <a:t> </a:t>
            </a:r>
            <a:r>
              <a:rPr lang="en-US" b="1" dirty="0">
                <a:sym typeface="Wingdings"/>
              </a:rPr>
              <a:t>one</a:t>
            </a:r>
            <a:r>
              <a:rPr lang="en-US" dirty="0">
                <a:sym typeface="Wingdings"/>
              </a:rPr>
              <a:t> match  "</a:t>
            </a:r>
            <a:r>
              <a:rPr lang="en-US" b="1" dirty="0">
                <a:sym typeface="Wingdings"/>
              </a:rPr>
              <a:t>Linux is fun.</a:t>
            </a:r>
            <a:r>
              <a:rPr lang="en-US" dirty="0">
                <a:sym typeface="Wingdings"/>
              </a:rPr>
              <a:t>"</a:t>
            </a:r>
          </a:p>
          <a:p>
            <a:r>
              <a:rPr lang="en-US" dirty="0">
                <a:sym typeface="Wingdings"/>
              </a:rPr>
              <a:t>regex:                   </a:t>
            </a:r>
            <a:r>
              <a:rPr lang="en-US" b="1" dirty="0">
                <a:sym typeface="Wingdings"/>
              </a:rPr>
              <a:t>two</a:t>
            </a:r>
            <a:r>
              <a:rPr lang="en-US" dirty="0">
                <a:sym typeface="Wingdings"/>
              </a:rPr>
              <a:t> matches  </a:t>
            </a:r>
            <a:r>
              <a:rPr lang="en-US" sz="2000" dirty="0">
                <a:sym typeface="Wingdings"/>
              </a:rPr>
              <a:t>"</a:t>
            </a:r>
            <a:r>
              <a:rPr lang="en-US" sz="2000" b="1" dirty="0">
                <a:sym typeface="Wingdings"/>
              </a:rPr>
              <a:t>Linux is fun.</a:t>
            </a:r>
            <a:r>
              <a:rPr lang="en-US" sz="2000" dirty="0">
                <a:sym typeface="Wingdings"/>
              </a:rPr>
              <a:t>" and "</a:t>
            </a:r>
            <a:r>
              <a:rPr lang="en-US" sz="2000" b="1" dirty="0">
                <a:sym typeface="Wingdings"/>
              </a:rPr>
              <a:t>So is music.</a:t>
            </a:r>
            <a:r>
              <a:rPr lang="en-US" sz="2000" dirty="0">
                <a:sym typeface="Wingdings"/>
              </a:rPr>
              <a:t>"</a:t>
            </a:r>
          </a:p>
          <a:p>
            <a:r>
              <a:rPr lang="en-US" dirty="0">
                <a:sym typeface="Wingdings"/>
              </a:rPr>
              <a:t>regex:                   one match  "</a:t>
            </a:r>
            <a:r>
              <a:rPr lang="en-US" b="1" dirty="0">
                <a:sym typeface="Wingdings"/>
              </a:rPr>
              <a:t>So is music.</a:t>
            </a:r>
            <a:r>
              <a:rPr lang="en-US" dirty="0">
                <a:sym typeface="Wingdings"/>
              </a:rPr>
              <a:t>"</a:t>
            </a:r>
            <a:endParaRPr lang="en-US" dirty="0"/>
          </a:p>
          <a:p>
            <a:r>
              <a:rPr lang="en-US" dirty="0"/>
              <a:t>regex:                  </a:t>
            </a:r>
            <a:r>
              <a:rPr lang="en-US" dirty="0">
                <a:sym typeface="Wingdings"/>
              </a:rPr>
              <a:t> one match  "</a:t>
            </a:r>
            <a:r>
              <a:rPr lang="en-US" b="1" dirty="0">
                <a:sym typeface="Wingdings"/>
              </a:rPr>
              <a:t>So is music.</a:t>
            </a:r>
            <a:r>
              <a:rPr lang="en-US" dirty="0">
                <a:sym typeface="Wingdings"/>
              </a:rPr>
              <a:t>"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37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577372" y="3306790"/>
            <a:ext cx="263214" cy="24820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US" sz="1013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f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42513" y="3306790"/>
            <a:ext cx="263214" cy="24820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US" sz="1013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u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754586" y="1820021"/>
            <a:ext cx="2301144" cy="92333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^</a:t>
            </a:r>
            <a:r>
              <a:rPr lang="en-US" dirty="0"/>
              <a:t>Linux is fun.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$</a:t>
            </a:r>
          </a:p>
          <a:p>
            <a:pPr algn="just"/>
            <a:r>
              <a:rPr lang="en-US" sz="1800" dirty="0">
                <a:solidFill>
                  <a:schemeClr val="bg2">
                    <a:lumMod val="75000"/>
                  </a:schemeClr>
                </a:solidFill>
              </a:rPr>
              <a:t>^</a:t>
            </a:r>
            <a:r>
              <a:rPr lang="en-US" sz="1800" dirty="0"/>
              <a:t>S</a:t>
            </a:r>
            <a:r>
              <a:rPr lang="en-US" dirty="0"/>
              <a:t>o is music.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$</a:t>
            </a:r>
          </a:p>
          <a:p>
            <a:pPr algn="just"/>
            <a:r>
              <a:rPr lang="en-US" sz="1800" dirty="0">
                <a:solidFill>
                  <a:schemeClr val="bg2">
                    <a:lumMod val="75000"/>
                  </a:schemeClr>
                </a:solidFill>
              </a:rPr>
              <a:t>^</a:t>
            </a:r>
            <a:r>
              <a:rPr lang="en-US" sz="1800" dirty="0"/>
              <a:t>Traffic not so much.</a:t>
            </a:r>
            <a:r>
              <a:rPr lang="en-US" sz="1800" dirty="0">
                <a:solidFill>
                  <a:schemeClr val="bg2">
                    <a:lumMod val="75000"/>
                  </a:schemeClr>
                </a:solidFill>
              </a:rPr>
              <a:t>$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107654" y="3306790"/>
            <a:ext cx="263214" cy="24820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US" sz="1013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n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571434" y="2927140"/>
            <a:ext cx="263214" cy="24820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US" sz="1013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b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836575" y="2927140"/>
            <a:ext cx="263214" cy="24820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US" sz="1013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a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101716" y="2927140"/>
            <a:ext cx="263214" cy="24820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US" sz="1013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r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577372" y="3652094"/>
            <a:ext cx="263214" cy="24820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US" sz="1013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i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842512" y="3652094"/>
            <a:ext cx="263214" cy="24820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US" sz="1013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s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571550" y="3980936"/>
            <a:ext cx="263214" cy="24820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US" sz="1013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^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836690" y="3980936"/>
            <a:ext cx="263214" cy="24820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US" sz="1013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S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101831" y="3980936"/>
            <a:ext cx="263214" cy="24820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US" sz="1013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o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8E4AF29-5F11-9D4B-A27E-2E6BAC0AD275}"/>
              </a:ext>
            </a:extLst>
          </p:cNvPr>
          <p:cNvSpPr txBox="1"/>
          <p:nvPr/>
        </p:nvSpPr>
        <p:spPr>
          <a:xfrm>
            <a:off x="1577372" y="4357932"/>
            <a:ext cx="263214" cy="24820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US" sz="1013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i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717D7A7-62BD-564E-AFCB-35363336996F}"/>
              </a:ext>
            </a:extLst>
          </p:cNvPr>
          <p:cNvSpPr txBox="1"/>
          <p:nvPr/>
        </p:nvSpPr>
        <p:spPr>
          <a:xfrm>
            <a:off x="1842512" y="4357932"/>
            <a:ext cx="263214" cy="24820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US" sz="1013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c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A1C6D20-C8E5-8D42-ABA6-9C1C8192BCE2}"/>
              </a:ext>
            </a:extLst>
          </p:cNvPr>
          <p:cNvSpPr txBox="1"/>
          <p:nvPr/>
        </p:nvSpPr>
        <p:spPr>
          <a:xfrm>
            <a:off x="2107653" y="4357932"/>
            <a:ext cx="263214" cy="24820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US" sz="1013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E7B48F1-9CBC-064E-9DFA-85DE2F6D76DD}"/>
              </a:ext>
            </a:extLst>
          </p:cNvPr>
          <p:cNvSpPr txBox="1"/>
          <p:nvPr/>
        </p:nvSpPr>
        <p:spPr>
          <a:xfrm>
            <a:off x="2371320" y="4354128"/>
            <a:ext cx="263214" cy="24820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US" sz="1013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$</a:t>
            </a:r>
          </a:p>
        </p:txBody>
      </p:sp>
    </p:spTree>
    <p:extLst>
      <p:ext uri="{BB962C8B-B14F-4D97-AF65-F5344CB8AC3E}">
        <p14:creationId xmlns:p14="http://schemas.microsoft.com/office/powerpoint/2010/main" val="109181449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Regular Expressions-contd.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69218"/>
            <a:ext cx="7886700" cy="3398044"/>
          </a:xfrm>
        </p:spPr>
        <p:txBody>
          <a:bodyPr>
            <a:normAutofit lnSpcReduction="10000"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/>
              <a:t> is a Special character;</a:t>
            </a:r>
            <a:r>
              <a:rPr lang="en-US" dirty="0">
                <a:solidFill>
                  <a:srgbClr val="FF0000"/>
                </a:solidFill>
                <a:ea typeface="Courier New" charset="0"/>
                <a:cs typeface="Courier New" charset="0"/>
              </a:rPr>
              <a:t> </a:t>
            </a:r>
            <a:r>
              <a:rPr lang="en-US" dirty="0">
                <a:ea typeface="Courier New" charset="0"/>
                <a:cs typeface="Courier New" charset="0"/>
              </a:rPr>
              <a:t>will match </a:t>
            </a:r>
            <a:r>
              <a:rPr lang="en-US" b="1" dirty="0">
                <a:ea typeface="Courier New" charset="0"/>
                <a:cs typeface="Courier New" charset="0"/>
              </a:rPr>
              <a:t>any</a:t>
            </a:r>
            <a:r>
              <a:rPr lang="en-US" dirty="0">
                <a:ea typeface="Courier New" charset="0"/>
                <a:cs typeface="Courier New" charset="0"/>
              </a:rPr>
              <a:t> character (except newline)</a:t>
            </a:r>
          </a:p>
          <a:p>
            <a:r>
              <a:rPr lang="en-US" dirty="0"/>
              <a:t>Character class: one of the items in the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lang="en-US" dirty="0"/>
              <a:t> will match, sequences allowed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'[Cc]at' </a:t>
            </a:r>
            <a:r>
              <a:rPr lang="en-US" dirty="0"/>
              <a:t>will match </a:t>
            </a:r>
            <a:r>
              <a:rPr lang="en-US" b="1" dirty="0"/>
              <a:t>C</a:t>
            </a:r>
            <a:r>
              <a:rPr lang="en-US" dirty="0"/>
              <a:t>at and </a:t>
            </a:r>
            <a:r>
              <a:rPr lang="en-US" b="1" dirty="0"/>
              <a:t>c</a:t>
            </a:r>
            <a:r>
              <a:rPr lang="en-US" dirty="0"/>
              <a:t>at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'[f-h]ate'</a:t>
            </a:r>
            <a:r>
              <a:rPr lang="en-US" dirty="0"/>
              <a:t> will match fate, gate, hate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'b[^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eo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]at'</a:t>
            </a:r>
            <a:r>
              <a:rPr lang="en-US" dirty="0"/>
              <a:t> will match brat but </a:t>
            </a:r>
            <a:r>
              <a:rPr lang="en-US" b="1" dirty="0"/>
              <a:t>not</a:t>
            </a:r>
            <a:r>
              <a:rPr lang="en-US" dirty="0"/>
              <a:t> boat or beat</a:t>
            </a:r>
          </a:p>
          <a:p>
            <a:r>
              <a:rPr lang="en-US" b="1" dirty="0"/>
              <a:t>Extended</a:t>
            </a:r>
            <a:r>
              <a:rPr lang="en-US" dirty="0"/>
              <a:t> regular expressions (use with </a:t>
            </a:r>
            <a:r>
              <a:rPr lang="en-US" dirty="0" err="1"/>
              <a:t>egrep</a:t>
            </a:r>
            <a:r>
              <a:rPr lang="en-US" dirty="0"/>
              <a:t> or grep </a:t>
            </a:r>
            <a:r>
              <a:rPr lang="en-US" b="1" dirty="0"/>
              <a:t>-E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'*' matches zero or more, '+' matches one or more, '?' matches zero or one occurrence of the </a:t>
            </a:r>
            <a:r>
              <a:rPr lang="en-US" b="1" dirty="0"/>
              <a:t>previous character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'|' is a delimiter for multiple patterns, '(' and ')' let you group patterns</a:t>
            </a:r>
          </a:p>
          <a:p>
            <a:pPr lvl="1"/>
            <a:r>
              <a:rPr lang="en-US" dirty="0"/>
              <a:t>{} may be used to specify a repetition range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6867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-476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grep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450" y="993697"/>
            <a:ext cx="8330339" cy="3639026"/>
          </a:xfrm>
        </p:spPr>
        <p:txBody>
          <a:bodyPr>
            <a:normAutofit/>
          </a:bodyPr>
          <a:lstStyle/>
          <a:p>
            <a:r>
              <a:rPr lang="en-US" sz="1800" dirty="0"/>
              <a:t>Lines that end with two vowels: </a:t>
            </a:r>
            <a:br>
              <a:rPr lang="en-US" sz="1800" dirty="0"/>
            </a:b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grep </a:t>
            </a:r>
            <a:r>
              <a:rPr lang="uk-UA" sz="1800" dirty="0"/>
              <a:t>'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[</a:t>
            </a:r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aeiou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][</a:t>
            </a:r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aeiou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]$</a:t>
            </a:r>
            <a:r>
              <a:rPr lang="uk-UA" sz="1800" dirty="0"/>
              <a:t>'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prose.txt</a:t>
            </a:r>
            <a:endParaRPr lang="en-US" sz="1800" dirty="0"/>
          </a:p>
          <a:p>
            <a:r>
              <a:rPr lang="en-US" sz="1800" dirty="0"/>
              <a:t>Check 5 lines before and after the line where term 'little' occurs: </a:t>
            </a:r>
          </a:p>
          <a:p>
            <a:pPr marL="342900" lvl="1" indent="0">
              <a:buNone/>
            </a:pP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grep -A5 -B5 </a:t>
            </a:r>
            <a:r>
              <a:rPr lang="en-US" sz="1500" dirty="0"/>
              <a:t>'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little</a:t>
            </a:r>
            <a:r>
              <a:rPr lang="en-US" sz="1500" dirty="0"/>
              <a:t>'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prose.txt</a:t>
            </a:r>
            <a:endParaRPr lang="en-US" sz="1800" dirty="0">
              <a:ea typeface="Courier New" charset="0"/>
              <a:cs typeface="Courier New" charset="0"/>
            </a:endParaRPr>
          </a:p>
          <a:p>
            <a:r>
              <a:rPr lang="en-US" sz="1800" dirty="0">
                <a:ea typeface="Courier New" charset="0"/>
                <a:cs typeface="Courier New" charset="0"/>
              </a:rPr>
              <a:t>Comment commands and search later from history</a:t>
            </a:r>
          </a:p>
          <a:p>
            <a:pPr marL="342900" lvl="1" indent="0">
              <a:buNone/>
            </a:pP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some -hard 'to' \remember --complex=command #success</a:t>
            </a:r>
          </a:p>
          <a:p>
            <a:pPr marL="342900" lvl="1" indent="0">
              <a:buNone/>
            </a:pP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history | grep '#success'</a:t>
            </a:r>
            <a:endParaRPr lang="en-US" sz="1800" dirty="0"/>
          </a:p>
          <a:p>
            <a:r>
              <a:rPr lang="en-US" sz="1800" dirty="0"/>
              <a:t>Confirm you got an ambiguous spelling right</a:t>
            </a:r>
            <a:br>
              <a:rPr lang="en-US" sz="1800" dirty="0"/>
            </a:b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grep -E '^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ambig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uou|ou|ouo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)s$' /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/share/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linux.words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dirty="0" err="1"/>
              <a:t>find+grep</a:t>
            </a:r>
            <a:r>
              <a:rPr lang="en-US" sz="1800" dirty="0"/>
              <a:t> is one very useful combination</a:t>
            </a:r>
          </a:p>
          <a:p>
            <a:pPr marL="342900" lvl="1" indent="0">
              <a:buNone/>
            </a:pP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find . -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iname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"*.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" -exec grep 'add[_-]item' {} +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279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45252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Overview: What shall we learn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97763"/>
            <a:ext cx="8126016" cy="3263504"/>
          </a:xfrm>
        </p:spPr>
        <p:txBody>
          <a:bodyPr>
            <a:normAutofit/>
          </a:bodyPr>
          <a:lstStyle/>
          <a:p>
            <a:r>
              <a:rPr lang="en-US" dirty="0"/>
              <a:t>Build powerful </a:t>
            </a:r>
            <a:r>
              <a:rPr lang="en-US" b="1" dirty="0"/>
              <a:t>command-lines</a:t>
            </a:r>
          </a:p>
          <a:p>
            <a:pPr lvl="1"/>
            <a:r>
              <a:rPr lang="en-US" dirty="0"/>
              <a:t>We will use </a:t>
            </a:r>
            <a:r>
              <a:rPr lang="en-US" b="1" dirty="0"/>
              <a:t>Bash shell with default key-bindings</a:t>
            </a:r>
          </a:p>
          <a:p>
            <a:pPr lvl="1"/>
            <a:r>
              <a:rPr lang="en-US" dirty="0"/>
              <a:t>We will </a:t>
            </a:r>
            <a:r>
              <a:rPr lang="en-US" b="1" dirty="0"/>
              <a:t>assume GNU/Linux </a:t>
            </a:r>
            <a:r>
              <a:rPr lang="en-US" dirty="0"/>
              <a:t>and call it Linux</a:t>
            </a:r>
          </a:p>
          <a:p>
            <a:r>
              <a:rPr lang="en-US" dirty="0"/>
              <a:t>Tools that are available (or easily installable) on most installations</a:t>
            </a:r>
          </a:p>
          <a:p>
            <a:r>
              <a:rPr lang="en-US" dirty="0"/>
              <a:t>Goal is to be efficient and effective rather than to be an "expert"</a:t>
            </a:r>
          </a:p>
          <a:p>
            <a:r>
              <a:rPr lang="en-US" dirty="0"/>
              <a:t>Benefits: save time, efficient for system, long-term payback</a:t>
            </a:r>
          </a:p>
          <a:p>
            <a:endParaRPr lang="en-US" b="1" dirty="0"/>
          </a:p>
          <a:p>
            <a:r>
              <a:rPr lang="en-US" b="1" dirty="0"/>
              <a:t>We do not cover:</a:t>
            </a:r>
            <a:r>
              <a:rPr lang="en-US" dirty="0"/>
              <a:t> Sysadmin, Networking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76937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awk</a:t>
            </a:r>
            <a:r>
              <a:rPr lang="en-US" dirty="0"/>
              <a:t>: Extract </a:t>
            </a:r>
            <a:r>
              <a:rPr lang="en-US" b="1" dirty="0"/>
              <a:t>and</a:t>
            </a:r>
            <a:r>
              <a:rPr lang="en-US" dirty="0"/>
              <a:t> Manipulate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b="1" dirty="0"/>
              <a:t>programmable</a:t>
            </a:r>
            <a:r>
              <a:rPr lang="en-US" dirty="0"/>
              <a:t> filter that reads and processes input </a:t>
            </a:r>
            <a:r>
              <a:rPr lang="en-US" b="1" dirty="0"/>
              <a:t>line by line</a:t>
            </a:r>
            <a:endParaRPr lang="en-US" dirty="0"/>
          </a:p>
          <a:p>
            <a:r>
              <a:rPr lang="en-US" dirty="0"/>
              <a:t>Rich built-in features: </a:t>
            </a:r>
          </a:p>
          <a:p>
            <a:pPr lvl="1"/>
            <a:r>
              <a:rPr lang="en-US" dirty="0"/>
              <a:t>explicit fields ($1 ... $NF) &amp; records management</a:t>
            </a:r>
          </a:p>
          <a:p>
            <a:pPr lvl="1"/>
            <a:r>
              <a:rPr lang="en-US" dirty="0"/>
              <a:t>functions (math, string manipulation, etc.)</a:t>
            </a:r>
          </a:p>
          <a:p>
            <a:pPr lvl="1"/>
            <a:r>
              <a:rPr lang="en-US" dirty="0"/>
              <a:t>regular expressions parsing and filtering</a:t>
            </a:r>
          </a:p>
          <a:p>
            <a:r>
              <a:rPr lang="en-US" dirty="0"/>
              <a:t>Features like variables, loops, conditionals, associative arrays, user-defined functions</a:t>
            </a:r>
          </a:p>
          <a:p>
            <a:endParaRPr lang="en-US" dirty="0"/>
          </a:p>
          <a:p>
            <a:pPr marL="34290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40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3C4398-11C9-5745-B821-CCCA9A8E3B69}"/>
              </a:ext>
            </a:extLst>
          </p:cNvPr>
          <p:cNvSpPr/>
          <p:nvPr/>
        </p:nvSpPr>
        <p:spPr>
          <a:xfrm>
            <a:off x="630463" y="4024025"/>
            <a:ext cx="77340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Highly recommended book</a:t>
            </a:r>
            <a:r>
              <a:rPr lang="en-US" dirty="0"/>
              <a:t>: </a:t>
            </a:r>
            <a:r>
              <a:rPr lang="en-US" dirty="0">
                <a:latin typeface="Garamond" panose="02020404030301010803" pitchFamily="18" charset="0"/>
              </a:rPr>
              <a:t>The </a:t>
            </a:r>
            <a:r>
              <a:rPr lang="en-US" dirty="0" err="1">
                <a:latin typeface="Garamond" panose="02020404030301010803" pitchFamily="18" charset="0"/>
              </a:rPr>
              <a:t>awk</a:t>
            </a:r>
            <a:r>
              <a:rPr lang="en-US" dirty="0">
                <a:latin typeface="Garamond" panose="02020404030301010803" pitchFamily="18" charset="0"/>
              </a:rPr>
              <a:t> programming language by </a:t>
            </a:r>
            <a:r>
              <a:rPr lang="en-US" dirty="0" err="1">
                <a:latin typeface="Garamond" panose="02020404030301010803" pitchFamily="18" charset="0"/>
              </a:rPr>
              <a:t>Aho</a:t>
            </a:r>
            <a:r>
              <a:rPr lang="en-US" dirty="0">
                <a:latin typeface="Garamond" panose="02020404030301010803" pitchFamily="18" charset="0"/>
              </a:rPr>
              <a:t>, Kernighan and Weinberger</a:t>
            </a:r>
            <a:r>
              <a:rPr lang="en-US" dirty="0"/>
              <a:t>, </a:t>
            </a:r>
            <a:r>
              <a:rPr lang="en-US" sz="1100" dirty="0"/>
              <a:t>ia802309.us.archive.org/25/items/pdfy-MgN0H1joIoDVoIC7/</a:t>
            </a:r>
            <a:r>
              <a:rPr lang="en-US" sz="1100" dirty="0" err="1"/>
              <a:t>The_AWK_Programming_Language.pdf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13577520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-476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Anatomy of an </a:t>
            </a:r>
            <a:r>
              <a:rPr lang="en-US" dirty="0" err="1"/>
              <a:t>awk</a:t>
            </a:r>
            <a:r>
              <a:rPr lang="en-US" dirty="0"/>
              <a:t> program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41</a:t>
            </a:fld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10F7628-90DE-AE44-82C4-CDF7C47EB0A9}"/>
              </a:ext>
            </a:extLst>
          </p:cNvPr>
          <p:cNvSpPr txBox="1"/>
          <p:nvPr/>
        </p:nvSpPr>
        <p:spPr>
          <a:xfrm>
            <a:off x="628650" y="2899746"/>
            <a:ext cx="7886700" cy="132343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BEGIN{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actions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#run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one time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before input data is read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/pattern or condition/ {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actions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#run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each line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of input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END{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actions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#run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one time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after input processing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4FB339-7B06-A240-8651-3BDA336F7B2C}"/>
              </a:ext>
            </a:extLst>
          </p:cNvPr>
          <p:cNvSpPr txBox="1"/>
          <p:nvPr/>
        </p:nvSpPr>
        <p:spPr>
          <a:xfrm>
            <a:off x="477161" y="4509844"/>
            <a:ext cx="8189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At least one of the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r>
              <a:rPr lang="en-US" dirty="0"/>
              <a:t>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/pattern or condition/</a:t>
            </a:r>
            <a:r>
              <a:rPr lang="en-US" dirty="0"/>
              <a:t>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{}</a:t>
            </a:r>
            <a:r>
              <a:rPr lang="en-US" dirty="0"/>
              <a:t>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US" dirty="0"/>
              <a:t> section needed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0F3B0F9-AF41-3343-A895-FE3CA6A88571}"/>
              </a:ext>
            </a:extLst>
          </p:cNvPr>
          <p:cNvSpPr/>
          <p:nvPr/>
        </p:nvSpPr>
        <p:spPr>
          <a:xfrm>
            <a:off x="2383654" y="1043426"/>
            <a:ext cx="4572000" cy="120032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US" dirty="0"/>
              <a:t>Often used as one-line </a:t>
            </a:r>
            <a:r>
              <a:rPr lang="en-US" b="1" dirty="0"/>
              <a:t>idiom</a:t>
            </a:r>
            <a:r>
              <a:rPr lang="en-US" dirty="0"/>
              <a:t> of the form:</a:t>
            </a:r>
            <a:r>
              <a:rPr lang="en-US" b="1" dirty="0"/>
              <a:t>     </a:t>
            </a:r>
            <a:br>
              <a:rPr lang="en-US" b="1" dirty="0"/>
            </a:br>
            <a:r>
              <a:rPr lang="en-US" b="1" dirty="0"/>
              <a:t>                 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awk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uk-UA" dirty="0"/>
              <a:t>'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awk_prog</a:t>
            </a:r>
            <a:r>
              <a:rPr lang="uk-UA" dirty="0"/>
              <a:t>'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file.txt</a:t>
            </a:r>
            <a:br>
              <a:rPr lang="en-US" b="1" dirty="0">
                <a:latin typeface="Courier" charset="0"/>
                <a:ea typeface="Courier" charset="0"/>
                <a:cs typeface="Courier" charset="0"/>
              </a:rPr>
            </a:b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OR</a:t>
            </a:r>
            <a:br>
              <a:rPr lang="en-US" b="1" dirty="0">
                <a:latin typeface="Courier" charset="0"/>
                <a:ea typeface="Courier" charset="0"/>
                <a:cs typeface="Courier" charset="0"/>
              </a:rPr>
            </a:b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     command | 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awk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'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awk_prog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'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5FC7D4-2BE1-E14B-90DA-D802C36762D2}"/>
              </a:ext>
            </a:extLst>
          </p:cNvPr>
          <p:cNvSpPr txBox="1"/>
          <p:nvPr/>
        </p:nvSpPr>
        <p:spPr>
          <a:xfrm>
            <a:off x="3596572" y="2485424"/>
            <a:ext cx="2193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where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awk_prog</a:t>
            </a:r>
            <a:r>
              <a:rPr lang="en-US" dirty="0"/>
              <a:t> is:</a:t>
            </a:r>
          </a:p>
        </p:txBody>
      </p:sp>
    </p:spTree>
    <p:extLst>
      <p:ext uri="{BB962C8B-B14F-4D97-AF65-F5344CB8AC3E}">
        <p14:creationId xmlns:p14="http://schemas.microsoft.com/office/powerpoint/2010/main" val="188145140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awk</a:t>
            </a:r>
            <a:r>
              <a:rPr lang="en-US" dirty="0"/>
              <a:t> patterns and actions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69218"/>
            <a:ext cx="7886700" cy="339804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 </a:t>
            </a:r>
            <a:r>
              <a:rPr lang="en-US" b="1" dirty="0"/>
              <a:t>pattern</a:t>
            </a:r>
            <a:r>
              <a:rPr lang="en-US" dirty="0"/>
              <a:t> is a regex that matches (or not) to an input line, </a:t>
            </a:r>
            <a:r>
              <a:rPr lang="en-US" dirty="0" err="1"/>
              <a:t>eg</a:t>
            </a:r>
            <a:r>
              <a:rPr lang="en-US" dirty="0"/>
              <a:t>.</a:t>
            </a:r>
          </a:p>
          <a:p>
            <a:pPr marL="342900" lvl="1" indent="0">
              <a:buNone/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/New/              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 any line that contains ‘New’</a:t>
            </a:r>
          </a:p>
          <a:p>
            <a:pPr marL="342900" lvl="1" indent="0">
              <a:buNone/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/^[0-9]+ /         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 beginning with numbers</a:t>
            </a:r>
          </a:p>
          <a:p>
            <a:pPr marL="342900" lvl="1" indent="0">
              <a:buNone/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/(POST|PUT|DELETE)/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 has specific words</a:t>
            </a:r>
          </a:p>
          <a:p>
            <a:endParaRPr lang="en-US" dirty="0">
              <a:ea typeface="Courier New" charset="0"/>
              <a:cs typeface="Courier New" charset="0"/>
            </a:endParaRPr>
          </a:p>
          <a:p>
            <a:r>
              <a:rPr lang="en-US" dirty="0">
                <a:ea typeface="Courier New" charset="0"/>
                <a:cs typeface="Courier New" charset="0"/>
              </a:rPr>
              <a:t>An </a:t>
            </a:r>
            <a:r>
              <a:rPr lang="en-US" b="1" dirty="0">
                <a:ea typeface="Courier New" charset="0"/>
                <a:cs typeface="Courier New" charset="0"/>
              </a:rPr>
              <a:t>action</a:t>
            </a:r>
            <a:r>
              <a:rPr lang="en-US" dirty="0">
                <a:ea typeface="Courier New" charset="0"/>
                <a:cs typeface="Courier New" charset="0"/>
              </a:rPr>
              <a:t> is a sequence of ops, </a:t>
            </a:r>
            <a:r>
              <a:rPr lang="en-US" dirty="0" err="1">
                <a:ea typeface="Courier New" charset="0"/>
                <a:cs typeface="Courier New" charset="0"/>
              </a:rPr>
              <a:t>eg.</a:t>
            </a:r>
            <a:endParaRPr lang="en-US" dirty="0">
              <a:ea typeface="Courier New" charset="0"/>
              <a:cs typeface="Courier New" charset="0"/>
            </a:endParaRPr>
          </a:p>
          <a:p>
            <a:pPr marL="342900" lvl="1" indent="0">
              <a:buNone/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{print $1, $NF}     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#print first and last field/col</a:t>
            </a:r>
          </a:p>
          <a:p>
            <a:pPr marL="342900" lvl="1" indent="0">
              <a:buNone/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{print log($2)}     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#get log of second field/col</a:t>
            </a:r>
          </a:p>
          <a:p>
            <a:pPr marL="342900" lvl="1" indent="0">
              <a:buNone/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{for (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=1;i&lt;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x;i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++){sum += $3}}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#get cumulative sum</a:t>
            </a:r>
          </a:p>
          <a:p>
            <a:endParaRPr lang="en-US" dirty="0">
              <a:ea typeface="Courier New" charset="0"/>
              <a:cs typeface="Courier New" charset="0"/>
            </a:endParaRPr>
          </a:p>
          <a:p>
            <a:r>
              <a:rPr lang="en-US" dirty="0">
                <a:ea typeface="Courier New" charset="0"/>
                <a:cs typeface="Courier New" charset="0"/>
              </a:rPr>
              <a:t>User defined functions may be defined in any action block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61267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awk</a:t>
            </a:r>
            <a:r>
              <a:rPr lang="en-US" dirty="0"/>
              <a:t>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awk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'{print $1}'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awk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'/New/{print $1}'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awk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NF &gt; 0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prose.txt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# print lines that has at least one field (skip blank lines)</a:t>
            </a:r>
          </a:p>
          <a:p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awk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'{print NF, $0}'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#fields in each line and the line</a:t>
            </a:r>
          </a:p>
          <a:p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awk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'{print length($0)}'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#chars in each line</a:t>
            </a:r>
          </a:p>
          <a:p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awk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  '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BEGIN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{print </a:t>
            </a:r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substr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("New York",5)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}' #York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09762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sed</a:t>
            </a:r>
            <a:r>
              <a:rPr lang="en-US" dirty="0"/>
              <a:t>: parse and transform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sed</a:t>
            </a:r>
            <a:r>
              <a:rPr lang="en-US" dirty="0"/>
              <a:t> is a </a:t>
            </a:r>
            <a:r>
              <a:rPr lang="en-US" b="1" dirty="0"/>
              <a:t>s</a:t>
            </a:r>
            <a:r>
              <a:rPr lang="en-US" dirty="0"/>
              <a:t>tream </a:t>
            </a:r>
            <a:r>
              <a:rPr lang="en-US" b="1" dirty="0"/>
              <a:t>ed</a:t>
            </a:r>
            <a:r>
              <a:rPr lang="en-US" dirty="0"/>
              <a:t>itor</a:t>
            </a:r>
          </a:p>
          <a:p>
            <a:r>
              <a:rPr lang="en-US" dirty="0"/>
              <a:t>Looks for a pattern in text and applies changes (edits) to them</a:t>
            </a:r>
          </a:p>
          <a:p>
            <a:r>
              <a:rPr lang="en-US" dirty="0"/>
              <a:t>A batch or non-interactive editor</a:t>
            </a:r>
          </a:p>
          <a:p>
            <a:r>
              <a:rPr lang="en-US" dirty="0"/>
              <a:t>Reads from file or </a:t>
            </a:r>
            <a:r>
              <a:rPr lang="en-US" dirty="0" err="1"/>
              <a:t>stdin</a:t>
            </a:r>
            <a:r>
              <a:rPr lang="en-US" dirty="0"/>
              <a:t> (so, pipes are good) </a:t>
            </a:r>
            <a:r>
              <a:rPr lang="en-US" b="1" dirty="0"/>
              <a:t>one line at a time</a:t>
            </a:r>
          </a:p>
          <a:p>
            <a:r>
              <a:rPr lang="en-US" dirty="0"/>
              <a:t>The original input file is unchanged (sed is also a filter), results are sent to standard output</a:t>
            </a:r>
          </a:p>
          <a:p>
            <a:endParaRPr lang="en-US" dirty="0"/>
          </a:p>
          <a:p>
            <a:r>
              <a:rPr lang="en-US" dirty="0"/>
              <a:t>Most frequently used idiom is for text substitution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2460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Anatomy of a typical sed command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sed </a:t>
            </a:r>
            <a:r>
              <a:rPr lang="uk-UA" dirty="0"/>
              <a:t>'</a:t>
            </a:r>
            <a:r>
              <a:rPr lang="en-US" i="1" dirty="0" err="1">
                <a:latin typeface="Courier" charset="0"/>
                <a:ea typeface="Courier" charset="0"/>
                <a:cs typeface="Courier" charset="0"/>
              </a:rPr>
              <a:t>addr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s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/New/Old/g</a:t>
            </a:r>
            <a:r>
              <a:rPr lang="uk-UA" dirty="0"/>
              <a:t>'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states.txt</a:t>
            </a:r>
            <a:endParaRPr lang="en-US" b="1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45</a:t>
            </a:fld>
            <a:endParaRPr lang="en-US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4013874" y="2304452"/>
            <a:ext cx="0" cy="53949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043872" y="3583047"/>
            <a:ext cx="482824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 err="1"/>
              <a:t>delim</a:t>
            </a:r>
            <a:endParaRPr lang="en-US" sz="1013" dirty="0"/>
          </a:p>
        </p:txBody>
      </p:sp>
      <p:sp>
        <p:nvSpPr>
          <p:cNvPr id="24" name="TextBox 23"/>
          <p:cNvSpPr txBox="1"/>
          <p:nvPr/>
        </p:nvSpPr>
        <p:spPr>
          <a:xfrm>
            <a:off x="5801399" y="3584448"/>
            <a:ext cx="659155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input file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745805" y="2023530"/>
            <a:ext cx="474810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regex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330663" y="2038870"/>
            <a:ext cx="574196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replace</a:t>
            </a:r>
          </a:p>
        </p:txBody>
      </p:sp>
      <p:cxnSp>
        <p:nvCxnSpPr>
          <p:cNvPr id="30" name="Straight Arrow Connector 29"/>
          <p:cNvCxnSpPr>
            <a:cxnSpLocks/>
          </p:cNvCxnSpPr>
          <p:nvPr/>
        </p:nvCxnSpPr>
        <p:spPr>
          <a:xfrm flipV="1">
            <a:off x="4281638" y="3125239"/>
            <a:ext cx="0" cy="45780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cxnSpLocks/>
          </p:cNvCxnSpPr>
          <p:nvPr/>
        </p:nvCxnSpPr>
        <p:spPr>
          <a:xfrm flipV="1">
            <a:off x="4277536" y="3125239"/>
            <a:ext cx="640672" cy="45780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cxnSpLocks/>
          </p:cNvCxnSpPr>
          <p:nvPr/>
        </p:nvCxnSpPr>
        <p:spPr>
          <a:xfrm flipH="1" flipV="1">
            <a:off x="3680325" y="3137463"/>
            <a:ext cx="597211" cy="4378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4653718" y="2304062"/>
            <a:ext cx="0" cy="53949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 flipV="1">
            <a:off x="6139144" y="3158855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4818810" y="3587524"/>
            <a:ext cx="636713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modifier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 flipH="1" flipV="1">
            <a:off x="5132376" y="3181226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162229" y="3550586"/>
            <a:ext cx="716863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command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 flipH="1" flipV="1">
            <a:off x="3525201" y="3140736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B00DCE6-88C5-1945-8868-9A5C81085F70}"/>
              </a:ext>
            </a:extLst>
          </p:cNvPr>
          <p:cNvCxnSpPr/>
          <p:nvPr/>
        </p:nvCxnSpPr>
        <p:spPr>
          <a:xfrm>
            <a:off x="3109057" y="2278235"/>
            <a:ext cx="0" cy="53949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B175A9E-6AC5-C844-A8F1-CCC5A72FC830}"/>
              </a:ext>
            </a:extLst>
          </p:cNvPr>
          <p:cNvSpPr txBox="1"/>
          <p:nvPr/>
        </p:nvSpPr>
        <p:spPr>
          <a:xfrm>
            <a:off x="2810937" y="2021427"/>
            <a:ext cx="596638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address</a:t>
            </a:r>
          </a:p>
        </p:txBody>
      </p:sp>
    </p:spTree>
    <p:extLst>
      <p:ext uri="{BB962C8B-B14F-4D97-AF65-F5344CB8AC3E}">
        <p14:creationId xmlns:p14="http://schemas.microsoft.com/office/powerpoint/2010/main" val="143678061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address: may be a line number, range, or a match; default: whole file</a:t>
            </a:r>
          </a:p>
          <a:p>
            <a:r>
              <a:rPr lang="en-US" dirty="0"/>
              <a:t>command: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</a:t>
            </a:r>
            <a:r>
              <a:rPr lang="en-US" dirty="0" err="1"/>
              <a:t>:substitute</a:t>
            </a:r>
            <a:r>
              <a:rPr lang="en-US" dirty="0"/>
              <a:t>,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p</a:t>
            </a:r>
            <a:r>
              <a:rPr lang="en-US" dirty="0" err="1"/>
              <a:t>:print</a:t>
            </a:r>
            <a:r>
              <a:rPr lang="en-US" dirty="0"/>
              <a:t>,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d</a:t>
            </a:r>
            <a:r>
              <a:rPr lang="en-US" dirty="0" err="1"/>
              <a:t>:delete</a:t>
            </a:r>
            <a:r>
              <a:rPr lang="en-US" dirty="0"/>
              <a:t>,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a</a:t>
            </a:r>
            <a:r>
              <a:rPr lang="en-US" dirty="0" err="1"/>
              <a:t>:append</a:t>
            </a:r>
            <a:r>
              <a:rPr lang="en-US" dirty="0"/>
              <a:t>,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dirty="0" err="1"/>
              <a:t>:insert</a:t>
            </a:r>
            <a:r>
              <a:rPr lang="en-US" dirty="0"/>
              <a:t>,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q</a:t>
            </a:r>
            <a:r>
              <a:rPr lang="en-US" dirty="0" err="1"/>
              <a:t>:quit</a:t>
            </a:r>
            <a:endParaRPr lang="en-US" dirty="0"/>
          </a:p>
          <a:p>
            <a:r>
              <a:rPr lang="en-US" dirty="0"/>
              <a:t>regex: A regular expression</a:t>
            </a:r>
          </a:p>
          <a:p>
            <a:r>
              <a:rPr lang="en-US" dirty="0"/>
              <a:t>delimiter: Does not have to be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lang="en-US" dirty="0"/>
              <a:t>, can be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|</a:t>
            </a:r>
            <a:r>
              <a:rPr lang="en-US" dirty="0"/>
              <a:t> or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:</a:t>
            </a:r>
            <a:r>
              <a:rPr lang="en-US" dirty="0"/>
              <a:t> or any other character</a:t>
            </a:r>
          </a:p>
          <a:p>
            <a:r>
              <a:rPr lang="en-US" dirty="0"/>
              <a:t>modifier: may be a number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n</a:t>
            </a:r>
            <a:r>
              <a:rPr lang="en-US" dirty="0"/>
              <a:t> which means apply the command to n</a:t>
            </a:r>
            <a:r>
              <a:rPr lang="en-US" baseline="30000" dirty="0"/>
              <a:t>th</a:t>
            </a:r>
            <a:r>
              <a:rPr lang="en-US" dirty="0"/>
              <a:t>  occurrence,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g</a:t>
            </a:r>
            <a:r>
              <a:rPr lang="en-US" dirty="0"/>
              <a:t> means apply globally in the line</a:t>
            </a:r>
            <a:endParaRPr lang="en-US" b="1" dirty="0"/>
          </a:p>
          <a:p>
            <a:r>
              <a:rPr lang="en-US" dirty="0"/>
              <a:t>Common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sed</a:t>
            </a:r>
            <a:r>
              <a:rPr lang="en-US" dirty="0"/>
              <a:t> flags: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-n</a:t>
            </a:r>
            <a:r>
              <a:rPr lang="en-US" dirty="0"/>
              <a:t> (no print),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-e</a:t>
            </a:r>
            <a:r>
              <a:rPr lang="en-US" dirty="0"/>
              <a:t> (multiple ops),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-f</a:t>
            </a:r>
            <a:r>
              <a:rPr lang="en-US" dirty="0"/>
              <a:t> (read sed from file),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-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dirty="0"/>
              <a:t> (in place edit </a:t>
            </a:r>
            <a:r>
              <a:rPr lang="en-US" dirty="0">
                <a:solidFill>
                  <a:srgbClr val="FF0000"/>
                </a:solidFill>
              </a:rPr>
              <a:t>[careful]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51874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Useful sed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69218"/>
            <a:ext cx="7886700" cy="3398044"/>
          </a:xfrm>
        </p:spPr>
        <p:txBody>
          <a:bodyPr>
            <a:normAutofit fontScale="92500" lnSpcReduction="10000"/>
          </a:bodyPr>
          <a:lstStyle/>
          <a:p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sed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 -n </a:t>
            </a:r>
            <a:r>
              <a:rPr lang="uk-UA" sz="1800" b="1" dirty="0">
                <a:latin typeface="Courier New" charset="0"/>
                <a:ea typeface="Courier New" charset="0"/>
                <a:cs typeface="Courier New" charset="0"/>
              </a:rPr>
              <a:t>'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5,9p</a:t>
            </a:r>
            <a:r>
              <a:rPr lang="uk-UA" sz="1800" b="1" dirty="0">
                <a:latin typeface="Courier New" charset="0"/>
                <a:ea typeface="Courier New" charset="0"/>
                <a:cs typeface="Courier New" charset="0"/>
              </a:rPr>
              <a:t>'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#print lines 5 through 9</a:t>
            </a:r>
            <a:endParaRPr lang="en-US" sz="18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sed '20,30s|New|Old|1' </a:t>
            </a:r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300" dirty="0">
                <a:latin typeface="Courier New" charset="0"/>
                <a:ea typeface="Courier New" charset="0"/>
                <a:cs typeface="Courier New" charset="0"/>
              </a:rPr>
              <a:t>#affects 1</a:t>
            </a:r>
            <a:r>
              <a:rPr lang="en-US" sz="1300" baseline="30000" dirty="0">
                <a:latin typeface="Courier New" charset="0"/>
                <a:ea typeface="Courier New" charset="0"/>
                <a:cs typeface="Courier New" charset="0"/>
              </a:rPr>
              <a:t>st</a:t>
            </a:r>
            <a:r>
              <a:rPr lang="en-US" sz="1300" dirty="0">
                <a:latin typeface="Courier New" charset="0"/>
                <a:ea typeface="Courier New" charset="0"/>
                <a:cs typeface="Courier New" charset="0"/>
              </a:rPr>
              <a:t> occurrence in ln20-30</a:t>
            </a:r>
          </a:p>
          <a:p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sed -n </a:t>
            </a:r>
            <a:r>
              <a:rPr lang="uk-UA" sz="1800" b="1" dirty="0">
                <a:latin typeface="Courier New" charset="0"/>
                <a:ea typeface="Courier New" charset="0"/>
                <a:cs typeface="Courier New" charset="0"/>
              </a:rPr>
              <a:t>'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$p</a:t>
            </a:r>
            <a:r>
              <a:rPr lang="uk-UA" sz="1800" b="1" dirty="0">
                <a:latin typeface="Courier New" charset="0"/>
                <a:ea typeface="Courier New" charset="0"/>
                <a:cs typeface="Courier New" charset="0"/>
              </a:rPr>
              <a:t>'</a:t>
            </a:r>
            <a:r>
              <a:rPr lang="nl-NL" sz="18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800" b="1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r>
              <a:rPr lang="nl-NL" sz="18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800" dirty="0">
                <a:latin typeface="Courier New" charset="0"/>
                <a:ea typeface="Courier New" charset="0"/>
                <a:cs typeface="Courier New" charset="0"/>
              </a:rPr>
              <a:t>#print last line</a:t>
            </a:r>
            <a:endParaRPr lang="en-US" sz="1800" dirty="0">
              <a:latin typeface="Courier New" charset="0"/>
              <a:ea typeface="Courier New" charset="0"/>
              <a:cs typeface="Courier New" charset="0"/>
            </a:endParaRPr>
          </a:p>
          <a:p>
            <a:endParaRPr lang="en-US" sz="18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sed '1,3d' </a:t>
            </a:r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#delete first 3 lines</a:t>
            </a:r>
            <a:endParaRPr lang="en-US" sz="18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sed '/^$/d' </a:t>
            </a:r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#delete all blank lines</a:t>
            </a:r>
          </a:p>
          <a:p>
            <a:endParaRPr lang="en-US" sz="16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600" b="1" dirty="0">
                <a:latin typeface="Courier New" charset="0"/>
                <a:ea typeface="Courier New" charset="0"/>
                <a:cs typeface="Courier New" charset="0"/>
              </a:rPr>
              <a:t>sed '/York/!s/New/Old/' </a:t>
            </a:r>
            <a:r>
              <a:rPr lang="en-US" sz="1600" b="1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r>
              <a:rPr lang="en-US" sz="16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#substitute except York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-n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kube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-system get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configmap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kube-dns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-o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yaml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| sed 's/8.8.8.8/1.1.1.1/' |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replace -f -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29230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846951"/>
            <a:ext cx="7886700" cy="99417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Part 5: </a:t>
            </a:r>
            <a:br>
              <a:rPr lang="en-US" dirty="0"/>
            </a:br>
            <a:r>
              <a:rPr lang="en-US" dirty="0"/>
              <a:t>Session Management: </a:t>
            </a:r>
            <a:r>
              <a:rPr lang="en-US" dirty="0" err="1"/>
              <a:t>tmux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48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03274" y="4490264"/>
            <a:ext cx="766557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>
                <a:hlinkClick r:id="rId2" action="ppaction://hlinksldjump"/>
              </a:rPr>
              <a:t>back to toc</a:t>
            </a:r>
            <a:endParaRPr lang="en-US" sz="1013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4E8420-E654-4047-B16A-8AF1D7228FBB}"/>
              </a:ext>
            </a:extLst>
          </p:cNvPr>
          <p:cNvSpPr txBox="1"/>
          <p:nvPr/>
        </p:nvSpPr>
        <p:spPr>
          <a:xfrm>
            <a:off x="1597123" y="2845530"/>
            <a:ext cx="5851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/>
              <a:t>for when the network goes down on my world-saving project</a:t>
            </a:r>
          </a:p>
        </p:txBody>
      </p:sp>
    </p:spTree>
    <p:extLst>
      <p:ext uri="{BB962C8B-B14F-4D97-AF65-F5344CB8AC3E}">
        <p14:creationId xmlns:p14="http://schemas.microsoft.com/office/powerpoint/2010/main" val="40168794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Workspace Management with </a:t>
            </a:r>
            <a:r>
              <a:rPr lang="en-US" dirty="0" err="1"/>
              <a:t>tmux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4177" y="1412045"/>
            <a:ext cx="7253478" cy="3263504"/>
          </a:xfrm>
        </p:spPr>
        <p:txBody>
          <a:bodyPr/>
          <a:lstStyle/>
          <a:p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tmux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(v1.8)</a:t>
            </a:r>
            <a:r>
              <a:rPr lang="en-US" dirty="0"/>
              <a:t> is a terminal multiplexer that lets you create multiple, persistent terminals within one login</a:t>
            </a:r>
          </a:p>
          <a:p>
            <a:r>
              <a:rPr lang="en-US" dirty="0"/>
              <a:t>In other words </a:t>
            </a:r>
            <a:r>
              <a:rPr lang="en-US" dirty="0" err="1"/>
              <a:t>tmux</a:t>
            </a:r>
            <a:r>
              <a:rPr lang="en-US" dirty="0"/>
              <a:t> is </a:t>
            </a:r>
            <a:r>
              <a:rPr lang="en-US" b="1" dirty="0"/>
              <a:t>a program which allows you to have persistent multiple "tabs" in a single terminal window</a:t>
            </a:r>
            <a:r>
              <a:rPr lang="en-US" dirty="0"/>
              <a:t>.</a:t>
            </a:r>
          </a:p>
          <a:p>
            <a:r>
              <a:rPr lang="en-US" dirty="0"/>
              <a:t>Useful </a:t>
            </a:r>
          </a:p>
          <a:p>
            <a:pPr lvl="1"/>
            <a:r>
              <a:rPr lang="en-US" dirty="0"/>
              <a:t>when </a:t>
            </a:r>
            <a:r>
              <a:rPr lang="en-US" dirty="0" err="1"/>
              <a:t>eg</a:t>
            </a:r>
            <a:r>
              <a:rPr lang="en-US" dirty="0"/>
              <a:t>. a compilation or other operation will take a long time</a:t>
            </a:r>
          </a:p>
          <a:p>
            <a:pPr lvl="1"/>
            <a:r>
              <a:rPr lang="en-US" dirty="0"/>
              <a:t>for interactive multitasking</a:t>
            </a:r>
          </a:p>
          <a:p>
            <a:pPr lvl="1"/>
            <a:r>
              <a:rPr lang="en-US" dirty="0"/>
              <a:t>for exotic stuff such as pair programming</a:t>
            </a:r>
          </a:p>
          <a:p>
            <a:pPr lvl="1"/>
            <a:r>
              <a:rPr lang="en-US" dirty="0"/>
              <a:t>to preserve environment for multiple operations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3427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44728-7C83-7C46-930E-6B971126B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Slides and practice data for download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8057A-DB89-114F-A283-B7526B0229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Slides and two text files available for practice</a:t>
            </a:r>
          </a:p>
          <a:p>
            <a:pPr marL="0" indent="0">
              <a:buNone/>
            </a:pPr>
            <a:r>
              <a:rPr lang="en-US" sz="3200" dirty="0">
                <a:hlinkClick r:id="rId2"/>
              </a:rPr>
              <a:t>https://github.com/ketancmaheshwari/lisa19</a:t>
            </a:r>
            <a:endParaRPr lang="en-US" sz="3200" dirty="0"/>
          </a:p>
          <a:p>
            <a:endParaRPr lang="en-US" dirty="0"/>
          </a:p>
          <a:p>
            <a:r>
              <a:rPr lang="en-US" dirty="0" err="1"/>
              <a:t>states.txt</a:t>
            </a:r>
            <a:endParaRPr lang="en-US" dirty="0"/>
          </a:p>
          <a:p>
            <a:pPr lvl="1"/>
            <a:r>
              <a:rPr lang="en-US" dirty="0"/>
              <a:t>Tabular data with five columns</a:t>
            </a:r>
          </a:p>
          <a:p>
            <a:r>
              <a:rPr lang="en-US" dirty="0" err="1"/>
              <a:t>prose.txt</a:t>
            </a:r>
            <a:endParaRPr lang="en-US" dirty="0"/>
          </a:p>
          <a:p>
            <a:pPr lvl="1"/>
            <a:r>
              <a:rPr lang="en-US" dirty="0"/>
              <a:t>Prose with sentences and paragraphs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699DEE-AC44-2A4E-AF40-7948177B6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78653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665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A Short </a:t>
            </a:r>
            <a:r>
              <a:rPr lang="en-US" dirty="0" err="1"/>
              <a:t>tmux</a:t>
            </a:r>
            <a:r>
              <a:rPr lang="en-US" dirty="0"/>
              <a:t> Tutorial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8328" y="889397"/>
            <a:ext cx="8177022" cy="3877866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>
                <a:ea typeface="Courier New" charset="0"/>
                <a:cs typeface="Courier New" charset="0"/>
              </a:rPr>
              <a:t>Typical </a:t>
            </a:r>
            <a:r>
              <a:rPr lang="en-US" dirty="0" err="1">
                <a:ea typeface="Courier New" charset="0"/>
                <a:cs typeface="Courier New" charset="0"/>
              </a:rPr>
              <a:t>tmux</a:t>
            </a:r>
            <a:r>
              <a:rPr lang="en-US" dirty="0">
                <a:ea typeface="Courier New" charset="0"/>
                <a:cs typeface="Courier New" charset="0"/>
              </a:rPr>
              <a:t> workflow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sz="1500" b="1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tmux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new -s s1 </a:t>
            </a:r>
            <a:r>
              <a:rPr lang="en-US" sz="1500" dirty="0">
                <a:latin typeface="Courier New" charset="0"/>
                <a:ea typeface="Courier New" charset="0"/>
                <a:cs typeface="Courier New" charset="0"/>
              </a:rPr>
              <a:t>#start a new session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# run any commands as normal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ctrl-b :detach </a:t>
            </a:r>
            <a:r>
              <a:rPr lang="en-US" sz="1500" dirty="0">
                <a:latin typeface="Courier New" charset="0"/>
                <a:ea typeface="Courier New" charset="0"/>
                <a:cs typeface="Courier New" charset="0"/>
              </a:rPr>
              <a:t>#detach the session, logout, go home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dirty="0">
                <a:latin typeface="Courier New" charset="0"/>
                <a:ea typeface="Courier New" charset="0"/>
                <a:cs typeface="Courier New" charset="0"/>
              </a:rPr>
              <a:t>#later, log in again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tmux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a -t s1 </a:t>
            </a:r>
            <a:r>
              <a:rPr lang="en-US" sz="1500" dirty="0">
                <a:latin typeface="Courier New" charset="0"/>
                <a:ea typeface="Courier New" charset="0"/>
                <a:cs typeface="Courier New" charset="0"/>
              </a:rPr>
              <a:t>#get the same session back</a:t>
            </a:r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endParaRPr lang="en-US" sz="1500" dirty="0">
              <a:ea typeface="Courier New" charset="0"/>
              <a:cs typeface="Courier New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>
                <a:ea typeface="Courier New" charset="0"/>
                <a:cs typeface="Courier New" charset="0"/>
              </a:rPr>
              <a:t>Other useful </a:t>
            </a:r>
            <a:r>
              <a:rPr lang="en-US" dirty="0" err="1">
                <a:ea typeface="Courier New" charset="0"/>
                <a:cs typeface="Courier New" charset="0"/>
              </a:rPr>
              <a:t>tmux</a:t>
            </a:r>
            <a:r>
              <a:rPr lang="en-US" dirty="0">
                <a:ea typeface="Courier New" charset="0"/>
                <a:cs typeface="Courier New" charset="0"/>
              </a:rPr>
              <a:t> commands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sz="1500" b="1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ctrl-b ( </a:t>
            </a:r>
            <a:r>
              <a:rPr lang="en-US" sz="1500" dirty="0">
                <a:latin typeface="Courier New" charset="0"/>
                <a:ea typeface="Courier New" charset="0"/>
                <a:cs typeface="Courier New" charset="0"/>
              </a:rPr>
              <a:t>#switch to previous session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ctrl-b ) </a:t>
            </a:r>
            <a:r>
              <a:rPr lang="en-US" sz="1500" dirty="0">
                <a:latin typeface="Courier New" charset="0"/>
                <a:ea typeface="Courier New" charset="0"/>
                <a:cs typeface="Courier New" charset="0"/>
              </a:rPr>
              <a:t>#switch to next session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tmux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ls </a:t>
            </a:r>
            <a:r>
              <a:rPr lang="en-US" sz="1500" dirty="0">
                <a:latin typeface="Courier New" charset="0"/>
                <a:ea typeface="Courier New" charset="0"/>
                <a:cs typeface="Courier New" charset="0"/>
              </a:rPr>
              <a:t>#list all sessions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tmux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kill-session -t s1 </a:t>
            </a:r>
            <a:r>
              <a:rPr lang="en-US" sz="1500" dirty="0">
                <a:latin typeface="Courier New" charset="0"/>
                <a:ea typeface="Courier New" charset="0"/>
                <a:cs typeface="Courier New" charset="0"/>
              </a:rPr>
              <a:t>#kill a session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sz="1500" dirty="0">
              <a:ea typeface="Courier New" charset="0"/>
              <a:cs typeface="Courier New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2612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87723-FAA3-A64A-92E5-D9A6A1123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Live collaboration with </a:t>
            </a:r>
            <a:r>
              <a:rPr lang="en-US" dirty="0" err="1"/>
              <a:t>tmux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460C751-82BD-044D-84CA-F0A70EE2CF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#user1#</a:t>
            </a:r>
          </a:p>
          <a:p>
            <a:pPr marL="0" indent="0" algn="ctr">
              <a:buNone/>
            </a:pP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tmux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-S /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tmp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collab</a:t>
            </a:r>
            <a:endParaRPr lang="en-US" b="1" dirty="0">
              <a:latin typeface="Courier" charset="0"/>
              <a:ea typeface="Courier" charset="0"/>
              <a:cs typeface="Courier" charset="0"/>
            </a:endParaRPr>
          </a:p>
          <a:p>
            <a:pPr marL="0" indent="0" algn="ctr">
              <a:buNone/>
            </a:pP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chmod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777 /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tmp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collab</a:t>
            </a:r>
            <a:endParaRPr lang="en-US" b="1" dirty="0">
              <a:latin typeface="Courier" charset="0"/>
              <a:ea typeface="Courier" charset="0"/>
              <a:cs typeface="Courier" charset="0"/>
            </a:endParaRPr>
          </a:p>
          <a:p>
            <a:pPr marL="0" indent="0" algn="ctr">
              <a:buNone/>
            </a:pPr>
            <a:endParaRPr lang="en-US" b="1" dirty="0">
              <a:latin typeface="Courier" charset="0"/>
              <a:ea typeface="Courier" charset="0"/>
              <a:cs typeface="Courier" charset="0"/>
            </a:endParaRPr>
          </a:p>
          <a:p>
            <a:pPr marL="0" indent="0" algn="ctr">
              <a:buNone/>
            </a:pP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#user2#</a:t>
            </a:r>
          </a:p>
          <a:p>
            <a:pPr marL="0" indent="0" algn="ctr">
              <a:buNone/>
            </a:pP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tmux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-S /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tmp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collab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attach</a:t>
            </a:r>
          </a:p>
          <a:p>
            <a:pPr marL="0" indent="0" algn="ctr">
              <a:buNone/>
            </a:pPr>
            <a:endParaRPr lang="en-US" b="1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711EB5-516C-144C-8D08-94F12C046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94216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87723-FAA3-A64A-92E5-D9A6A1123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Create Panes and Synchronize with </a:t>
            </a:r>
            <a:r>
              <a:rPr lang="en-US" dirty="0" err="1"/>
              <a:t>tmux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460C751-82BD-044D-84CA-F0A70EE2C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4694"/>
            <a:ext cx="7886700" cy="3263504"/>
          </a:xfrm>
        </p:spPr>
        <p:txBody>
          <a:bodyPr anchor="ctr"/>
          <a:lstStyle/>
          <a:p>
            <a:pPr marL="0" indent="0">
              <a:buNone/>
            </a:pP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tmux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new -s s2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#start a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tmux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session</a:t>
            </a:r>
          </a:p>
          <a:p>
            <a:pPr marL="0" indent="0">
              <a:buNone/>
            </a:pP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ctrl-b </a:t>
            </a:r>
            <a:r>
              <a:rPr lang="en-US" b="1" dirty="0">
                <a:latin typeface="Courier" charset="0"/>
                <a:ea typeface="Courier" charset="0"/>
                <a:cs typeface="Courier" charset="0"/>
                <a:sym typeface="Wingdings" pitchFamily="2" charset="2"/>
              </a:rPr>
              <a:t>" </a:t>
            </a:r>
            <a:r>
              <a:rPr lang="en-US" dirty="0">
                <a:latin typeface="Courier" charset="0"/>
                <a:ea typeface="Courier" charset="0"/>
                <a:cs typeface="Courier" charset="0"/>
                <a:sym typeface="Wingdings" pitchFamily="2" charset="2"/>
              </a:rPr>
              <a:t>#split horizontally</a:t>
            </a:r>
          </a:p>
          <a:p>
            <a:pPr marL="0" indent="0">
              <a:buNone/>
            </a:pPr>
            <a:r>
              <a:rPr lang="en-US" b="1" dirty="0">
                <a:latin typeface="Courier" charset="0"/>
                <a:ea typeface="Courier" charset="0"/>
                <a:cs typeface="Courier" charset="0"/>
                <a:sym typeface="Wingdings" pitchFamily="2" charset="2"/>
              </a:rPr>
              <a:t>ctrl-b % </a:t>
            </a:r>
            <a:r>
              <a:rPr lang="en-US" dirty="0">
                <a:latin typeface="Courier" charset="0"/>
                <a:ea typeface="Courier" charset="0"/>
                <a:cs typeface="Courier" charset="0"/>
                <a:sym typeface="Wingdings" pitchFamily="2" charset="2"/>
              </a:rPr>
              <a:t>#split vertically</a:t>
            </a:r>
          </a:p>
          <a:p>
            <a:pPr marL="0" indent="0">
              <a:buNone/>
            </a:pPr>
            <a:r>
              <a:rPr lang="en-US" b="1" dirty="0">
                <a:latin typeface="Courier" charset="0"/>
                <a:ea typeface="Courier" charset="0"/>
                <a:cs typeface="Courier" charset="0"/>
                <a:sym typeface="Wingdings" pitchFamily="2" charset="2"/>
              </a:rPr>
              <a:t>ctrl-b :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  <a:sym typeface="Wingdings" pitchFamily="2" charset="2"/>
              </a:rPr>
              <a:t>setw</a:t>
            </a:r>
            <a:r>
              <a:rPr lang="en-US" b="1" dirty="0">
                <a:latin typeface="Courier" charset="0"/>
                <a:ea typeface="Courier" charset="0"/>
                <a:cs typeface="Courier" charset="0"/>
                <a:sym typeface="Wingdings" pitchFamily="2" charset="2"/>
              </a:rPr>
              <a:t> synchronize-panes on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#synchronized#</a:t>
            </a:r>
          </a:p>
          <a:p>
            <a:pPr marL="0" indent="0">
              <a:buNone/>
            </a:pP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ctrl-b :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setw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synchronize-panes off</a:t>
            </a:r>
          </a:p>
          <a:p>
            <a:pPr marL="0" indent="0">
              <a:buNone/>
            </a:pP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ctrl-b o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#move through the panes</a:t>
            </a:r>
          </a:p>
          <a:p>
            <a:pPr marL="0" indent="0">
              <a:buNone/>
            </a:pP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ctrl-b x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#kill the active pane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711EB5-516C-144C-8D08-94F12C046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25577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35302"/>
            <a:ext cx="7886700" cy="99417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Part 6: </a:t>
            </a:r>
            <a:r>
              <a:rPr lang="en-US" dirty="0" err="1"/>
              <a:t>ssh</a:t>
            </a:r>
            <a:r>
              <a:rPr lang="en-US" dirty="0"/>
              <a:t> config and tunneling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53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03274" y="4490264"/>
            <a:ext cx="766557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>
                <a:hlinkClick r:id="rId2" action="ppaction://hlinksldjump"/>
              </a:rPr>
              <a:t>back to toc</a:t>
            </a:r>
            <a:endParaRPr lang="en-US" sz="1013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854EC5-C8B7-8745-A4AE-FCE4DB2ABB5B}"/>
              </a:ext>
            </a:extLst>
          </p:cNvPr>
          <p:cNvSpPr txBox="1"/>
          <p:nvPr/>
        </p:nvSpPr>
        <p:spPr>
          <a:xfrm>
            <a:off x="3572809" y="3129473"/>
            <a:ext cx="2042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/>
              <a:t>build secure tunnels</a:t>
            </a:r>
          </a:p>
        </p:txBody>
      </p:sp>
    </p:spTree>
    <p:extLst>
      <p:ext uri="{BB962C8B-B14F-4D97-AF65-F5344CB8AC3E}">
        <p14:creationId xmlns:p14="http://schemas.microsoft.com/office/powerpoint/2010/main" val="82141435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ssh</a:t>
            </a:r>
            <a:r>
              <a:rPr lang="en-US" dirty="0"/>
              <a:t> config (~/.</a:t>
            </a:r>
            <a:r>
              <a:rPr lang="en-US" dirty="0" err="1"/>
              <a:t>ssh</a:t>
            </a:r>
            <a:r>
              <a:rPr lang="en-US" dirty="0"/>
              <a:t>/config)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Host </a:t>
            </a:r>
            <a:r>
              <a:rPr lang="en-US" sz="1500" b="1" dirty="0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login1</a:t>
            </a:r>
            <a:br>
              <a:rPr lang="en-US" sz="15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 hostname login1.ornl.gov</a:t>
            </a:r>
            <a:br>
              <a:rPr lang="en-US" sz="15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 User km0</a:t>
            </a:r>
            <a:br>
              <a:rPr lang="en-US" sz="1500" b="1" dirty="0">
                <a:latin typeface="Courier New" charset="0"/>
                <a:ea typeface="Courier New" charset="0"/>
                <a:cs typeface="Courier New" charset="0"/>
              </a:rPr>
            </a:br>
            <a:br>
              <a:rPr lang="en-US" sz="15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Host cades</a:t>
            </a:r>
            <a:br>
              <a:rPr lang="en-US" sz="15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Port 22</a:t>
            </a:r>
            <a:br>
              <a:rPr lang="en-US" sz="15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hostname or-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slurm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-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login.ornl.gov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br>
              <a:rPr lang="en-US" sz="15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ProxyJump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500" b="1" dirty="0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login1</a:t>
            </a:r>
            <a:br>
              <a:rPr lang="en-US" sz="15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User km0</a:t>
            </a:r>
            <a:br>
              <a:rPr lang="en-US" sz="15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ServerAliveCountMax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=3 </a:t>
            </a:r>
            <a:r>
              <a:rPr lang="en-US" sz="1500" dirty="0">
                <a:latin typeface="Courier New" charset="0"/>
                <a:ea typeface="Courier New" charset="0"/>
                <a:cs typeface="Courier New" charset="0"/>
              </a:rPr>
              <a:t>#max num of alive messages sent without ack</a:t>
            </a:r>
            <a:br>
              <a:rPr lang="en-US" sz="15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ServerAliveInterval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=15 </a:t>
            </a:r>
            <a:r>
              <a:rPr lang="en-US" sz="1500" dirty="0">
                <a:latin typeface="Courier New" charset="0"/>
                <a:ea typeface="Courier New" charset="0"/>
                <a:cs typeface="Courier New" charset="0"/>
              </a:rPr>
              <a:t>#send a null message every 15 sec</a:t>
            </a:r>
            <a:br>
              <a:rPr lang="en-US" sz="1500" dirty="0">
                <a:latin typeface="Courier New" charset="0"/>
                <a:ea typeface="Courier New" charset="0"/>
                <a:cs typeface="Courier New" charset="0"/>
              </a:rPr>
            </a:br>
            <a:br>
              <a:rPr lang="en-US" sz="15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br>
              <a:rPr lang="en-US" sz="15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# now to 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ssh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scp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to cades, just need "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ssh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scp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cades ..."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9419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722D5-7115-904E-9185-3052A4903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Benefits of </a:t>
            </a:r>
            <a:r>
              <a:rPr lang="en-US" dirty="0" err="1"/>
              <a:t>ssh</a:t>
            </a:r>
            <a:r>
              <a:rPr lang="en-US" dirty="0"/>
              <a:t> </a:t>
            </a:r>
            <a:r>
              <a:rPr lang="en-US" dirty="0" err="1"/>
              <a:t>config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97D0F8-5495-C64F-BA26-4C008DB585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Makes </a:t>
            </a:r>
            <a:r>
              <a:rPr lang="en-US" dirty="0" err="1"/>
              <a:t>ssh</a:t>
            </a:r>
            <a:r>
              <a:rPr lang="en-US" dirty="0"/>
              <a:t> commands easier to remember in case of multiple hosts</a:t>
            </a:r>
          </a:p>
          <a:p>
            <a:r>
              <a:rPr lang="en-US" dirty="0"/>
              <a:t>Customizes connection to individual hosts</a:t>
            </a:r>
          </a:p>
          <a:p>
            <a:r>
              <a:rPr lang="en-US" dirty="0"/>
              <a:t>And much more, see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man 5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ssh_config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For example: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ssh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summit</a:t>
            </a:r>
            <a:r>
              <a:rPr lang="en-US" dirty="0"/>
              <a:t> is sufficient to connect to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summit</a:t>
            </a:r>
            <a:r>
              <a:rPr lang="en-US" b="1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.olcf.ornl.gov</a:t>
            </a:r>
            <a:r>
              <a:rPr lang="en-US" dirty="0">
                <a:ea typeface="Courier New" charset="0"/>
                <a:cs typeface="Courier New" charset="0"/>
              </a:rPr>
              <a:t> with all the properties mentioned in the section:</a:t>
            </a:r>
            <a:br>
              <a:rPr lang="en-US" dirty="0">
                <a:ea typeface="Courier New" charset="0"/>
                <a:cs typeface="Courier New" charset="0"/>
              </a:rPr>
            </a:br>
            <a:br>
              <a:rPr lang="en-US" dirty="0">
                <a:ea typeface="Courier New" charset="0"/>
                <a:cs typeface="Courier New" charset="0"/>
              </a:rPr>
            </a:br>
            <a:r>
              <a:rPr lang="en-US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Host summit</a:t>
            </a:r>
            <a:br>
              <a:rPr lang="en-US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  Port 22</a:t>
            </a:r>
            <a:br>
              <a:rPr lang="en-US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  hostname </a:t>
            </a:r>
            <a:r>
              <a:rPr lang="en-US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summit.olcf.ornl.gov</a:t>
            </a:r>
            <a:br>
              <a:rPr lang="en-US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  User ketan2</a:t>
            </a:r>
            <a:br>
              <a:rPr lang="en-US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ServerAliveCountMax</a:t>
            </a:r>
            <a:r>
              <a:rPr lang="en-US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=3</a:t>
            </a:r>
            <a:br>
              <a:rPr lang="en-US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ServerAliveInterval</a:t>
            </a:r>
            <a:r>
              <a:rPr lang="en-US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=15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280BE9-2E54-6A4F-BF39-3621639E9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97960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ABDE1-1DDF-4B4E-8B6E-EDAA92157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Port forward over SSH Tunnel*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378A271-469A-0444-941D-4AC102CA63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lclhost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$ 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ssh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-L 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lport:host:hport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remotehost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-N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61D171-DF2F-F64D-BD96-612B9EFA2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56</a:t>
            </a:fld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59E2C6C-1373-5F48-A3FE-77F9061D9F6D}"/>
              </a:ext>
            </a:extLst>
          </p:cNvPr>
          <p:cNvCxnSpPr/>
          <p:nvPr/>
        </p:nvCxnSpPr>
        <p:spPr>
          <a:xfrm>
            <a:off x="3168870" y="2303918"/>
            <a:ext cx="0" cy="53949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55F4C26-C0A3-C64D-9FC7-5EE4B2DA6FB3}"/>
              </a:ext>
            </a:extLst>
          </p:cNvPr>
          <p:cNvCxnSpPr/>
          <p:nvPr/>
        </p:nvCxnSpPr>
        <p:spPr>
          <a:xfrm>
            <a:off x="4786349" y="2319690"/>
            <a:ext cx="0" cy="53949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503CDBC-11DC-A04E-AED2-428498417BDF}"/>
              </a:ext>
            </a:extLst>
          </p:cNvPr>
          <p:cNvCxnSpPr/>
          <p:nvPr/>
        </p:nvCxnSpPr>
        <p:spPr>
          <a:xfrm flipH="1" flipV="1">
            <a:off x="2560436" y="3219828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F44AA57-3D72-4948-8526-4A6D8C34D0B1}"/>
              </a:ext>
            </a:extLst>
          </p:cNvPr>
          <p:cNvCxnSpPr/>
          <p:nvPr/>
        </p:nvCxnSpPr>
        <p:spPr>
          <a:xfrm flipH="1" flipV="1">
            <a:off x="3893356" y="3215891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2C3EA01-C464-E442-AF91-730082979297}"/>
              </a:ext>
            </a:extLst>
          </p:cNvPr>
          <p:cNvCxnSpPr/>
          <p:nvPr/>
        </p:nvCxnSpPr>
        <p:spPr>
          <a:xfrm flipH="1" flipV="1">
            <a:off x="5666651" y="3215891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A55A85B-4F38-394E-998D-8F0C48DA7B40}"/>
              </a:ext>
            </a:extLst>
          </p:cNvPr>
          <p:cNvCxnSpPr/>
          <p:nvPr/>
        </p:nvCxnSpPr>
        <p:spPr>
          <a:xfrm>
            <a:off x="6849618" y="2311808"/>
            <a:ext cx="0" cy="53949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4B3DDEE-3EE2-864A-9D46-8EC3618F284E}"/>
              </a:ext>
            </a:extLst>
          </p:cNvPr>
          <p:cNvSpPr txBox="1"/>
          <p:nvPr/>
        </p:nvSpPr>
        <p:spPr>
          <a:xfrm>
            <a:off x="2950512" y="2032837"/>
            <a:ext cx="431529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13" dirty="0"/>
              <a:t>local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18FF619-67C3-124D-BBF5-49231AB72158}"/>
              </a:ext>
            </a:extLst>
          </p:cNvPr>
          <p:cNvSpPr txBox="1"/>
          <p:nvPr/>
        </p:nvSpPr>
        <p:spPr>
          <a:xfrm>
            <a:off x="2104114" y="3635120"/>
            <a:ext cx="917239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 err="1"/>
              <a:t>ssh</a:t>
            </a:r>
            <a:r>
              <a:rPr lang="en-US" sz="1013" dirty="0"/>
              <a:t> command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A33B0C3-D950-8842-B786-03542BCBEC9F}"/>
              </a:ext>
            </a:extLst>
          </p:cNvPr>
          <p:cNvSpPr txBox="1"/>
          <p:nvPr/>
        </p:nvSpPr>
        <p:spPr>
          <a:xfrm>
            <a:off x="3566790" y="3590074"/>
            <a:ext cx="657552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 err="1"/>
              <a:t>localport</a:t>
            </a:r>
            <a:endParaRPr lang="en-US" sz="1013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1570DB2-05A3-6F43-86DA-1528694F15E3}"/>
              </a:ext>
            </a:extLst>
          </p:cNvPr>
          <p:cNvSpPr txBox="1"/>
          <p:nvPr/>
        </p:nvSpPr>
        <p:spPr>
          <a:xfrm>
            <a:off x="3953428" y="2071481"/>
            <a:ext cx="1665841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"hostname" on remote host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8DFAB8B-3AD7-D945-83B2-2B295A8A6A57}"/>
              </a:ext>
            </a:extLst>
          </p:cNvPr>
          <p:cNvSpPr txBox="1"/>
          <p:nvPr/>
        </p:nvSpPr>
        <p:spPr>
          <a:xfrm>
            <a:off x="5041440" y="3601791"/>
            <a:ext cx="1257074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13" dirty="0"/>
              <a:t>port on remote host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4E85DB6-EC8D-6C4D-9D7D-72A1FD203248}"/>
              </a:ext>
            </a:extLst>
          </p:cNvPr>
          <p:cNvSpPr txBox="1"/>
          <p:nvPr/>
        </p:nvSpPr>
        <p:spPr>
          <a:xfrm>
            <a:off x="6562520" y="1890349"/>
            <a:ext cx="574196" cy="404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13" dirty="0"/>
              <a:t>remote</a:t>
            </a:r>
          </a:p>
          <a:p>
            <a:pPr algn="ctr"/>
            <a:r>
              <a:rPr lang="en-US" sz="1013" dirty="0"/>
              <a:t>host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36B9F59-EE70-2B4C-92ED-D77DBFCFD7EB}"/>
              </a:ext>
            </a:extLst>
          </p:cNvPr>
          <p:cNvSpPr txBox="1"/>
          <p:nvPr/>
        </p:nvSpPr>
        <p:spPr>
          <a:xfrm>
            <a:off x="7753151" y="3557079"/>
            <a:ext cx="883576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13" dirty="0"/>
              <a:t>no command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3A59FF6-50A0-0540-9B6E-840E25D2BD39}"/>
              </a:ext>
            </a:extLst>
          </p:cNvPr>
          <p:cNvCxnSpPr/>
          <p:nvPr/>
        </p:nvCxnSpPr>
        <p:spPr>
          <a:xfrm flipH="1" flipV="1">
            <a:off x="8183562" y="3153061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BBFD785-407D-EA4D-928F-C0B3C018E40D}"/>
              </a:ext>
            </a:extLst>
          </p:cNvPr>
          <p:cNvSpPr txBox="1"/>
          <p:nvPr/>
        </p:nvSpPr>
        <p:spPr>
          <a:xfrm>
            <a:off x="0" y="4754085"/>
            <a:ext cx="1008609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* simplest form</a:t>
            </a:r>
          </a:p>
        </p:txBody>
      </p:sp>
    </p:spTree>
    <p:extLst>
      <p:ext uri="{BB962C8B-B14F-4D97-AF65-F5344CB8AC3E}">
        <p14:creationId xmlns:p14="http://schemas.microsoft.com/office/powerpoint/2010/main" val="37653670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FE448-BF4A-7A48-AABE-DB55DE980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SSH Tunneling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7A6A03-1DDB-6A41-87DC-9465692BAE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an HTTP server on remote node and browse through local web browser:</a:t>
            </a:r>
          </a:p>
          <a:p>
            <a:pPr lvl="1"/>
            <a:endParaRPr lang="en-US" dirty="0"/>
          </a:p>
          <a:p>
            <a:pPr marL="342900" lvl="1" indent="0">
              <a:buNone/>
            </a:pPr>
            <a:r>
              <a:rPr lang="en-US" dirty="0"/>
              <a:t>step 1.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remote$ python2 -m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SimpleHTTPServer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25000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cs typeface="Courier New" panose="02070309020205020404" pitchFamily="49" charset="0"/>
              </a:rPr>
              <a:t>OR</a:t>
            </a:r>
          </a:p>
          <a:p>
            <a:pPr marL="342900" lvl="1" indent="0">
              <a:buNone/>
            </a:pPr>
            <a:r>
              <a:rPr lang="en-US" dirty="0"/>
              <a:t>step1.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remote$ python3 -m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http.server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25000</a:t>
            </a:r>
          </a:p>
          <a:p>
            <a:pPr lvl="1"/>
            <a:endParaRPr lang="en-US" dirty="0"/>
          </a:p>
          <a:p>
            <a:pPr marL="342900" lvl="1" indent="0">
              <a:buNone/>
            </a:pPr>
            <a:r>
              <a:rPr lang="en-US" dirty="0"/>
              <a:t>step2.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local$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ssh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-L 8000:localhost:25000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id@remote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-N</a:t>
            </a:r>
          </a:p>
          <a:p>
            <a:pPr lvl="1"/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1" indent="0">
              <a:buNone/>
            </a:pPr>
            <a:r>
              <a:rPr lang="en-US" dirty="0">
                <a:cs typeface="Courier New" panose="02070309020205020404" pitchFamily="49" charset="0"/>
              </a:rPr>
              <a:t>step3. Open browser on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local</a:t>
            </a:r>
            <a:r>
              <a:rPr lang="en-US" dirty="0">
                <a:cs typeface="Courier New" panose="02070309020205020404" pitchFamily="49" charset="0"/>
              </a:rPr>
              <a:t> and navigate to http://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localhost:8000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D3634A-65E0-504F-9C4F-842711F92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92223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DBCBD-EE95-FD43-B1D1-9E7226EBF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Incremental Remote Copy with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rsync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A790AE-0D3C-B44A-9353-DA8BF2BFA3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Synchronize data between local and remote storage</a:t>
            </a:r>
          </a:p>
          <a:p>
            <a:r>
              <a:rPr lang="en-US" dirty="0"/>
              <a:t>Rich set of options (see man): </a:t>
            </a:r>
            <a:br>
              <a:rPr lang="en-US" dirty="0"/>
            </a:br>
            <a:r>
              <a:rPr lang="en-US" dirty="0"/>
              <a:t>-a and -v most commonly used</a:t>
            </a:r>
            <a:br>
              <a:rPr lang="en-US" dirty="0"/>
            </a:b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rsync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-av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localdir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remotehost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:~/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remotedir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cs typeface="Courier New" panose="02070309020205020404" pitchFamily="49" charset="0"/>
              </a:rPr>
              <a:t>trailing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>
                <a:cs typeface="Courier New" panose="02070309020205020404" pitchFamily="49" charset="0"/>
              </a:rPr>
              <a:t> imp in </a:t>
            </a:r>
            <a:r>
              <a:rPr lang="en-US" dirty="0" err="1">
                <a:cs typeface="Courier New" panose="02070309020205020404" pitchFamily="49" charset="0"/>
              </a:rPr>
              <a:t>localdir</a:t>
            </a:r>
            <a:r>
              <a:rPr lang="en-US" dirty="0">
                <a:cs typeface="Courier New" panose="02070309020205020404" pitchFamily="49" charset="0"/>
              </a:rPr>
              <a:t>, else, the </a:t>
            </a:r>
            <a:r>
              <a:rPr lang="en-US" dirty="0" err="1">
                <a:cs typeface="Courier New" panose="02070309020205020404" pitchFamily="49" charset="0"/>
              </a:rPr>
              <a:t>dir</a:t>
            </a:r>
            <a:r>
              <a:rPr lang="en-US" dirty="0">
                <a:cs typeface="Courier New" panose="02070309020205020404" pitchFamily="49" charset="0"/>
              </a:rPr>
              <a:t> will be synced not contents</a:t>
            </a:r>
          </a:p>
          <a:p>
            <a:endParaRPr lang="en-US" dirty="0"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A useful </a:t>
            </a:r>
            <a:r>
              <a:rPr lang="en-US" dirty="0" err="1">
                <a:cs typeface="Courier New" panose="02070309020205020404" pitchFamily="49" charset="0"/>
              </a:rPr>
              <a:t>rsync</a:t>
            </a:r>
            <a:r>
              <a:rPr lang="en-US" dirty="0">
                <a:cs typeface="Courier New" panose="02070309020205020404" pitchFamily="49" charset="0"/>
              </a:rPr>
              <a:t> hack: </a:t>
            </a:r>
            <a:r>
              <a:rPr lang="en-US" b="1" dirty="0">
                <a:cs typeface="Courier New" panose="02070309020205020404" pitchFamily="49" charset="0"/>
              </a:rPr>
              <a:t>fast deletion of a large directory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mkdir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empty &amp;&amp;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rsync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-a --delete empty/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large_dir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EB04CE-325A-E645-A74E-267F10C2C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38495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802089"/>
            <a:ext cx="7886700" cy="99417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part 7: Secure Communication with </a:t>
            </a:r>
            <a:r>
              <a:rPr lang="en-US" dirty="0" err="1"/>
              <a:t>GnuPG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59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03274" y="4490264"/>
            <a:ext cx="766557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>
                <a:hlinkClick r:id="rId2" action="ppaction://hlinksldjump"/>
              </a:rPr>
              <a:t>back to toc</a:t>
            </a:r>
            <a:endParaRPr lang="en-US" sz="1013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CB0B0B-5898-B642-A603-D758F326FA7F}"/>
              </a:ext>
            </a:extLst>
          </p:cNvPr>
          <p:cNvSpPr txBox="1"/>
          <p:nvPr/>
        </p:nvSpPr>
        <p:spPr>
          <a:xfrm>
            <a:off x="2819084" y="2736679"/>
            <a:ext cx="3505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</a:t>
            </a:r>
            <a:r>
              <a:rPr lang="en-US" sz="1800" i="1" dirty="0"/>
              <a:t>hare top secrets securely over web</a:t>
            </a:r>
          </a:p>
        </p:txBody>
      </p:sp>
    </p:spTree>
    <p:extLst>
      <p:ext uri="{BB962C8B-B14F-4D97-AF65-F5344CB8AC3E}">
        <p14:creationId xmlns:p14="http://schemas.microsoft.com/office/powerpoint/2010/main" val="40070979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3ADF7-E3CB-584E-AE6C-31C5E1274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About You and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95EB6-A32E-594F-99C1-97A46559FD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Basic exposure to Linux is assumed but feel free to interrupt and ask questions</a:t>
            </a:r>
          </a:p>
          <a:p>
            <a:pPr lvl="1"/>
            <a:r>
              <a:rPr lang="en-US" dirty="0"/>
              <a:t>common commands, basic understanding of files and directories, editing.</a:t>
            </a:r>
            <a:br>
              <a:rPr lang="en-US" dirty="0"/>
            </a:br>
            <a:r>
              <a:rPr lang="en-US" dirty="0" err="1"/>
              <a:t>eg.</a:t>
            </a:r>
            <a:r>
              <a:rPr lang="en-US" dirty="0"/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cd, ls,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pwd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cat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About Me</a:t>
            </a:r>
          </a:p>
          <a:p>
            <a:pPr lvl="1"/>
            <a:r>
              <a:rPr lang="en-US" dirty="0"/>
              <a:t>Linux Engineer at Oak Ridge National Laboratory</a:t>
            </a:r>
          </a:p>
          <a:p>
            <a:pPr lvl="1"/>
            <a:r>
              <a:rPr lang="en-US" dirty="0"/>
              <a:t>Command line enthusiast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E7057A-B19D-8543-B4B1-080970833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21776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C94F1-DD24-F644-A781-BD26A354E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GNU Privacy Guard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96A2F2-B43E-6443-8852-71E7244168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tool for secure communication</a:t>
            </a:r>
          </a:p>
          <a:p>
            <a:r>
              <a:rPr lang="en-US" dirty="0"/>
              <a:t>We cover</a:t>
            </a:r>
          </a:p>
          <a:p>
            <a:pPr lvl="1"/>
            <a:r>
              <a:rPr lang="en-US" dirty="0"/>
              <a:t>keypair creation</a:t>
            </a:r>
          </a:p>
          <a:p>
            <a:pPr lvl="1"/>
            <a:r>
              <a:rPr lang="en-US" dirty="0"/>
              <a:t>key exchange and verification</a:t>
            </a:r>
          </a:p>
          <a:p>
            <a:pPr lvl="1"/>
            <a:r>
              <a:rPr lang="en-US" dirty="0"/>
              <a:t>encrypting and decrypting documents</a:t>
            </a:r>
          </a:p>
          <a:p>
            <a:pPr lvl="1"/>
            <a:r>
              <a:rPr lang="en-US" dirty="0"/>
              <a:t>authenticating documents with digital signatures</a:t>
            </a:r>
          </a:p>
          <a:p>
            <a:r>
              <a:rPr lang="en-US" dirty="0"/>
              <a:t>We do not cover</a:t>
            </a:r>
          </a:p>
          <a:p>
            <a:pPr lvl="1"/>
            <a:r>
              <a:rPr lang="en-US" dirty="0"/>
              <a:t>public-key cryptography concepts</a:t>
            </a:r>
          </a:p>
          <a:p>
            <a:pPr lvl="1"/>
            <a:r>
              <a:rPr lang="en-US" dirty="0"/>
              <a:t>sophisticated and advanced use-cases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EABB64-EF6E-9141-A623-894D716FE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74034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858E0-1BA6-094F-BE92-8109FA9FE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Create a new keypair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32434F-F85B-4443-A398-DABF59E6D0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--gen-key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#answer the prompted questions</a:t>
            </a:r>
          </a:p>
          <a:p>
            <a:r>
              <a:rPr lang="en-US" dirty="0">
                <a:cs typeface="Courier New" panose="02070309020205020404" pitchFamily="49" charset="0"/>
              </a:rPr>
              <a:t>Provide name and email as ID, choose hard-to-guess passphrase</a:t>
            </a:r>
          </a:p>
          <a:p>
            <a:r>
              <a:rPr lang="en-US" dirty="0">
                <a:cs typeface="Courier New" panose="02070309020205020404" pitchFamily="49" charset="0"/>
              </a:rPr>
              <a:t>Keypair artefacts in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$HOME/.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gnupg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cs typeface="Courier New" panose="02070309020205020404" pitchFamily="49" charset="0"/>
              </a:rPr>
              <a:t>dir</a:t>
            </a:r>
            <a:endParaRPr lang="en-US" dirty="0">
              <a:cs typeface="Courier New" panose="02070309020205020404" pitchFamily="49" charset="0"/>
            </a:endParaRPr>
          </a:p>
          <a:p>
            <a:endParaRPr lang="en-US" dirty="0"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Create a </a:t>
            </a:r>
            <a:r>
              <a:rPr lang="en-US" b="1" dirty="0">
                <a:cs typeface="Courier New" panose="02070309020205020404" pitchFamily="49" charset="0"/>
              </a:rPr>
              <a:t>revocation certificate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--output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revoke.asc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--gen-revoke &lt;ID&gt;</a:t>
            </a:r>
          </a:p>
          <a:p>
            <a:r>
              <a:rPr lang="en-US" dirty="0">
                <a:cs typeface="Courier New" panose="02070309020205020404" pitchFamily="49" charset="0"/>
              </a:rPr>
              <a:t>use the email as ID</a:t>
            </a:r>
          </a:p>
          <a:p>
            <a:r>
              <a:rPr lang="en-US" dirty="0">
                <a:cs typeface="Courier New" panose="02070309020205020404" pitchFamily="49" charset="0"/>
              </a:rPr>
              <a:t>Useful to notify others the keypair may no longer be used -- </a:t>
            </a:r>
            <a:r>
              <a:rPr lang="en-US" dirty="0" err="1">
                <a:cs typeface="Courier New" panose="02070309020205020404" pitchFamily="49" charset="0"/>
              </a:rPr>
              <a:t>eg.</a:t>
            </a:r>
            <a:r>
              <a:rPr lang="en-US" dirty="0">
                <a:cs typeface="Courier New" panose="02070309020205020404" pitchFamily="49" charset="0"/>
              </a:rPr>
              <a:t> if you forgot your passphrase, lost keypair etc.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0494A5-1FF7-AA43-A2CA-56C7D4974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96064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62ABE-2A77-0445-B19C-157C1F0D7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Key Exchange and Verification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36E4B3-0216-8D42-A798-B7C3298A0E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Export a public key</a:t>
            </a:r>
            <a:br>
              <a:rPr lang="en-US" dirty="0"/>
            </a:b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--output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pub.gpg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--export &lt;ID&gt; 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#binary</a:t>
            </a:r>
            <a:br>
              <a:rPr lang="en-US" dirty="0"/>
            </a:b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--armor --export &lt;ID&gt; &gt;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pubtxt.gpg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#ascii</a:t>
            </a:r>
          </a:p>
          <a:p>
            <a:r>
              <a:rPr lang="en-US" dirty="0">
                <a:cs typeface="Courier New" panose="02070309020205020404" pitchFamily="49" charset="0"/>
              </a:rPr>
              <a:t>Import a public key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--import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billpub.gpg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#import Bill's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pubkey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Verify and sign an imported key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--edit-key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b@ms.us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#out key info &amp; prompt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command&gt;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#fingerprint, verify over phone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command&gt;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sign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#verify at prompt and done!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5E6CC6-B065-F542-86D7-66DB16F35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47926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D3819-A231-E24F-99C6-9C94C85C7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Encrypting and Decrypting Documents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B1DEE3-266D-5943-B450-13AC5B2630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Encrypt a document for Bill using Bill's public key</a:t>
            </a:r>
            <a:br>
              <a:rPr lang="en-US" dirty="0"/>
            </a:b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--output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doc_pdf.gpg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--encrypt --recipient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b@ms.us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doc.pdf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#must have Bill's public key</a:t>
            </a:r>
          </a:p>
          <a:p>
            <a:r>
              <a:rPr lang="en-US" dirty="0">
                <a:cs typeface="Courier New" panose="02070309020205020404" pitchFamily="49" charset="0"/>
              </a:rPr>
              <a:t>Bill Decrypts the document (must have his private key &amp; passphrase)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--output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doc.pdf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--decrypt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doc_pdf.gpg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Documents may be encrypted without key, just with passphrase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--output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doc_pdf.gpg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--symmetric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doc.pdf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Enter passphrase: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E82626-AA76-474E-9E1D-EB6E3DB24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05674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61BC5-BAC1-A049-A556-FCC1C8071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Authenticate Docs with Digital Signatures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D284C-76BE-5645-83CF-9491E528BA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Digitally signed document ensure they are authentic &amp; </a:t>
            </a:r>
            <a:r>
              <a:rPr lang="en-US" dirty="0" err="1"/>
              <a:t>untempered</a:t>
            </a:r>
            <a:br>
              <a:rPr lang="en-US" dirty="0"/>
            </a:b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--output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doc.signed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--sign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doc.pdf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Enter Passphrase: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/>
              <a:t>Must have the private key to sign</a:t>
            </a:r>
          </a:p>
          <a:p>
            <a:endParaRPr lang="en-US" dirty="0"/>
          </a:p>
          <a:p>
            <a:r>
              <a:rPr lang="en-US" dirty="0"/>
              <a:t>A signed document can be verified and decrypted like so:</a:t>
            </a:r>
            <a:br>
              <a:rPr lang="en-US" dirty="0"/>
            </a:b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ouput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doc.pdf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--decrypt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doc.signed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cs typeface="Courier New" panose="02070309020205020404" pitchFamily="49" charset="0"/>
              </a:rPr>
              <a:t>Must have owner's public key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0A9765-DEC2-C242-9BC8-82DF63711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37786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35302"/>
            <a:ext cx="7886700" cy="99417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part 8: Bash Tools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65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03274" y="4490264"/>
            <a:ext cx="766557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>
                <a:hlinkClick r:id="rId2" action="ppaction://hlinksldjump"/>
              </a:rPr>
              <a:t>back to toc</a:t>
            </a:r>
            <a:endParaRPr lang="en-US" sz="1013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CB0B0B-5898-B642-A603-D758F326FA7F}"/>
              </a:ext>
            </a:extLst>
          </p:cNvPr>
          <p:cNvSpPr txBox="1"/>
          <p:nvPr/>
        </p:nvSpPr>
        <p:spPr>
          <a:xfrm>
            <a:off x="2289452" y="3158264"/>
            <a:ext cx="4565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/>
              <a:t>For when that 'hello world' becomes a project</a:t>
            </a:r>
          </a:p>
        </p:txBody>
      </p:sp>
    </p:spTree>
    <p:extLst>
      <p:ext uri="{BB962C8B-B14F-4D97-AF65-F5344CB8AC3E}">
        <p14:creationId xmlns:p14="http://schemas.microsoft.com/office/powerpoint/2010/main" val="210073167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0400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Bash Shell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" y="1014572"/>
            <a:ext cx="8086725" cy="3618151"/>
          </a:xfrm>
        </p:spPr>
        <p:txBody>
          <a:bodyPr/>
          <a:lstStyle/>
          <a:p>
            <a:r>
              <a:rPr lang="en-US" dirty="0"/>
              <a:t>Commands and utilities such as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grep</a:t>
            </a:r>
            <a:r>
              <a:rPr lang="en-US" dirty="0"/>
              <a:t>,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sed</a:t>
            </a:r>
            <a:r>
              <a:rPr lang="en-US" dirty="0"/>
              <a:t>,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awk</a:t>
            </a:r>
            <a:r>
              <a:rPr lang="en-US" dirty="0"/>
              <a:t> may be invoked</a:t>
            </a:r>
          </a:p>
          <a:p>
            <a:r>
              <a:rPr lang="en-US" dirty="0"/>
              <a:t>Variables, constants, conditionals, loops  and functions may be defined</a:t>
            </a:r>
          </a:p>
          <a:p>
            <a:r>
              <a:rPr lang="en-US" dirty="0"/>
              <a:t>Arithmetic operations available</a:t>
            </a:r>
          </a:p>
          <a:p>
            <a:r>
              <a:rPr lang="en-US" dirty="0"/>
              <a:t>Logical operations &amp;&amp; (AND) and || (OR) available:</a:t>
            </a:r>
          </a:p>
          <a:p>
            <a:pPr lvl="1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wget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...|| curl ... </a:t>
            </a:r>
            <a:r>
              <a:rPr lang="en-US" dirty="0"/>
              <a:t>: run curl </a:t>
            </a:r>
            <a:r>
              <a:rPr lang="en-US" i="1" dirty="0" err="1"/>
              <a:t>iff</a:t>
            </a:r>
            <a:r>
              <a:rPr lang="en-US" dirty="0"/>
              <a:t> </a:t>
            </a:r>
            <a:r>
              <a:rPr lang="en-US" dirty="0" err="1"/>
              <a:t>wget</a:t>
            </a:r>
            <a:r>
              <a:rPr lang="en-US" dirty="0"/>
              <a:t> </a:t>
            </a:r>
            <a:r>
              <a:rPr lang="en-US" b="1" dirty="0"/>
              <a:t>fails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make install &amp;&amp; make test </a:t>
            </a:r>
            <a:r>
              <a:rPr lang="en-US" dirty="0"/>
              <a:t>: test </a:t>
            </a:r>
            <a:r>
              <a:rPr lang="en-US" i="1" dirty="0" err="1"/>
              <a:t>iff</a:t>
            </a:r>
            <a:r>
              <a:rPr lang="en-US" dirty="0"/>
              <a:t> install </a:t>
            </a:r>
            <a:r>
              <a:rPr lang="en-US" b="1" dirty="0"/>
              <a:t>succeeds</a:t>
            </a:r>
          </a:p>
          <a:p>
            <a:r>
              <a:rPr lang="en-US" dirty="0"/>
              <a:t>Shell "Startup" files set environment as you start your shell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bashrc</a:t>
            </a:r>
            <a:r>
              <a:rPr lang="en-US" dirty="0"/>
              <a:t> : a file that runs in each new shell that is spawned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bash_profile</a:t>
            </a:r>
            <a:r>
              <a:rPr lang="en-US" dirty="0"/>
              <a:t> : a file that runs only in a "login shell" </a:t>
            </a:r>
            <a:r>
              <a:rPr lang="en-US" sz="1600" dirty="0"/>
              <a:t>(and not all shells </a:t>
            </a:r>
            <a:r>
              <a:rPr lang="en-US" sz="1600" dirty="0" err="1"/>
              <a:t>eg.</a:t>
            </a:r>
            <a:r>
              <a:rPr lang="en-US" sz="1600" dirty="0"/>
              <a:t> it won't run if you invoke a shell script that creates a subshell)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5221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A1CD4-D923-8848-BFA1-1524F75DB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Aliases and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A24067-CE9A-EA47-9F15-322F2131E1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Aliases are short and convenient names for long commands</a:t>
            </a:r>
          </a:p>
          <a:p>
            <a:r>
              <a:rPr lang="en-US" dirty="0"/>
              <a:t>They are usually defined in .</a:t>
            </a:r>
            <a:r>
              <a:rPr lang="en-US" dirty="0" err="1"/>
              <a:t>bashrc</a:t>
            </a:r>
            <a:r>
              <a:rPr lang="en-US" dirty="0"/>
              <a:t> or a separate .aliases file</a:t>
            </a:r>
          </a:p>
          <a:p>
            <a:r>
              <a:rPr lang="en-US" dirty="0"/>
              <a:t>To temporarily bypass an alias (say we aliased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ls</a:t>
            </a:r>
            <a:r>
              <a:rPr lang="en-US" dirty="0"/>
              <a:t> to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ls -a</a:t>
            </a:r>
            <a:r>
              <a:rPr lang="en-US" dirty="0"/>
              <a:t>), use \: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\ls</a:t>
            </a:r>
          </a:p>
          <a:p>
            <a:r>
              <a:rPr lang="en-US" dirty="0"/>
              <a:t>Bash functions are usually defined in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bashrc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/.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bash_profile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Functions are more expressive and preferred over aliases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809C87-6EDD-B84A-A805-4F3EEAEC4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16094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A9F6D-06D7-2849-91F4-A3F2882C2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Examples of useful aliases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8BC565-53E2-5E44-A11D-6293F3500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60215"/>
            <a:ext cx="7886700" cy="3354174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alias s=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ssh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alias c=clear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alias cx='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chmod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+x'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alias ls='ls 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thor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alias more=less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alias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='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auxf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alias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psg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='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aux | grep -v grep | grep -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-e USER -e'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alias ..='cd ..'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alias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='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fjH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-u $USER'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alias cleanup='rm -f *.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*.aux *.log'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9DFB5E-7FAB-5F40-B934-5949CE075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6877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E4D38-DEF3-514A-9238-3EC76C651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Examples of useful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3D6996-7508-C64D-BD6B-56DDE8E08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mcd() {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mkdir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-p $1; cd $1 }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cdl() { cd $1; ls}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backup() {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"$1"{,.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bak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};}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#test first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gfind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 find / 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iname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$@ 2&gt;/dev/null }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lfind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 find . 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iname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$@ 2&gt;/dev/null }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rtfm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 help $@ || man $@ || $BROWSER "http://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www.google.com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search?q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=$@"; }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See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/share/doc/bash-*/examples/functions</a:t>
            </a:r>
            <a:r>
              <a:rPr lang="en-US" dirty="0"/>
              <a:t> for more function examples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561303-2026-5C4E-92B7-47ED03FEC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5475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722517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part 2: Basics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03274" y="4490264"/>
            <a:ext cx="766557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>
                <a:hlinkClick r:id="rId2" action="ppaction://hlinksldjump"/>
              </a:rPr>
              <a:t>back to toc</a:t>
            </a:r>
            <a:endParaRPr lang="en-US" sz="1013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3EFE85-4119-F045-A0B1-94355E9BFD49}"/>
              </a:ext>
            </a:extLst>
          </p:cNvPr>
          <p:cNvSpPr txBox="1"/>
          <p:nvPr/>
        </p:nvSpPr>
        <p:spPr>
          <a:xfrm>
            <a:off x="2161725" y="2745479"/>
            <a:ext cx="4820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/>
              <a:t>welcome to the school of command line wizardry!</a:t>
            </a:r>
          </a:p>
        </p:txBody>
      </p:sp>
    </p:spTree>
    <p:extLst>
      <p:ext uri="{BB962C8B-B14F-4D97-AF65-F5344CB8AC3E}">
        <p14:creationId xmlns:p14="http://schemas.microsoft.com/office/powerpoint/2010/main" val="193889482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0798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Variables and Command Substitution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24003"/>
            <a:ext cx="7886700" cy="3608720"/>
          </a:xfrm>
        </p:spPr>
        <p:txBody>
          <a:bodyPr>
            <a:normAutofit/>
          </a:bodyPr>
          <a:lstStyle/>
          <a:p>
            <a:r>
              <a:rPr lang="en-US" dirty="0"/>
              <a:t>Variables are implicitly typed</a:t>
            </a:r>
          </a:p>
          <a:p>
            <a:r>
              <a:rPr lang="en-US" dirty="0"/>
              <a:t>May be a literal value or </a:t>
            </a:r>
            <a:r>
              <a:rPr lang="en-US" b="1" i="1" dirty="0"/>
              <a:t>command substitute</a:t>
            </a:r>
          </a:p>
          <a:p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vname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=value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#assign value to variable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vname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$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vname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#read value of variable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vname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Command substitution:</a:t>
            </a:r>
          </a:p>
          <a:p>
            <a:pPr lvl="1"/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curdir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=$(</a:t>
            </a:r>
            <a:r>
              <a:rPr lang="en-US" b="1">
                <a:latin typeface="Courier New" charset="0"/>
                <a:ea typeface="Courier New" charset="0"/>
                <a:cs typeface="Courier New" charset="0"/>
              </a:rPr>
              <a:t>pwd)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pPr lvl="1"/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curdate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=$(date +%F)</a:t>
            </a:r>
          </a:p>
          <a:p>
            <a:pPr lvl="1"/>
            <a:r>
              <a:rPr lang="en-US" sz="1575" b="1" dirty="0">
                <a:latin typeface="Courier New" charset="0"/>
                <a:ea typeface="Courier New" charset="0"/>
                <a:cs typeface="Courier New" charset="0"/>
              </a:rPr>
              <a:t>echo "There are $(ls -1 | </a:t>
            </a:r>
            <a:r>
              <a:rPr lang="en-US" sz="1575" b="1" dirty="0" err="1">
                <a:latin typeface="Courier New" charset="0"/>
                <a:ea typeface="Courier New" charset="0"/>
                <a:cs typeface="Courier New" charset="0"/>
              </a:rPr>
              <a:t>wc</a:t>
            </a:r>
            <a:r>
              <a:rPr lang="en-US" sz="1575" b="1" dirty="0">
                <a:latin typeface="Courier New" charset="0"/>
                <a:ea typeface="Courier New" charset="0"/>
                <a:cs typeface="Courier New" charset="0"/>
              </a:rPr>
              <a:t> -l) items in the current </a:t>
            </a:r>
            <a:r>
              <a:rPr lang="en-US" sz="1575" b="1" dirty="0" err="1">
                <a:latin typeface="Courier New" charset="0"/>
                <a:ea typeface="Courier New" charset="0"/>
                <a:cs typeface="Courier New" charset="0"/>
              </a:rPr>
              <a:t>dir</a:t>
            </a:r>
            <a:r>
              <a:rPr lang="en-US" sz="1575" b="1" dirty="0">
                <a:latin typeface="Courier New" charset="0"/>
                <a:ea typeface="Courier New" charset="0"/>
                <a:cs typeface="Courier New" charset="0"/>
              </a:rPr>
              <a:t>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70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716478" y="2571593"/>
            <a:ext cx="1598515" cy="5599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13" b="1" dirty="0">
                <a:latin typeface="Courier New" charset="0"/>
                <a:ea typeface="Courier New" charset="0"/>
                <a:cs typeface="Courier New" charset="0"/>
              </a:rPr>
              <a:t>#!/bin/</a:t>
            </a:r>
            <a:r>
              <a:rPr lang="en-US" sz="1013" b="1" dirty="0" err="1">
                <a:latin typeface="Courier New" charset="0"/>
                <a:ea typeface="Courier New" charset="0"/>
                <a:cs typeface="Courier New" charset="0"/>
              </a:rPr>
              <a:t>sh</a:t>
            </a:r>
            <a:endParaRPr lang="en-US" sz="1013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013" b="1" dirty="0" err="1">
                <a:latin typeface="Courier New" charset="0"/>
                <a:ea typeface="Courier New" charset="0"/>
                <a:cs typeface="Courier New" charset="0"/>
              </a:rPr>
              <a:t>msg</a:t>
            </a:r>
            <a:r>
              <a:rPr lang="en-US" sz="1013" b="1" dirty="0">
                <a:latin typeface="Courier New" charset="0"/>
                <a:ea typeface="Courier New" charset="0"/>
                <a:cs typeface="Courier New" charset="0"/>
              </a:rPr>
              <a:t>="Hello World" </a:t>
            </a:r>
          </a:p>
          <a:p>
            <a:r>
              <a:rPr lang="en-US" sz="1013" b="1" dirty="0">
                <a:latin typeface="Courier New" charset="0"/>
                <a:ea typeface="Courier New" charset="0"/>
                <a:cs typeface="Courier New" charset="0"/>
              </a:rPr>
              <a:t>echo $</a:t>
            </a:r>
            <a:r>
              <a:rPr lang="en-US" sz="1013" b="1" dirty="0" err="1">
                <a:latin typeface="Courier New" charset="0"/>
                <a:ea typeface="Courier New" charset="0"/>
                <a:cs typeface="Courier New" charset="0"/>
              </a:rPr>
              <a:t>msg</a:t>
            </a:r>
            <a:endParaRPr lang="en-US" sz="1013" b="1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01396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Conditionals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06173"/>
            <a:ext cx="7886700" cy="3263504"/>
          </a:xfrm>
        </p:spPr>
        <p:txBody>
          <a:bodyPr/>
          <a:lstStyle/>
          <a:p>
            <a:r>
              <a:rPr lang="en-US" dirty="0"/>
              <a:t>if-then-else construct to branch similar to programming languages</a:t>
            </a:r>
          </a:p>
          <a:p>
            <a:r>
              <a:rPr lang="en-US" dirty="0"/>
              <a:t>Two forms of conditional evaluation mechanisms: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test</a:t>
            </a:r>
            <a:r>
              <a:rPr lang="en-US" dirty="0"/>
              <a:t> and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[ </a:t>
            </a:r>
            <a:r>
              <a:rPr lang="is-IS" b="1" dirty="0">
                <a:latin typeface="Courier New" charset="0"/>
                <a:ea typeface="Courier New" charset="0"/>
                <a:cs typeface="Courier New" charset="0"/>
              </a:rPr>
              <a:t>…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]</a:t>
            </a:r>
          </a:p>
          <a:p>
            <a:pPr marL="0" indent="0">
              <a:buNone/>
            </a:pPr>
            <a:br>
              <a:rPr lang="en-US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$ if test $USER = 'km0'; then echo 'I know you'; else echo 'Who are you'; fi</a:t>
            </a:r>
          </a:p>
          <a:p>
            <a:pPr marL="0" indent="0">
              <a:buNone/>
            </a:pPr>
            <a:br>
              <a:rPr lang="en-US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$ if [ -f /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etc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yum.conf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]; then echo '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yum.conf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exists'; else echo 'file do not exist'; fi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72326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0193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Conditionals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06172"/>
            <a:ext cx="7886700" cy="366109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string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-z string</a:t>
            </a:r>
            <a:r>
              <a:rPr lang="en-US" dirty="0"/>
              <a:t>: length of string 0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-n string</a:t>
            </a:r>
            <a:r>
              <a:rPr lang="en-US" dirty="0"/>
              <a:t>: length of string not 0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string1 = string2</a:t>
            </a:r>
            <a:r>
              <a:rPr lang="en-US" dirty="0"/>
              <a:t>: strings are identical (note a single =)</a:t>
            </a:r>
          </a:p>
          <a:p>
            <a:r>
              <a:rPr lang="en-US" dirty="0"/>
              <a:t>numeric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int1 -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int2</a:t>
            </a:r>
            <a:r>
              <a:rPr lang="en-US" dirty="0"/>
              <a:t>: first </a:t>
            </a:r>
            <a:r>
              <a:rPr lang="en-US" dirty="0" err="1"/>
              <a:t>int</a:t>
            </a:r>
            <a:r>
              <a:rPr lang="en-US" dirty="0"/>
              <a:t> equal to second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-ne, 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-le</a:t>
            </a:r>
            <a:r>
              <a:rPr lang="en-US" dirty="0"/>
              <a:t>: not-equal, greater-than, -greater-or-equal...</a:t>
            </a:r>
          </a:p>
          <a:p>
            <a:r>
              <a:rPr lang="en-US" dirty="0"/>
              <a:t>file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-r filename</a:t>
            </a:r>
            <a:r>
              <a:rPr lang="en-US" dirty="0"/>
              <a:t>: file exists and is readable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-w filename</a:t>
            </a:r>
            <a:r>
              <a:rPr lang="en-US" dirty="0"/>
              <a:t>: file exists and is writable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-f, -d, -s</a:t>
            </a:r>
            <a:r>
              <a:rPr lang="en-US" dirty="0"/>
              <a:t>: regular file, directory, exists and not empty</a:t>
            </a:r>
          </a:p>
          <a:p>
            <a:r>
              <a:rPr lang="en-US" dirty="0"/>
              <a:t>logic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!, -a, -o</a:t>
            </a:r>
            <a:r>
              <a:rPr lang="en-US" dirty="0"/>
              <a:t>: negate, logical and, logical 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41966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72141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19596"/>
            <a:ext cx="7886700" cy="3263504"/>
          </a:xfrm>
        </p:spPr>
        <p:txBody>
          <a:bodyPr>
            <a:normAutofit/>
          </a:bodyPr>
          <a:lstStyle/>
          <a:p>
            <a:r>
              <a:rPr lang="en-US" dirty="0"/>
              <a:t>Basic structure (three forms):</a:t>
            </a:r>
            <a:br>
              <a:rPr lang="en-US" dirty="0"/>
            </a:b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for </a:t>
            </a:r>
            <a:r>
              <a:rPr lang="en-US" sz="2000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 in {0..9}; do echo $</a:t>
            </a:r>
            <a:r>
              <a:rPr lang="en-US" sz="2000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; done</a:t>
            </a:r>
            <a:br>
              <a:rPr lang="en-US" sz="2000" b="1" dirty="0">
                <a:latin typeface="Courier New" charset="0"/>
                <a:ea typeface="Courier New" charset="0"/>
                <a:cs typeface="Courier New" charset="0"/>
              </a:rPr>
            </a:br>
            <a:br>
              <a:rPr lang="en-US" sz="20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for ((</a:t>
            </a:r>
            <a:r>
              <a:rPr lang="en-US" sz="2000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=0;i&lt;10;i++)){ echo $</a:t>
            </a:r>
            <a:r>
              <a:rPr lang="en-US" sz="2000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;} 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#C-like</a:t>
            </a:r>
            <a:br>
              <a:rPr lang="en-US" sz="2000" b="1" dirty="0">
                <a:latin typeface="Courier New" charset="0"/>
                <a:ea typeface="Courier New" charset="0"/>
                <a:cs typeface="Courier New" charset="0"/>
              </a:rPr>
            </a:br>
            <a:br>
              <a:rPr lang="en-US" sz="20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for var in list; do command; done 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#'python-like'</a:t>
            </a:r>
            <a:endParaRPr lang="en-US" dirty="0"/>
          </a:p>
          <a:p>
            <a:endParaRPr lang="en-US" sz="2400" dirty="0">
              <a:ea typeface="Courier New" charset="0"/>
              <a:cs typeface="Courier New" charset="0"/>
            </a:endParaRPr>
          </a:p>
          <a:p>
            <a:r>
              <a:rPr lang="en-US" sz="2400" dirty="0">
                <a:ea typeface="Courier New" charset="0"/>
                <a:cs typeface="Courier New" charset="0"/>
              </a:rPr>
              <a:t>often used with command substitution:</a:t>
            </a:r>
            <a:br>
              <a:rPr lang="en-US" sz="2400" dirty="0">
                <a:ea typeface="Courier New" charset="0"/>
                <a:cs typeface="Courier New" charset="0"/>
              </a:rPr>
            </a:b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for </a:t>
            </a:r>
            <a:r>
              <a:rPr lang="en-US" sz="2000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 in $(\ls -1 *.txt); do echo "$</a:t>
            </a:r>
            <a:r>
              <a:rPr lang="en-US" sz="2000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"; done</a:t>
            </a:r>
            <a:br>
              <a:rPr lang="en-US" sz="20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for </a:t>
            </a:r>
            <a:r>
              <a:rPr lang="en-US" sz="2000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 in $(</a:t>
            </a:r>
            <a:r>
              <a:rPr lang="en-US" sz="2000" b="1" dirty="0" err="1">
                <a:latin typeface="Courier New" charset="0"/>
                <a:ea typeface="Courier New" charset="0"/>
                <a:cs typeface="Courier New" charset="0"/>
              </a:rPr>
              <a:t>get_files.sh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); do </a:t>
            </a:r>
            <a:r>
              <a:rPr lang="en-US" sz="2000" b="1" dirty="0" err="1">
                <a:latin typeface="Courier New" charset="0"/>
                <a:ea typeface="Courier New" charset="0"/>
                <a:cs typeface="Courier New" charset="0"/>
              </a:rPr>
              <a:t>upload.sh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 "$</a:t>
            </a:r>
            <a:r>
              <a:rPr lang="en-US" sz="2000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"; done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98032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95616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The heredoc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"</a:t>
            </a:r>
            <a:r>
              <a:rPr lang="en-US" dirty="0" err="1"/>
              <a:t>inplace</a:t>
            </a:r>
            <a:r>
              <a:rPr lang="en-US" dirty="0"/>
              <a:t>" files</a:t>
            </a:r>
          </a:p>
          <a:p>
            <a:r>
              <a:rPr lang="en-US" dirty="0"/>
              <a:t>example:</a:t>
            </a:r>
          </a:p>
          <a:p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sh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&lt;&lt; END</a:t>
            </a:r>
            <a:br>
              <a:rPr lang="en-US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echo "Hello World"</a:t>
            </a:r>
            <a:br>
              <a:rPr lang="en-US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END </a:t>
            </a:r>
            <a:r>
              <a:rPr lang="en-US" b="1" i="1" dirty="0">
                <a:latin typeface="Courier New" charset="0"/>
                <a:ea typeface="Courier New" charset="0"/>
                <a:cs typeface="Courier New" charset="0"/>
              </a:rPr>
              <a:t>&lt;press enter&gt;</a:t>
            </a:r>
            <a:endParaRPr lang="en-US" dirty="0"/>
          </a:p>
          <a:p>
            <a:r>
              <a:rPr lang="en-US" dirty="0"/>
              <a:t>Uses of </a:t>
            </a:r>
            <a:r>
              <a:rPr lang="en-US" dirty="0" err="1"/>
              <a:t>heredoc</a:t>
            </a:r>
            <a:endParaRPr lang="en-US" dirty="0"/>
          </a:p>
          <a:p>
            <a:pPr lvl="1"/>
            <a:r>
              <a:rPr lang="en-US" dirty="0"/>
              <a:t>Multiline message using cat</a:t>
            </a:r>
          </a:p>
          <a:p>
            <a:pPr lvl="1"/>
            <a:r>
              <a:rPr lang="en-US" dirty="0"/>
              <a:t>Use variables to plug into</a:t>
            </a:r>
            <a:br>
              <a:rPr lang="en-US" dirty="0"/>
            </a:br>
            <a:r>
              <a:rPr lang="en-US" dirty="0"/>
              <a:t>created files, </a:t>
            </a:r>
            <a:r>
              <a:rPr lang="en-US" dirty="0" err="1"/>
              <a:t>eg</a:t>
            </a:r>
            <a:r>
              <a:rPr lang="en-US" dirty="0"/>
              <a:t> test multiple </a:t>
            </a:r>
            <a:br>
              <a:rPr lang="en-US" dirty="0"/>
            </a:br>
            <a:r>
              <a:rPr lang="en-US" dirty="0"/>
              <a:t>configurations for a program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74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112369" y="1167075"/>
            <a:ext cx="4269117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cat &lt;&lt; EOF |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create -f -</a:t>
            </a:r>
            <a:b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apiVersion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v1</a:t>
            </a:r>
            <a:b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kind: Pod</a:t>
            </a:r>
            <a:b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metadata:</a:t>
            </a:r>
            <a:b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name: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nginx</a:t>
            </a:r>
            <a:b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spec:</a:t>
            </a:r>
            <a:b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containers:</a:t>
            </a:r>
            <a:b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- name: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nginx</a:t>
            </a:r>
            <a:b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image: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nginx</a:t>
            </a:r>
            <a:b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EOF</a:t>
            </a:r>
            <a:endParaRPr lang="en-US" sz="1200" b="1" dirty="0">
              <a:latin typeface="Courier New" panose="02070309020205020404" pitchFamily="49" charset="0"/>
              <a:ea typeface="Courier New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12373" y="3185661"/>
            <a:ext cx="5019323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#!/bin/bash</a:t>
            </a:r>
          </a:p>
          <a:p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for </a:t>
            </a:r>
            <a:r>
              <a:rPr lang="en-US" sz="1200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 in local remote cluster all</a:t>
            </a:r>
          </a:p>
          <a:p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do</a:t>
            </a:r>
          </a:p>
          <a:p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  cat &lt;&lt;END&gt;</a:t>
            </a:r>
            <a:r>
              <a:rPr lang="en-US" sz="1200" b="1" dirty="0" err="1">
                <a:latin typeface="Courier New" charset="0"/>
                <a:ea typeface="Courier New" charset="0"/>
                <a:cs typeface="Courier New" charset="0"/>
              </a:rPr>
              <a:t>install.yml</a:t>
            </a:r>
            <a:endParaRPr lang="en-US" sz="12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  ---</a:t>
            </a:r>
          </a:p>
          <a:p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  - hosts: $</a:t>
            </a:r>
            <a:r>
              <a:rPr lang="en-US" sz="1200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endParaRPr lang="en-US" sz="12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  &lt;other stuff&gt;</a:t>
            </a:r>
          </a:p>
          <a:p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  END</a:t>
            </a:r>
          </a:p>
          <a:p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  ansible-playbook </a:t>
            </a:r>
            <a:r>
              <a:rPr lang="en-US" sz="1200" b="1" dirty="0" err="1">
                <a:latin typeface="Courier New" charset="0"/>
                <a:ea typeface="Courier New" charset="0"/>
                <a:cs typeface="Courier New" charset="0"/>
              </a:rPr>
              <a:t>install.yml</a:t>
            </a:r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 --check &gt; out"$</a:t>
            </a:r>
            <a:r>
              <a:rPr lang="en-US" sz="1200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".txt</a:t>
            </a:r>
          </a:p>
          <a:p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done</a:t>
            </a:r>
          </a:p>
        </p:txBody>
      </p:sp>
    </p:spTree>
    <p:extLst>
      <p:ext uri="{BB962C8B-B14F-4D97-AF65-F5344CB8AC3E}">
        <p14:creationId xmlns:p14="http://schemas.microsoft.com/office/powerpoint/2010/main" val="118004428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884402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part 9: Program Development Tools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75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03274" y="4490264"/>
            <a:ext cx="766557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>
                <a:hlinkClick r:id="rId2" action="ppaction://hlinksldjump"/>
              </a:rPr>
              <a:t>back to toc</a:t>
            </a:r>
            <a:endParaRPr lang="en-US" sz="1013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B5E53C-82BE-0248-AB2C-33177DA45D95}"/>
              </a:ext>
            </a:extLst>
          </p:cNvPr>
          <p:cNvSpPr txBox="1"/>
          <p:nvPr/>
        </p:nvSpPr>
        <p:spPr>
          <a:xfrm>
            <a:off x="3727408" y="2962206"/>
            <a:ext cx="1689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i="1" dirty="0"/>
              <a:t>get-serious stuff</a:t>
            </a:r>
          </a:p>
        </p:txBody>
      </p:sp>
    </p:spTree>
    <p:extLst>
      <p:ext uri="{BB962C8B-B14F-4D97-AF65-F5344CB8AC3E}">
        <p14:creationId xmlns:p14="http://schemas.microsoft.com/office/powerpoint/2010/main" val="80549035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BC8F3-93A0-ED44-9EE3-1789F6A09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Programming Language Platforms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847D43-1966-4744-BE05-EAEE50E4A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76</a:t>
            </a:fld>
            <a:endParaRPr lang="en-US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288B10B6-8DC2-F944-821F-98C9E06B21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3263504"/>
          </a:xfrm>
        </p:spPr>
        <p:txBody>
          <a:bodyPr>
            <a:normAutofit/>
          </a:bodyPr>
          <a:lstStyle/>
          <a:p>
            <a:r>
              <a:rPr lang="en-US" dirty="0">
                <a:cs typeface="Courier New" panose="02070309020205020404" pitchFamily="49" charset="0"/>
              </a:rPr>
              <a:t>Interpreted programming platforms available on most systems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Python - covered a bit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Perl - not covered</a:t>
            </a:r>
          </a:p>
          <a:p>
            <a:pPr lvl="1"/>
            <a:r>
              <a:rPr lang="en-US" dirty="0" err="1">
                <a:cs typeface="Courier New" panose="02070309020205020404" pitchFamily="49" charset="0"/>
              </a:rPr>
              <a:t>awk</a:t>
            </a:r>
            <a:r>
              <a:rPr lang="en-US" dirty="0">
                <a:cs typeface="Courier New" panose="02070309020205020404" pitchFamily="49" charset="0"/>
              </a:rPr>
              <a:t> - covered some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Bash - covered some  </a:t>
            </a:r>
          </a:p>
          <a:p>
            <a:r>
              <a:rPr lang="en-US" dirty="0">
                <a:cs typeface="Courier New" panose="02070309020205020404" pitchFamily="49" charset="0"/>
              </a:rPr>
              <a:t>Compiled programming platforms available on most systems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C - cover some in this section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Fortran - not covered</a:t>
            </a:r>
          </a:p>
          <a:p>
            <a:r>
              <a:rPr lang="en-US" dirty="0">
                <a:cs typeface="Courier New" panose="02070309020205020404" pitchFamily="49" charset="0"/>
              </a:rPr>
              <a:t>Additionally, a build system called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Make</a:t>
            </a:r>
            <a:r>
              <a:rPr lang="en-US" dirty="0">
                <a:cs typeface="Courier New" panose="02070309020205020404" pitchFamily="49" charset="0"/>
              </a:rPr>
              <a:t> is available</a:t>
            </a:r>
          </a:p>
        </p:txBody>
      </p:sp>
    </p:spTree>
    <p:extLst>
      <p:ext uri="{BB962C8B-B14F-4D97-AF65-F5344CB8AC3E}">
        <p14:creationId xmlns:p14="http://schemas.microsoft.com/office/powerpoint/2010/main" val="242299978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F250E-4354-3C4B-B42B-0E6B56EE9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Elements of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dirty="0"/>
              <a:t> Program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72256-340D-E24D-9C8D-338DA98710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6399" y="1369219"/>
            <a:ext cx="7886700" cy="3263504"/>
          </a:xfrm>
        </p:spPr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b="1" dirty="0"/>
              <a:t>source code</a:t>
            </a:r>
            <a:r>
              <a:rPr lang="en-US" dirty="0"/>
              <a:t> that is written/edited by a programmer</a:t>
            </a:r>
          </a:p>
          <a:p>
            <a:pPr lvl="1"/>
            <a:r>
              <a:rPr lang="en-US" dirty="0"/>
              <a:t>Often split into header files (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.h</a:t>
            </a:r>
            <a:r>
              <a:rPr lang="en-US" dirty="0"/>
              <a:t>) and source code files (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.c</a:t>
            </a:r>
            <a:r>
              <a:rPr lang="en-US" dirty="0"/>
              <a:t>)</a:t>
            </a:r>
          </a:p>
          <a:p>
            <a:r>
              <a:rPr lang="en-US" dirty="0"/>
              <a:t>The compiler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gcc</a:t>
            </a:r>
            <a:r>
              <a:rPr lang="en-US" dirty="0"/>
              <a:t> does the following</a:t>
            </a:r>
          </a:p>
          <a:p>
            <a:pPr lvl="1"/>
            <a:r>
              <a:rPr lang="en-US" dirty="0"/>
              <a:t>compile (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-S</a:t>
            </a:r>
            <a:r>
              <a:rPr lang="en-US" dirty="0"/>
              <a:t> ) convert the source code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(.c)</a:t>
            </a:r>
            <a:r>
              <a:rPr lang="en-US" dirty="0"/>
              <a:t> to </a:t>
            </a:r>
            <a:r>
              <a:rPr lang="en-US" b="1" dirty="0"/>
              <a:t>assembly code</a:t>
            </a:r>
            <a:r>
              <a:rPr lang="en-US" dirty="0"/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(.s)</a:t>
            </a:r>
          </a:p>
          <a:p>
            <a:pPr lvl="1"/>
            <a:r>
              <a:rPr lang="en-US" dirty="0"/>
              <a:t>assemble (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-c</a:t>
            </a:r>
            <a:r>
              <a:rPr lang="en-US" dirty="0"/>
              <a:t> ) -- translate the assembly code to </a:t>
            </a:r>
            <a:r>
              <a:rPr lang="en-US" b="1" dirty="0"/>
              <a:t>object code</a:t>
            </a:r>
            <a:r>
              <a:rPr lang="en-US" dirty="0"/>
              <a:t>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(.o)</a:t>
            </a:r>
          </a:p>
          <a:p>
            <a:pPr lvl="1"/>
            <a:r>
              <a:rPr lang="en-US" dirty="0"/>
              <a:t>link (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-l</a:t>
            </a:r>
            <a:r>
              <a:rPr lang="en-US" dirty="0"/>
              <a:t> ) -- link to the standard libraries to produce </a:t>
            </a:r>
            <a:r>
              <a:rPr lang="en-US" b="1" dirty="0"/>
              <a:t>executable</a:t>
            </a:r>
          </a:p>
          <a:p>
            <a:endParaRPr lang="en-US" dirty="0"/>
          </a:p>
          <a:p>
            <a:r>
              <a:rPr lang="en-US" dirty="0"/>
              <a:t>By default </a:t>
            </a:r>
            <a:r>
              <a:rPr lang="en-US" dirty="0" err="1"/>
              <a:t>gcc</a:t>
            </a:r>
            <a:r>
              <a:rPr lang="en-US" dirty="0"/>
              <a:t> combines the above stages producing the executable</a:t>
            </a:r>
            <a:br>
              <a:rPr lang="en-US" dirty="0"/>
            </a:b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hello.c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#creates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no .o or .s files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B72C06-ECD2-FB4B-A7A7-1E08AC5F8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47305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2A3E6-D51E-9B47-99E3-F01FF47BA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make</a:t>
            </a:r>
            <a:r>
              <a:rPr lang="en-US" dirty="0"/>
              <a:t> build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7CC77-4616-9A41-BF57-DB835565B7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Automates compilation of multiple source files in a complex project</a:t>
            </a:r>
          </a:p>
          <a:p>
            <a:endParaRPr lang="en-US" dirty="0"/>
          </a:p>
          <a:p>
            <a:r>
              <a:rPr lang="en-US" dirty="0"/>
              <a:t>Streamlines dependent actions and performs them in order</a:t>
            </a:r>
          </a:p>
          <a:p>
            <a:endParaRPr lang="en-US" dirty="0"/>
          </a:p>
          <a:p>
            <a:r>
              <a:rPr lang="en-US" dirty="0"/>
              <a:t>Reads configuration from a "build" file usually named as </a:t>
            </a:r>
            <a:r>
              <a:rPr lang="en-US" dirty="0" err="1"/>
              <a:t>Makefile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Makefile</a:t>
            </a:r>
            <a:r>
              <a:rPr lang="en-US" dirty="0"/>
              <a:t> acts as an artefact of project build process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66F2ED-598A-1542-B16A-BB7DF63CC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508606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CAFD1-F7D3-2E4F-83FF-C0BC5A1A8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Anatomy of a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Makefile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C0DAB-BAA7-4F4B-BDE7-575965C6F6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5296" y="1369219"/>
            <a:ext cx="7012022" cy="3263504"/>
          </a:xfrm>
        </p:spPr>
        <p:txBody>
          <a:bodyPr/>
          <a:lstStyle/>
          <a:p>
            <a:pPr marL="0" indent="0"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an_exe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main.o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dep1.o dep2.o     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-o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an_exe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main.o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dep1.o dep2.o 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lm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dep1.o: dep1.c                   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-c dep1.c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dep2.o: dep2.c                   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-c dep2.c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main.o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main.c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-c 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main.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42D9E0-73A0-B24D-8CD5-E61CF33C2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79</a:t>
            </a:fld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C75C11A-C1A4-6744-8D3A-CA47184EC18E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957400" y="1642821"/>
            <a:ext cx="577896" cy="84455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D55F2C9-64C6-6942-8BE2-9CAE394BA01E}"/>
              </a:ext>
            </a:extLst>
          </p:cNvPr>
          <p:cNvSpPr txBox="1"/>
          <p:nvPr/>
        </p:nvSpPr>
        <p:spPr>
          <a:xfrm>
            <a:off x="413661" y="233349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rules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A871A39-0E4C-9348-AF6A-F3E8AE7BA7DA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957400" y="2159239"/>
            <a:ext cx="577896" cy="3281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F65994E-A774-1C48-BDEA-73EF3648207E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957400" y="2487379"/>
            <a:ext cx="577896" cy="1955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AA9B26D-BCE6-BB40-A2DF-7FAE3726D647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957400" y="2487379"/>
            <a:ext cx="577896" cy="78498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AE3E21B-0605-2645-84E8-C2533EC57AF7}"/>
              </a:ext>
            </a:extLst>
          </p:cNvPr>
          <p:cNvSpPr txBox="1"/>
          <p:nvPr/>
        </p:nvSpPr>
        <p:spPr>
          <a:xfrm>
            <a:off x="1342214" y="628425"/>
            <a:ext cx="6232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target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1C8F68D-82DA-6C43-8F61-0ADA153830F3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1653838" y="936202"/>
            <a:ext cx="376130" cy="44974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6DFEED4-62A8-204D-802E-40E5C9C5AB9D}"/>
              </a:ext>
            </a:extLst>
          </p:cNvPr>
          <p:cNvSpPr txBox="1"/>
          <p:nvPr/>
        </p:nvSpPr>
        <p:spPr>
          <a:xfrm>
            <a:off x="2144303" y="611696"/>
            <a:ext cx="12041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dependencies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09DCEA6-7092-E747-B18A-D0A2A0F79A04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2746391" y="919473"/>
            <a:ext cx="2771006" cy="44974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2C5412B-F3B0-6D48-81BB-3CB927586794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2746391" y="919473"/>
            <a:ext cx="1608633" cy="44974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E7B0C65-001B-4B49-96F2-D8224036B073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2746391" y="919473"/>
            <a:ext cx="445329" cy="4381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3565B387-10A2-EB4C-841F-24F594BA77E4}"/>
              </a:ext>
            </a:extLst>
          </p:cNvPr>
          <p:cNvSpPr txBox="1"/>
          <p:nvPr/>
        </p:nvSpPr>
        <p:spPr>
          <a:xfrm>
            <a:off x="2266555" y="4158224"/>
            <a:ext cx="21835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command to achieve target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4372E76-EF1F-9447-AF33-8A5E2FE7A622}"/>
              </a:ext>
            </a:extLst>
          </p:cNvPr>
          <p:cNvCxnSpPr>
            <a:cxnSpLocks/>
          </p:cNvCxnSpPr>
          <p:nvPr/>
        </p:nvCxnSpPr>
        <p:spPr>
          <a:xfrm flipV="1">
            <a:off x="3358328" y="3774282"/>
            <a:ext cx="0" cy="3839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ight Brace 33">
            <a:extLst>
              <a:ext uri="{FF2B5EF4-FFF2-40B4-BE49-F238E27FC236}">
                <a16:creationId xmlns:a16="http://schemas.microsoft.com/office/drawing/2014/main" id="{9DFF8BD1-4B85-614D-B54A-EDDDB7BFFD87}"/>
              </a:ext>
            </a:extLst>
          </p:cNvPr>
          <p:cNvSpPr/>
          <p:nvPr/>
        </p:nvSpPr>
        <p:spPr>
          <a:xfrm rot="16200000" flipH="1">
            <a:off x="1853155" y="3348886"/>
            <a:ext cx="125826" cy="761542"/>
          </a:xfrm>
          <a:prstGeom prst="rightBrac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FEB2A8E-33A1-5843-9EF2-5C84F5701B3F}"/>
              </a:ext>
            </a:extLst>
          </p:cNvPr>
          <p:cNvSpPr txBox="1"/>
          <p:nvPr/>
        </p:nvSpPr>
        <p:spPr>
          <a:xfrm>
            <a:off x="1321675" y="3835136"/>
            <a:ext cx="11823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must be a </a:t>
            </a:r>
            <a:r>
              <a:rPr lang="en-US" sz="1400" b="1" dirty="0"/>
              <a:t>tab</a:t>
            </a:r>
          </a:p>
        </p:txBody>
      </p:sp>
    </p:spTree>
    <p:extLst>
      <p:ext uri="{BB962C8B-B14F-4D97-AF65-F5344CB8AC3E}">
        <p14:creationId xmlns:p14="http://schemas.microsoft.com/office/powerpoint/2010/main" val="33978604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Anatomy of a Typical Command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 ls -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lh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/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etc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| grep </a:t>
            </a:r>
            <a:r>
              <a:rPr lang="en-US" dirty="0"/>
              <a:t>'</a:t>
            </a:r>
            <a:r>
              <a:rPr lang="en-US" b="1" dirty="0" err="1">
                <a:latin typeface="Courier" charset="0"/>
              </a:rPr>
              <a:t>conf</a:t>
            </a:r>
            <a:r>
              <a:rPr lang="en-US" dirty="0"/>
              <a:t>'</a:t>
            </a:r>
            <a:endParaRPr lang="en-US" b="1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8</a:t>
            </a:fld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2999587" y="3172968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3596138" y="2221992"/>
            <a:ext cx="0" cy="53949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4846715" y="3235509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5344886" y="2232774"/>
            <a:ext cx="0" cy="53949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180628" y="2224350"/>
            <a:ext cx="0" cy="53949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572240" y="3620622"/>
            <a:ext cx="716863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command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773577" y="1933863"/>
            <a:ext cx="702436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argument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626784" y="3623947"/>
            <a:ext cx="417102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pipe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290275" y="1943104"/>
            <a:ext cx="585417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options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914708" y="1926294"/>
            <a:ext cx="716863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command</a:t>
            </a:r>
          </a:p>
        </p:txBody>
      </p:sp>
    </p:spTree>
    <p:extLst>
      <p:ext uri="{BB962C8B-B14F-4D97-AF65-F5344CB8AC3E}">
        <p14:creationId xmlns:p14="http://schemas.microsoft.com/office/powerpoint/2010/main" val="39553993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92672-34FA-0C44-BF6A-5220158B8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How the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make</a:t>
            </a:r>
            <a:r>
              <a:rPr lang="en-US" dirty="0"/>
              <a:t> command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967603-1DBC-F243-BB68-DF1A892FA9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make</a:t>
            </a:r>
            <a:r>
              <a:rPr lang="en-US" dirty="0"/>
              <a:t> command will read from the </a:t>
            </a:r>
            <a:r>
              <a:rPr lang="en-US" dirty="0" err="1"/>
              <a:t>Makefile</a:t>
            </a:r>
            <a:r>
              <a:rPr lang="en-US" dirty="0"/>
              <a:t> and run commands in order to build the ultimate target</a:t>
            </a:r>
          </a:p>
          <a:p>
            <a:r>
              <a:rPr lang="en-US" dirty="0"/>
              <a:t>For instance, in the </a:t>
            </a:r>
            <a:r>
              <a:rPr lang="en-US" dirty="0" err="1"/>
              <a:t>Makefile</a:t>
            </a:r>
            <a:r>
              <a:rPr lang="en-US" dirty="0"/>
              <a:t> shown in previous slide,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make</a:t>
            </a:r>
            <a:r>
              <a:rPr lang="en-US" dirty="0"/>
              <a:t> will run commands for rule 2-4 followed by rule 1:</a:t>
            </a:r>
            <a:br>
              <a:rPr lang="en-US" dirty="0"/>
            </a:b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-c dep1.c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#create dep1.o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-c dep2.c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#create dep2.o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-c dep3.c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#create dep3.o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dirty="0"/>
            </a:b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-o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an_exe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dep1.o dep2.o dep3.o 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lm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AD4D99-12F8-F048-B12F-3283B227C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067982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884402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part 10: Miscellaneous Utilities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81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03274" y="4490264"/>
            <a:ext cx="766557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>
                <a:hlinkClick r:id="rId2" action="ppaction://hlinksldjump"/>
              </a:rPr>
              <a:t>back to toc</a:t>
            </a:r>
            <a:endParaRPr lang="en-US" sz="1013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B5E53C-82BE-0248-AB2C-33177DA45D95}"/>
              </a:ext>
            </a:extLst>
          </p:cNvPr>
          <p:cNvSpPr txBox="1"/>
          <p:nvPr/>
        </p:nvSpPr>
        <p:spPr>
          <a:xfrm>
            <a:off x="3246316" y="2962206"/>
            <a:ext cx="2651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i="1" dirty="0"/>
              <a:t>handy like midnight snack</a:t>
            </a:r>
          </a:p>
        </p:txBody>
      </p:sp>
    </p:spTree>
    <p:extLst>
      <p:ext uri="{BB962C8B-B14F-4D97-AF65-F5344CB8AC3E}">
        <p14:creationId xmlns:p14="http://schemas.microsoft.com/office/powerpoint/2010/main" val="1641889014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Get things done at specific times with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at</a:t>
            </a:r>
            <a:r>
              <a:rPr lang="en-US" dirty="0">
                <a:cs typeface="Courier New" panose="02070309020205020404" pitchFamily="49" charset="0"/>
              </a:rPr>
              <a:t> will execute the desired command on a specific day and time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at 17:00 #press enter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at&gt;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log_days_activities.sh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smtimes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no at&gt; prompt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[ctrl-d]</a:t>
            </a:r>
          </a:p>
          <a:p>
            <a:pPr lvl="1"/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at</a:t>
            </a:r>
            <a:r>
              <a:rPr lang="en-US" dirty="0">
                <a:cs typeface="Courier New" panose="02070309020205020404" pitchFamily="49" charset="0"/>
              </a:rPr>
              <a:t> offers keywords such as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now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noon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today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tomorrow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offers terms such as </a:t>
            </a:r>
            <a:r>
              <a:rPr lang="en-US" b="1" dirty="0">
                <a:cs typeface="Courier New" panose="02070309020205020404" pitchFamily="49" charset="0"/>
              </a:rPr>
              <a:t>hours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b="1" dirty="0">
                <a:cs typeface="Courier New" panose="02070309020205020404" pitchFamily="49" charset="0"/>
              </a:rPr>
              <a:t>days</a:t>
            </a:r>
            <a:r>
              <a:rPr lang="en-US" dirty="0">
                <a:cs typeface="Courier New" panose="02070309020205020404" pitchFamily="49" charset="0"/>
              </a:rPr>
              <a:t> to be used with the + symbol</a:t>
            </a:r>
            <a:br>
              <a:rPr lang="en-US" dirty="0">
                <a:cs typeface="Courier New" panose="02070309020205020404" pitchFamily="49" charset="0"/>
              </a:rPr>
            </a:br>
            <a:br>
              <a:rPr lang="en-US" dirty="0"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at noon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at now + 1 year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at 3:08pm + 1 day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at 15:01 December 19, 2018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393086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69CFE-13BE-CB47-AEE9-5EC04BE00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Get things done periodically with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cron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8F0658-1371-6745-9E3D-4FEB949C9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cron</a:t>
            </a:r>
            <a:r>
              <a:rPr lang="en-US" dirty="0">
                <a:cs typeface="Courier New" panose="02070309020205020404" pitchFamily="49" charset="0"/>
              </a:rPr>
              <a:t> will execute the desired command periodically</a:t>
            </a:r>
          </a:p>
          <a:p>
            <a:r>
              <a:rPr lang="en-US" dirty="0">
                <a:cs typeface="Courier New" panose="02070309020205020404" pitchFamily="49" charset="0"/>
              </a:rPr>
              <a:t>A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crontab</a:t>
            </a:r>
            <a:r>
              <a:rPr lang="en-US" dirty="0">
                <a:cs typeface="Courier New" panose="02070309020205020404" pitchFamily="49" charset="0"/>
              </a:rPr>
              <a:t> file controls and specifies what to execute when</a:t>
            </a:r>
          </a:p>
          <a:p>
            <a:r>
              <a:rPr lang="en-US" dirty="0">
                <a:cs typeface="Courier New" panose="02070309020205020404" pitchFamily="49" charset="0"/>
              </a:rPr>
              <a:t>An entry may be created in any file and added to system with the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crontab</a:t>
            </a:r>
            <a:r>
              <a:rPr lang="en-US" dirty="0">
                <a:cs typeface="Courier New" panose="02070309020205020404" pitchFamily="49" charset="0"/>
              </a:rPr>
              <a:t> command like so: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echo '15 18 30 6 * find /home -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mtime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+30 -print' &gt; f00</a:t>
            </a:r>
            <a:b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crontab f00 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#add above to system crontab</a:t>
            </a:r>
            <a:b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5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crontab -l 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#list crontab entries</a:t>
            </a:r>
            <a:b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crontab -r 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#remove crontab entries</a:t>
            </a:r>
          </a:p>
          <a:p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Output of the </a:t>
            </a:r>
            <a:r>
              <a:rPr lang="en-US" dirty="0" err="1">
                <a:cs typeface="Courier New" panose="02070309020205020404" pitchFamily="49" charset="0"/>
              </a:rPr>
              <a:t>cron'd</a:t>
            </a:r>
            <a:r>
              <a:rPr lang="en-US" dirty="0">
                <a:cs typeface="Courier New" panose="02070309020205020404" pitchFamily="49" charset="0"/>
              </a:rPr>
              <a:t> command will be in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mail</a:t>
            </a:r>
            <a:r>
              <a:rPr lang="en-US" dirty="0">
                <a:cs typeface="Courier New" panose="02070309020205020404" pitchFamily="49" charset="0"/>
              </a:rPr>
              <a:t> (alternatively it may be redirected to a file with '&gt;')</a:t>
            </a:r>
          </a:p>
          <a:p>
            <a:r>
              <a:rPr lang="en-US" dirty="0">
                <a:cs typeface="Courier New" panose="02070309020205020404" pitchFamily="49" charset="0"/>
              </a:rPr>
              <a:t>What does the entries in a </a:t>
            </a:r>
            <a:r>
              <a:rPr lang="en-US" dirty="0" err="1">
                <a:cs typeface="Courier New" panose="02070309020205020404" pitchFamily="49" charset="0"/>
              </a:rPr>
              <a:t>crontab</a:t>
            </a:r>
            <a:r>
              <a:rPr lang="en-US" dirty="0">
                <a:cs typeface="Courier New" panose="02070309020205020404" pitchFamily="49" charset="0"/>
              </a:rPr>
              <a:t> mean though? (see next slide)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0BB5B0-7AA5-9744-B613-0E8423D19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596822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Anatomy of a </a:t>
            </a:r>
            <a:r>
              <a:rPr lang="en-US" dirty="0" err="1"/>
              <a:t>crontab</a:t>
            </a:r>
            <a:r>
              <a:rPr lang="en-US" dirty="0"/>
              <a:t> entry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15 18 30 6 * find /home -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mtime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+30 -print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84</a:t>
            </a:fld>
            <a:endParaRPr lang="en-US"/>
          </a:p>
        </p:txBody>
      </p:sp>
      <p:sp>
        <p:nvSpPr>
          <p:cNvPr id="5" name="Left Brace 4"/>
          <p:cNvSpPr/>
          <p:nvPr/>
        </p:nvSpPr>
        <p:spPr>
          <a:xfrm rot="5400000">
            <a:off x="5507995" y="275749"/>
            <a:ext cx="196326" cy="4456630"/>
          </a:xfrm>
          <a:prstGeom prst="leftBrac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6" name="TextBox 5"/>
          <p:cNvSpPr txBox="1"/>
          <p:nvPr/>
        </p:nvSpPr>
        <p:spPr>
          <a:xfrm>
            <a:off x="2116107" y="3315177"/>
            <a:ext cx="599844" cy="5599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13" b="1" dirty="0"/>
              <a:t>day of</a:t>
            </a:r>
            <a:br>
              <a:rPr lang="en-US" sz="1013" b="1" dirty="0"/>
            </a:br>
            <a:r>
              <a:rPr lang="en-US" sz="1013" b="1" dirty="0"/>
              <a:t>month</a:t>
            </a:r>
            <a:br>
              <a:rPr lang="en-US" sz="1013" b="1" dirty="0"/>
            </a:br>
            <a:r>
              <a:rPr lang="en-US" sz="1013" b="1" dirty="0"/>
              <a:t>(0-max)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1475193" y="2953338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1942991" y="2330020"/>
            <a:ext cx="3149" cy="34808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5606158" y="2007213"/>
            <a:ext cx="3149" cy="34808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8CC36A0-0DE4-2541-A1F0-D1F92D16C5DE}"/>
              </a:ext>
            </a:extLst>
          </p:cNvPr>
          <p:cNvCxnSpPr/>
          <p:nvPr/>
        </p:nvCxnSpPr>
        <p:spPr>
          <a:xfrm flipH="1">
            <a:off x="2824840" y="2330020"/>
            <a:ext cx="3149" cy="34808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DC1C7D9-F855-1B4D-A00D-588D17ED31B0}"/>
              </a:ext>
            </a:extLst>
          </p:cNvPr>
          <p:cNvCxnSpPr/>
          <p:nvPr/>
        </p:nvCxnSpPr>
        <p:spPr>
          <a:xfrm flipH="1" flipV="1">
            <a:off x="2411543" y="2953338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73F0125-F742-8E42-8853-79B1AC86B424}"/>
              </a:ext>
            </a:extLst>
          </p:cNvPr>
          <p:cNvCxnSpPr/>
          <p:nvPr/>
        </p:nvCxnSpPr>
        <p:spPr>
          <a:xfrm flipH="1" flipV="1">
            <a:off x="3143517" y="2908678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785545C-C47E-E844-B3D9-85AA5DA7F3D6}"/>
              </a:ext>
            </a:extLst>
          </p:cNvPr>
          <p:cNvSpPr txBox="1"/>
          <p:nvPr/>
        </p:nvSpPr>
        <p:spPr>
          <a:xfrm>
            <a:off x="1661544" y="1904236"/>
            <a:ext cx="502061" cy="404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b="1" dirty="0"/>
              <a:t>hours</a:t>
            </a:r>
            <a:br>
              <a:rPr lang="en-US" sz="1013" b="1" dirty="0"/>
            </a:br>
            <a:r>
              <a:rPr lang="en-US" sz="1013" b="1" dirty="0"/>
              <a:t>(0-23)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DB8B567-22F2-3649-B288-DF918A664DF5}"/>
              </a:ext>
            </a:extLst>
          </p:cNvPr>
          <p:cNvSpPr txBox="1"/>
          <p:nvPr/>
        </p:nvSpPr>
        <p:spPr>
          <a:xfrm>
            <a:off x="2802732" y="3280758"/>
            <a:ext cx="838692" cy="404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13" b="1" dirty="0"/>
              <a:t>day of week</a:t>
            </a:r>
            <a:br>
              <a:rPr lang="en-US" sz="1013" b="1" dirty="0"/>
            </a:br>
            <a:r>
              <a:rPr lang="en-US" sz="1013" b="1" dirty="0"/>
              <a:t>(Sun=0)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06AE73A-5D13-6044-B45C-E62F58DB00AC}"/>
              </a:ext>
            </a:extLst>
          </p:cNvPr>
          <p:cNvSpPr txBox="1"/>
          <p:nvPr/>
        </p:nvSpPr>
        <p:spPr>
          <a:xfrm>
            <a:off x="2262547" y="2018493"/>
            <a:ext cx="930063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b="1" dirty="0"/>
              <a:t>month(Jan=1)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9E9933C-7F97-F34E-979B-16C5757F82D0}"/>
              </a:ext>
            </a:extLst>
          </p:cNvPr>
          <p:cNvSpPr txBox="1"/>
          <p:nvPr/>
        </p:nvSpPr>
        <p:spPr>
          <a:xfrm>
            <a:off x="1224163" y="3337727"/>
            <a:ext cx="502061" cy="404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13" b="1" dirty="0"/>
              <a:t>mins</a:t>
            </a:r>
            <a:br>
              <a:rPr lang="en-US" sz="1013" b="1" dirty="0"/>
            </a:br>
            <a:r>
              <a:rPr lang="en-US" sz="1013" b="1" dirty="0"/>
              <a:t>(0-59)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762B123-2278-1047-A31D-7700B2727AA0}"/>
              </a:ext>
            </a:extLst>
          </p:cNvPr>
          <p:cNvSpPr txBox="1"/>
          <p:nvPr/>
        </p:nvSpPr>
        <p:spPr>
          <a:xfrm>
            <a:off x="4630746" y="1731390"/>
            <a:ext cx="1553630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b="1" dirty="0"/>
              <a:t>command to be executed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9C47F7-11BA-1144-A3BA-417CBDC3D7CE}"/>
              </a:ext>
            </a:extLst>
          </p:cNvPr>
          <p:cNvSpPr txBox="1"/>
          <p:nvPr/>
        </p:nvSpPr>
        <p:spPr>
          <a:xfrm>
            <a:off x="219025" y="4349564"/>
            <a:ext cx="8823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Run the find command on June 30 of every year at 6:15 PM no matter what day of week it is.</a:t>
            </a:r>
          </a:p>
        </p:txBody>
      </p:sp>
    </p:spTree>
    <p:extLst>
      <p:ext uri="{BB962C8B-B14F-4D97-AF65-F5344CB8AC3E}">
        <p14:creationId xmlns:p14="http://schemas.microsoft.com/office/powerpoint/2010/main" val="26229245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3A3B2-358B-7142-B71F-49F9F760E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Math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12DA86-C033-6446-9924-02217825DE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Generate random number using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shuf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ea typeface="Courier New" charset="0"/>
                <a:cs typeface="Courier New" charset="0"/>
              </a:rPr>
              <a:t>(may need to install)</a:t>
            </a:r>
          </a:p>
          <a:p>
            <a:pPr lvl="1"/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shuf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-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1-100 -n 1</a:t>
            </a:r>
          </a:p>
          <a:p>
            <a:r>
              <a:rPr lang="en-US" dirty="0"/>
              <a:t>Format numbers with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numfmt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numfmt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--to=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1000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1.0K</a:t>
            </a:r>
          </a:p>
          <a:p>
            <a:pPr lvl="1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numfmt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--from=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iec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1K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1024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bc</a:t>
            </a:r>
            <a:r>
              <a:rPr lang="en-US" dirty="0"/>
              <a:t> is a versatile calculator</a:t>
            </a:r>
          </a:p>
          <a:p>
            <a:pPr lvl="1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&lt;&lt;&lt; 48+36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#no space on either side of +</a:t>
            </a:r>
          </a:p>
          <a:p>
            <a:pPr lvl="1"/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echo '</a:t>
            </a:r>
            <a:r>
              <a:rPr lang="es-E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obase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=16; </a:t>
            </a:r>
            <a:r>
              <a:rPr lang="es-E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ibase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=10; 56'|bc 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#decimal to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echo 'scale=8; 60/7.02' |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#arbitrary precision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F809F3-1AAB-B942-9C41-AF8CB802A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144549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F41B8-EB5A-4947-B27A-C2B4F9E4C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Python utilities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ECC39D-5E48-9046-AB08-3D0B11208C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Stand up a simple web server in under a minute with Python 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python3 -m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http.server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35000</a:t>
            </a:r>
          </a:p>
          <a:p>
            <a:r>
              <a:rPr lang="en-US" dirty="0"/>
              <a:t>Pretty print a json file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python3 -m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json.tool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afile.json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Run small python programs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python -c "import math; print(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math.pi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)[:7])"</a:t>
            </a:r>
          </a:p>
          <a:p>
            <a:r>
              <a:rPr lang="en-US" dirty="0">
                <a:cs typeface="Courier New" panose="02070309020205020404" pitchFamily="49" charset="0"/>
              </a:rPr>
              <a:t>Do arithmetic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python -c "print(6*6+20)"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python -c "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fctrl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=lambda x:0**x or x*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fctrl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(x-1); print(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fctrl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(6))"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#compute factorial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2BCA90-8454-A34B-89EA-1955A4B13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365261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Random stuff - 1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Run a command for specified time using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timeout: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timeout 2 ping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google.com</a:t>
            </a:r>
            <a:endParaRPr lang="en-US" b="1" dirty="0">
              <a:latin typeface="Courier New" panose="02070309020205020404" pitchFamily="49" charset="0"/>
              <a:ea typeface="Courier New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watch </a:t>
            </a:r>
            <a:r>
              <a:rPr lang="en-US" dirty="0">
                <a:ea typeface="Courier New" charset="0"/>
                <a:cs typeface="Courier New" charset="0"/>
              </a:rPr>
              <a:t>a changing variable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watch -n 5 free -m</a:t>
            </a:r>
          </a:p>
          <a:p>
            <a:r>
              <a:rPr lang="en-US" dirty="0"/>
              <a:t>Say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yes</a:t>
            </a:r>
            <a:r>
              <a:rPr lang="en-US" b="1" dirty="0">
                <a:ea typeface="Courier New" charset="0"/>
                <a:cs typeface="Courier New" charset="0"/>
              </a:rPr>
              <a:t> </a:t>
            </a:r>
            <a:r>
              <a:rPr lang="en-US" dirty="0">
                <a:ea typeface="Courier New" charset="0"/>
                <a:cs typeface="Courier New" charset="0"/>
              </a:rPr>
              <a:t>and save time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yes | pip install pkg --upgrade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yes "this is a test" | head -50 &gt;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testfile.txt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 create file with arbitrary no. of lines</a:t>
            </a:r>
          </a:p>
          <a:p>
            <a:r>
              <a:rPr lang="en-US" dirty="0">
                <a:ea typeface="Courier New" charset="0"/>
                <a:cs typeface="Courier New" charset="0"/>
              </a:rPr>
              <a:t>Create pdf from text using </a:t>
            </a:r>
            <a:r>
              <a:rPr lang="en-US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vim</a:t>
            </a:r>
            <a:r>
              <a:rPr lang="en-US" dirty="0">
                <a:ea typeface="Courier New" charset="0"/>
                <a:cs typeface="Courier New" charset="0"/>
              </a:rPr>
              <a:t> : </a:t>
            </a:r>
            <a:br>
              <a:rPr lang="en-US" dirty="0">
                <a:ea typeface="Courier New" charset="0"/>
                <a:cs typeface="Courier New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vim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states.txt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-c "hardcopy &gt;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states.ps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| q" &amp;&amp; ps2pdf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states.ps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#convert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to pdf</a:t>
            </a:r>
            <a:endParaRPr lang="en-US" b="1" dirty="0">
              <a:latin typeface="Courier New" panose="02070309020205020404" pitchFamily="49" charset="0"/>
              <a:ea typeface="Courier New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240984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Random stuff - 2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Run a command as a different Linux group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sg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grpgit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-c 'git push'</a:t>
            </a:r>
            <a:endParaRPr lang="en-US" dirty="0"/>
          </a:p>
          <a:p>
            <a:r>
              <a:rPr lang="en-US" dirty="0"/>
              <a:t>Display a csv in columnar/tabular format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column -t -s 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filename.csv</a:t>
            </a:r>
            <a:endParaRPr lang="en-US" dirty="0"/>
          </a:p>
          <a:p>
            <a:r>
              <a:rPr lang="en-US" dirty="0"/>
              <a:t>Have difficulty sending binary executables over emails?</a:t>
            </a:r>
          </a:p>
          <a:p>
            <a:pPr lvl="1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xxd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f.exe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f.hex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hexdump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the exe, send over email</a:t>
            </a:r>
          </a:p>
          <a:p>
            <a:pPr lvl="1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xxd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-r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f.hex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f.exe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#receiver convert back to exe</a:t>
            </a:r>
          </a:p>
          <a:p>
            <a:r>
              <a:rPr lang="en-US" dirty="0"/>
              <a:t>Generate password</a:t>
            </a:r>
          </a:p>
          <a:p>
            <a:pPr lvl="1"/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head /dev/</a:t>
            </a:r>
            <a:r>
              <a:rPr lang="en-US" sz="17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urandom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| tr -dc A-Za-z0-9 | head -c 8</a:t>
            </a:r>
          </a:p>
          <a:p>
            <a:pPr lvl="1"/>
            <a:r>
              <a:rPr lang="en-US" sz="17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openssl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rand 8 -base64 | cut -c1-8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#-base64 8 for some version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705132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Random stuff - 3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Split a large file into small chunks (</a:t>
            </a:r>
            <a:r>
              <a:rPr lang="en-US" dirty="0" err="1"/>
              <a:t>eg.</a:t>
            </a:r>
            <a:r>
              <a:rPr lang="en-US" dirty="0"/>
              <a:t> to send as attachment in mail)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split -b 20M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large.tgz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parts_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#20MB chunks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#send parts_* over mail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cat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parts_a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* &gt;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large.tgz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#at receiving end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7399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7609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Know the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id</a:t>
            </a:r>
            <a:r>
              <a:rPr lang="en-US" dirty="0"/>
              <a:t>: know yourself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w:</a:t>
            </a:r>
            <a:r>
              <a:rPr lang="en-US" b="1" dirty="0">
                <a:ea typeface="Courier New" charset="0"/>
                <a:cs typeface="Courier New" charset="0"/>
              </a:rPr>
              <a:t> </a:t>
            </a:r>
            <a:r>
              <a:rPr lang="en-US" dirty="0">
                <a:ea typeface="Courier New" charset="0"/>
                <a:cs typeface="Courier New" charset="0"/>
              </a:rPr>
              <a:t>who is logged in (</a:t>
            </a:r>
            <a:r>
              <a:rPr lang="en-US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-f</a:t>
            </a:r>
            <a:r>
              <a:rPr lang="en-US" dirty="0">
                <a:ea typeface="Courier New" charset="0"/>
                <a:cs typeface="Courier New" charset="0"/>
              </a:rPr>
              <a:t> to find where they are logging in from) </a:t>
            </a:r>
            <a:endParaRPr lang="en-US" b="1" dirty="0">
              <a:ea typeface="Courier New" charset="0"/>
              <a:cs typeface="Courier New" charset="0"/>
            </a:endParaRPr>
          </a:p>
          <a:p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lsblk</a:t>
            </a:r>
            <a:r>
              <a:rPr lang="en-US" dirty="0"/>
              <a:t>: list block storage devices</a:t>
            </a:r>
          </a:p>
          <a:p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lscpu</a:t>
            </a:r>
            <a:r>
              <a:rPr lang="en-US" dirty="0"/>
              <a:t>: display info about the CPUs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lstopo</a:t>
            </a:r>
            <a:r>
              <a:rPr lang="en-US" dirty="0"/>
              <a:t>: display hardware topology (need </a:t>
            </a:r>
            <a:r>
              <a:rPr lang="en-US" dirty="0" err="1"/>
              <a:t>hwloc</a:t>
            </a:r>
            <a:r>
              <a:rPr lang="en-US" dirty="0"/>
              <a:t>, </a:t>
            </a:r>
            <a:r>
              <a:rPr lang="en-US" dirty="0" err="1"/>
              <a:t>hwloc-gui</a:t>
            </a:r>
            <a:r>
              <a:rPr lang="en-US" dirty="0"/>
              <a:t> packages)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free</a:t>
            </a:r>
            <a:r>
              <a:rPr lang="en-US" dirty="0"/>
              <a:t>: free and used memory (try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free -g</a:t>
            </a:r>
            <a:r>
              <a:rPr lang="en-US" dirty="0"/>
              <a:t>)</a:t>
            </a:r>
          </a:p>
          <a:p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lsb_release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-a </a:t>
            </a:r>
            <a:r>
              <a:rPr lang="en-US" dirty="0"/>
              <a:t>: distribution info (sometimes not available)</a:t>
            </a:r>
          </a:p>
          <a:p>
            <a:pPr marL="0" indent="0">
              <a:buNone/>
            </a:pPr>
            <a:endParaRPr lang="en-US" sz="1650" dirty="0"/>
          </a:p>
          <a:p>
            <a:pPr marL="0" indent="0">
              <a:buNone/>
            </a:pPr>
            <a:r>
              <a:rPr lang="en-US" sz="1650" dirty="0"/>
              <a:t>PS0: Use </a:t>
            </a:r>
            <a:r>
              <a:rPr lang="en-US" sz="1650" b="1" dirty="0">
                <a:latin typeface="Courier New" panose="02070309020205020404" pitchFamily="49" charset="0"/>
                <a:cs typeface="Courier New" panose="02070309020205020404" pitchFamily="49" charset="0"/>
              </a:rPr>
              <a:t>ctrl-c</a:t>
            </a:r>
            <a:r>
              <a:rPr lang="en-US" sz="1650" dirty="0"/>
              <a:t> to kill stuck commands or long running ones</a:t>
            </a:r>
          </a:p>
          <a:p>
            <a:pPr marL="0" indent="0">
              <a:buNone/>
            </a:pPr>
            <a:r>
              <a:rPr lang="en-US" sz="1650" dirty="0"/>
              <a:t>PS1: Some commands may not be available: </a:t>
            </a:r>
            <a:r>
              <a:rPr lang="en-US" sz="1650" b="1" dirty="0">
                <a:latin typeface="Courier New" panose="02070309020205020404" pitchFamily="49" charset="0"/>
                <a:cs typeface="Courier New" panose="02070309020205020404" pitchFamily="49" charset="0"/>
              </a:rPr>
              <a:t>which &lt;</a:t>
            </a:r>
            <a:r>
              <a:rPr lang="en-US" sz="16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cmdname</a:t>
            </a:r>
            <a:r>
              <a:rPr lang="en-US" sz="165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650" dirty="0"/>
              <a:t> to verify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420414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2196C-1D2D-C240-AD57-E3EBC4FA0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41F7C-8324-CD41-84A0-D9DC3E4E1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Linux command-line environment powerful if exploited well</a:t>
            </a:r>
          </a:p>
          <a:p>
            <a:r>
              <a:rPr lang="en-US" dirty="0"/>
              <a:t>Pipes and redirection key Linux contributions</a:t>
            </a:r>
          </a:p>
          <a:p>
            <a:r>
              <a:rPr lang="en-US" dirty="0"/>
              <a:t>Rewarding in the short-term as well as long-term</a:t>
            </a:r>
          </a:p>
          <a:p>
            <a:r>
              <a:rPr lang="en-US" dirty="0"/>
              <a:t>Classical and modern tools well suited for modern-style usage</a:t>
            </a:r>
          </a:p>
          <a:p>
            <a:r>
              <a:rPr lang="en-US" dirty="0"/>
              <a:t>Practice!</a:t>
            </a:r>
          </a:p>
          <a:p>
            <a:endParaRPr lang="en-US" dirty="0"/>
          </a:p>
          <a:p>
            <a:r>
              <a:rPr lang="en-US" dirty="0"/>
              <a:t>Send comments, feedback, questions: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km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@ornl.gov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0E0BA3-5ECE-E94D-B034-8F400208F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90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BD456B-BB50-C343-BC4E-DD06F77B9D78}"/>
              </a:ext>
            </a:extLst>
          </p:cNvPr>
          <p:cNvSpPr txBox="1"/>
          <p:nvPr/>
        </p:nvSpPr>
        <p:spPr>
          <a:xfrm>
            <a:off x="7603274" y="4490264"/>
            <a:ext cx="766557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>
                <a:hlinkClick r:id="rId2" action="ppaction://hlinksldjump"/>
              </a:rPr>
              <a:t>back to toc</a:t>
            </a:r>
            <a:endParaRPr lang="en-US" sz="1013" dirty="0"/>
          </a:p>
        </p:txBody>
      </p:sp>
    </p:spTree>
    <p:extLst>
      <p:ext uri="{BB962C8B-B14F-4D97-AF65-F5344CB8AC3E}">
        <p14:creationId xmlns:p14="http://schemas.microsoft.com/office/powerpoint/2010/main" val="1077433394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Credits, references and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man, info and doc pages</a:t>
            </a:r>
          </a:p>
          <a:p>
            <a:r>
              <a:rPr lang="en-US" dirty="0"/>
              <a:t>bash: </a:t>
            </a:r>
            <a:r>
              <a:rPr lang="en-US" dirty="0">
                <a:hlinkClick r:id="rId3"/>
              </a:rPr>
              <a:t>gnu.org/software/bash/manual/bashref.html</a:t>
            </a:r>
            <a:endParaRPr lang="en-US" dirty="0"/>
          </a:p>
          <a:p>
            <a:r>
              <a:rPr lang="en-US" dirty="0"/>
              <a:t>grep: </a:t>
            </a:r>
            <a:r>
              <a:rPr lang="en-US" dirty="0">
                <a:hlinkClick r:id="rId4"/>
              </a:rPr>
              <a:t>gnu.org/software/grep/manual/grep.html</a:t>
            </a:r>
            <a:endParaRPr lang="en-US" dirty="0"/>
          </a:p>
          <a:p>
            <a:r>
              <a:rPr lang="en-US" dirty="0"/>
              <a:t>sed: </a:t>
            </a:r>
            <a:r>
              <a:rPr lang="en-US" dirty="0">
                <a:hlinkClick r:id="rId5"/>
              </a:rPr>
              <a:t>catonmat.net/blog/worlds-best-introduction-to-sed</a:t>
            </a:r>
            <a:endParaRPr lang="en-US" dirty="0"/>
          </a:p>
          <a:p>
            <a:r>
              <a:rPr lang="en-US" dirty="0" err="1"/>
              <a:t>awk</a:t>
            </a:r>
            <a:r>
              <a:rPr lang="en-US" dirty="0"/>
              <a:t>: </a:t>
            </a:r>
            <a:r>
              <a:rPr lang="en-US" dirty="0">
                <a:hlinkClick r:id="rId6"/>
              </a:rPr>
              <a:t>ferd.ca/awk-in-20-minutes.html</a:t>
            </a:r>
            <a:endParaRPr lang="en-US" dirty="0"/>
          </a:p>
          <a:p>
            <a:r>
              <a:rPr lang="en-US" dirty="0" err="1"/>
              <a:t>tmux</a:t>
            </a:r>
            <a:r>
              <a:rPr lang="en-US" dirty="0"/>
              <a:t>: </a:t>
            </a:r>
            <a:r>
              <a:rPr lang="en-US" dirty="0">
                <a:hlinkClick r:id="rId7"/>
              </a:rPr>
              <a:t>gist.github.com/MohamedAlaa/2961058</a:t>
            </a:r>
            <a:endParaRPr lang="en-US" dirty="0"/>
          </a:p>
          <a:p>
            <a:r>
              <a:rPr lang="en-US" dirty="0" err="1"/>
              <a:t>wikipedia</a:t>
            </a:r>
            <a:r>
              <a:rPr lang="en-US" dirty="0"/>
              <a:t> articles: </a:t>
            </a:r>
            <a:r>
              <a:rPr lang="en-US" dirty="0" err="1"/>
              <a:t>unix</a:t>
            </a:r>
            <a:r>
              <a:rPr lang="en-US" dirty="0"/>
              <a:t>, </a:t>
            </a:r>
            <a:r>
              <a:rPr lang="en-US" dirty="0" err="1"/>
              <a:t>linux</a:t>
            </a:r>
            <a:r>
              <a:rPr lang="en-US" dirty="0"/>
              <a:t>, Bash_(</a:t>
            </a:r>
            <a:r>
              <a:rPr lang="en-US" dirty="0" err="1"/>
              <a:t>Unix_shell</a:t>
            </a:r>
            <a:r>
              <a:rPr lang="en-US" dirty="0"/>
              <a:t>)</a:t>
            </a:r>
          </a:p>
          <a:p>
            <a:r>
              <a:rPr lang="en-US" dirty="0">
                <a:hlinkClick r:id="rId8"/>
              </a:rPr>
              <a:t>commandlinefu.com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197902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1D20-6F35-2540-BAE1-458A2E2C1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Where to </a:t>
            </a:r>
            <a:r>
              <a:rPr lang="en-US"/>
              <a:t>go from here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DEA512-9926-7040-AAE4-062D5118C8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hlinkClick r:id="rId2"/>
              </a:rPr>
              <a:t>github.com/jlevy/the-art-of-command-line</a:t>
            </a:r>
            <a:endParaRPr lang="en-US" dirty="0"/>
          </a:p>
          <a:p>
            <a:r>
              <a:rPr lang="en-US" dirty="0">
                <a:hlinkClick r:id="rId3"/>
              </a:rPr>
              <a:t>jeroenjanssens.com/2013/08/16/quickly-navigate-your-filesystem-from-the-command-line.html</a:t>
            </a:r>
            <a:endParaRPr lang="en-US" dirty="0"/>
          </a:p>
          <a:p>
            <a:r>
              <a:rPr lang="en-US" dirty="0">
                <a:hlinkClick r:id="rId4"/>
              </a:rPr>
              <a:t>linux.byexamples.com/archives/42/command-line-calculator-bc</a:t>
            </a:r>
            <a:endParaRPr lang="en-US" dirty="0"/>
          </a:p>
          <a:p>
            <a:r>
              <a:rPr lang="en-US" dirty="0">
                <a:hlinkClick r:id="rId5"/>
              </a:rPr>
              <a:t>catonmat.net/blog/bash-one-liners-explained-part-three</a:t>
            </a:r>
            <a:endParaRPr lang="en-US" dirty="0"/>
          </a:p>
          <a:p>
            <a:r>
              <a:rPr lang="en-US" dirty="0">
                <a:hlinkClick r:id="rId6"/>
              </a:rPr>
              <a:t>wiki.bash-hackers.org</a:t>
            </a:r>
          </a:p>
          <a:p>
            <a:r>
              <a:rPr lang="en-US" dirty="0">
                <a:hlinkClick r:id="rId6"/>
              </a:rPr>
              <a:t>https://gist.github.com/MohamedAlaa/2961058#file-tmux-cheatsheet-markdown</a:t>
            </a:r>
          </a:p>
          <a:p>
            <a:r>
              <a:rPr lang="en-US" dirty="0" err="1">
                <a:hlinkClick r:id="rId6"/>
              </a:rPr>
              <a:t>wizardzines.com</a:t>
            </a:r>
            <a:endParaRPr lang="en-US" dirty="0"/>
          </a:p>
          <a:p>
            <a:r>
              <a:rPr lang="en-US" dirty="0">
                <a:hlinkClick r:id="rId7"/>
              </a:rPr>
              <a:t>https://</a:t>
            </a:r>
            <a:r>
              <a:rPr lang="en-US" dirty="0" err="1">
                <a:hlinkClick r:id="rId7"/>
              </a:rPr>
              <a:t>crontab.guru</a:t>
            </a:r>
            <a:endParaRPr lang="en-US" dirty="0"/>
          </a:p>
          <a:p>
            <a:r>
              <a:rPr lang="en-US" dirty="0">
                <a:hlinkClick r:id="rId8"/>
              </a:rPr>
              <a:t>leimao.github.io/blog/Tmux-Tutorial</a:t>
            </a:r>
            <a:endParaRPr lang="en-US" dirty="0"/>
          </a:p>
          <a:p>
            <a:r>
              <a:rPr lang="en-US" dirty="0">
                <a:hlinkClick r:id="rId9"/>
              </a:rPr>
              <a:t>unix.stackexchange.com</a:t>
            </a:r>
            <a:endParaRPr lang="en-US" dirty="0"/>
          </a:p>
          <a:p>
            <a:r>
              <a:rPr lang="en-US" dirty="0">
                <a:hlinkClick r:id="rId10"/>
              </a:rPr>
              <a:t>danyspin97.org/blog/</a:t>
            </a:r>
            <a:r>
              <a:rPr lang="en-US" dirty="0" err="1">
                <a:hlinkClick r:id="rId10"/>
              </a:rPr>
              <a:t>makefiles</a:t>
            </a:r>
            <a:r>
              <a:rPr lang="en-US" dirty="0">
                <a:hlinkClick r:id="rId10"/>
              </a:rPr>
              <a:t>-best-practices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4BEE3D-77C0-F94D-AEB9-3827A87A7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658437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8243"/>
            <a:ext cx="7886700" cy="78701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Thank you for your time and attention</a:t>
            </a:r>
            <a:br>
              <a:rPr lang="en-US" dirty="0"/>
            </a:br>
            <a:r>
              <a:rPr lang="en-US" dirty="0"/>
              <a:t>Questions?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953713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2196C-1D2D-C240-AD57-E3EBC4FA0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Practice and 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41F7C-8324-CD41-84A0-D9DC3E4E1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three </a:t>
            </a:r>
            <a:r>
              <a:rPr lang="en-US" dirty="0" err="1"/>
              <a:t>tmux</a:t>
            </a:r>
            <a:r>
              <a:rPr lang="en-US" dirty="0"/>
              <a:t> sessions: s1, s2 and s3; detach them</a:t>
            </a:r>
          </a:p>
          <a:p>
            <a:r>
              <a:rPr lang="en-US" dirty="0"/>
              <a:t>List the active sessions with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tmux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ls</a:t>
            </a:r>
          </a:p>
          <a:p>
            <a:r>
              <a:rPr lang="en-US" dirty="0"/>
              <a:t>Kill the active sessions with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tmux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kill-session -t &lt;name&gt;</a:t>
            </a:r>
          </a:p>
          <a:p>
            <a:r>
              <a:rPr lang="en-US" dirty="0">
                <a:cs typeface="Courier New" panose="02070309020205020404" pitchFamily="49" charset="0"/>
              </a:rPr>
              <a:t>Can you kill them all with one command? hint: use </a:t>
            </a:r>
            <a:r>
              <a:rPr lang="en-US" dirty="0" err="1">
                <a:cs typeface="Courier New" panose="02070309020205020404" pitchFamily="49" charset="0"/>
              </a:rPr>
              <a:t>xargs</a:t>
            </a:r>
            <a:r>
              <a:rPr lang="en-US" dirty="0">
                <a:cs typeface="Courier New" panose="02070309020205020404" pitchFamily="49" charset="0"/>
              </a:rPr>
              <a:t> in a pipe</a:t>
            </a:r>
          </a:p>
          <a:p>
            <a:r>
              <a:rPr lang="en-US" dirty="0">
                <a:cs typeface="Courier New" panose="02070309020205020404" pitchFamily="49" charset="0"/>
              </a:rPr>
              <a:t>Create a </a:t>
            </a:r>
            <a:r>
              <a:rPr lang="en-US" dirty="0" err="1">
                <a:cs typeface="Courier New" panose="02070309020205020404" pitchFamily="49" charset="0"/>
              </a:rPr>
              <a:t>tmux</a:t>
            </a:r>
            <a:r>
              <a:rPr lang="en-US" dirty="0">
                <a:cs typeface="Courier New" panose="02070309020205020404" pitchFamily="49" charset="0"/>
              </a:rPr>
              <a:t> session and split the screen into 4 panes vertically and horizontally</a:t>
            </a:r>
          </a:p>
          <a:p>
            <a:r>
              <a:rPr lang="en-US" dirty="0">
                <a:cs typeface="Courier New" panose="02070309020205020404" pitchFamily="49" charset="0"/>
              </a:rPr>
              <a:t>Set it so that all panes are synchronized. Test with any command.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0E0BA3-5ECE-E94D-B034-8F400208F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893295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2196C-1D2D-C240-AD57-E3EBC4FA0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Practice and 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41F7C-8324-CD41-84A0-D9DC3E4E1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Use your favorite editor to edit .</a:t>
            </a:r>
            <a:r>
              <a:rPr lang="en-US" dirty="0" err="1"/>
              <a:t>bashrc</a:t>
            </a:r>
            <a:r>
              <a:rPr lang="en-US" dirty="0"/>
              <a:t> and .</a:t>
            </a:r>
            <a:r>
              <a:rPr lang="en-US" dirty="0" err="1"/>
              <a:t>bash_profile</a:t>
            </a:r>
            <a:r>
              <a:rPr lang="en-US" dirty="0"/>
              <a:t> --</a:t>
            </a:r>
          </a:p>
          <a:p>
            <a:pPr lvl="1"/>
            <a:r>
              <a:rPr lang="en-US" dirty="0"/>
              <a:t>add a line: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echo 'I am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bashrc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' </a:t>
            </a:r>
            <a:r>
              <a:rPr lang="en-US" dirty="0"/>
              <a:t>to .</a:t>
            </a:r>
            <a:r>
              <a:rPr lang="en-US" dirty="0" err="1"/>
              <a:t>bashrc</a:t>
            </a:r>
            <a:endParaRPr lang="en-US" dirty="0"/>
          </a:p>
          <a:p>
            <a:pPr lvl="1"/>
            <a:r>
              <a:rPr lang="en-US" dirty="0"/>
              <a:t>add a line: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echo 'I am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bash_profile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' </a:t>
            </a:r>
            <a:r>
              <a:rPr lang="en-US" dirty="0"/>
              <a:t>to .</a:t>
            </a:r>
            <a:r>
              <a:rPr lang="en-US" dirty="0" err="1"/>
              <a:t>bash_profile</a:t>
            </a:r>
            <a:endParaRPr lang="en-US" dirty="0"/>
          </a:p>
          <a:p>
            <a:r>
              <a:rPr lang="en-US" dirty="0"/>
              <a:t>Close and reopen terminal, what do you see? Within terminal type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/bin/bash</a:t>
            </a:r>
            <a:r>
              <a:rPr lang="en-US" dirty="0"/>
              <a:t>, what do you see?</a:t>
            </a:r>
          </a:p>
          <a:p>
            <a:r>
              <a:rPr lang="en-US" dirty="0"/>
              <a:t>Create a copy of </a:t>
            </a:r>
            <a:r>
              <a:rPr lang="en-US" dirty="0" err="1"/>
              <a:t>prose.txt</a:t>
            </a:r>
            <a:r>
              <a:rPr lang="en-US" dirty="0"/>
              <a:t> using </a:t>
            </a:r>
            <a:r>
              <a:rPr lang="en-US" dirty="0" err="1"/>
              <a:t>cp</a:t>
            </a:r>
            <a:r>
              <a:rPr lang="en-US" dirty="0"/>
              <a:t> </a:t>
            </a:r>
            <a:r>
              <a:rPr lang="en-US" dirty="0" err="1"/>
              <a:t>prose.txt</a:t>
            </a:r>
            <a:r>
              <a:rPr lang="en-US" dirty="0"/>
              <a:t> </a:t>
            </a:r>
            <a:r>
              <a:rPr lang="en-US" dirty="0" err="1"/>
              <a:t>tmp.txt</a:t>
            </a:r>
            <a:r>
              <a:rPr lang="en-US" dirty="0"/>
              <a:t>; make small change to </a:t>
            </a:r>
            <a:r>
              <a:rPr lang="en-US" dirty="0" err="1"/>
              <a:t>tmp.txt</a:t>
            </a:r>
            <a:r>
              <a:rPr lang="en-US" dirty="0"/>
              <a:t> and compare </a:t>
            </a:r>
            <a:r>
              <a:rPr lang="en-US" dirty="0" err="1"/>
              <a:t>prose.txt</a:t>
            </a:r>
            <a:r>
              <a:rPr lang="en-US" dirty="0"/>
              <a:t> and </a:t>
            </a:r>
            <a:r>
              <a:rPr lang="en-US" dirty="0" err="1"/>
              <a:t>tmp.txt</a:t>
            </a:r>
            <a:r>
              <a:rPr lang="en-US" dirty="0"/>
              <a:t> with </a:t>
            </a:r>
            <a:r>
              <a:rPr lang="en-US" dirty="0" err="1"/>
              <a:t>cmp</a:t>
            </a:r>
            <a:r>
              <a:rPr lang="en-US" dirty="0"/>
              <a:t>, </a:t>
            </a:r>
            <a:r>
              <a:rPr lang="en-US" dirty="0" err="1"/>
              <a:t>comm</a:t>
            </a:r>
            <a:r>
              <a:rPr lang="en-US" dirty="0"/>
              <a:t> and diff</a:t>
            </a:r>
          </a:p>
          <a:p>
            <a:r>
              <a:rPr lang="en-US" dirty="0"/>
              <a:t>Delete those lines from .</a:t>
            </a:r>
            <a:r>
              <a:rPr lang="en-US" dirty="0" err="1"/>
              <a:t>bashrc</a:t>
            </a:r>
            <a:r>
              <a:rPr lang="en-US" dirty="0"/>
              <a:t> and .</a:t>
            </a:r>
            <a:r>
              <a:rPr lang="en-US" dirty="0" err="1"/>
              <a:t>bash_profile</a:t>
            </a:r>
            <a:r>
              <a:rPr lang="en-US" dirty="0"/>
              <a:t> when done</a:t>
            </a:r>
          </a:p>
          <a:p>
            <a:r>
              <a:rPr lang="en-US" dirty="0"/>
              <a:t>The character class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[[:class:]] may be used as wild card: </a:t>
            </a:r>
            <a:r>
              <a:rPr lang="en-US" dirty="0"/>
              <a:t>class may be alpha, </a:t>
            </a:r>
            <a:r>
              <a:rPr lang="en-US" dirty="0" err="1"/>
              <a:t>alnum</a:t>
            </a:r>
            <a:r>
              <a:rPr lang="en-US" dirty="0"/>
              <a:t>, ascii, digit, upper, lower, </a:t>
            </a:r>
            <a:r>
              <a:rPr lang="en-US" dirty="0" err="1"/>
              <a:t>punct</a:t>
            </a:r>
            <a:r>
              <a:rPr lang="en-US" dirty="0"/>
              <a:t>, word; try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ls 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/[[:upper:]]*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0E0BA3-5ECE-E94D-B034-8F400208F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097671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2196C-1D2D-C240-AD57-E3EBC4FA0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Practice and 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41F7C-8324-CD41-84A0-D9DC3E4E1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List all conf files in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dirty="0"/>
              <a:t> you have access to, redirect stderr to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/dev/null</a:t>
            </a:r>
          </a:p>
          <a:p>
            <a:r>
              <a:rPr lang="en-US" dirty="0"/>
              <a:t>Build a software and collect errors and output in separate files, fill in the __ </a:t>
            </a:r>
            <a:br>
              <a:rPr lang="en-US" dirty="0"/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make all __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std.out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__ &gt;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std.err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Run </a:t>
            </a:r>
            <a:r>
              <a:rPr lang="en-US" dirty="0" err="1"/>
              <a:t>cmake</a:t>
            </a:r>
            <a:r>
              <a:rPr lang="en-US" dirty="0"/>
              <a:t> command and gather all logs in a single file in background</a:t>
            </a:r>
            <a:br>
              <a:rPr lang="en-US" dirty="0"/>
            </a:b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cmake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.. __ __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cmake.log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__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#bash v4 and above</a:t>
            </a:r>
          </a:p>
          <a:p>
            <a:r>
              <a:rPr lang="en-US" dirty="0"/>
              <a:t>Same as above in long format</a:t>
            </a:r>
            <a:br>
              <a:rPr lang="en-US" dirty="0"/>
            </a:b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mpirun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-np 8 ./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__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outerr.txt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2&gt;__1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0E0BA3-5ECE-E94D-B034-8F400208F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392765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A6D1D-37D6-C84C-B337-4D8AC6B2C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Practice and 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C837B-CDB2-BC4B-85EE-9569019F88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ea typeface="Courier New" charset="0"/>
                <a:cs typeface="Courier New" panose="02070309020205020404" pitchFamily="49" charset="0"/>
              </a:rPr>
              <a:t>Simplify the following command line: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TOKEN=$(</a:t>
            </a:r>
            <a:r>
              <a:rPr lang="en-US" b="1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kubectl</a:t>
            </a:r>
            <a:r>
              <a:rPr lang="en-US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 describe secret -n </a:t>
            </a:r>
            <a:r>
              <a:rPr lang="en-US" b="1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kube</a:t>
            </a:r>
            <a:r>
              <a:rPr lang="en-US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-system $(</a:t>
            </a:r>
            <a:r>
              <a:rPr lang="en-US" b="1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kubectl</a:t>
            </a:r>
            <a:r>
              <a:rPr lang="en-US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 get secrets -n </a:t>
            </a:r>
            <a:r>
              <a:rPr lang="en-US" b="1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kube</a:t>
            </a:r>
            <a:r>
              <a:rPr lang="en-US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-system | grep default | cut -f1 -d ' ') | grep -E '^token' | cut -f2 -d':' | tr -d '\t' | tr -d " ")</a:t>
            </a:r>
          </a:p>
          <a:p>
            <a:pPr marL="342900" lvl="1" indent="0">
              <a:buNone/>
            </a:pPr>
            <a:r>
              <a:rPr lang="en-US" dirty="0"/>
              <a:t>Hints:</a:t>
            </a:r>
          </a:p>
          <a:p>
            <a:pPr lvl="1"/>
            <a:r>
              <a:rPr lang="en-US" dirty="0"/>
              <a:t>Replace the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cut</a:t>
            </a:r>
            <a:r>
              <a:rPr lang="en-US" dirty="0"/>
              <a:t> commands with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awk</a:t>
            </a:r>
            <a:r>
              <a:rPr lang="en-US" dirty="0"/>
              <a:t> commands</a:t>
            </a:r>
          </a:p>
          <a:p>
            <a:pPr lvl="1"/>
            <a:r>
              <a:rPr lang="en-US" dirty="0"/>
              <a:t>Accommodate the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grep</a:t>
            </a:r>
            <a:r>
              <a:rPr lang="en-US" dirty="0"/>
              <a:t> within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awk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Accommodate the two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US" dirty="0"/>
              <a:t> commands within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awk</a:t>
            </a:r>
            <a:r>
              <a:rPr lang="en-US" dirty="0"/>
              <a:t> commands (hint: use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awk's</a:t>
            </a:r>
            <a:r>
              <a:rPr lang="en-US" dirty="0"/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gsub</a:t>
            </a:r>
            <a:r>
              <a:rPr lang="en-US" dirty="0"/>
              <a:t> built-in function)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930D3C-7900-9D40-9844-633F71C51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871504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7DD7D-EAD5-C840-9B6F-7F94CE2B1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Practice and 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9E5C4-6B16-1645-BB9F-35B38BC3C0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a file titled the words that start with letter 'C' ( </a:t>
            </a:r>
            <a:r>
              <a:rPr lang="en-US" b="1" dirty="0"/>
              <a:t>fill the __ </a:t>
            </a:r>
            <a:r>
              <a:rPr lang="en-US" dirty="0"/>
              <a:t>):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grep -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'^c'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|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awk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'{print $4}'| __ touch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dirty="0">
                <a:ea typeface="Courier New" charset="0"/>
                <a:cs typeface="Courier New" charset="0"/>
              </a:rPr>
              <a:t>Remove temporary files: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find . </a:t>
            </a:r>
            <a:r>
              <a:rPr lang="mr-IN" b="1" dirty="0">
                <a:latin typeface="Courier New" charset="0"/>
                <a:ea typeface="Courier New" charset="0"/>
                <a:cs typeface="Courier New" charset="0"/>
              </a:rPr>
              <a:t>–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iname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'*.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tmp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' | __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rm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#ok</a:t>
            </a:r>
          </a:p>
          <a:p>
            <a:r>
              <a:rPr lang="en-US" dirty="0">
                <a:ea typeface="Courier New" charset="0"/>
                <a:cs typeface="Courier New" charset="0"/>
              </a:rPr>
              <a:t>Create a directory for all running processes</a:t>
            </a:r>
          </a:p>
          <a:p>
            <a:pPr lvl="1"/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ps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|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awk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‘NR != 1 {print $4}’|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mkdir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#NOT OK</a:t>
            </a:r>
          </a:p>
          <a:p>
            <a:pPr lvl="1"/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ps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|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awk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‘NR != 1 {print $4}’| __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mkdir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#ok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5D8DD7-1826-8040-B0EE-03F5122CA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254212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2196C-1D2D-C240-AD57-E3EBC4FA0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Practice </a:t>
            </a:r>
            <a:r>
              <a:rPr lang="en-US"/>
              <a:t>and Exercises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41F7C-8324-CD41-84A0-D9DC3E4E1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Use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sed</a:t>
            </a:r>
            <a:r>
              <a:rPr lang="en-US" dirty="0"/>
              <a:t> to print lines 11-15 of </a:t>
            </a:r>
            <a:r>
              <a:rPr lang="en-US" dirty="0" err="1"/>
              <a:t>states.txt</a:t>
            </a:r>
            <a:endParaRPr lang="en-US" dirty="0"/>
          </a:p>
          <a:p>
            <a:r>
              <a:rPr lang="en-US" dirty="0"/>
              <a:t>Fill up the __ in the following find commands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__ . -type d -perm 777 -exec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chmod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755 {} +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find . -type __ -name "*.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tmp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" -exec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rm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-f {} +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find __ -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atime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+50 </a:t>
            </a:r>
            <a:r>
              <a:rPr lang="en-US" sz="1650" dirty="0">
                <a:latin typeface="Courier New" charset="0"/>
                <a:ea typeface="Courier New" charset="0"/>
                <a:cs typeface="Courier New" charset="0"/>
              </a:rPr>
              <a:t>#files &lt;50 days in /</a:t>
            </a:r>
            <a:r>
              <a:rPr lang="en-US" sz="1650" dirty="0" err="1">
                <a:latin typeface="Courier New" charset="0"/>
                <a:ea typeface="Courier New" charset="0"/>
                <a:cs typeface="Courier New" charset="0"/>
              </a:rPr>
              <a:t>usr</a:t>
            </a:r>
            <a:r>
              <a:rPr lang="en-US" sz="1650" dirty="0">
                <a:latin typeface="Courier New" charset="0"/>
                <a:ea typeface="Courier New" charset="0"/>
                <a:cs typeface="Courier New" charset="0"/>
              </a:rPr>
              <a:t>/local/lib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find . -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mtime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__ –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mtime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-100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#&lt;50 &amp; &lt;100 days</a:t>
            </a:r>
          </a:p>
          <a:p>
            <a:r>
              <a:rPr lang="en-US" dirty="0"/>
              <a:t>Use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awk</a:t>
            </a:r>
            <a:r>
              <a:rPr lang="en-US" dirty="0"/>
              <a:t> to print only the state names and capitals columns from </a:t>
            </a:r>
            <a:r>
              <a:rPr lang="en-US" dirty="0" err="1"/>
              <a:t>states.txt</a:t>
            </a:r>
            <a:endParaRPr lang="en-US" dirty="0"/>
          </a:p>
          <a:p>
            <a:r>
              <a:rPr lang="en-US" dirty="0"/>
              <a:t>use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grep</a:t>
            </a:r>
            <a:r>
              <a:rPr lang="en-US" dirty="0"/>
              <a:t> to search for all lines of file </a:t>
            </a:r>
            <a:r>
              <a:rPr lang="en-US" dirty="0" err="1"/>
              <a:t>states.txt</a:t>
            </a:r>
            <a:r>
              <a:rPr lang="en-US" dirty="0"/>
              <a:t> containing a word of length four or more starting with the same two characters it is ending with. You may use extended regular expressions (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-E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0E0BA3-5ECE-E94D-B034-8F400208F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0740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48878</TotalTime>
  <Words>8331</Words>
  <Application>Microsoft Macintosh PowerPoint</Application>
  <PresentationFormat>On-screen Show (16:9)</PresentationFormat>
  <Paragraphs>965</Paragraphs>
  <Slides>102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102</vt:i4>
      </vt:variant>
    </vt:vector>
  </HeadingPairs>
  <TitlesOfParts>
    <vt:vector size="110" baseType="lpstr">
      <vt:lpstr>Arial</vt:lpstr>
      <vt:lpstr>Calibri</vt:lpstr>
      <vt:lpstr>Calibri Light</vt:lpstr>
      <vt:lpstr>Consolas</vt:lpstr>
      <vt:lpstr>Courier</vt:lpstr>
      <vt:lpstr>Courier New</vt:lpstr>
      <vt:lpstr>Garamond</vt:lpstr>
      <vt:lpstr>Office Theme</vt:lpstr>
      <vt:lpstr>Linux Terminal Tools</vt:lpstr>
      <vt:lpstr>Table of Contents</vt:lpstr>
      <vt:lpstr>Part 1: Overview and Logistics</vt:lpstr>
      <vt:lpstr>Overview: What shall we learn</vt:lpstr>
      <vt:lpstr>Slides and practice data for download</vt:lpstr>
      <vt:lpstr>About You and Me</vt:lpstr>
      <vt:lpstr>part 2: Basics</vt:lpstr>
      <vt:lpstr>Anatomy of a Typical Command</vt:lpstr>
      <vt:lpstr>Know the System</vt:lpstr>
      <vt:lpstr>Know the Processes</vt:lpstr>
      <vt:lpstr>Many ways to get help</vt:lpstr>
      <vt:lpstr>Working with Files</vt:lpstr>
      <vt:lpstr>Internet on command line</vt:lpstr>
      <vt:lpstr>Be a command line ninja: Navigation</vt:lpstr>
      <vt:lpstr>Be a command line ninja: Deletion</vt:lpstr>
      <vt:lpstr>wildcards: characters that expand at runtime</vt:lpstr>
      <vt:lpstr>Quick and Useful Tricks</vt:lpstr>
      <vt:lpstr>More Tricks</vt:lpstr>
      <vt:lpstr>Part 3: Streams, pipe and redirection</vt:lpstr>
      <vt:lpstr>Terminal I/O Streams and Redirection</vt:lpstr>
      <vt:lpstr>Anatomy of a redirection using streams</vt:lpstr>
      <vt:lpstr>More Redirection Examples</vt:lpstr>
      <vt:lpstr>The pipe: run second command using output of first</vt:lpstr>
      <vt:lpstr>Demystifying and debugging piped commands</vt:lpstr>
      <vt:lpstr>More pipe examples</vt:lpstr>
      <vt:lpstr>Commands that only accept literal args</vt:lpstr>
      <vt:lpstr>xargs: When pipe is not enough!</vt:lpstr>
      <vt:lpstr>GNU Parallel</vt:lpstr>
      <vt:lpstr>GNU Parallel Examples*</vt:lpstr>
      <vt:lpstr>Part 4: Classic Tools: find, grep, awk, sed</vt:lpstr>
      <vt:lpstr>find: search files based on criteria</vt:lpstr>
      <vt:lpstr>Features of find</vt:lpstr>
      <vt:lpstr>find Examples</vt:lpstr>
      <vt:lpstr>grep: Search for patterns in text</vt:lpstr>
      <vt:lpstr>Anatomy of grep</vt:lpstr>
      <vt:lpstr>Useful grep Options</vt:lpstr>
      <vt:lpstr>Regular Expressions</vt:lpstr>
      <vt:lpstr>Regular Expressions-contd.</vt:lpstr>
      <vt:lpstr>grep Examples</vt:lpstr>
      <vt:lpstr>awk: Extract and Manipulate Data</vt:lpstr>
      <vt:lpstr>Anatomy of an awk program</vt:lpstr>
      <vt:lpstr>awk patterns and actions </vt:lpstr>
      <vt:lpstr>awk Examples</vt:lpstr>
      <vt:lpstr>sed: parse and transform text</vt:lpstr>
      <vt:lpstr>Anatomy of a typical sed command</vt:lpstr>
      <vt:lpstr>Options</vt:lpstr>
      <vt:lpstr>Useful sed Examples</vt:lpstr>
      <vt:lpstr>Part 5:  Session Management: tmux</vt:lpstr>
      <vt:lpstr>Workspace Management with tmux</vt:lpstr>
      <vt:lpstr>A Short tmux Tutorial</vt:lpstr>
      <vt:lpstr>Live collaboration with tmux</vt:lpstr>
      <vt:lpstr>Create Panes and Synchronize with tmux</vt:lpstr>
      <vt:lpstr>Part 6: ssh config and tunneling</vt:lpstr>
      <vt:lpstr>ssh config (~/.ssh/config)</vt:lpstr>
      <vt:lpstr>Benefits of ssh config</vt:lpstr>
      <vt:lpstr>Port forward over SSH Tunnel*</vt:lpstr>
      <vt:lpstr>SSH Tunneling Example</vt:lpstr>
      <vt:lpstr>Incremental Remote Copy with rsync</vt:lpstr>
      <vt:lpstr>part 7: Secure Communication with GnuPG</vt:lpstr>
      <vt:lpstr>GNU Privacy Guard Basics</vt:lpstr>
      <vt:lpstr>Create a new keypair</vt:lpstr>
      <vt:lpstr>Key Exchange and Verification</vt:lpstr>
      <vt:lpstr>Encrypting and Decrypting Documents</vt:lpstr>
      <vt:lpstr>Authenticate Docs with Digital Signatures</vt:lpstr>
      <vt:lpstr>part 8: Bash Tools</vt:lpstr>
      <vt:lpstr>Bash Shell Basics</vt:lpstr>
      <vt:lpstr>Aliases and Functions</vt:lpstr>
      <vt:lpstr>Examples of useful aliases</vt:lpstr>
      <vt:lpstr>Examples of useful Functions</vt:lpstr>
      <vt:lpstr>Variables and Command Substitution</vt:lpstr>
      <vt:lpstr>Conditionals</vt:lpstr>
      <vt:lpstr>Conditionals summary</vt:lpstr>
      <vt:lpstr>Loops</vt:lpstr>
      <vt:lpstr>The heredoc</vt:lpstr>
      <vt:lpstr>part 9: Program Development Tools</vt:lpstr>
      <vt:lpstr>Programming Language Platforms</vt:lpstr>
      <vt:lpstr>Elements of C Program Development</vt:lpstr>
      <vt:lpstr>The make build system</vt:lpstr>
      <vt:lpstr>Anatomy of a Makefile</vt:lpstr>
      <vt:lpstr>How the make command works</vt:lpstr>
      <vt:lpstr>part 10: Miscellaneous Utilities</vt:lpstr>
      <vt:lpstr>Get things done at specific times with at</vt:lpstr>
      <vt:lpstr>Get things done periodically with cron</vt:lpstr>
      <vt:lpstr>Anatomy of a crontab entry</vt:lpstr>
      <vt:lpstr>Math</vt:lpstr>
      <vt:lpstr>Python utilities</vt:lpstr>
      <vt:lpstr>Random stuff - 1</vt:lpstr>
      <vt:lpstr>Random stuff - 2</vt:lpstr>
      <vt:lpstr>Random stuff - 3</vt:lpstr>
      <vt:lpstr>Summary</vt:lpstr>
      <vt:lpstr>Credits, references and resources</vt:lpstr>
      <vt:lpstr>Where to go from here</vt:lpstr>
      <vt:lpstr>Thank you for your time and attention Questions?</vt:lpstr>
      <vt:lpstr>Practice and Exercises</vt:lpstr>
      <vt:lpstr>Practice and Exercises</vt:lpstr>
      <vt:lpstr>Practice and Exercises</vt:lpstr>
      <vt:lpstr>Practice and Exercises</vt:lpstr>
      <vt:lpstr>Practice and Exercises</vt:lpstr>
      <vt:lpstr>Practice and Exercises</vt:lpstr>
      <vt:lpstr>Practice and Exercises</vt:lpstr>
      <vt:lpstr>Practice and Exercises</vt:lpstr>
      <vt:lpstr>Practice and Exercises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 Power Tools</dc:title>
  <dc:creator>Microsoft Office User</dc:creator>
  <cp:lastModifiedBy>Maheshwari, Ketan</cp:lastModifiedBy>
  <cp:revision>1982</cp:revision>
  <cp:lastPrinted>2019-10-28T17:12:39Z</cp:lastPrinted>
  <dcterms:created xsi:type="dcterms:W3CDTF">2016-08-27T04:51:03Z</dcterms:created>
  <dcterms:modified xsi:type="dcterms:W3CDTF">2020-06-27T21:31:59Z</dcterms:modified>
</cp:coreProperties>
</file>