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4"/>
  </p:notesMasterIdLst>
  <p:handoutMasterIdLst>
    <p:handoutMasterId r:id="rId105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312" r:id="rId40"/>
    <p:sldId id="264" r:id="rId41"/>
    <p:sldId id="287" r:id="rId42"/>
    <p:sldId id="347" r:id="rId43"/>
    <p:sldId id="325" r:id="rId44"/>
    <p:sldId id="310" r:id="rId45"/>
    <p:sldId id="286" r:id="rId46"/>
    <p:sldId id="308" r:id="rId47"/>
    <p:sldId id="307" r:id="rId48"/>
    <p:sldId id="405" r:id="rId49"/>
    <p:sldId id="272" r:id="rId50"/>
    <p:sldId id="294" r:id="rId51"/>
    <p:sldId id="367" r:id="rId52"/>
    <p:sldId id="412" r:id="rId53"/>
    <p:sldId id="339" r:id="rId54"/>
    <p:sldId id="351" r:id="rId55"/>
    <p:sldId id="380" r:id="rId56"/>
    <p:sldId id="376" r:id="rId57"/>
    <p:sldId id="378" r:id="rId58"/>
    <p:sldId id="431" r:id="rId59"/>
    <p:sldId id="418" r:id="rId60"/>
    <p:sldId id="419" r:id="rId61"/>
    <p:sldId id="420" r:id="rId62"/>
    <p:sldId id="421" r:id="rId63"/>
    <p:sldId id="422" r:id="rId64"/>
    <p:sldId id="423" r:id="rId65"/>
    <p:sldId id="299" r:id="rId66"/>
    <p:sldId id="302" r:id="rId67"/>
    <p:sldId id="357" r:id="rId68"/>
    <p:sldId id="385" r:id="rId69"/>
    <p:sldId id="386" r:id="rId70"/>
    <p:sldId id="330" r:id="rId71"/>
    <p:sldId id="331" r:id="rId72"/>
    <p:sldId id="333" r:id="rId73"/>
    <p:sldId id="303" r:id="rId74"/>
    <p:sldId id="276" r:id="rId75"/>
    <p:sldId id="340" r:id="rId76"/>
    <p:sldId id="426" r:id="rId77"/>
    <p:sldId id="427" r:id="rId78"/>
    <p:sldId id="428" r:id="rId79"/>
    <p:sldId id="429" r:id="rId80"/>
    <p:sldId id="430" r:id="rId81"/>
    <p:sldId id="424" r:id="rId82"/>
    <p:sldId id="277" r:id="rId83"/>
    <p:sldId id="382" r:id="rId84"/>
    <p:sldId id="384" r:id="rId85"/>
    <p:sldId id="368" r:id="rId86"/>
    <p:sldId id="369" r:id="rId87"/>
    <p:sldId id="289" r:id="rId88"/>
    <p:sldId id="353" r:id="rId89"/>
    <p:sldId id="417" r:id="rId90"/>
    <p:sldId id="411" r:id="rId91"/>
    <p:sldId id="288" r:id="rId92"/>
    <p:sldId id="371" r:id="rId93"/>
    <p:sldId id="309" r:id="rId94"/>
    <p:sldId id="398" r:id="rId95"/>
    <p:sldId id="393" r:id="rId96"/>
    <p:sldId id="394" r:id="rId97"/>
    <p:sldId id="414" r:id="rId98"/>
    <p:sldId id="408" r:id="rId99"/>
    <p:sldId id="395" r:id="rId100"/>
    <p:sldId id="415" r:id="rId101"/>
    <p:sldId id="397" r:id="rId102"/>
    <p:sldId id="400" r:id="rId103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82135"/>
  </p:normalViewPr>
  <p:slideViewPr>
    <p:cSldViewPr snapToGrid="0" snapToObjects="1">
      <p:cViewPr varScale="1">
        <p:scale>
          <a:sx n="164" d="100"/>
          <a:sy n="164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6/25/20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slide" Target="slide3.xml"/><Relationship Id="rId7" Type="http://schemas.openxmlformats.org/officeDocument/2006/relationships/slide" Target="slide48.xml"/><Relationship Id="rId12" Type="http://schemas.openxmlformats.org/officeDocument/2006/relationships/slide" Target="slide9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5.xml"/><Relationship Id="rId5" Type="http://schemas.openxmlformats.org/officeDocument/2006/relationships/slide" Target="slide19.xml"/><Relationship Id="rId10" Type="http://schemas.openxmlformats.org/officeDocument/2006/relationships/slide" Target="slide65.xml"/><Relationship Id="rId4" Type="http://schemas.openxmlformats.org/officeDocument/2006/relationships/slide" Target="slide7.xml"/><Relationship Id="rId9" Type="http://schemas.openxmlformats.org/officeDocument/2006/relationships/slide" Target="slide5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://www.linux.byexamples.com/archives/42/command-line-calculator-bc" TargetMode="External"/><Relationship Id="rId9" Type="http://schemas.openxmlformats.org/officeDocument/2006/relationships/hyperlink" Target="https://unix.stackexchange.com/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Productivity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D80E20-090A-5D4C-986F-9E6C58961293}"/>
              </a:ext>
            </a:extLst>
          </p:cNvPr>
          <p:cNvSpPr txBox="1">
            <a:spLocks/>
          </p:cNvSpPr>
          <p:nvPr/>
        </p:nvSpPr>
        <p:spPr>
          <a:xfrm>
            <a:off x="1143000" y="3799285"/>
            <a:ext cx="6858000" cy="124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Enhanced version (originally </a:t>
            </a:r>
            <a:r>
              <a:rPr lang="en-US" dirty="0"/>
              <a:t>presented </a:t>
            </a:r>
            <a:r>
              <a:rPr lang="en-US"/>
              <a:t>at LISA19)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zombie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</a:t>
            </a:r>
          </a:p>
          <a:p>
            <a:pPr lvl="1"/>
            <a:r>
              <a:rPr lang="en-US" dirty="0"/>
              <a:t>Organized section-wise -- one page for each section (if exists)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as command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#quickly find my IP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 on the web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lite.cnn.com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#all items with .conf extension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items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8717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cmd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#tag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tag &amp; search hard to remember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 1:  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2:   </a:t>
            </a:r>
            <a:r>
              <a:rPr lang="en-US" dirty="0">
                <a:hlinkClick r:id="rId4" action="ppaction://hlinksldjump"/>
              </a:rPr>
              <a:t>Basics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3:  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 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 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 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 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Secure Communication with GnuPG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Part 8:   </a:t>
            </a:r>
            <a:r>
              <a:rPr lang="en-US" dirty="0">
                <a:solidFill>
                  <a:prstClr val="black"/>
                </a:solidFill>
                <a:hlinkClick r:id="rId10" action="ppaction://hlinksldjump"/>
              </a:rPr>
              <a:t>Bash Tools</a:t>
            </a:r>
            <a:endParaRPr lang="en-US" sz="1650" dirty="0"/>
          </a:p>
          <a:p>
            <a:r>
              <a:rPr lang="en-US" dirty="0"/>
              <a:t>Part 9:   </a:t>
            </a:r>
            <a:r>
              <a:rPr lang="en-US" dirty="0">
                <a:hlinkClick r:id="rId11" action="ppaction://hlinksldjump"/>
              </a:rPr>
              <a:t>Program Development Tools</a:t>
            </a:r>
            <a:endParaRPr lang="en-US" dirty="0"/>
          </a:p>
          <a:p>
            <a:r>
              <a:rPr lang="en-US" dirty="0"/>
              <a:t>Part 10: </a:t>
            </a:r>
            <a:r>
              <a:rPr lang="en-US" dirty="0">
                <a:hlinkClick r:id="rId11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2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brackets are used for redirection to/from commands: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to send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to receive from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69655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919512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96006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0685" y="3468993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8481" y="3485090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7036" y="1998855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find: search files 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 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 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5878"/>
            <a:ext cx="7886700" cy="3516845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"*.txt"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#txt files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/bin ! -type l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symlinks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/bin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$HOME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+365 -exec rm {} +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all files that were not accessed in a year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"*.c" -o -name "*.h"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grep: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col'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6927" y="3360420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2513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765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107653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71320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r>
              <a:rPr lang="en-US" b="1" dirty="0"/>
              <a:t>Extended</a:t>
            </a:r>
            <a:r>
              <a:rPr lang="en-US" dirty="0"/>
              <a:t> regular expressions (use with </a:t>
            </a:r>
            <a:r>
              <a:rPr lang="en-US" dirty="0" err="1"/>
              <a:t>egrep</a:t>
            </a:r>
            <a:r>
              <a:rPr lang="en-US" dirty="0"/>
              <a:t> or grep </a:t>
            </a:r>
            <a:r>
              <a:rPr lang="en-US" b="1" dirty="0"/>
              <a:t>-E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'|' is a delimiter for multiple patterns, '(' and ')' let you group patterns</a:t>
            </a:r>
          </a:p>
          <a:p>
            <a:pPr lvl="1"/>
            <a:r>
              <a:rPr lang="en-US" dirty="0"/>
              <a:t>{} may be used to specify a repetition 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patterns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 &gt; 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 print lines that has at least one field (skip blank lines)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#fields in each line and the line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#chars in each line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sed command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0445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https://github.com/ketancmaheshwari/lisa19</a:t>
            </a:r>
            <a:endParaRPr lang="en-US" sz="3200" dirty="0"/>
          </a:p>
          <a:p>
            <a:endParaRPr lang="en-US" dirty="0"/>
          </a:p>
          <a:p>
            <a:r>
              <a:rPr lang="en-US" dirty="0" err="1"/>
              <a:t>states.txt</a:t>
            </a:r>
            <a:endParaRPr lang="en-US" dirty="0"/>
          </a:p>
          <a:p>
            <a:pPr lvl="1"/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lvl="1"/>
            <a:r>
              <a:rPr lang="en-US" dirty="0"/>
              <a:t>Prose with sentences and paragraphs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: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login1.ornl.gov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slurm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ProxyJump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#send a null message every 15 sec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For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BCBD-EE95-FD43-B1D1-9E7226EB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Incremental Remote Copy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90AE-0D3C-B44A-9353-DA8BF2BF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 data between local and remote storage</a:t>
            </a:r>
          </a:p>
          <a:p>
            <a:r>
              <a:rPr lang="en-US" dirty="0"/>
              <a:t>Rich set of options (see man): </a:t>
            </a:r>
            <a:br>
              <a:rPr lang="en-US" dirty="0"/>
            </a:br>
            <a:r>
              <a:rPr lang="en-US" dirty="0"/>
              <a:t>-a and -v most commonly used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-av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localdir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remotehost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:~/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remotedir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trailing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cs typeface="Courier New" panose="02070309020205020404" pitchFamily="49" charset="0"/>
              </a:rPr>
              <a:t> imp in </a:t>
            </a:r>
            <a:r>
              <a:rPr lang="en-US" dirty="0" err="1">
                <a:cs typeface="Courier New" panose="02070309020205020404" pitchFamily="49" charset="0"/>
              </a:rPr>
              <a:t>localdir</a:t>
            </a:r>
            <a:r>
              <a:rPr lang="en-US" dirty="0">
                <a:cs typeface="Courier New" panose="02070309020205020404" pitchFamily="49" charset="0"/>
              </a:rPr>
              <a:t>, else, the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r>
              <a:rPr lang="en-US" dirty="0">
                <a:cs typeface="Courier New" panose="02070309020205020404" pitchFamily="49" charset="0"/>
              </a:rPr>
              <a:t> will be synced not contents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 useful </a:t>
            </a:r>
            <a:r>
              <a:rPr lang="en-US" dirty="0" err="1">
                <a:cs typeface="Courier New" panose="02070309020205020404" pitchFamily="49" charset="0"/>
              </a:rPr>
              <a:t>rsync</a:t>
            </a:r>
            <a:r>
              <a:rPr lang="en-US" dirty="0">
                <a:cs typeface="Courier New" panose="02070309020205020404" pitchFamily="49" charset="0"/>
              </a:rPr>
              <a:t> hack: </a:t>
            </a:r>
            <a:r>
              <a:rPr lang="en-US" b="1" dirty="0">
                <a:cs typeface="Courier New" panose="02070309020205020404" pitchFamily="49" charset="0"/>
              </a:rPr>
              <a:t>fast deletion of a large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empty &amp;&amp;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--delete empty/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large_dir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B04CE-325A-E645-A74E-267F10C2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49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20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Secure Communication with </a:t>
            </a:r>
            <a:r>
              <a:rPr lang="en-US" dirty="0" err="1"/>
              <a:t>GnuPG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819084" y="2736679"/>
            <a:ext cx="350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sz="1800" i="1" dirty="0"/>
              <a:t>hare top secrets securely over web</a:t>
            </a:r>
          </a:p>
        </p:txBody>
      </p:sp>
    </p:spTree>
    <p:extLst>
      <p:ext uri="{BB962C8B-B14F-4D97-AF65-F5344CB8AC3E}">
        <p14:creationId xmlns:p14="http://schemas.microsoft.com/office/powerpoint/2010/main" val="400709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 etc.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94F1-DD24-F644-A781-BD26A35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Privacy Guard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A2F2-B43E-6443-8852-71E7244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for secure communication</a:t>
            </a:r>
          </a:p>
          <a:p>
            <a:r>
              <a:rPr lang="en-US" dirty="0"/>
              <a:t>We cover</a:t>
            </a:r>
          </a:p>
          <a:p>
            <a:pPr lvl="1"/>
            <a:r>
              <a:rPr lang="en-US" dirty="0"/>
              <a:t>keypair creation</a:t>
            </a:r>
          </a:p>
          <a:p>
            <a:pPr lvl="1"/>
            <a:r>
              <a:rPr lang="en-US" dirty="0"/>
              <a:t>key exchange and verification</a:t>
            </a:r>
          </a:p>
          <a:p>
            <a:pPr lvl="1"/>
            <a:r>
              <a:rPr lang="en-US" dirty="0"/>
              <a:t>encrypting and decrypting documents</a:t>
            </a:r>
          </a:p>
          <a:p>
            <a:pPr lvl="1"/>
            <a:r>
              <a:rPr lang="en-US" dirty="0"/>
              <a:t>authenticating documents with digital signatures</a:t>
            </a:r>
          </a:p>
          <a:p>
            <a:r>
              <a:rPr lang="en-US" dirty="0"/>
              <a:t>We do not cover</a:t>
            </a:r>
          </a:p>
          <a:p>
            <a:pPr lvl="1"/>
            <a:r>
              <a:rPr lang="en-US" dirty="0"/>
              <a:t>public-key cryptography concepts</a:t>
            </a:r>
          </a:p>
          <a:p>
            <a:pPr lvl="1"/>
            <a:r>
              <a:rPr lang="en-US" dirty="0"/>
              <a:t>sophisticated and advanced use-cases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BB64-EF6E-9141-A623-894D716F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03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58E0-1BA6-094F-BE92-8109FA9F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keypair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434F-F85B-4443-A398-DABF59E6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#answer the prompted questions</a:t>
            </a:r>
          </a:p>
          <a:p>
            <a:r>
              <a:rPr lang="en-US" dirty="0">
                <a:cs typeface="Courier New" panose="02070309020205020404" pitchFamily="49" charset="0"/>
              </a:rPr>
              <a:t>Provide name and email as ID, choose hard-to-guess passphrase</a:t>
            </a:r>
          </a:p>
          <a:p>
            <a:r>
              <a:rPr lang="en-US" dirty="0">
                <a:cs typeface="Courier New" panose="02070309020205020404" pitchFamily="49" charset="0"/>
              </a:rPr>
              <a:t>Keypair artefacts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$HOME/.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b="1" dirty="0">
                <a:cs typeface="Courier New" panose="02070309020205020404" pitchFamily="49" charset="0"/>
              </a:rPr>
              <a:t>revocation certificate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revoke.asc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--gen-revoke &lt;ID&gt;</a:t>
            </a:r>
          </a:p>
          <a:p>
            <a:r>
              <a:rPr lang="en-US" dirty="0">
                <a:cs typeface="Courier New" panose="02070309020205020404" pitchFamily="49" charset="0"/>
              </a:rPr>
              <a:t>use the email as ID</a:t>
            </a:r>
          </a:p>
          <a:p>
            <a:r>
              <a:rPr lang="en-US" dirty="0">
                <a:cs typeface="Courier New" panose="02070309020205020404" pitchFamily="49" charset="0"/>
              </a:rPr>
              <a:t>Useful to notify others the keypair may no longer be used -- </a:t>
            </a:r>
            <a:r>
              <a:rPr lang="en-US" dirty="0" err="1">
                <a:cs typeface="Courier New" panose="02070309020205020404" pitchFamily="49" charset="0"/>
              </a:rPr>
              <a:t>eg.</a:t>
            </a:r>
            <a:r>
              <a:rPr lang="en-US" dirty="0">
                <a:cs typeface="Courier New" panose="02070309020205020404" pitchFamily="49" charset="0"/>
              </a:rPr>
              <a:t> if you forgot your passphrase, lost keypair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94A5-1FF7-AA43-A2CA-56C7D497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2ABE-2A77-0445-B19C-157C1F0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Exchange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4B3-0216-8D42-A798-B7C3298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 a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--export &lt;ID&gt;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#binary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--armor --export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pubtxt.gpg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#ascii</a:t>
            </a:r>
          </a:p>
          <a:p>
            <a:r>
              <a:rPr lang="en-US" dirty="0">
                <a:cs typeface="Courier New" panose="02070309020205020404" pitchFamily="49" charset="0"/>
              </a:rPr>
              <a:t>Import a public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#import Bill's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and sign an imported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--edit-key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 key info &amp; prompt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#fingerprint, verify over phone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#verify at prompt and done!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CC6-B065-F542-86D7-66DB16F3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92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3819-A231-E24F-99C6-9C94C85C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Encrypting and Decrypting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DEE3-266D-5943-B450-13AC5B26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a document for Bill using Bill's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--encrypt --recipient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#must have Bill's public key</a:t>
            </a:r>
          </a:p>
          <a:p>
            <a:r>
              <a:rPr lang="en-US" dirty="0">
                <a:cs typeface="Courier New" panose="02070309020205020404" pitchFamily="49" charset="0"/>
              </a:rPr>
              <a:t>Bill Decrypts the document (must have his private key &amp; passphrase)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Documents may be encrypted without key, just with passphrase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--symmetric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2626-AA76-474E-9E1D-EB6E3DB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67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1BC5-BAC1-A049-A556-FCC1C80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Authenticate Docs with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84C-76BE-5645-83CF-9491E528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Digitally signed document ensure they are authentic &amp; </a:t>
            </a:r>
            <a:r>
              <a:rPr lang="en-US" dirty="0" err="1"/>
              <a:t>untempered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--sign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Must have the private key to sign</a:t>
            </a:r>
          </a:p>
          <a:p>
            <a:endParaRPr lang="en-US" dirty="0"/>
          </a:p>
          <a:p>
            <a:r>
              <a:rPr lang="en-US" dirty="0"/>
              <a:t>A signed document can be verified and decrypted like so: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Must have owner's public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9765-DEC2-C242-9BC8-82DF637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8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8: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i="1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9: Program Development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727408" y="2962206"/>
            <a:ext cx="16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get-serious stuff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8F3-93A0-ED44-9EE3-1789F6A0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7D43-1966-4744-BE05-EAEE50E4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8B10B6-8DC2-F944-821F-98C9E06B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Interpreted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Python - covered a bit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Perl - not covered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 - covered some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Bash - covered some  </a:t>
            </a:r>
          </a:p>
          <a:p>
            <a:r>
              <a:rPr lang="en-US" dirty="0">
                <a:cs typeface="Courier New" panose="02070309020205020404" pitchFamily="49" charset="0"/>
              </a:rPr>
              <a:t>Compiled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 - cover some in this section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Fortran - not covered</a:t>
            </a:r>
          </a:p>
          <a:p>
            <a:r>
              <a:rPr lang="en-US" dirty="0">
                <a:cs typeface="Courier New" panose="02070309020205020404" pitchFamily="49" charset="0"/>
              </a:rPr>
              <a:t>Additionally, a build system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is available</a:t>
            </a:r>
          </a:p>
        </p:txBody>
      </p:sp>
    </p:spTree>
    <p:extLst>
      <p:ext uri="{BB962C8B-B14F-4D97-AF65-F5344CB8AC3E}">
        <p14:creationId xmlns:p14="http://schemas.microsoft.com/office/powerpoint/2010/main" val="24229997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50E-4354-3C4B-B42B-0E6B56EE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Program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2256-340D-E24D-9C8D-338DA987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99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source code</a:t>
            </a:r>
            <a:r>
              <a:rPr lang="en-US" dirty="0"/>
              <a:t> that is written/edited by a programmer</a:t>
            </a:r>
          </a:p>
          <a:p>
            <a:pPr lvl="1"/>
            <a:r>
              <a:rPr lang="en-US" dirty="0"/>
              <a:t>Often split into header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 and source code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)</a:t>
            </a:r>
          </a:p>
          <a:p>
            <a:r>
              <a:rPr lang="en-US" dirty="0"/>
              <a:t>The compiler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/>
              <a:t> does the following</a:t>
            </a:r>
          </a:p>
          <a:p>
            <a:pPr lvl="1"/>
            <a:r>
              <a:rPr lang="en-US" dirty="0"/>
              <a:t>compile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dirty="0"/>
              <a:t> flag) convert the source code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(.c)</a:t>
            </a:r>
            <a:r>
              <a:rPr lang="en-US" dirty="0"/>
              <a:t> to </a:t>
            </a:r>
            <a:r>
              <a:rPr lang="en-US" b="1" dirty="0"/>
              <a:t>assembly code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(.s)</a:t>
            </a:r>
          </a:p>
          <a:p>
            <a:pPr lvl="1"/>
            <a:r>
              <a:rPr lang="en-US" dirty="0"/>
              <a:t>assemble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dirty="0"/>
              <a:t> flag) -- translate the assembly code to </a:t>
            </a:r>
            <a:r>
              <a:rPr lang="en-US" b="1" dirty="0"/>
              <a:t>object code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(.o)</a:t>
            </a:r>
          </a:p>
          <a:p>
            <a:pPr lvl="1"/>
            <a:r>
              <a:rPr lang="en-US" dirty="0"/>
              <a:t>link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US" dirty="0"/>
              <a:t> flag) -- link to the standard libraries to produce </a:t>
            </a:r>
            <a:r>
              <a:rPr lang="en-US" b="1" dirty="0"/>
              <a:t>executable</a:t>
            </a:r>
          </a:p>
          <a:p>
            <a:endParaRPr lang="en-US" dirty="0"/>
          </a:p>
          <a:p>
            <a:r>
              <a:rPr lang="en-US" dirty="0"/>
              <a:t>By default </a:t>
            </a:r>
            <a:r>
              <a:rPr lang="en-US" dirty="0" err="1"/>
              <a:t>gcc</a:t>
            </a:r>
            <a:r>
              <a:rPr lang="en-US" dirty="0"/>
              <a:t> combines the above stages producing the executable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no .o or .s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2C06-ECD2-FB4B-A7A7-1E08AC5F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30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A3E6-D51E-9B47-99E3-F01FF47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CC77-4616-9A41-BF57-DB835565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compilation of multiple source files in a complex project</a:t>
            </a:r>
          </a:p>
          <a:p>
            <a:endParaRPr lang="en-US" dirty="0"/>
          </a:p>
          <a:p>
            <a:r>
              <a:rPr lang="en-US" dirty="0"/>
              <a:t>Streamlines dependent actions and performs them in order</a:t>
            </a:r>
          </a:p>
          <a:p>
            <a:endParaRPr lang="en-US" dirty="0"/>
          </a:p>
          <a:p>
            <a:r>
              <a:rPr lang="en-US" dirty="0"/>
              <a:t>Reads configuration from a "build" file usually named as </a:t>
            </a:r>
            <a:r>
              <a:rPr lang="en-US" dirty="0" err="1"/>
              <a:t>Makefile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Makefile</a:t>
            </a:r>
            <a:r>
              <a:rPr lang="en-US" dirty="0"/>
              <a:t> acts as an artefact of project build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F2ED-598A-1542-B16A-BB7DF63C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86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FD1-F7D3-2E4F-83FF-C0BC5A1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Anatomy of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0DAB-BAA7-4F4B-BDE7-575965C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96" y="1369219"/>
            <a:ext cx="7012022" cy="326350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dep1.o: dep1.c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dep2.o: dep2.c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main.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2D9E0-73A0-B24D-8CD5-E61CF33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75C11A-C1A4-6744-8D3A-CA47184EC1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1642821"/>
            <a:ext cx="577896" cy="844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55F2C9-64C6-6942-8BE2-9CAE394BA01E}"/>
              </a:ext>
            </a:extLst>
          </p:cNvPr>
          <p:cNvSpPr txBox="1"/>
          <p:nvPr/>
        </p:nvSpPr>
        <p:spPr>
          <a:xfrm>
            <a:off x="413661" y="23334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71A39-0E4C-9348-AF6A-F3E8AE7BA7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2159239"/>
            <a:ext cx="577896" cy="328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5994E-A774-1C48-BDEA-73EF3648207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1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9B26D-BCE6-BB40-A2DF-7FAE3726D6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784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E3E21B-0605-2645-84E8-C2533EC57AF7}"/>
              </a:ext>
            </a:extLst>
          </p:cNvPr>
          <p:cNvSpPr txBox="1"/>
          <p:nvPr/>
        </p:nvSpPr>
        <p:spPr>
          <a:xfrm>
            <a:off x="1342214" y="628425"/>
            <a:ext cx="62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C8F68D-82DA-6C43-8F61-0ADA153830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53838" y="936202"/>
            <a:ext cx="376130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DFEED4-62A8-204D-802E-40E5C9C5AB9D}"/>
              </a:ext>
            </a:extLst>
          </p:cNvPr>
          <p:cNvSpPr txBox="1"/>
          <p:nvPr/>
        </p:nvSpPr>
        <p:spPr>
          <a:xfrm>
            <a:off x="2144303" y="611696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dependencies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9DCEA6-7092-E747-B18A-D0A2A0F79A0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2771006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C5412B-F3B0-6D48-81BB-3CB92758679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1608633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B0C65-001B-4B49-96F2-D8224036B07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445329" cy="438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65B387-10A2-EB4C-841F-24F594BA77E4}"/>
              </a:ext>
            </a:extLst>
          </p:cNvPr>
          <p:cNvSpPr txBox="1"/>
          <p:nvPr/>
        </p:nvSpPr>
        <p:spPr>
          <a:xfrm>
            <a:off x="2266555" y="4158224"/>
            <a:ext cx="2183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to achieve target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372E76-EF1F-9447-AF33-8A5E2FE7A622}"/>
              </a:ext>
            </a:extLst>
          </p:cNvPr>
          <p:cNvCxnSpPr>
            <a:cxnSpLocks/>
          </p:cNvCxnSpPr>
          <p:nvPr/>
        </p:nvCxnSpPr>
        <p:spPr>
          <a:xfrm flipV="1">
            <a:off x="3358328" y="3774282"/>
            <a:ext cx="0" cy="383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DFF8BD1-4B85-614D-B54A-EDDDB7BFFD87}"/>
              </a:ext>
            </a:extLst>
          </p:cNvPr>
          <p:cNvSpPr/>
          <p:nvPr/>
        </p:nvSpPr>
        <p:spPr>
          <a:xfrm rot="16200000" flipH="1">
            <a:off x="1853155" y="3348886"/>
            <a:ext cx="125826" cy="76154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B2A8E-33A1-5843-9EF2-5C84F5701B3F}"/>
              </a:ext>
            </a:extLst>
          </p:cNvPr>
          <p:cNvSpPr txBox="1"/>
          <p:nvPr/>
        </p:nvSpPr>
        <p:spPr>
          <a:xfrm>
            <a:off x="1321675" y="3835136"/>
            <a:ext cx="118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must be a </a:t>
            </a:r>
            <a:r>
              <a:rPr lang="en-US" sz="1400" b="1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339786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2672-34FA-0C44-BF6A-5220158B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7603-1DBC-F243-BB68-DF1A892F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will read from the </a:t>
            </a:r>
            <a:r>
              <a:rPr lang="en-US" dirty="0" err="1"/>
              <a:t>Makefile</a:t>
            </a:r>
            <a:r>
              <a:rPr lang="en-US" dirty="0"/>
              <a:t> and run commands in order to build the ultimate target</a:t>
            </a:r>
          </a:p>
          <a:p>
            <a:r>
              <a:rPr lang="en-US" dirty="0"/>
              <a:t>For instance, in the </a:t>
            </a:r>
            <a:r>
              <a:rPr lang="en-US" dirty="0" err="1"/>
              <a:t>Makefile</a:t>
            </a:r>
            <a:r>
              <a:rPr lang="en-US" dirty="0"/>
              <a:t> shown in previous slide,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will run commands for rule 2-4 followed by rule 1: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dep1.o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dep2.o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dep3.c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dep3.o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dep3.o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4D99-12F8-F048-B12F-3283B227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79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10: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16418890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a large file into small chunks (</a:t>
            </a:r>
            <a:r>
              <a:rPr lang="en-US" dirty="0" err="1"/>
              <a:t>eg.</a:t>
            </a:r>
            <a:r>
              <a:rPr lang="en-US" dirty="0"/>
              <a:t> to send as attachment in mail)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-b 20M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parts_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#20MB chunks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#send parts_* over mail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#at receiving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dirty="0"/>
              <a:t>: distribution info (try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linux.byexamples.com/archives/42/command-line-calculator-bc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https://gist.github.com/MohamedAlaa/2961058#file-tmux-cheatsheet-markdown</a:t>
            </a:r>
          </a:p>
          <a:p>
            <a:r>
              <a:rPr lang="en-US" dirty="0" err="1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</a:t>
            </a:r>
            <a:r>
              <a:rPr lang="en-US" dirty="0" err="1">
                <a:hlinkClick r:id="rId10"/>
              </a:rPr>
              <a:t>makefiles</a:t>
            </a:r>
            <a:r>
              <a:rPr lang="en-US" dirty="0">
                <a:hlinkClick r:id="rId10"/>
              </a:rPr>
              <a:t>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47613</TotalTime>
  <Words>8280</Words>
  <Application>Microsoft Macintosh PowerPoint</Application>
  <PresentationFormat>On-screen Show (16:9)</PresentationFormat>
  <Paragraphs>963</Paragraphs>
  <Slides>102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0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Productivity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first!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grep Examples</vt:lpstr>
      <vt:lpstr>awk: Extract and Manipulate Data</vt:lpstr>
      <vt:lpstr>Anatomy of an awk program</vt:lpstr>
      <vt:lpstr>awk patterns and actions </vt:lpstr>
      <vt:lpstr>awk Examples</vt:lpstr>
      <vt:lpstr>sed: parse and transform text</vt:lpstr>
      <vt:lpstr>Anatomy of a typical sed command</vt:lpstr>
      <vt:lpstr>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ssh: config and tunneling</vt:lpstr>
      <vt:lpstr>ssh config (~/.ssh/config)</vt:lpstr>
      <vt:lpstr>Benefits of ssh config</vt:lpstr>
      <vt:lpstr>Port forward over SSH Tunnel*</vt:lpstr>
      <vt:lpstr>SSH Tunneling Example</vt:lpstr>
      <vt:lpstr>Incremental Remote Copy with rsync</vt:lpstr>
      <vt:lpstr>part 7: Secure Communication with GnuPG</vt:lpstr>
      <vt:lpstr>GNU Privacy Guard Basics</vt:lpstr>
      <vt:lpstr>Create a new keypair</vt:lpstr>
      <vt:lpstr>Key Exchange and Verification</vt:lpstr>
      <vt:lpstr>Encrypting and Decrypting Documents</vt:lpstr>
      <vt:lpstr>Authenticate Docs with Digital Signatures</vt:lpstr>
      <vt:lpstr>part 8: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9: Program Development Tools</vt:lpstr>
      <vt:lpstr>Programming Language Platforms</vt:lpstr>
      <vt:lpstr>Elements of C Program Development</vt:lpstr>
      <vt:lpstr>The make build system</vt:lpstr>
      <vt:lpstr>Anatomy of a Makefile</vt:lpstr>
      <vt:lpstr>How the make command works</vt:lpstr>
      <vt:lpstr>part 10: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Random stuff - 3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1974</cp:revision>
  <cp:lastPrinted>2019-10-28T17:12:39Z</cp:lastPrinted>
  <dcterms:created xsi:type="dcterms:W3CDTF">2016-08-27T04:51:03Z</dcterms:created>
  <dcterms:modified xsi:type="dcterms:W3CDTF">2020-06-25T13:31:10Z</dcterms:modified>
</cp:coreProperties>
</file>