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5"/>
  </p:notesMasterIdLst>
  <p:handoutMasterIdLst>
    <p:handoutMasterId r:id="rId106"/>
  </p:handoutMasterIdLst>
  <p:sldIdLst>
    <p:sldId id="256" r:id="rId2"/>
    <p:sldId id="304" r:id="rId3"/>
    <p:sldId id="335" r:id="rId4"/>
    <p:sldId id="257" r:id="rId5"/>
    <p:sldId id="373" r:id="rId6"/>
    <p:sldId id="407" r:id="rId7"/>
    <p:sldId id="336" r:id="rId8"/>
    <p:sldId id="284" r:id="rId9"/>
    <p:sldId id="259" r:id="rId10"/>
    <p:sldId id="260" r:id="rId11"/>
    <p:sldId id="356" r:id="rId12"/>
    <p:sldId id="323" r:id="rId13"/>
    <p:sldId id="273" r:id="rId14"/>
    <p:sldId id="301" r:id="rId15"/>
    <p:sldId id="327" r:id="rId16"/>
    <p:sldId id="267" r:id="rId17"/>
    <p:sldId id="328" r:id="rId18"/>
    <p:sldId id="344" r:id="rId19"/>
    <p:sldId id="337" r:id="rId20"/>
    <p:sldId id="326" r:id="rId21"/>
    <p:sldId id="291" r:id="rId22"/>
    <p:sldId id="285" r:id="rId23"/>
    <p:sldId id="262" r:id="rId24"/>
    <p:sldId id="413" r:id="rId25"/>
    <p:sldId id="355" r:id="rId26"/>
    <p:sldId id="315" r:id="rId27"/>
    <p:sldId id="300" r:id="rId28"/>
    <p:sldId id="377" r:id="rId29"/>
    <p:sldId id="379" r:id="rId30"/>
    <p:sldId id="338" r:id="rId31"/>
    <p:sldId id="317" r:id="rId32"/>
    <p:sldId id="321" r:id="rId33"/>
    <p:sldId id="329" r:id="rId34"/>
    <p:sldId id="313" r:id="rId35"/>
    <p:sldId id="290" r:id="rId36"/>
    <p:sldId id="319" r:id="rId37"/>
    <p:sldId id="263" r:id="rId38"/>
    <p:sldId id="320" r:id="rId39"/>
    <p:sldId id="432" r:id="rId40"/>
    <p:sldId id="312" r:id="rId41"/>
    <p:sldId id="264" r:id="rId42"/>
    <p:sldId id="287" r:id="rId43"/>
    <p:sldId id="347" r:id="rId44"/>
    <p:sldId id="325" r:id="rId45"/>
    <p:sldId id="310" r:id="rId46"/>
    <p:sldId id="286" r:id="rId47"/>
    <p:sldId id="308" r:id="rId48"/>
    <p:sldId id="307" r:id="rId49"/>
    <p:sldId id="405" r:id="rId50"/>
    <p:sldId id="272" r:id="rId51"/>
    <p:sldId id="294" r:id="rId52"/>
    <p:sldId id="367" r:id="rId53"/>
    <p:sldId id="412" r:id="rId54"/>
    <p:sldId id="339" r:id="rId55"/>
    <p:sldId id="351" r:id="rId56"/>
    <p:sldId id="380" r:id="rId57"/>
    <p:sldId id="376" r:id="rId58"/>
    <p:sldId id="378" r:id="rId59"/>
    <p:sldId id="431" r:id="rId60"/>
    <p:sldId id="418" r:id="rId61"/>
    <p:sldId id="419" r:id="rId62"/>
    <p:sldId id="420" r:id="rId63"/>
    <p:sldId id="421" r:id="rId64"/>
    <p:sldId id="422" r:id="rId65"/>
    <p:sldId id="423" r:id="rId66"/>
    <p:sldId id="299" r:id="rId67"/>
    <p:sldId id="302" r:id="rId68"/>
    <p:sldId id="357" r:id="rId69"/>
    <p:sldId id="385" r:id="rId70"/>
    <p:sldId id="386" r:id="rId71"/>
    <p:sldId id="330" r:id="rId72"/>
    <p:sldId id="331" r:id="rId73"/>
    <p:sldId id="333" r:id="rId74"/>
    <p:sldId id="303" r:id="rId75"/>
    <p:sldId id="276" r:id="rId76"/>
    <p:sldId id="340" r:id="rId77"/>
    <p:sldId id="426" r:id="rId78"/>
    <p:sldId id="427" r:id="rId79"/>
    <p:sldId id="428" r:id="rId80"/>
    <p:sldId id="429" r:id="rId81"/>
    <p:sldId id="430" r:id="rId82"/>
    <p:sldId id="424" r:id="rId83"/>
    <p:sldId id="277" r:id="rId84"/>
    <p:sldId id="382" r:id="rId85"/>
    <p:sldId id="384" r:id="rId86"/>
    <p:sldId id="368" r:id="rId87"/>
    <p:sldId id="369" r:id="rId88"/>
    <p:sldId id="289" r:id="rId89"/>
    <p:sldId id="353" r:id="rId90"/>
    <p:sldId id="417" r:id="rId91"/>
    <p:sldId id="411" r:id="rId92"/>
    <p:sldId id="288" r:id="rId93"/>
    <p:sldId id="371" r:id="rId94"/>
    <p:sldId id="309" r:id="rId95"/>
    <p:sldId id="398" r:id="rId96"/>
    <p:sldId id="393" r:id="rId97"/>
    <p:sldId id="394" r:id="rId98"/>
    <p:sldId id="414" r:id="rId99"/>
    <p:sldId id="408" r:id="rId100"/>
    <p:sldId id="395" r:id="rId101"/>
    <p:sldId id="415" r:id="rId102"/>
    <p:sldId id="397" r:id="rId103"/>
    <p:sldId id="400" r:id="rId104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8"/>
    <p:restoredTop sz="82135"/>
  </p:normalViewPr>
  <p:slideViewPr>
    <p:cSldViewPr snapToGrid="0" snapToObjects="1">
      <p:cViewPr varScale="1">
        <p:scale>
          <a:sx n="179" d="100"/>
          <a:sy n="179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5414A-7BE5-1548-A709-FA485C2C0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7CE8-232D-A448-8C9E-05131BFB1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789A-1381-F54D-B55B-DCBB91319C08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CAFE-DDB1-474A-8DD3-81C3493EFC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6DEC1-264F-174D-B952-90DFFDC20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2139-FD22-9B4F-B596-B3AA1AE1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B9FDB-056B-6244-AE56-9549F1074EBB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2049-7013-B143-AD62-F7BCB3DA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3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www.catb.org</a:t>
            </a:r>
            <a:r>
              <a:rPr lang="en-US" dirty="0"/>
              <a:t>/</a:t>
            </a:r>
            <a:r>
              <a:rPr lang="en-US" dirty="0" err="1"/>
              <a:t>esr</a:t>
            </a:r>
            <a:r>
              <a:rPr lang="en-US" dirty="0"/>
              <a:t>/writings/</a:t>
            </a:r>
            <a:r>
              <a:rPr lang="en-US" dirty="0" err="1"/>
              <a:t>taoup</a:t>
            </a:r>
            <a:r>
              <a:rPr lang="en-US"/>
              <a:t>/html/ch10s05.html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is more prominent than ever in 2019 ...</a:t>
            </a:r>
          </a:p>
          <a:p>
            <a:r>
              <a:rPr lang="en-US" dirty="0"/>
              <a:t>package managers for systems</a:t>
            </a:r>
          </a:p>
          <a:p>
            <a:r>
              <a:rPr lang="en-US" dirty="0"/>
              <a:t> . yum</a:t>
            </a:r>
          </a:p>
          <a:p>
            <a:r>
              <a:rPr lang="en-US" dirty="0"/>
              <a:t> . apt</a:t>
            </a:r>
          </a:p>
          <a:p>
            <a:r>
              <a:rPr lang="en-US" dirty="0"/>
              <a:t> . ...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package managers for programming languages</a:t>
            </a:r>
          </a:p>
          <a:p>
            <a:r>
              <a:rPr lang="en-US" dirty="0"/>
              <a:t> . pip</a:t>
            </a:r>
          </a:p>
          <a:p>
            <a:r>
              <a:rPr lang="en-US" dirty="0"/>
              <a:t> .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 .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 . ...</a:t>
            </a:r>
          </a:p>
          <a:p>
            <a:r>
              <a:rPr lang="en-US" dirty="0"/>
              <a:t>- Container orchestration</a:t>
            </a:r>
          </a:p>
          <a:p>
            <a:r>
              <a:rPr lang="en-US" dirty="0"/>
              <a:t>, K8s</a:t>
            </a:r>
          </a:p>
          <a:p>
            <a:r>
              <a:rPr lang="en-US" dirty="0"/>
              <a:t>. OpenShift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less we can scroll both up and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nohup</a:t>
            </a:r>
            <a:r>
              <a:rPr lang="en-US" dirty="0"/>
              <a:t>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Put this in </a:t>
            </a:r>
            <a:r>
              <a:rPr lang="en-US" dirty="0" err="1"/>
              <a:t>tmux.conf</a:t>
            </a:r>
            <a:r>
              <a:rPr lang="en-US" dirty="0"/>
              <a:t>:</a:t>
            </a:r>
          </a:p>
          <a:p>
            <a:pPr rtl="0"/>
            <a:br>
              <a:rPr lang="en-US" dirty="0"/>
            </a:br>
            <a:endParaRPr lang="en-US" dirty="0"/>
          </a:p>
          <a:p>
            <a:pPr rtl="0"/>
            <a:r>
              <a:rPr lang="en-US" dirty="0"/>
              <a:t># Improve colors</a:t>
            </a:r>
            <a:br>
              <a:rPr lang="en-US" dirty="0"/>
            </a:br>
            <a:r>
              <a:rPr lang="en-US" dirty="0"/>
              <a:t>set -g default-terminal 'screen-256color'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Set </a:t>
            </a:r>
            <a:r>
              <a:rPr lang="en-US" dirty="0" err="1"/>
              <a:t>scrollback</a:t>
            </a:r>
            <a:r>
              <a:rPr lang="en-US" dirty="0"/>
              <a:t> buffer to 10000</a:t>
            </a:r>
            <a:br>
              <a:rPr lang="en-US" dirty="0"/>
            </a:br>
            <a:r>
              <a:rPr lang="en-US" dirty="0"/>
              <a:t>set -g history-limit 10000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Customize the status line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fg</a:t>
            </a:r>
            <a:r>
              <a:rPr lang="en-US" dirty="0"/>
              <a:t>  green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bg</a:t>
            </a:r>
            <a:r>
              <a:rPr lang="en-US" dirty="0"/>
              <a:t> </a:t>
            </a:r>
            <a:r>
              <a:rPr lang="en-US"/>
              <a:t> black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91B-C9FE-714F-8F5F-8CFB82A747F1}" type="datetime1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F4C-BC13-F84F-9AD9-260A611D728C}" type="datetime1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4431-5E8A-0144-AD3C-F9F3B5843812}" type="datetime1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F88-1DAF-F94F-A3D2-93E7964825AC}" type="datetime1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7F5F-B354-5B41-A0FF-E33ACFB7B000}" type="datetime1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1E3D-61C4-AF47-B5F6-80F7A2125094}" type="datetime1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F95-3E7B-AE48-BD5A-55F4F48F15EE}" type="datetime1">
              <a:rPr lang="en-US" smtClean="0"/>
              <a:t>4/8/21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71D9-286E-D847-8194-60F3E909E40C}" type="datetime1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0D76-DA63-C342-B98E-F532027F9CD7}" type="datetime1">
              <a:rPr lang="en-US" smtClean="0"/>
              <a:t>4/8/21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69E1-67F4-DE43-8AD1-CF716A32D6D9}" type="datetime1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E13-B072-744E-A1EF-1258C23FD22F}" type="datetime1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490-4A22-8B41-9AA4-9BECA28CBC89}" type="datetime1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slide" Target="slide91.xml"/><Relationship Id="rId3" Type="http://schemas.openxmlformats.org/officeDocument/2006/relationships/slide" Target="slide3.xml"/><Relationship Id="rId7" Type="http://schemas.openxmlformats.org/officeDocument/2006/relationships/slide" Target="slide49.xml"/><Relationship Id="rId12" Type="http://schemas.openxmlformats.org/officeDocument/2006/relationships/slide" Target="slide8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slide" Target="slide76.xml"/><Relationship Id="rId5" Type="http://schemas.openxmlformats.org/officeDocument/2006/relationships/slide" Target="slide19.xml"/><Relationship Id="rId10" Type="http://schemas.openxmlformats.org/officeDocument/2006/relationships/slide" Target="slide66.xml"/><Relationship Id="rId4" Type="http://schemas.openxmlformats.org/officeDocument/2006/relationships/slide" Target="slide7.xml"/><Relationship Id="rId9" Type="http://schemas.openxmlformats.org/officeDocument/2006/relationships/slide" Target="slide6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paralle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tancmaheshwari/lisa19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andlinefu.com/" TargetMode="External"/><Relationship Id="rId3" Type="http://schemas.openxmlformats.org/officeDocument/2006/relationships/hyperlink" Target="http://www.gnu.org/software/bash/manual/bashref.html" TargetMode="External"/><Relationship Id="rId7" Type="http://schemas.openxmlformats.org/officeDocument/2006/relationships/hyperlink" Target="https://gist.github.com/MohamedAlaa/296105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rd.ca/awk-in-20-minutes.html" TargetMode="External"/><Relationship Id="rId5" Type="http://schemas.openxmlformats.org/officeDocument/2006/relationships/hyperlink" Target="http://www.catonmat.net/blog/worlds-best-introduction-to-sed" TargetMode="External"/><Relationship Id="rId4" Type="http://schemas.openxmlformats.org/officeDocument/2006/relationships/hyperlink" Target="http://www.gnu.org/software/grep/manual/grep.html" TargetMode="Externa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hyperlink" Target="https://leimao.github.io/blog/Tmux-Tutorial" TargetMode="External"/><Relationship Id="rId3" Type="http://schemas.openxmlformats.org/officeDocument/2006/relationships/hyperlink" Target="http://www.jeroenjanssens.com/2013/08/16/quickly-navigate-your-filesystem-from-the-command-line.html" TargetMode="External"/><Relationship Id="rId7" Type="http://schemas.openxmlformats.org/officeDocument/2006/relationships/hyperlink" Target="https://crontab.guru/" TargetMode="External"/><Relationship Id="rId2" Type="http://schemas.openxmlformats.org/officeDocument/2006/relationships/hyperlink" Target="http://www.github.com/jlevy/the-art-of-command-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zardzines.com/" TargetMode="External"/><Relationship Id="rId5" Type="http://schemas.openxmlformats.org/officeDocument/2006/relationships/hyperlink" Target="http://www.catonmat.net/blog/bash-one-liners-explained-part-three" TargetMode="External"/><Relationship Id="rId10" Type="http://schemas.openxmlformats.org/officeDocument/2006/relationships/hyperlink" Target="https://danyspin97.org/blog/makefiles-best-practices" TargetMode="External"/><Relationship Id="rId4" Type="http://schemas.openxmlformats.org/officeDocument/2006/relationships/hyperlink" Target="https://www.linux.byexamples.com/" TargetMode="External"/><Relationship Id="rId9" Type="http://schemas.openxmlformats.org/officeDocument/2006/relationships/hyperlink" Target="https://unix.stackexchange.com/" TargetMode="Externa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2668"/>
            <a:ext cx="6858000" cy="1269896"/>
          </a:xfrm>
        </p:spPr>
        <p:txBody>
          <a:bodyPr/>
          <a:lstStyle/>
          <a:p>
            <a:r>
              <a:rPr lang="en-US" dirty="0"/>
              <a:t>Linux Terminal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Ketan M. (km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@ornl.gov)</a:t>
            </a:r>
          </a:p>
          <a:p>
            <a:r>
              <a:rPr lang="en-US" dirty="0"/>
              <a:t>Oak Ridge National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8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09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6315"/>
            <a:ext cx="7886700" cy="3740947"/>
          </a:xfrm>
        </p:spPr>
        <p:txBody>
          <a:bodyPr>
            <a:normAutofit/>
          </a:bodyPr>
          <a:lstStyle/>
          <a:p>
            <a:r>
              <a:rPr lang="en-US" dirty="0"/>
              <a:t>List the processes by name,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(commonly used flags: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aux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/>
              <a:t> implementations: POSIX, GNU and BSD!</a:t>
            </a:r>
          </a:p>
          <a:p>
            <a:pPr lvl="1"/>
            <a:r>
              <a:rPr lang="en-US" dirty="0"/>
              <a:t>implementations differ in behavior</a:t>
            </a:r>
          </a:p>
          <a:p>
            <a:pPr lvl="1"/>
            <a:r>
              <a:rPr lang="en-US" dirty="0"/>
              <a:t>determined by style of options: POSIX (-), GNU (--), BSD (no dash) before options</a:t>
            </a:r>
          </a:p>
          <a:p>
            <a:r>
              <a:rPr lang="en-US" dirty="0"/>
              <a:t>Display processes: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top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htop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atop</a:t>
            </a:r>
          </a:p>
          <a:p>
            <a:r>
              <a:rPr lang="en-US" dirty="0"/>
              <a:t>Lower process priority by being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</a:t>
            </a:r>
            <a:r>
              <a:rPr lang="en-US" dirty="0"/>
              <a:t> and fly under the radar, </a:t>
            </a:r>
            <a:r>
              <a:rPr lang="en-US" dirty="0" err="1"/>
              <a:t>eg.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 -n 19 tar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cvzf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archive.tgz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large_dir</a:t>
            </a:r>
            <a:endParaRPr lang="en-US" dirty="0"/>
          </a:p>
          <a:p>
            <a:r>
              <a:rPr lang="en-US" dirty="0">
                <a:ea typeface="Courier New" charset="0"/>
                <a:cs typeface="Courier New" charset="0"/>
              </a:rPr>
              <a:t>Kill</a:t>
            </a:r>
            <a:r>
              <a:rPr lang="en-US" dirty="0"/>
              <a:t> a process: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kill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to kill non-responsive processes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hung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39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to print lines 11-15 of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Fill up the __ in the following find commands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__ . -type d -perm 777 -exec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755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__ -name "*.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-f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__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+50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#files &lt;50 days in /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/local/lib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__ 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#&lt;50 &amp; &lt;100 days</a:t>
            </a:r>
          </a:p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to print only the state names and capitals columns from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to search for all lines of file </a:t>
            </a:r>
            <a:r>
              <a:rPr lang="en-US" dirty="0" err="1"/>
              <a:t>states.txt</a:t>
            </a:r>
            <a:r>
              <a:rPr lang="en-US" dirty="0"/>
              <a:t> containing a word of length four or more starting with the same two characters it is ending with. You may use extended regular expressions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40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Muammar Gaddafi was a Libyan politician. He was in the news a few years ago. News agencies spelled his name differently like so: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al-Kaddafi </a:t>
            </a:r>
            <a:r>
              <a:rPr lang="en-US" sz="2200" dirty="0">
                <a:ea typeface="Courier New" charset="0"/>
                <a:cs typeface="Courier New" charset="0"/>
              </a:rPr>
              <a:t>(BBC)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Moammar Gadhafi </a:t>
            </a:r>
            <a:r>
              <a:rPr lang="en-US" sz="2200" dirty="0">
                <a:ea typeface="Courier New" charset="0"/>
                <a:cs typeface="Courier New" charset="0"/>
              </a:rPr>
              <a:t>(Associated Press)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al-Qadhafi </a:t>
            </a:r>
            <a:r>
              <a:rPr lang="en-US" sz="2200" dirty="0">
                <a:ea typeface="Courier New" charset="0"/>
                <a:cs typeface="Courier New" charset="0"/>
              </a:rPr>
              <a:t>(Al-Jazeera)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ammar</a:t>
            </a:r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Al-Qadhafi </a:t>
            </a:r>
            <a:r>
              <a:rPr lang="en-US" sz="2200" dirty="0">
                <a:ea typeface="Courier New" charset="0"/>
                <a:cs typeface="Courier New" charset="0"/>
              </a:rPr>
              <a:t>(US Department of State)</a:t>
            </a:r>
          </a:p>
          <a:p>
            <a:pPr marL="0" indent="0">
              <a:buNone/>
            </a:pPr>
            <a:r>
              <a:rPr lang="en-US" dirty="0"/>
              <a:t>Your task is to come up with a Regular expression that will match with all the above occurrences. (Hint: use extended regular expression)</a:t>
            </a:r>
          </a:p>
          <a:p>
            <a:r>
              <a:rPr lang="en-US" dirty="0"/>
              <a:t>Test with both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by putting the above lines in a file as well as a </a:t>
            </a:r>
            <a:r>
              <a:rPr lang="en-US" b="1" i="1" dirty="0">
                <a:cs typeface="Courier New" panose="02070309020205020404" pitchFamily="49" charset="0"/>
              </a:rPr>
              <a:t>heredoc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6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Compare the time it takes with and without the -C switch of </a:t>
            </a:r>
            <a:r>
              <a:rPr lang="en-US" dirty="0" err="1"/>
              <a:t>scp</a:t>
            </a:r>
            <a:r>
              <a:rPr lang="en-US" dirty="0"/>
              <a:t> to send data remotely (hint: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 command)</a:t>
            </a:r>
          </a:p>
          <a:p>
            <a:r>
              <a:rPr lang="en-US" dirty="0"/>
              <a:t>Create a config file in your ~/.</a:t>
            </a:r>
            <a:r>
              <a:rPr lang="en-US" dirty="0" err="1"/>
              <a:t>ssh</a:t>
            </a:r>
            <a:r>
              <a:rPr lang="en-US" dirty="0"/>
              <a:t> directory, make appropriate changes and add the contents presented in previous slides to it. How will you test if it works?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852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dirty="0"/>
              <a:t> for 5 seconds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en-US" dirty="0">
                <a:cs typeface="Courier New" panose="02070309020205020404" pitchFamily="49" charset="0"/>
              </a:rPr>
              <a:t>, collect the output in file </a:t>
            </a:r>
            <a:r>
              <a:rPr lang="en-US">
                <a:cs typeface="Courier New" panose="02070309020205020404" pitchFamily="49" charset="0"/>
              </a:rPr>
              <a:t>x.txt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Create an alias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to print current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</a:t>
            </a:r>
            <a:r>
              <a:rPr lang="en-US" dirty="0"/>
              <a:t> (if available) on </a:t>
            </a:r>
            <a:r>
              <a:rPr lang="en-US" dirty="0" err="1"/>
              <a:t>prose.txt</a:t>
            </a:r>
            <a:endParaRPr lang="en-US" dirty="0"/>
          </a:p>
          <a:p>
            <a:r>
              <a:rPr lang="en-US" dirty="0"/>
              <a:t>Interpret the following crontab entry:</a:t>
            </a:r>
            <a:br>
              <a:rPr lang="en-US" dirty="0"/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21 * * * find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+30 -exec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{} + </a:t>
            </a:r>
          </a:p>
          <a:p>
            <a:r>
              <a:rPr lang="en-US" dirty="0"/>
              <a:t>Frame an </a:t>
            </a:r>
            <a:r>
              <a:rPr lang="en-US" b="1" dirty="0"/>
              <a:t>at </a:t>
            </a:r>
            <a:r>
              <a:rPr lang="en-US" dirty="0"/>
              <a:t>command to run the date command</a:t>
            </a:r>
            <a:r>
              <a:rPr lang="en-US" b="1" dirty="0"/>
              <a:t> </a:t>
            </a:r>
            <a:r>
              <a:rPr lang="en-US" dirty="0"/>
              <a:t>tomorrow at 8 p.m.</a:t>
            </a:r>
          </a:p>
          <a:p>
            <a:r>
              <a:rPr lang="en-US" dirty="0"/>
              <a:t>write a shell script to find all the prime numbers between 1000 and 10000</a:t>
            </a:r>
          </a:p>
          <a:p>
            <a:pPr lvl="1"/>
            <a:r>
              <a:rPr lang="en-US" dirty="0"/>
              <a:t>hints: use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factor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CEB-C170-F740-92CD-55B84A3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Many ways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8B2-0627-5C43-905A-911DA97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Manual pages organized section-wise (see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man</a:t>
            </a:r>
            <a:r>
              <a:rPr lang="en-US" dirty="0"/>
              <a:t> for more on sections)</a:t>
            </a:r>
          </a:p>
          <a:p>
            <a:pPr lvl="1"/>
            <a:r>
              <a:rPr lang="en-US" dirty="0"/>
              <a:t>One page for each section (if exists)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passwd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#5th section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  <a:p>
            <a:pPr lvl="1"/>
            <a:r>
              <a:rPr lang="en-US" dirty="0"/>
              <a:t>Handy for quick syntax reference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curl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Modern</a:t>
            </a:r>
          </a:p>
          <a:p>
            <a:r>
              <a:rPr lang="en-US" dirty="0"/>
              <a:t>Browse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a README file has info and examples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Browse with a web-browser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40DA-EA48-7345-8265-DD1DBEAA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46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499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>
                <a:ea typeface="Courier New" charset="0"/>
                <a:cs typeface="Courier New" charset="0"/>
              </a:rPr>
              <a:t> for relatively short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 is more than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>
                <a:ea typeface="Courier New" charset="0"/>
                <a:cs typeface="Courier New" charset="0"/>
              </a:rPr>
              <a:t>for long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ntp.conf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-f </a:t>
            </a:r>
            <a:r>
              <a:rPr lang="en-US" dirty="0">
                <a:ea typeface="Courier New" charset="0"/>
                <a:cs typeface="Courier New" charset="0"/>
              </a:rPr>
              <a:t>to watch a file growing live</a:t>
            </a:r>
            <a:endParaRPr lang="en-US" dirty="0"/>
          </a:p>
          <a:p>
            <a:r>
              <a:rPr lang="en-US" dirty="0"/>
              <a:t>What can you do about binary files? (not much)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strings</a:t>
            </a:r>
            <a:r>
              <a:rPr lang="en-US" dirty="0">
                <a:ea typeface="Courier New" charset="0"/>
                <a:cs typeface="Courier New" charset="0"/>
              </a:rPr>
              <a:t> will print the printable strings of file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od</a:t>
            </a:r>
            <a:r>
              <a:rPr lang="en-US" dirty="0">
                <a:ea typeface="Courier New" charset="0"/>
                <a:cs typeface="Courier New" charset="0"/>
              </a:rPr>
              <a:t> will print file in octal format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cs typeface="Courier New" charset="0"/>
              </a:rPr>
              <a:t> will compare them byte by byte</a:t>
            </a:r>
            <a:endParaRPr lang="en-US" dirty="0"/>
          </a:p>
          <a:p>
            <a:r>
              <a:rPr lang="en-US" dirty="0"/>
              <a:t>Compare text files with 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comm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en-US" dirty="0">
                <a:ea typeface="Courier New" charset="0"/>
                <a:cs typeface="Courier New" charset="0"/>
              </a:rPr>
              <a:t> files line by line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diff </a:t>
            </a:r>
            <a:r>
              <a:rPr lang="en-US" dirty="0">
                <a:ea typeface="Courier New" charset="0"/>
                <a:cs typeface="Courier New" charset="0"/>
              </a:rPr>
              <a:t>differences line by line -- used most frequently, rich options set, see man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Internet on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989404"/>
            <a:ext cx="7537784" cy="405170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curl</a:t>
            </a:r>
            <a:r>
              <a:rPr lang="en-US" dirty="0"/>
              <a:t> is commonly used to download from the web: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-O http://www.gutenberg.org/files/4300/4300-0.txt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ifconfig.me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#quickly find my IP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/>
              <a:t> is similar:</a:t>
            </a:r>
          </a:p>
          <a:p>
            <a:pPr marL="342900" lvl="1" indent="0">
              <a:buNone/>
            </a:pP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http://www.gutenberg.org/files/4300/4300-0.txt</a:t>
            </a:r>
          </a:p>
          <a:p>
            <a:pPr marL="342900" lvl="1" indent="0">
              <a:buNone/>
            </a:pP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kubernetespodcast.com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/episodes/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KPfGep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{001..062}.mp3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lynx</a:t>
            </a:r>
            <a:r>
              <a:rPr lang="en-US" dirty="0"/>
              <a:t> can be a useful text-based browser:</a:t>
            </a:r>
          </a:p>
          <a:p>
            <a:pPr lvl="1"/>
            <a:r>
              <a:rPr lang="en-US" dirty="0"/>
              <a:t>avoid pesky ads on the web</a:t>
            </a:r>
          </a:p>
          <a:p>
            <a:pPr lvl="1"/>
            <a:r>
              <a:rPr lang="en-US" dirty="0"/>
              <a:t>when internet is slow / only care about text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lynx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text.npr.org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read local html pages, </a:t>
            </a:r>
            <a:r>
              <a:rPr lang="en-US" dirty="0" err="1"/>
              <a:t>eg.</a:t>
            </a:r>
            <a:r>
              <a:rPr lang="en-US" dirty="0"/>
              <a:t> those found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lang="en-US" dirty="0"/>
              <a:t> are other text-based browsers: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lite.cnn.com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5" y="18746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Be a command line ninja: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31" y="2639060"/>
            <a:ext cx="859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kubectl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set subject 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rolebinding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admin --user=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ldf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--group=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nsed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97609" y="291286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2790" y="3250915"/>
            <a:ext cx="5229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23659" y="3345203"/>
            <a:ext cx="4261845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575708" y="294737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5142" y="3327399"/>
            <a:ext cx="4683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279696" y="3353705"/>
            <a:ext cx="346499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443" y="332121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ctrl-a / ctrl-xx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90600" y="294274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485846" y="29220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30743" y="3051629"/>
            <a:ext cx="4074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8464" y="3073530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966023" y="29347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3422" y="1377405"/>
            <a:ext cx="693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MAC users: terminal </a:t>
            </a:r>
            <a:r>
              <a:rPr lang="en-US" sz="1600" b="1" u="sng" dirty="0" err="1"/>
              <a:t>pref</a:t>
            </a:r>
            <a:r>
              <a:rPr lang="en-US" sz="1600" b="1" u="sng" dirty="0"/>
              <a:t> &gt; profile &gt; keyboard settings &gt; Use option as meta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3C041-752E-C445-8058-E27D7425CA49}"/>
              </a:ext>
            </a:extLst>
          </p:cNvPr>
          <p:cNvSpPr txBox="1"/>
          <p:nvPr/>
        </p:nvSpPr>
        <p:spPr>
          <a:xfrm>
            <a:off x="1696839" y="4143255"/>
            <a:ext cx="4867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ctrl-alt-]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F4C2F-87BC-F840-8A5F-30F651000C6C}"/>
              </a:ext>
            </a:extLst>
          </p:cNvPr>
          <p:cNvSpPr txBox="1"/>
          <p:nvPr/>
        </p:nvSpPr>
        <p:spPr>
          <a:xfrm>
            <a:off x="1770160" y="3765183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right</a:t>
            </a:r>
          </a:p>
        </p:txBody>
      </p:sp>
    </p:spTree>
    <p:extLst>
      <p:ext uri="{BB962C8B-B14F-4D97-AF65-F5344CB8AC3E}">
        <p14:creationId xmlns:p14="http://schemas.microsoft.com/office/powerpoint/2010/main" val="49282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a command line ninja: Deletion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69" y="2275015"/>
            <a:ext cx="882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get -o template pod/web-pod-13je7 --template={{.</a:t>
            </a:r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status.phase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}}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28457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2438" y="2887133"/>
            <a:ext cx="5229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75338" y="3011238"/>
            <a:ext cx="635094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5961" y="3018550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8278" y="3010677"/>
            <a:ext cx="1773901" cy="78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5715" y="2985880"/>
            <a:ext cx="47160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69638" y="2543524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783" y="2726775"/>
            <a:ext cx="4988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ctrl-w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57585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0818" y="2731127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7131" y="3735362"/>
            <a:ext cx="278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 ctrl-y to paste back the deleted</a:t>
            </a:r>
          </a:p>
        </p:txBody>
      </p:sp>
    </p:spTree>
    <p:extLst>
      <p:ext uri="{BB962C8B-B14F-4D97-AF65-F5344CB8AC3E}">
        <p14:creationId xmlns:p14="http://schemas.microsoft.com/office/powerpoint/2010/main" val="147813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Wildcards: characters that expand at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expands to any number of characters: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/*.conf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#all items with .conf extension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 expands to one character: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? ?? ???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#list items 1,2 or 3 chars long</a:t>
            </a:r>
            <a:endParaRPr lang="en-US" dirty="0"/>
          </a:p>
          <a:p>
            <a:r>
              <a:rPr lang="en-US" dirty="0"/>
              <a:t>Negation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[!0-9]*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#items that don't start with a 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Escaping and quoting</a:t>
            </a:r>
          </a:p>
          <a:p>
            <a:pPr lvl="1"/>
            <a:r>
              <a:rPr lang="en-US" dirty="0"/>
              <a:t>\ for escaping a wildcard</a:t>
            </a:r>
          </a:p>
          <a:p>
            <a:pPr lvl="1"/>
            <a:r>
              <a:rPr lang="en-US" dirty="0"/>
              <a:t>' for quoting a wildcard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96F1B8-E0A1-D544-92B2-017BA4AF73B6}"/>
              </a:ext>
            </a:extLst>
          </p:cNvPr>
          <p:cNvSpPr/>
          <p:nvPr/>
        </p:nvSpPr>
        <p:spPr>
          <a:xfrm>
            <a:off x="3411811" y="4003565"/>
            <a:ext cx="155448" cy="4982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B5E2-8A6E-DC4C-BDE8-9DB3E8AD4329}"/>
              </a:ext>
            </a:extLst>
          </p:cNvPr>
          <p:cNvSpPr txBox="1"/>
          <p:nvPr/>
        </p:nvSpPr>
        <p:spPr>
          <a:xfrm>
            <a:off x="3526933" y="4041260"/>
            <a:ext cx="19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 expansion</a:t>
            </a:r>
          </a:p>
        </p:txBody>
      </p:sp>
    </p:spTree>
    <p:extLst>
      <p:ext uri="{BB962C8B-B14F-4D97-AF65-F5344CB8AC3E}">
        <p14:creationId xmlns:p14="http://schemas.microsoft.com/office/powerpoint/2010/main" val="2536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and Useful Tricks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62370"/>
            <a:ext cx="7886700" cy="350489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!! </a:t>
            </a:r>
            <a:r>
              <a:rPr lang="en-US" dirty="0">
                <a:ea typeface="Courier New" charset="0"/>
                <a:cs typeface="Courier New" charset="0"/>
              </a:rPr>
              <a:t>repeats the last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!$</a:t>
            </a:r>
            <a:r>
              <a:rPr lang="en-US" dirty="0"/>
              <a:t> change command, keep last argument: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file too long to fit screen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!$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#reopen it with less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!*</a:t>
            </a:r>
            <a:r>
              <a:rPr lang="en-US" dirty="0"/>
              <a:t> change command, keep all arguments: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uk-UA" dirty="0"/>
              <a:t>'</a:t>
            </a:r>
            <a:r>
              <a:rPr lang="en-US" dirty="0"/>
              <a:t>^</a:t>
            </a:r>
            <a:r>
              <a:rPr lang="en-US" b="1" dirty="0">
                <a:latin typeface="Courier New" charset="0"/>
                <a:cs typeface="Courier New" charset="0"/>
              </a:rPr>
              <a:t>Al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#should be tail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!*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#no need to type the rest of the command</a:t>
            </a: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last argument of previous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alt-&lt;n&gt;-alt-.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</a:t>
            </a: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nth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argument of previous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7549"/>
            <a:ext cx="7886700" cy="3263504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#create an empty file / "zero" a large file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lsof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-n #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appsusinginternet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ea typeface="Courier New" charset="0"/>
                <a:cs typeface="Courier New" charset="0"/>
              </a:rPr>
              <a:t>tag &amp; later search hard-to-remember command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#clear terminal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-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previous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#recall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logout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terminal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692" y="748966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7813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300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3: Streams, pipe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061C-A01D-8C49-80EA-308FA676CBA1}"/>
              </a:ext>
            </a:extLst>
          </p:cNvPr>
          <p:cNvSpPr txBox="1"/>
          <p:nvPr/>
        </p:nvSpPr>
        <p:spPr>
          <a:xfrm>
            <a:off x="2755637" y="280798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I am sure a gardener designed them!</a:t>
            </a:r>
          </a:p>
        </p:txBody>
      </p:sp>
    </p:spTree>
    <p:extLst>
      <p:ext uri="{BB962C8B-B14F-4D97-AF65-F5344CB8AC3E}">
        <p14:creationId xmlns:p14="http://schemas.microsoft.com/office/powerpoint/2010/main" val="4186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Part 1:   </a:t>
            </a:r>
            <a:r>
              <a:rPr lang="en-US" dirty="0">
                <a:hlinkClick r:id="rId3" action="ppaction://hlinksldjump"/>
              </a:rPr>
              <a:t>Overview and Logistics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2:   </a:t>
            </a:r>
            <a:r>
              <a:rPr lang="en-US" dirty="0">
                <a:hlinkClick r:id="rId4" action="ppaction://hlinksldjump"/>
              </a:rPr>
              <a:t>Basics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3:   </a:t>
            </a:r>
            <a:r>
              <a:rPr lang="en-US" dirty="0">
                <a:hlinkClick r:id="rId5" action="ppaction://hlinksldjump"/>
              </a:rPr>
              <a:t>Streams, pipe and redirection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4:   </a:t>
            </a:r>
            <a:r>
              <a:rPr lang="en-US" dirty="0">
                <a:hlinkClick r:id="rId6" action="ppaction://hlinksldjump"/>
              </a:rPr>
              <a:t>Classic Tools: find, grep, awk, sed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5:   </a:t>
            </a:r>
            <a:r>
              <a:rPr lang="en-US" dirty="0">
                <a:hlinkClick r:id="rId7" action="ppaction://hlinksldjump"/>
              </a:rPr>
              <a:t>Session Management: tmux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6:   </a:t>
            </a:r>
            <a:r>
              <a:rPr lang="en-US" dirty="0">
                <a:hlinkClick r:id="rId8" action="ppaction://hlinksldjump"/>
              </a:rPr>
              <a:t>ssh: config and tunneling</a:t>
            </a:r>
            <a:endParaRPr lang="en-US" dirty="0"/>
          </a:p>
          <a:p>
            <a:r>
              <a:rPr lang="en-US" dirty="0">
                <a:solidFill>
                  <a:prstClr val="black"/>
                </a:solidFill>
              </a:rPr>
              <a:t>Part 7:   </a:t>
            </a:r>
            <a:r>
              <a:rPr lang="en-US" dirty="0">
                <a:solidFill>
                  <a:prstClr val="black"/>
                </a:solidFill>
                <a:hlinkClick r:id="rId9" action="ppaction://hlinksldjump"/>
              </a:rPr>
              <a:t>Secure Communication with GnuPG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Part 8:   </a:t>
            </a:r>
            <a:r>
              <a:rPr lang="en-US" dirty="0">
                <a:solidFill>
                  <a:prstClr val="black"/>
                </a:solidFill>
                <a:hlinkClick r:id="rId10" action="ppaction://hlinksldjump"/>
              </a:rPr>
              <a:t>Bash Tools</a:t>
            </a:r>
            <a:endParaRPr lang="en-US" sz="1650" dirty="0"/>
          </a:p>
          <a:p>
            <a:r>
              <a:rPr lang="en-US" dirty="0"/>
              <a:t>Part 9:   </a:t>
            </a:r>
            <a:r>
              <a:rPr lang="en-US" dirty="0">
                <a:hlinkClick r:id="rId11" action="ppaction://hlinksldjump"/>
              </a:rPr>
              <a:t>Program Development Tools</a:t>
            </a:r>
            <a:endParaRPr lang="en-US" dirty="0"/>
          </a:p>
          <a:p>
            <a:r>
              <a:rPr lang="en-US" dirty="0"/>
              <a:t>Part 10: </a:t>
            </a:r>
            <a:r>
              <a:rPr lang="en-US" dirty="0">
                <a:hlinkClick r:id="rId12" action="ppaction://hlinksldjump"/>
              </a:rPr>
              <a:t>Miscellaneous Utilities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>
                <a:hlinkClick r:id="rId13" action="ppaction://hlinksldjump"/>
              </a:rPr>
              <a:t>Summary</a:t>
            </a:r>
            <a:endParaRPr lang="en-US" dirty="0"/>
          </a:p>
          <a:p>
            <a:r>
              <a:rPr lang="en-US" dirty="0"/>
              <a:t>Practice and Exercises (if time permits else Offline)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94"/>
            <a:ext cx="7886700" cy="994172"/>
          </a:xfrm>
        </p:spPr>
        <p:txBody>
          <a:bodyPr/>
          <a:lstStyle/>
          <a:p>
            <a:pPr algn="ctr"/>
            <a:r>
              <a:rPr lang="en-US"/>
              <a:t>Terminal I</a:t>
            </a:r>
            <a:r>
              <a:rPr lang="en-US" dirty="0"/>
              <a:t>/O Streams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754" y="1101278"/>
            <a:ext cx="7967381" cy="3980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Three I/O streams on terminal:</a:t>
            </a:r>
            <a:br>
              <a:rPr lang="en-US" sz="2100" dirty="0"/>
            </a:br>
            <a:r>
              <a:rPr lang="en-US" sz="2100" dirty="0"/>
              <a:t>standard input (</a:t>
            </a:r>
            <a:r>
              <a:rPr lang="en-US" sz="2100" b="1" dirty="0"/>
              <a:t>stdin</a:t>
            </a:r>
            <a:r>
              <a:rPr lang="en-US" sz="2100" dirty="0"/>
              <a:t>), standard output (</a:t>
            </a:r>
            <a:r>
              <a:rPr lang="en-US" sz="2100" b="1" dirty="0" err="1"/>
              <a:t>stdout</a:t>
            </a:r>
            <a:r>
              <a:rPr lang="en-US" sz="2100" dirty="0"/>
              <a:t>) and standard error (</a:t>
            </a:r>
            <a:r>
              <a:rPr lang="en-US" sz="2100" b="1" dirty="0"/>
              <a:t>stderr</a:t>
            </a:r>
            <a:r>
              <a:rPr lang="en-US" sz="2100" dirty="0"/>
              <a:t>)</a:t>
            </a:r>
          </a:p>
          <a:p>
            <a:r>
              <a:rPr lang="en-US" sz="2100" dirty="0"/>
              <a:t>Represented by </a:t>
            </a:r>
            <a:r>
              <a:rPr lang="en-US" sz="2100" b="1" dirty="0"/>
              <a:t>"file descriptors"</a:t>
            </a:r>
            <a:r>
              <a:rPr lang="en-US" sz="2100" dirty="0"/>
              <a:t> (think of them as ids):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dirty="0"/>
              <a:t> for stdin,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/>
              <a:t> for </a:t>
            </a:r>
            <a:r>
              <a:rPr lang="en-US" sz="1800" dirty="0" err="1"/>
              <a:t>stdout</a:t>
            </a:r>
            <a:r>
              <a:rPr lang="en-US" sz="1800" dirty="0"/>
              <a:t>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/>
              <a:t> for stderr</a:t>
            </a:r>
          </a:p>
          <a:p>
            <a:r>
              <a:rPr lang="en-US" sz="2100" dirty="0"/>
              <a:t>Angle bracket notation used for redirect to/from commands/files: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800" dirty="0"/>
              <a:t>  send stream to a file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/>
              <a:t>  </a:t>
            </a:r>
            <a:r>
              <a:rPr lang="en-US" sz="1800"/>
              <a:t>receive stream from a file</a:t>
            </a:r>
            <a:endParaRPr lang="en-US" sz="1800" dirty="0"/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sz="1800" dirty="0"/>
              <a:t> to append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1800" dirty="0"/>
              <a:t> to in-place append (used in "</a:t>
            </a:r>
            <a:r>
              <a:rPr lang="en-US" sz="1800" dirty="0" err="1"/>
              <a:t>heredoc</a:t>
            </a:r>
            <a:r>
              <a:rPr lang="en-US" sz="1800" dirty="0"/>
              <a:t>")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800" dirty="0"/>
              <a:t> is used in "</a:t>
            </a:r>
            <a:r>
              <a:rPr lang="en-US" sz="1800" dirty="0" err="1"/>
              <a:t>herestring</a:t>
            </a:r>
            <a:r>
              <a:rPr lang="en-US" sz="1800" dirty="0"/>
              <a:t>" (not covering today)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dirty="0"/>
              <a:t> is used to </a:t>
            </a:r>
            <a:r>
              <a:rPr lang="en-US" sz="2400" b="1" dirty="0"/>
              <a:t>"write into" </a:t>
            </a:r>
            <a:r>
              <a:rPr lang="en-US" sz="2400" dirty="0"/>
              <a:t>a stream, </a:t>
            </a: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&amp;1</a:t>
            </a:r>
            <a:r>
              <a:rPr lang="en-US" sz="2400" dirty="0"/>
              <a:t> to write into </a:t>
            </a:r>
            <a:r>
              <a:rPr lang="en-US" sz="2400" dirty="0" err="1"/>
              <a:t>stdout</a:t>
            </a:r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35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redirection 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75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install -g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tldr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out.txt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err.txt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80576" y="2255517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2145" y="196714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616149" y="307361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004751" y="310247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03018" y="2306733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8434" y="3445746"/>
            <a:ext cx="52931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send</a:t>
            </a:r>
          </a:p>
          <a:p>
            <a:pPr algn="ctr"/>
            <a:r>
              <a:rPr lang="en-US" sz="1013" dirty="0" err="1"/>
              <a:t>stdout</a:t>
            </a:r>
            <a:endParaRPr lang="en-US" sz="1013" dirty="0"/>
          </a:p>
        </p:txBody>
      </p:sp>
      <p:sp>
        <p:nvSpPr>
          <p:cNvPr id="16" name="TextBox 15"/>
          <p:cNvSpPr txBox="1"/>
          <p:nvPr/>
        </p:nvSpPr>
        <p:spPr>
          <a:xfrm>
            <a:off x="5769218" y="3477341"/>
            <a:ext cx="5020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stderr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84048" y="2068596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2209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22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More Redirection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491"/>
            <a:ext cx="7886700" cy="3994616"/>
          </a:xfrm>
        </p:spPr>
        <p:txBody>
          <a:bodyPr>
            <a:normAutofit/>
          </a:bodyPr>
          <a:lstStyle/>
          <a:p>
            <a:r>
              <a:rPr lang="en-US" dirty="0"/>
              <a:t>Send </a:t>
            </a:r>
            <a:r>
              <a:rPr lang="en-US" dirty="0" err="1"/>
              <a:t>stdout</a:t>
            </a:r>
            <a:r>
              <a:rPr lang="en-US" dirty="0"/>
              <a:t> and stderr to same file: </a:t>
            </a:r>
            <a:br>
              <a:rPr lang="en-US" dirty="0"/>
            </a:br>
            <a:r>
              <a:rPr lang="en-US" b="1" dirty="0">
                <a:latin typeface="Courier New" charset="0"/>
                <a:cs typeface="Courier New" charset="0"/>
              </a:rPr>
              <a:t>pip install </a:t>
            </a:r>
            <a:r>
              <a:rPr lang="en-US" b="1" dirty="0" err="1">
                <a:latin typeface="Courier New" charset="0"/>
                <a:cs typeface="Courier New" charset="0"/>
              </a:rPr>
              <a:t>rtv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2&gt;&amp;1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 -pd &amp;&gt;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#short form (bash v4+)</a:t>
            </a:r>
            <a:endParaRPr lang="en-US" dirty="0"/>
          </a:p>
          <a:p>
            <a:r>
              <a:rPr lang="en-US" dirty="0"/>
              <a:t>Disregard both </a:t>
            </a:r>
            <a:r>
              <a:rPr lang="en-US" dirty="0" err="1"/>
              <a:t>stdout</a:t>
            </a:r>
            <a:r>
              <a:rPr lang="en-US" dirty="0"/>
              <a:t> and stderr: </a:t>
            </a:r>
            <a:br>
              <a:rPr lang="en-US" dirty="0"/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imgs.xkcd.com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/comics/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command_line_fu.png</a:t>
            </a:r>
            <a: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&amp;&gt; /dev/null</a:t>
            </a:r>
            <a:b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#/dev/null is a "null" file to discard streams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Read from stdin as output of a command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diff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dirA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dirB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Append </a:t>
            </a:r>
            <a:r>
              <a:rPr lang="en-US" dirty="0" err="1">
                <a:ea typeface="Courier New" charset="0"/>
                <a:cs typeface="Courier New" charset="0"/>
              </a:rPr>
              <a:t>stdout</a:t>
            </a:r>
            <a:r>
              <a:rPr lang="en-US" dirty="0">
                <a:ea typeface="Courier New" charset="0"/>
                <a:cs typeface="Courier New" charset="0"/>
              </a:rPr>
              <a:t> to a log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yum -y update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yum_update.log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The pipe: run second command using output of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1673"/>
            <a:ext cx="7886700" cy="3459155"/>
          </a:xfrm>
        </p:spPr>
        <p:txBody>
          <a:bodyPr>
            <a:normAutofit fontScale="925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A pipe is a Linux concept that automates redirecting the output of one command as input to a next command.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Use of pipe leads to powerful combinations of independent commands. </a:t>
            </a:r>
            <a:r>
              <a:rPr lang="en-US" dirty="0" err="1">
                <a:ea typeface="Courier New" charset="0"/>
                <a:cs typeface="Courier New" charset="0"/>
              </a:rPr>
              <a:t>eg</a:t>
            </a:r>
            <a:r>
              <a:rPr lang="en-US" dirty="0">
                <a:ea typeface="Courier New" charset="0"/>
                <a:cs typeface="Courier New" charset="0"/>
              </a:rPr>
              <a:t>.: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.| less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long list of files page wise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b="1" dirty="0">
                <a:latin typeface="Courier New" charset="0"/>
                <a:cs typeface="Courier New" charset="0"/>
              </a:rPr>
              <a:t>little'</a:t>
            </a:r>
            <a:endParaRPr lang="hr-HR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$PATH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uk-UA" dirty="0"/>
              <a:t>'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#translate : to newline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history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tail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 10 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commands</a:t>
            </a:r>
            <a:endParaRPr lang="hr-H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#available memory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du -s *|sort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n|tail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#10 biggest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646-CEF6-2D4F-B5EB-15C3CCB9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Demystifying and debugging piped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151E-2B79-734A-AC94-397617B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is equivalent to running the following 4 commands: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-m &gt; tmp1.txt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Mem: tmp1.txt &gt; tmp2.txt</a:t>
            </a:r>
          </a:p>
          <a:p>
            <a:pPr marL="0" indent="0">
              <a:buNone/>
            </a:pP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 tmp2.txt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tmp1.txt tmp2.txt</a:t>
            </a: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Reducing the piped stages is often efficient and easier to debug. For instance, the above pipeline may be reduced like so: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'/Mem:/{print $4}'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#more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later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673A-FDC1-DB40-97DE-957BAA1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pipe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B3B75-AA3A-B143-AE43-AE0A0351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pdf of a man page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-t diff | ps2pdf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diffhelp.pdf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today's files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--time-style=+%D | grep `date +%D`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#top 10 most frequently used commands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'{a[$2]++}END{for(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a){print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" 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}}' | 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Commands that only accept literal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07" y="1000366"/>
            <a:ext cx="8515350" cy="4035266"/>
          </a:xfrm>
        </p:spPr>
        <p:txBody>
          <a:bodyPr>
            <a:normAutofit/>
          </a:bodyPr>
          <a:lstStyle/>
          <a:p>
            <a:r>
              <a:rPr lang="en-US" dirty="0"/>
              <a:t>Most commands receive input from stdin (so, pipe) </a:t>
            </a:r>
            <a:r>
              <a:rPr lang="en-US" b="1" dirty="0"/>
              <a:t>and</a:t>
            </a:r>
            <a:r>
              <a:rPr lang="en-US" dirty="0"/>
              <a:t> file, </a:t>
            </a:r>
            <a:r>
              <a:rPr lang="en-US" dirty="0" err="1"/>
              <a:t>eg.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dirty="0"/>
          </a:p>
          <a:p>
            <a:r>
              <a:rPr lang="en-US" dirty="0"/>
              <a:t>There are some exceptions though</a:t>
            </a:r>
          </a:p>
          <a:p>
            <a:r>
              <a:rPr lang="en-US" dirty="0"/>
              <a:t>Some receive input </a:t>
            </a:r>
            <a:r>
              <a:rPr lang="en-US" b="1" dirty="0"/>
              <a:t>only from </a:t>
            </a:r>
            <a:r>
              <a:rPr lang="en-US" b="1" dirty="0" err="1"/>
              <a:t>stdin</a:t>
            </a:r>
            <a:r>
              <a:rPr lang="en-US" dirty="0"/>
              <a:t> and not from file,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#(strangely) 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</a:p>
          <a:p>
            <a:r>
              <a:rPr lang="en-US" dirty="0"/>
              <a:t>Some receive input </a:t>
            </a:r>
            <a:r>
              <a:rPr lang="en-US" b="1" dirty="0"/>
              <a:t>neither from stdin nor from file, </a:t>
            </a:r>
            <a:r>
              <a:rPr lang="en-US" dirty="0" err="1"/>
              <a:t>eg.</a:t>
            </a:r>
            <a:endParaRPr lang="en-US" dirty="0"/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  <a:endParaRPr lang="en-US" sz="13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25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ru-RU" dirty="0"/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 miss, howdy?</a:t>
            </a:r>
            <a:r>
              <a:rPr lang="ru-RU" dirty="0"/>
              <a:t> 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#ok, takes literal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touch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rm,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are other examples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: When pipe is not enough!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commands do not read from standard input, pipe or file; they need arguments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Additionally, some systems limit on number of arguments on command line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for example: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/*.log</a:t>
            </a:r>
            <a:r>
              <a:rPr lang="en-US" dirty="0">
                <a:ea typeface="Courier New" charset="0"/>
                <a:cs typeface="Courier New" charset="0"/>
              </a:rPr>
              <a:t> will fail if there are too many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.log</a:t>
            </a:r>
            <a:r>
              <a:rPr lang="en-US" dirty="0">
                <a:ea typeface="Courier New" charset="0"/>
                <a:cs typeface="Courier New" charset="0"/>
              </a:rPr>
              <a:t> files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dirty="0">
                <a:ea typeface="Courier New" charset="0"/>
                <a:cs typeface="Courier New" charset="0"/>
              </a:rPr>
              <a:t> fixes both problems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Converts </a:t>
            </a:r>
            <a:r>
              <a:rPr lang="en-US" b="1" dirty="0">
                <a:ea typeface="Courier New" charset="0"/>
                <a:cs typeface="Courier New" charset="0"/>
              </a:rPr>
              <a:t>standard input </a:t>
            </a:r>
            <a:r>
              <a:rPr lang="en-US" dirty="0">
                <a:ea typeface="Courier New" charset="0"/>
                <a:cs typeface="Courier New" charset="0"/>
              </a:rPr>
              <a:t>to commands into </a:t>
            </a:r>
            <a:r>
              <a:rPr lang="en-US" b="1" dirty="0">
                <a:ea typeface="Courier New" charset="0"/>
                <a:cs typeface="Courier New" charset="0"/>
              </a:rPr>
              <a:t>literal </a:t>
            </a:r>
            <a:r>
              <a:rPr lang="en-US" b="1" dirty="0" err="1">
                <a:ea typeface="Courier New" charset="0"/>
                <a:cs typeface="Courier New" charset="0"/>
              </a:rPr>
              <a:t>args</a:t>
            </a:r>
            <a:endParaRPr lang="en-US" b="1" dirty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Partitions the </a:t>
            </a:r>
            <a:r>
              <a:rPr lang="en-US" dirty="0" err="1">
                <a:ea typeface="Courier New" charset="0"/>
                <a:cs typeface="Courier New" charset="0"/>
              </a:rPr>
              <a:t>args</a:t>
            </a:r>
            <a:r>
              <a:rPr lang="en-US" dirty="0">
                <a:ea typeface="Courier New" charset="0"/>
                <a:cs typeface="Courier New" charset="0"/>
              </a:rPr>
              <a:t> to a permitted number and runs the command over them repeatedly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For instance, 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create files with names on the </a:t>
            </a:r>
            <a:r>
              <a:rPr lang="en-US" sz="1950" b="1" dirty="0" err="1">
                <a:solidFill>
                  <a:prstClr val="black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touch &lt;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endParaRPr lang="en-US" sz="16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313-3112-6F41-8F5F-3B2E2C6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A6C3-063B-AF4C-85A8-23468B8E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tasks in parallel from command-line</a:t>
            </a:r>
          </a:p>
          <a:p>
            <a:r>
              <a:rPr lang="en-US" dirty="0"/>
              <a:t>Similar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 in syntax</a:t>
            </a:r>
          </a:p>
          <a:p>
            <a:r>
              <a:rPr lang="en-US" dirty="0"/>
              <a:t>Treats parameters as independent arguments to command and runs command on them in parallel</a:t>
            </a:r>
          </a:p>
          <a:p>
            <a:r>
              <a:rPr lang="en-US" dirty="0"/>
              <a:t>Synchronized output -- as if commands were run sequentially</a:t>
            </a:r>
          </a:p>
          <a:p>
            <a:r>
              <a:rPr lang="en-US" dirty="0"/>
              <a:t>Configurable number of parallel jobs </a:t>
            </a:r>
          </a:p>
          <a:p>
            <a:r>
              <a:rPr lang="en-US" dirty="0"/>
              <a:t>Well suited to run simple commands or scripts on compute nodes to leverage multicore architectures</a:t>
            </a:r>
          </a:p>
          <a:p>
            <a:r>
              <a:rPr lang="en-US" dirty="0"/>
              <a:t>May need to install as not available by default : </a:t>
            </a:r>
            <a:r>
              <a:rPr lang="en-US" dirty="0" err="1">
                <a:hlinkClick r:id="rId2"/>
              </a:rPr>
              <a:t>www.gnu.org</a:t>
            </a:r>
            <a:r>
              <a:rPr lang="en-US" dirty="0">
                <a:hlinkClick r:id="rId2"/>
              </a:rPr>
              <a:t>/software/parallel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3A7D-A8E0-D246-B4BB-F94FDC2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6413-0FBE-5244-99F4-9AD1DAE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 Examples*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E00-F1E0-E643-BE51-EC38E656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- Find all html files and move them to a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-name '*.html' | parallel mv {} web/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Delete pict0000.jpg to pict9999.jpg files (16 parallel jobs)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-w 0 9999 | parallel -j 16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{}.jpg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Create thumbnails for all picture files (</a:t>
            </a:r>
            <a:r>
              <a:rPr lang="en-US" dirty="0" err="1">
                <a:cs typeface="Courier New" panose="02070309020205020404" pitchFamily="49" charset="0"/>
              </a:rPr>
              <a:t>imagemagick</a:t>
            </a:r>
            <a:r>
              <a:rPr lang="en-US" dirty="0">
                <a:cs typeface="Courier New" panose="02070309020205020404" pitchFamily="49" charset="0"/>
              </a:rPr>
              <a:t> software needed)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*.jpg | parallel convert -geometry 120 {} thumb_{}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Download from a list of </a:t>
            </a:r>
            <a:r>
              <a:rPr lang="en-US" dirty="0" err="1">
                <a:cs typeface="Courier New" panose="02070309020205020404" pitchFamily="49" charset="0"/>
              </a:rPr>
              <a:t>urls</a:t>
            </a:r>
            <a:r>
              <a:rPr lang="en-US" dirty="0">
                <a:cs typeface="Courier New" panose="02070309020205020404" pitchFamily="49" charset="0"/>
              </a:rPr>
              <a:t> and report failed downloads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urlfile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parallel "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{} 2&gt;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errors.txt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3B37-A32E-B944-ADF2-9C156ADD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5E5A-873F-1A41-A463-98738E98080A}"/>
              </a:ext>
            </a:extLst>
          </p:cNvPr>
          <p:cNvSpPr txBox="1"/>
          <p:nvPr/>
        </p:nvSpPr>
        <p:spPr>
          <a:xfrm>
            <a:off x="0" y="4806315"/>
            <a:ext cx="753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the gnu parallel 2018 book at https://</a:t>
            </a:r>
            <a:r>
              <a:rPr lang="en-US" dirty="0" err="1"/>
              <a:t>doi.org</a:t>
            </a:r>
            <a:r>
              <a:rPr lang="en-US" dirty="0"/>
              <a:t>/10.5281/zenodo.1146014</a:t>
            </a:r>
          </a:p>
        </p:txBody>
      </p:sp>
    </p:spTree>
    <p:extLst>
      <p:ext uri="{BB962C8B-B14F-4D97-AF65-F5344CB8AC3E}">
        <p14:creationId xmlns:p14="http://schemas.microsoft.com/office/powerpoint/2010/main" val="962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1: Overview and Logistics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E005A-EC05-1942-B678-294E864153B4}"/>
              </a:ext>
            </a:extLst>
          </p:cNvPr>
          <p:cNvSpPr txBox="1"/>
          <p:nvPr/>
        </p:nvSpPr>
        <p:spPr>
          <a:xfrm>
            <a:off x="3108979" y="2956349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orientation and practical stuff</a:t>
            </a:r>
          </a:p>
        </p:txBody>
      </p:sp>
    </p:spTree>
    <p:extLst>
      <p:ext uri="{BB962C8B-B14F-4D97-AF65-F5344CB8AC3E}">
        <p14:creationId xmlns:p14="http://schemas.microsoft.com/office/powerpoint/2010/main" val="143165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4: Classic Tools: find, grep, </a:t>
            </a:r>
            <a:r>
              <a:rPr lang="en-US" dirty="0" err="1"/>
              <a:t>awk</a:t>
            </a:r>
            <a:r>
              <a:rPr lang="en-US" dirty="0"/>
              <a:t>, 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9725-0449-7746-B864-F8D0227EA14F}"/>
              </a:ext>
            </a:extLst>
          </p:cNvPr>
          <p:cNvSpPr txBox="1"/>
          <p:nvPr/>
        </p:nvSpPr>
        <p:spPr>
          <a:xfrm>
            <a:off x="3807968" y="3023255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the evergreens</a:t>
            </a:r>
          </a:p>
        </p:txBody>
      </p:sp>
    </p:spTree>
    <p:extLst>
      <p:ext uri="{BB962C8B-B14F-4D97-AF65-F5344CB8AC3E}">
        <p14:creationId xmlns:p14="http://schemas.microsoft.com/office/powerpoint/2010/main" val="185458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find: search files based 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/opt -name "README*"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-l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976" y="3611890"/>
            <a:ext cx="431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9643" y="1820296"/>
            <a:ext cx="11320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criteria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511" y="3938524"/>
            <a:ext cx="108074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action (optional)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3872953" y="1497533"/>
            <a:ext cx="219029" cy="236375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55308" y="3185753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3651" y="211673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 flipH="1">
            <a:off x="6500756" y="2014441"/>
            <a:ext cx="282933" cy="260255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638403" y="35356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C190D-6742-A64D-A73D-9860330562B0}"/>
              </a:ext>
            </a:extLst>
          </p:cNvPr>
          <p:cNvCxnSpPr>
            <a:cxnSpLocks/>
          </p:cNvCxnSpPr>
          <p:nvPr/>
        </p:nvCxnSpPr>
        <p:spPr>
          <a:xfrm flipH="1">
            <a:off x="7694906" y="2354450"/>
            <a:ext cx="354919" cy="489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5E7C6-47AB-C246-923D-C32D6A1CC61A}"/>
              </a:ext>
            </a:extLst>
          </p:cNvPr>
          <p:cNvSpPr txBox="1"/>
          <p:nvPr/>
        </p:nvSpPr>
        <p:spPr>
          <a:xfrm>
            <a:off x="8044169" y="21773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1819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35968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path</a:t>
            </a:r>
            <a:r>
              <a:rPr lang="en-US" dirty="0"/>
              <a:t>: may have multiple paths,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/opt 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"*.so"</a:t>
            </a:r>
          </a:p>
          <a:p>
            <a:r>
              <a:rPr lang="en-US" b="1" dirty="0"/>
              <a:t>criteria</a:t>
            </a:r>
          </a:p>
          <a:p>
            <a:pPr lvl="1"/>
            <a:r>
              <a:rPr lang="en-US" dirty="0"/>
              <a:t>-name, -</a:t>
            </a:r>
            <a:r>
              <a:rPr lang="en-US" dirty="0" err="1"/>
              <a:t>iname</a:t>
            </a:r>
            <a:r>
              <a:rPr lang="en-US" dirty="0"/>
              <a:t>, -type (</a:t>
            </a:r>
            <a:r>
              <a:rPr lang="en-US" dirty="0" err="1"/>
              <a:t>f,d,l</a:t>
            </a:r>
            <a:r>
              <a:rPr lang="en-US" dirty="0"/>
              <a:t>), -</a:t>
            </a:r>
            <a:r>
              <a:rPr lang="en-US" dirty="0" err="1"/>
              <a:t>inum</a:t>
            </a:r>
            <a:r>
              <a:rPr lang="en-US" dirty="0"/>
              <a:t> &lt;n&gt;</a:t>
            </a:r>
          </a:p>
          <a:p>
            <a:pPr lvl="1"/>
            <a:r>
              <a:rPr lang="en-US" dirty="0"/>
              <a:t>-user &lt;</a:t>
            </a:r>
            <a:r>
              <a:rPr lang="en-US" dirty="0" err="1"/>
              <a:t>uname</a:t>
            </a:r>
            <a:r>
              <a:rPr lang="en-US" dirty="0"/>
              <a:t>&gt;, -group &lt;</a:t>
            </a:r>
            <a:r>
              <a:rPr lang="en-US" dirty="0" err="1"/>
              <a:t>gname</a:t>
            </a:r>
            <a:r>
              <a:rPr lang="en-US" dirty="0"/>
              <a:t>&gt;, -perm (</a:t>
            </a:r>
            <a:r>
              <a:rPr lang="en-US" dirty="0" err="1"/>
              <a:t>ugo</a:t>
            </a:r>
            <a:r>
              <a:rPr lang="en-US" dirty="0"/>
              <a:t>+/-</a:t>
            </a:r>
            <a:r>
              <a:rPr lang="en-US" dirty="0" err="1"/>
              <a:t>rwx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-size +x[c], -empty, -newer &lt;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atime</a:t>
            </a:r>
            <a:r>
              <a:rPr lang="en-US" dirty="0"/>
              <a:t> +x, -</a:t>
            </a:r>
            <a:r>
              <a:rPr lang="en-US" dirty="0" err="1"/>
              <a:t>amin</a:t>
            </a:r>
            <a:r>
              <a:rPr lang="en-US" dirty="0"/>
              <a:t> +x, -</a:t>
            </a:r>
            <a:r>
              <a:rPr lang="en-US" dirty="0" err="1"/>
              <a:t>mmin</a:t>
            </a:r>
            <a:r>
              <a:rPr lang="en-US" dirty="0"/>
              <a:t> -x, -</a:t>
            </a:r>
            <a:r>
              <a:rPr lang="en-US" dirty="0" err="1"/>
              <a:t>mtime</a:t>
            </a:r>
            <a:r>
              <a:rPr lang="en-US" dirty="0"/>
              <a:t> -x</a:t>
            </a:r>
          </a:p>
          <a:p>
            <a:pPr lvl="1"/>
            <a:r>
              <a:rPr lang="en-US" dirty="0"/>
              <a:t>criteria may be combined with logical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) and </a:t>
            </a:r>
            <a:r>
              <a:rPr lang="en-US" b="1" dirty="0"/>
              <a:t>or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)</a:t>
            </a:r>
          </a:p>
          <a:p>
            <a:r>
              <a:rPr lang="en-US" b="1" dirty="0"/>
              <a:t>action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-print</a:t>
            </a:r>
            <a:r>
              <a:rPr lang="en-US" dirty="0"/>
              <a:t>: default action, display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-ls:</a:t>
            </a:r>
            <a:r>
              <a:rPr lang="en-US" dirty="0"/>
              <a:t> run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ls -lids</a:t>
            </a:r>
            <a:r>
              <a:rPr lang="en-US" dirty="0"/>
              <a:t> command on each resulting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-exec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execute command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-ok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like exec except that command executed after user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5878"/>
            <a:ext cx="7886700" cy="3516845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"*.txt"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#txt files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#equivalent to ls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-type f -size +512M -print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larger than 512M in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/bin ! -type l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not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symlinks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in 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/bin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$HOME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+365 -exec rm {} +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all files that were not accessed in a year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\( -name "*.c" -o -name "*.h" \)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that have either .c or .h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: Search for patterns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originally was a command "</a:t>
            </a:r>
            <a:r>
              <a:rPr lang="en-US" b="1" dirty="0"/>
              <a:t>g</a:t>
            </a:r>
            <a:r>
              <a:rPr lang="en-US" dirty="0"/>
              <a:t>lobal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</a:t>
            </a:r>
            <a:r>
              <a:rPr lang="en-US" b="1" dirty="0"/>
              <a:t>p</a:t>
            </a:r>
            <a:r>
              <a:rPr lang="en-US" dirty="0"/>
              <a:t>rint" or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g/re/p</a:t>
            </a:r>
            <a:r>
              <a:rPr lang="uk-UA" dirty="0"/>
              <a:t>'</a:t>
            </a:r>
            <a:r>
              <a:rPr lang="en-US" dirty="0"/>
              <a:t>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dirty="0"/>
              <a:t> text editor</a:t>
            </a:r>
          </a:p>
          <a:p>
            <a:endParaRPr lang="en-US" dirty="0"/>
          </a:p>
          <a:p>
            <a:r>
              <a:rPr lang="en-US" dirty="0"/>
              <a:t>It was so useful that a separate utility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was developed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will fetch </a:t>
            </a:r>
            <a:r>
              <a:rPr lang="en-US" b="1" dirty="0"/>
              <a:t>lines</a:t>
            </a:r>
            <a:r>
              <a:rPr lang="en-US" dirty="0"/>
              <a:t> from a text that has a match for a specific pattern</a:t>
            </a:r>
          </a:p>
          <a:p>
            <a:endParaRPr lang="en-US" dirty="0"/>
          </a:p>
          <a:p>
            <a:r>
              <a:rPr lang="en-US" dirty="0"/>
              <a:t>Useful to find lines with a specific pattern in a large body of text,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look for a process in a list of processes</a:t>
            </a:r>
          </a:p>
          <a:p>
            <a:pPr lvl="1"/>
            <a:r>
              <a:rPr lang="en-US" dirty="0"/>
              <a:t>spot check a large number of files for occurrence of a pattern</a:t>
            </a:r>
          </a:p>
          <a:p>
            <a:pPr lvl="1"/>
            <a:r>
              <a:rPr lang="en-US" dirty="0"/>
              <a:t>exclude some text from a large body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grep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 </a:t>
            </a:r>
            <a:r>
              <a:rPr lang="uk-UA" b="1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c.l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3600497" y="2201249"/>
            <a:ext cx="196326" cy="78731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3368760" y="1805478"/>
            <a:ext cx="5918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7405" y="3352671"/>
            <a:ext cx="1178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regular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73726" y="294713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00638" y="2068115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83704" y="2289576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7452" y="1992087"/>
            <a:ext cx="6687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193629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grep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: ignore case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: display line numbers along with lines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/>
              <a:t>: print inverse </a:t>
            </a:r>
            <a:r>
              <a:rPr lang="en-US" dirty="0" err="1"/>
              <a:t>ie</a:t>
            </a:r>
            <a:r>
              <a:rPr lang="en-US" dirty="0"/>
              <a:t>. lines that do not match the regular expression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dirty="0"/>
              <a:t>: print a count of lines of matches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-A&lt;n&gt;</a:t>
            </a:r>
            <a:r>
              <a:rPr lang="en-US" dirty="0"/>
              <a:t>: include n lines after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-B&lt;n&gt;</a:t>
            </a:r>
            <a:r>
              <a:rPr lang="en-US" dirty="0"/>
              <a:t>: include n lines before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-o</a:t>
            </a:r>
            <a:r>
              <a:rPr lang="en-US" dirty="0"/>
              <a:t>: print only the matched expression (not the whole line)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: allows "extended" regular expressions that includes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206"/>
            <a:ext cx="7886700" cy="3491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regular expression (regex) is an </a:t>
            </a:r>
            <a:r>
              <a:rPr lang="en-US" b="1" dirty="0"/>
              <a:t>expression</a:t>
            </a:r>
            <a:r>
              <a:rPr lang="en-US" dirty="0"/>
              <a:t> that matches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r>
              <a:rPr lang="en-US" dirty="0"/>
              <a:t>Example pattern .............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no match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</a:t>
            </a:r>
            <a:r>
              <a:rPr lang="en-US" b="1" dirty="0">
                <a:sym typeface="Wingdings"/>
              </a:rPr>
              <a:t>one</a:t>
            </a:r>
            <a:r>
              <a:rPr lang="en-US" dirty="0">
                <a:sym typeface="Wingdings"/>
              </a:rPr>
              <a:t> match  "</a:t>
            </a:r>
            <a:r>
              <a:rPr lang="en-US" b="1" dirty="0">
                <a:sym typeface="Wingdings"/>
              </a:rPr>
              <a:t>Linux is fun.</a:t>
            </a:r>
            <a:r>
              <a:rPr lang="en-US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</a:t>
            </a:r>
            <a:r>
              <a:rPr lang="en-US" b="1" dirty="0">
                <a:sym typeface="Wingdings"/>
              </a:rPr>
              <a:t>two</a:t>
            </a:r>
            <a:r>
              <a:rPr lang="en-US" dirty="0">
                <a:sym typeface="Wingdings"/>
              </a:rPr>
              <a:t> matches  </a:t>
            </a:r>
            <a:r>
              <a:rPr lang="en-US" sz="2000" dirty="0">
                <a:sym typeface="Wingdings"/>
              </a:rPr>
              <a:t>"</a:t>
            </a:r>
            <a:r>
              <a:rPr lang="en-US" sz="2000" b="1" dirty="0">
                <a:sym typeface="Wingdings"/>
              </a:rPr>
              <a:t>Linux is fun.</a:t>
            </a:r>
            <a:r>
              <a:rPr lang="en-US" sz="2000" dirty="0">
                <a:sym typeface="Wingdings"/>
              </a:rPr>
              <a:t>" and "</a:t>
            </a:r>
            <a:r>
              <a:rPr lang="en-US" sz="2000" b="1" dirty="0">
                <a:sym typeface="Wingdings"/>
              </a:rPr>
              <a:t>So is music.</a:t>
            </a:r>
            <a:r>
              <a:rPr lang="en-US" sz="2000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7372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2513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586" y="1820021"/>
            <a:ext cx="230114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dirty="0"/>
              <a:t>Linux is fun.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S</a:t>
            </a:r>
            <a:r>
              <a:rPr lang="en-US" dirty="0"/>
              <a:t>o is music.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Traffic not so much.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7654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1434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6575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1716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737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251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155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^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669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1831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4AF29-5F11-9D4B-A27E-2E6BAC0AD275}"/>
              </a:ext>
            </a:extLst>
          </p:cNvPr>
          <p:cNvSpPr txBox="1"/>
          <p:nvPr/>
        </p:nvSpPr>
        <p:spPr>
          <a:xfrm>
            <a:off x="157737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7D7A7-62BD-564E-AFCB-35363336996F}"/>
              </a:ext>
            </a:extLst>
          </p:cNvPr>
          <p:cNvSpPr txBox="1"/>
          <p:nvPr/>
        </p:nvSpPr>
        <p:spPr>
          <a:xfrm>
            <a:off x="184251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C6D20-C8E5-8D42-ABA6-9C1C8192BCE2}"/>
              </a:ext>
            </a:extLst>
          </p:cNvPr>
          <p:cNvSpPr txBox="1"/>
          <p:nvPr/>
        </p:nvSpPr>
        <p:spPr>
          <a:xfrm>
            <a:off x="2107653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B48F1-9CBC-064E-9DFA-85DE2F6D76DD}"/>
              </a:ext>
            </a:extLst>
          </p:cNvPr>
          <p:cNvSpPr txBox="1"/>
          <p:nvPr/>
        </p:nvSpPr>
        <p:spPr>
          <a:xfrm>
            <a:off x="2371320" y="4354128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9181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Expressions-contd.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is a Special character;</a:t>
            </a:r>
            <a:r>
              <a:rPr lang="en-US" dirty="0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will match </a:t>
            </a:r>
            <a:r>
              <a:rPr lang="en-US" b="1" dirty="0">
                <a:ea typeface="Courier New" charset="0"/>
                <a:cs typeface="Courier New" charset="0"/>
              </a:rPr>
              <a:t>any</a:t>
            </a:r>
            <a:r>
              <a:rPr lang="en-US" dirty="0">
                <a:ea typeface="Courier New" charset="0"/>
                <a:cs typeface="Courier New" charset="0"/>
              </a:rPr>
              <a:t> character (except newline)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 err="1">
                <a:ea typeface="Courier New" charset="0"/>
                <a:cs typeface="Courier New" charset="0"/>
              </a:rPr>
              <a:t>eg.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b.t</a:t>
            </a:r>
            <a:r>
              <a:rPr lang="en-US" dirty="0">
                <a:ea typeface="Courier New" charset="0"/>
                <a:cs typeface="Courier New" charset="0"/>
              </a:rPr>
              <a:t> will match bat, </a:t>
            </a:r>
            <a:r>
              <a:rPr lang="en-US" dirty="0" err="1">
                <a:ea typeface="Courier New" charset="0"/>
                <a:cs typeface="Courier New" charset="0"/>
              </a:rPr>
              <a:t>bbt</a:t>
            </a:r>
            <a:r>
              <a:rPr lang="en-US" dirty="0"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ea typeface="Courier New" charset="0"/>
                <a:cs typeface="Courier New" charset="0"/>
              </a:rPr>
              <a:t>b%t</a:t>
            </a:r>
            <a:r>
              <a:rPr lang="en-US" dirty="0">
                <a:ea typeface="Courier New" charset="0"/>
                <a:cs typeface="Courier New" charset="0"/>
              </a:rPr>
              <a:t>, and so on but </a:t>
            </a:r>
            <a:r>
              <a:rPr lang="en-US" b="1" dirty="0">
                <a:ea typeface="Courier New" charset="0"/>
                <a:cs typeface="Courier New" charset="0"/>
              </a:rPr>
              <a:t>not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 err="1">
                <a:ea typeface="Courier New" charset="0"/>
                <a:cs typeface="Courier New" charset="0"/>
              </a:rPr>
              <a:t>bt</a:t>
            </a:r>
            <a:r>
              <a:rPr lang="en-US" dirty="0"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ea typeface="Courier New" charset="0"/>
                <a:cs typeface="Courier New" charset="0"/>
              </a:rPr>
              <a:t>xbt</a:t>
            </a:r>
            <a:r>
              <a:rPr lang="en-US" dirty="0">
                <a:ea typeface="Courier New" charset="0"/>
                <a:cs typeface="Courier New" charset="0"/>
              </a:rPr>
              <a:t> etc.</a:t>
            </a:r>
          </a:p>
          <a:p>
            <a:endParaRPr lang="en-US" dirty="0"/>
          </a:p>
          <a:p>
            <a:r>
              <a:rPr lang="en-US" dirty="0"/>
              <a:t>Character class: one of the items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will match, sequences allowed: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'[Cc]at' </a:t>
            </a:r>
            <a:r>
              <a:rPr lang="en-US" dirty="0"/>
              <a:t>will match </a:t>
            </a:r>
            <a:r>
              <a:rPr lang="en-US" b="1" dirty="0"/>
              <a:t>C</a:t>
            </a:r>
            <a:r>
              <a:rPr lang="en-US" dirty="0"/>
              <a:t>at and </a:t>
            </a:r>
            <a:r>
              <a:rPr lang="en-US" b="1" dirty="0"/>
              <a:t>c</a:t>
            </a:r>
            <a:r>
              <a:rPr lang="en-US" dirty="0"/>
              <a:t>at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'[f-h]ate'</a:t>
            </a:r>
            <a:r>
              <a:rPr lang="en-US" dirty="0"/>
              <a:t> will match fate, gate, hate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 within a character class means negation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'b[^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]at'</a:t>
            </a:r>
            <a:r>
              <a:rPr lang="en-US" dirty="0"/>
              <a:t> will match brat but </a:t>
            </a:r>
            <a:r>
              <a:rPr lang="en-US" b="1" dirty="0"/>
              <a:t>not</a:t>
            </a:r>
            <a:r>
              <a:rPr lang="en-US" dirty="0"/>
              <a:t> boat or beat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8C94-0E13-6D47-B330-9BD82261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Extended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C4FD6-5D6C-6842-AFC7-127277A3B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Enable by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</a:t>
            </a:r>
          </a:p>
          <a:p>
            <a:endParaRPr lang="en-US" dirty="0"/>
          </a:p>
          <a:p>
            <a:r>
              <a:rPr lang="en-US" dirty="0"/>
              <a:t>'*' matches zero or more, '+' matches one or more, '?' matches zero or one occurrence of the </a:t>
            </a:r>
            <a:r>
              <a:rPr lang="en-US" b="1" dirty="0"/>
              <a:t>previous character</a:t>
            </a:r>
            <a:br>
              <a:rPr lang="en-US" b="1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]+at</a:t>
            </a:r>
            <a:r>
              <a:rPr lang="en-US" dirty="0"/>
              <a:t> will match hat, cat, </a:t>
            </a:r>
            <a:r>
              <a:rPr lang="en-US" dirty="0" err="1"/>
              <a:t>hhat</a:t>
            </a:r>
            <a:r>
              <a:rPr lang="en-US" dirty="0"/>
              <a:t>, chat, </a:t>
            </a:r>
            <a:r>
              <a:rPr lang="en-US" dirty="0" err="1"/>
              <a:t>cchhat</a:t>
            </a:r>
            <a:r>
              <a:rPr lang="en-US" dirty="0"/>
              <a:t>, etc.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'|' is a delimiter for multiple patterns, '(' and ')' let you group patterns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]at)|([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will match cat, Cat, dog and Dog</a:t>
            </a:r>
          </a:p>
          <a:p>
            <a:endParaRPr lang="en-US" dirty="0"/>
          </a:p>
          <a:p>
            <a:r>
              <a:rPr lang="en-US" dirty="0"/>
              <a:t>{} may be used to specify a repetition range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{2,4}t</a:t>
            </a:r>
            <a:r>
              <a:rPr lang="en-US" dirty="0"/>
              <a:t> will match </a:t>
            </a:r>
            <a:r>
              <a:rPr lang="en-US" dirty="0" err="1"/>
              <a:t>baat</a:t>
            </a:r>
            <a:r>
              <a:rPr lang="en-US" dirty="0"/>
              <a:t>, </a:t>
            </a:r>
            <a:r>
              <a:rPr lang="en-US" dirty="0" err="1"/>
              <a:t>baaat</a:t>
            </a:r>
            <a:r>
              <a:rPr lang="en-US" dirty="0"/>
              <a:t> and </a:t>
            </a:r>
            <a:r>
              <a:rPr lang="en-US" dirty="0" err="1"/>
              <a:t>baaaat</a:t>
            </a:r>
            <a:r>
              <a:rPr lang="en-US" dirty="0"/>
              <a:t> but </a:t>
            </a:r>
            <a:r>
              <a:rPr lang="en-US" b="1" dirty="0"/>
              <a:t>not</a:t>
            </a:r>
            <a:r>
              <a:rPr lang="en-US" dirty="0"/>
              <a:t> bat</a:t>
            </a:r>
          </a:p>
          <a:p>
            <a:endParaRPr lang="en-US" dirty="0"/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37CE8-2FA2-5C4E-BC81-78E965E6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25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Overview: What shall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763"/>
            <a:ext cx="8126016" cy="3263504"/>
          </a:xfrm>
        </p:spPr>
        <p:txBody>
          <a:bodyPr>
            <a:normAutofit/>
          </a:bodyPr>
          <a:lstStyle/>
          <a:p>
            <a:r>
              <a:rPr lang="en-US" dirty="0"/>
              <a:t>Build powerful </a:t>
            </a:r>
            <a:r>
              <a:rPr lang="en-US" b="1" dirty="0"/>
              <a:t>command-lines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Bash shell with default key-bindings</a:t>
            </a:r>
          </a:p>
          <a:p>
            <a:pPr lvl="1"/>
            <a:r>
              <a:rPr lang="en-US" dirty="0"/>
              <a:t>We will </a:t>
            </a:r>
            <a:r>
              <a:rPr lang="en-US" b="1" dirty="0"/>
              <a:t>assume GNU/Linux </a:t>
            </a:r>
            <a:r>
              <a:rPr lang="en-US" dirty="0"/>
              <a:t>and call it Linux</a:t>
            </a:r>
          </a:p>
          <a:p>
            <a:r>
              <a:rPr lang="en-US" dirty="0"/>
              <a:t>Tools that are available (or easily installable) on most installations</a:t>
            </a:r>
          </a:p>
          <a:p>
            <a:r>
              <a:rPr lang="en-US" dirty="0"/>
              <a:t>Goal is to be efficient and effective rather than to be an "expert"</a:t>
            </a:r>
          </a:p>
          <a:p>
            <a:r>
              <a:rPr lang="en-US" dirty="0"/>
              <a:t>Benefits: save time, efficient for system, long-term payback</a:t>
            </a:r>
          </a:p>
          <a:p>
            <a:endParaRPr lang="en-US" b="1" dirty="0"/>
          </a:p>
          <a:p>
            <a:r>
              <a:rPr lang="en-US" b="1" dirty="0"/>
              <a:t>We do not cover:</a:t>
            </a:r>
            <a:r>
              <a:rPr lang="en-US" dirty="0"/>
              <a:t> Sysadmin,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9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grep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0" y="993697"/>
            <a:ext cx="8330339" cy="3639026"/>
          </a:xfrm>
        </p:spPr>
        <p:txBody>
          <a:bodyPr>
            <a:normAutofit/>
          </a:bodyPr>
          <a:lstStyle/>
          <a:p>
            <a:r>
              <a:rPr lang="en-US" sz="1800" dirty="0"/>
              <a:t>Lines that end with two vowels: </a:t>
            </a:r>
            <a:br>
              <a:rPr lang="en-US" sz="1800" dirty="0"/>
            </a:b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]$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/>
          </a:p>
          <a:p>
            <a:r>
              <a:rPr lang="en-US" sz="1800" dirty="0"/>
              <a:t>Check 5 lines before and after the line where term 'little' occurs: 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grep -A5 -B5 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little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>
              <a:ea typeface="Courier New" charset="0"/>
              <a:cs typeface="Courier New" charset="0"/>
            </a:endParaRPr>
          </a:p>
          <a:p>
            <a:r>
              <a:rPr lang="en-US" sz="1800" dirty="0">
                <a:ea typeface="Courier New" charset="0"/>
                <a:cs typeface="Courier New" charset="0"/>
              </a:rPr>
              <a:t>Comment commands and search later from history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some -hard 'to' \remember --complex=command #success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history | grep '#success'</a:t>
            </a:r>
            <a:endParaRPr lang="en-US" sz="1800" dirty="0"/>
          </a:p>
          <a:p>
            <a:r>
              <a:rPr lang="en-US" sz="1800" dirty="0"/>
              <a:t>Confirm you got an ambiguous spelling right</a:t>
            </a:r>
            <a:br>
              <a:rPr lang="en-US" sz="18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 '^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uou|ou|ouo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)s$' 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linux.words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/>
              <a:t>find+grep</a:t>
            </a:r>
            <a:r>
              <a:rPr lang="en-US" sz="1800" dirty="0"/>
              <a:t> is one very useful combination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"*.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-exec grep 'add[_-]item'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: Extract </a:t>
            </a:r>
            <a:r>
              <a:rPr lang="en-US" b="1" dirty="0"/>
              <a:t>and</a:t>
            </a:r>
            <a:r>
              <a:rPr lang="en-US" dirty="0"/>
              <a:t> Manipulate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programmable</a:t>
            </a:r>
            <a:r>
              <a:rPr lang="en-US" dirty="0"/>
              <a:t> filter that reads and processes input </a:t>
            </a:r>
            <a:r>
              <a:rPr lang="en-US" b="1" dirty="0"/>
              <a:t>line by line</a:t>
            </a:r>
            <a:endParaRPr lang="en-US" dirty="0"/>
          </a:p>
          <a:p>
            <a:r>
              <a:rPr lang="en-US" dirty="0"/>
              <a:t>Rich built-in features: </a:t>
            </a:r>
          </a:p>
          <a:p>
            <a:pPr lvl="1"/>
            <a:r>
              <a:rPr lang="en-US" dirty="0"/>
              <a:t>explicit fields ($1 ... $NF) &amp; records management</a:t>
            </a:r>
          </a:p>
          <a:p>
            <a:pPr lvl="1"/>
            <a:r>
              <a:rPr lang="en-US" dirty="0"/>
              <a:t>functions (math, string manipulation, etc.)</a:t>
            </a:r>
          </a:p>
          <a:p>
            <a:pPr lvl="1"/>
            <a:r>
              <a:rPr lang="en-US" dirty="0"/>
              <a:t>regular expressions parsing and filtering</a:t>
            </a:r>
          </a:p>
          <a:p>
            <a:r>
              <a:rPr lang="en-US" dirty="0"/>
              <a:t>Features like variables, loops, conditionals, associative arrays, user-defined functions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C4398-11C9-5745-B821-CCCA9A8E3B69}"/>
              </a:ext>
            </a:extLst>
          </p:cNvPr>
          <p:cNvSpPr/>
          <p:nvPr/>
        </p:nvSpPr>
        <p:spPr>
          <a:xfrm>
            <a:off x="630463" y="4024025"/>
            <a:ext cx="77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Highly recommended book</a:t>
            </a:r>
            <a:r>
              <a:rPr lang="en-US" dirty="0"/>
              <a:t>: </a:t>
            </a:r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err="1">
                <a:latin typeface="Garamond" panose="02020404030301010803" pitchFamily="18" charset="0"/>
              </a:rPr>
              <a:t>awk</a:t>
            </a:r>
            <a:r>
              <a:rPr lang="en-US" dirty="0">
                <a:latin typeface="Garamond" panose="02020404030301010803" pitchFamily="18" charset="0"/>
              </a:rPr>
              <a:t> programming language by </a:t>
            </a:r>
            <a:r>
              <a:rPr lang="en-US" dirty="0" err="1">
                <a:latin typeface="Garamond" panose="02020404030301010803" pitchFamily="18" charset="0"/>
              </a:rPr>
              <a:t>Aho</a:t>
            </a:r>
            <a:r>
              <a:rPr lang="en-US" dirty="0">
                <a:latin typeface="Garamond" panose="02020404030301010803" pitchFamily="18" charset="0"/>
              </a:rPr>
              <a:t>, Kernighan and Weinberger</a:t>
            </a:r>
            <a:r>
              <a:rPr lang="en-US" dirty="0"/>
              <a:t>, </a:t>
            </a:r>
            <a:r>
              <a:rPr lang="en-US" sz="1100" dirty="0"/>
              <a:t>ia802309.us.archive.org/25/items/pdfy-MgN0H1joIoDVoIC7/</a:t>
            </a:r>
            <a:r>
              <a:rPr lang="en-US" sz="1100" dirty="0" err="1"/>
              <a:t>The_AWK_Programming_Language.pdf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5775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Anatomy of an </a:t>
            </a:r>
            <a:r>
              <a:rPr lang="en-US" dirty="0" err="1"/>
              <a:t>awk</a:t>
            </a:r>
            <a:r>
              <a:rPr lang="en-US" dirty="0"/>
              <a:t>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F7628-90DE-AE44-82C4-CDF7C47EB0A9}"/>
              </a:ext>
            </a:extLst>
          </p:cNvPr>
          <p:cNvSpPr txBox="1"/>
          <p:nvPr/>
        </p:nvSpPr>
        <p:spPr>
          <a:xfrm>
            <a:off x="628650" y="2899746"/>
            <a:ext cx="7886700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input data is 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/pattern/ or condition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actions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line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input files and/or stdin that satisfy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input processing section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B339-7B06-A240-8651-3BDA336F7B2C}"/>
              </a:ext>
            </a:extLst>
          </p:cNvPr>
          <p:cNvSpPr txBox="1"/>
          <p:nvPr/>
        </p:nvSpPr>
        <p:spPr>
          <a:xfrm>
            <a:off x="477161" y="4509844"/>
            <a:ext cx="818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one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,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/pattern/ or condition</a:t>
            </a:r>
            <a:r>
              <a:rPr lang="en-US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section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3B0F9-AF41-3343-A895-FE3CA6A88571}"/>
              </a:ext>
            </a:extLst>
          </p:cNvPr>
          <p:cNvSpPr/>
          <p:nvPr/>
        </p:nvSpPr>
        <p:spPr>
          <a:xfrm>
            <a:off x="2383654" y="1043426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Often used as one-line </a:t>
            </a:r>
            <a:r>
              <a:rPr lang="en-US" b="1" dirty="0"/>
              <a:t>idiom</a:t>
            </a:r>
            <a:r>
              <a:rPr lang="en-US" dirty="0"/>
              <a:t> of the form:</a:t>
            </a:r>
            <a:r>
              <a:rPr lang="en-US" b="1" dirty="0"/>
              <a:t>     </a:t>
            </a:r>
            <a:br>
              <a:rPr lang="en-US" b="1" dirty="0"/>
            </a:br>
            <a:r>
              <a:rPr lang="en-US" b="1" dirty="0"/>
              <a:t>           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uk-UA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file.txt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OR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command |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C7D4-2BE1-E14B-90DA-D802C36762D2}"/>
              </a:ext>
            </a:extLst>
          </p:cNvPr>
          <p:cNvSpPr txBox="1"/>
          <p:nvPr/>
        </p:nvSpPr>
        <p:spPr>
          <a:xfrm>
            <a:off x="3596572" y="2485424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awk_prog</a:t>
            </a:r>
            <a:r>
              <a:rPr lang="en-US" dirty="0"/>
              <a:t> is:</a:t>
            </a:r>
          </a:p>
        </p:txBody>
      </p:sp>
    </p:spTree>
    <p:extLst>
      <p:ext uri="{BB962C8B-B14F-4D97-AF65-F5344CB8AC3E}">
        <p14:creationId xmlns:p14="http://schemas.microsoft.com/office/powerpoint/2010/main" val="1881451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/patterns/, conditions and 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pattern</a:t>
            </a:r>
            <a:r>
              <a:rPr lang="en-US" dirty="0"/>
              <a:t> is a regex that matches (or not) to an input line,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/New/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any line that contains ‘New’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/^[0-9]+ /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beginning with numbers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/(POST|PUT|DELETE)/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has specific words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A condition is a </a:t>
            </a:r>
            <a:r>
              <a:rPr lang="en-US" dirty="0" err="1">
                <a:ea typeface="Courier New" charset="0"/>
                <a:cs typeface="Courier New" charset="0"/>
              </a:rPr>
              <a:t>boolean</a:t>
            </a:r>
            <a:r>
              <a:rPr lang="en-US" dirty="0">
                <a:ea typeface="Courier New" charset="0"/>
                <a:cs typeface="Courier New" charset="0"/>
              </a:rPr>
              <a:t> expression that selects input lines,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$3&gt;1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 lines for which third field is greater than 1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An </a:t>
            </a:r>
            <a:r>
              <a:rPr lang="en-US" b="1" dirty="0">
                <a:ea typeface="Courier New" charset="0"/>
                <a:cs typeface="Courier New" charset="0"/>
              </a:rPr>
              <a:t>action</a:t>
            </a:r>
            <a:r>
              <a:rPr lang="en-US" dirty="0">
                <a:ea typeface="Courier New" charset="0"/>
                <a:cs typeface="Courier New" charset="0"/>
              </a:rPr>
              <a:t> is a sequence of ops,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endParaRPr lang="en-US" dirty="0"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$1, $NF}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#print first and last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log($2)}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log of second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=1;i&lt;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x;i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++){sum += $3}}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cumulative sum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User defined functions may be defined in any action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2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awk one-liners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'/New/{print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NF &gt; 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 print lines that has at least one field (skip blank lines)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NF, $0}'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#fields in each line and the line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length($0)}'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#chars in each line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BEGIN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{print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substr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("New York",5)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}' #York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7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: parse and transform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is a </a:t>
            </a:r>
            <a:r>
              <a:rPr lang="en-US" b="1" dirty="0"/>
              <a:t>s</a:t>
            </a:r>
            <a:r>
              <a:rPr lang="en-US" dirty="0"/>
              <a:t>tream </a:t>
            </a:r>
            <a:r>
              <a:rPr lang="en-US" b="1" dirty="0"/>
              <a:t>ed</a:t>
            </a:r>
            <a:r>
              <a:rPr lang="en-US" dirty="0"/>
              <a:t>itor</a:t>
            </a:r>
          </a:p>
          <a:p>
            <a:r>
              <a:rPr lang="en-US" dirty="0"/>
              <a:t>Looks for a pattern in text and applies changes (edits) to them</a:t>
            </a:r>
          </a:p>
          <a:p>
            <a:r>
              <a:rPr lang="en-US" dirty="0"/>
              <a:t>A batch or non-interactive editor</a:t>
            </a:r>
          </a:p>
          <a:p>
            <a:r>
              <a:rPr lang="en-US" dirty="0"/>
              <a:t>Reads from file or </a:t>
            </a:r>
            <a:r>
              <a:rPr lang="en-US" dirty="0" err="1"/>
              <a:t>stdin</a:t>
            </a:r>
            <a:r>
              <a:rPr lang="en-US" dirty="0"/>
              <a:t> (so, pipes are good) </a:t>
            </a:r>
            <a:r>
              <a:rPr lang="en-US" b="1" dirty="0"/>
              <a:t>one line at a time</a:t>
            </a:r>
          </a:p>
          <a:p>
            <a:r>
              <a:rPr lang="en-US" dirty="0"/>
              <a:t>The original input file is unchanged (sed is also a filter), results are sent to standard output</a:t>
            </a:r>
          </a:p>
          <a:p>
            <a:endParaRPr lang="en-US" dirty="0"/>
          </a:p>
          <a:p>
            <a:r>
              <a:rPr lang="en-US" dirty="0"/>
              <a:t>Most frequently used idiom is for text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sed command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sed </a:t>
            </a:r>
            <a:r>
              <a:rPr lang="uk-UA" dirty="0"/>
              <a:t>'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/New/Old/g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46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13874" y="230445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3872" y="3583047"/>
            <a:ext cx="4828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delim</a:t>
            </a:r>
            <a:endParaRPr lang="en-US" sz="1013" dirty="0"/>
          </a:p>
        </p:txBody>
      </p:sp>
      <p:sp>
        <p:nvSpPr>
          <p:cNvPr id="24" name="TextBox 23"/>
          <p:cNvSpPr txBox="1"/>
          <p:nvPr/>
        </p:nvSpPr>
        <p:spPr>
          <a:xfrm>
            <a:off x="5801399" y="3584448"/>
            <a:ext cx="6591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input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5805" y="2023530"/>
            <a:ext cx="47481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regex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0663" y="2038870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replace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4281638" y="3125239"/>
            <a:ext cx="0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4277536" y="3125239"/>
            <a:ext cx="640672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3680325" y="3137463"/>
            <a:ext cx="597211" cy="4378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53718" y="230406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39144" y="315885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8810" y="3587524"/>
            <a:ext cx="6367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modifier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132376" y="318122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2229" y="3550586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525201" y="31407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0DCE6-88C5-1945-8868-9A5C81085F70}"/>
              </a:ext>
            </a:extLst>
          </p:cNvPr>
          <p:cNvCxnSpPr/>
          <p:nvPr/>
        </p:nvCxnSpPr>
        <p:spPr>
          <a:xfrm>
            <a:off x="3109057" y="2278235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175A9E-6AC5-C844-A8F1-CCC5A72FC830}"/>
              </a:ext>
            </a:extLst>
          </p:cNvPr>
          <p:cNvSpPr txBox="1"/>
          <p:nvPr/>
        </p:nvSpPr>
        <p:spPr>
          <a:xfrm>
            <a:off x="2810937" y="2021427"/>
            <a:ext cx="59663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436780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sed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address: may be a line number, range, or a match; default: whole file</a:t>
            </a:r>
          </a:p>
          <a:p>
            <a:r>
              <a:rPr lang="en-US" dirty="0"/>
              <a:t>command: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/>
              <a:t>:substitute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err="1"/>
              <a:t>:print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/>
              <a:t>:delete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/>
              <a:t>:append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/>
              <a:t>:insert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 err="1"/>
              <a:t>:quit</a:t>
            </a:r>
            <a:endParaRPr lang="en-US" dirty="0"/>
          </a:p>
          <a:p>
            <a:r>
              <a:rPr lang="en-US" dirty="0"/>
              <a:t>regex: A regular expression</a:t>
            </a:r>
          </a:p>
          <a:p>
            <a:r>
              <a:rPr lang="en-US" dirty="0"/>
              <a:t>delimiter: Does not have to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/>
              <a:t>, can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</a:t>
            </a:r>
            <a:r>
              <a:rPr lang="en-US" dirty="0"/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/>
              <a:t> or any other character</a:t>
            </a:r>
          </a:p>
          <a:p>
            <a:r>
              <a:rPr lang="en-US" dirty="0"/>
              <a:t>modifier: may be a number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 which means apply the command to n</a:t>
            </a:r>
            <a:r>
              <a:rPr lang="en-US" baseline="30000" dirty="0"/>
              <a:t>th</a:t>
            </a:r>
            <a:r>
              <a:rPr lang="en-US" dirty="0"/>
              <a:t>  occurrence,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/>
              <a:t> means apply globally in the line</a:t>
            </a:r>
            <a:endParaRPr lang="en-US" b="1" dirty="0"/>
          </a:p>
          <a:p>
            <a:r>
              <a:rPr lang="en-US" dirty="0"/>
              <a:t>Common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flags: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 (no print),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 (multiple ops),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-f</a:t>
            </a:r>
            <a:r>
              <a:rPr lang="en-US" dirty="0"/>
              <a:t> (read sed from file),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 (in place edit </a:t>
            </a:r>
            <a:r>
              <a:rPr lang="en-US" dirty="0">
                <a:solidFill>
                  <a:srgbClr val="FF0000"/>
                </a:solidFill>
              </a:rPr>
              <a:t>[careful]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8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5,9p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#print lines 5 through 9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'20,30s|New|Old|1'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#affects 1</a:t>
            </a:r>
            <a:r>
              <a:rPr lang="en-US" sz="1300" baseline="30000" dirty="0"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 occurrence in ln20-30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$p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dirty="0">
                <a:latin typeface="Courier New" charset="0"/>
                <a:ea typeface="Courier New" charset="0"/>
                <a:cs typeface="Courier New" charset="0"/>
              </a:rPr>
              <a:t>#print last line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'1,3d'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first 3 lines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'/^$/d'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all blank lines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sed '/York/!s/New/Old/'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#substitute except York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 get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kube-dns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's/8.8.8.8/1.1.1.1/' 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 -f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2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951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 5: </a:t>
            </a:r>
            <a:br>
              <a:rPr lang="en-US" dirty="0"/>
            </a:br>
            <a:r>
              <a:rPr lang="en-US" dirty="0"/>
              <a:t>Session Management: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E8420-E654-4047-B16A-8AF1D7228FBB}"/>
              </a:ext>
            </a:extLst>
          </p:cNvPr>
          <p:cNvSpPr txBox="1"/>
          <p:nvPr/>
        </p:nvSpPr>
        <p:spPr>
          <a:xfrm>
            <a:off x="1597123" y="2845530"/>
            <a:ext cx="585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the network goes down on my world-saving project</a:t>
            </a:r>
          </a:p>
        </p:txBody>
      </p:sp>
    </p:spTree>
    <p:extLst>
      <p:ext uri="{BB962C8B-B14F-4D97-AF65-F5344CB8AC3E}">
        <p14:creationId xmlns:p14="http://schemas.microsoft.com/office/powerpoint/2010/main" val="40168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4728-7C83-7C46-930E-6B97112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Slides and practice data for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057A-DB89-114F-A283-B7526B0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two text files available for practice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https://github.com/ketancmaheshwari/lisa19</a:t>
            </a:r>
            <a:endParaRPr lang="en-US" dirty="0"/>
          </a:p>
          <a:p>
            <a:r>
              <a:rPr lang="en-US" dirty="0" err="1"/>
              <a:t>states.txt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Tabular data with five columns</a:t>
            </a:r>
          </a:p>
          <a:p>
            <a:r>
              <a:rPr lang="en-US" dirty="0" err="1"/>
              <a:t>prose.txt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Prose with sentences and paragraphs</a:t>
            </a:r>
          </a:p>
          <a:p>
            <a:r>
              <a:rPr lang="en-US" dirty="0" err="1"/>
              <a:t>c_example.tgz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Code and </a:t>
            </a:r>
            <a:r>
              <a:rPr lang="en-US" dirty="0" err="1"/>
              <a:t>Makefile</a:t>
            </a:r>
            <a:r>
              <a:rPr lang="en-US"/>
              <a:t> example files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9DEE-AC44-2A4E-AF40-7948177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6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Workspace Management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177" y="1412045"/>
            <a:ext cx="7253478" cy="3263504"/>
          </a:xfrm>
        </p:spPr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(v1.8)</a:t>
            </a:r>
            <a:r>
              <a:rPr lang="en-US" dirty="0"/>
              <a:t> is a terminal multiplexer that lets you create multiple, persistent terminals within one login</a:t>
            </a:r>
          </a:p>
          <a:p>
            <a:r>
              <a:rPr lang="en-US" dirty="0"/>
              <a:t>In other words </a:t>
            </a:r>
            <a:r>
              <a:rPr lang="en-US" dirty="0" err="1"/>
              <a:t>tmux</a:t>
            </a:r>
            <a:r>
              <a:rPr lang="en-US" dirty="0"/>
              <a:t> is </a:t>
            </a:r>
            <a:r>
              <a:rPr lang="en-US" b="1" dirty="0"/>
              <a:t>a program which allows you to have persistent multiple "tabs" in a single terminal window</a:t>
            </a:r>
            <a:r>
              <a:rPr lang="en-US" dirty="0"/>
              <a:t>.</a:t>
            </a:r>
          </a:p>
          <a:p>
            <a:r>
              <a:rPr lang="en-US" dirty="0"/>
              <a:t>Useful 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eg</a:t>
            </a:r>
            <a:r>
              <a:rPr lang="en-US" dirty="0"/>
              <a:t>. a compilation or other operation will take a long time</a:t>
            </a:r>
          </a:p>
          <a:p>
            <a:pPr lvl="1"/>
            <a:r>
              <a:rPr lang="en-US" dirty="0"/>
              <a:t>for interactive multitasking</a:t>
            </a:r>
          </a:p>
          <a:p>
            <a:pPr lvl="1"/>
            <a:r>
              <a:rPr lang="en-US" dirty="0"/>
              <a:t>for exotic stuff such as pair programming</a:t>
            </a:r>
          </a:p>
          <a:p>
            <a:pPr lvl="1"/>
            <a:r>
              <a:rPr lang="en-US" dirty="0"/>
              <a:t>to preserve environment for multiple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2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 Short </a:t>
            </a:r>
            <a:r>
              <a:rPr lang="en-US" dirty="0" err="1"/>
              <a:t>tmux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889397"/>
            <a:ext cx="8177022" cy="38778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Typical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workflow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new -s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#start a new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run any commands as normal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:detach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#detach the session, logout, go home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#later, log in again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a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#get the same session back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1500" dirty="0"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Other useful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(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previous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)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next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ls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#list all sessions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kill-session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#kill a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1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collaboration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#user1#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777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#user2#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attach</a:t>
            </a: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1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Panes and Synchronize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694"/>
            <a:ext cx="7886700" cy="3263504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new -s s2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#start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session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"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horizontally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%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vertically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 synchronize-panes on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#synchronized#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synchronize-panes off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#move through the panes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#kill the active pane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57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6: </a:t>
            </a:r>
            <a:r>
              <a:rPr lang="en-US" dirty="0" err="1"/>
              <a:t>ssh</a:t>
            </a:r>
            <a:r>
              <a:rPr lang="en-US" dirty="0"/>
              <a:t> config and tunneling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4EC5-C8B7-8745-A4AE-FCE4DB2ABB5B}"/>
              </a:ext>
            </a:extLst>
          </p:cNvPr>
          <p:cNvSpPr txBox="1"/>
          <p:nvPr/>
        </p:nvSpPr>
        <p:spPr>
          <a:xfrm>
            <a:off x="3572809" y="312947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build secure tunnels</a:t>
            </a:r>
          </a:p>
        </p:txBody>
      </p:sp>
    </p:spTree>
    <p:extLst>
      <p:ext uri="{BB962C8B-B14F-4D97-AF65-F5344CB8AC3E}">
        <p14:creationId xmlns:p14="http://schemas.microsoft.com/office/powerpoint/2010/main" val="8214143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ssh</a:t>
            </a:r>
            <a:r>
              <a:rPr lang="en-US" dirty="0"/>
              <a:t> config (~/.</a:t>
            </a:r>
            <a:r>
              <a:rPr lang="en-US" dirty="0" err="1"/>
              <a:t>ssh</a:t>
            </a:r>
            <a:r>
              <a:rPr lang="en-US" dirty="0"/>
              <a:t>/config)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hostname login1.ornl.gov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cades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hostname or-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slurm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login.ornl.gov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ProxyJump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#max num of alive messages sent without ack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#send a null message every 15 sec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now to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to cades, just need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cades ..."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22D5-7115-904E-9185-3052A49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D0F8-5495-C64F-BA26-4C008DB5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</a:t>
            </a:r>
            <a:r>
              <a:rPr lang="en-US" dirty="0" err="1"/>
              <a:t>ssh</a:t>
            </a:r>
            <a:r>
              <a:rPr lang="en-US" dirty="0"/>
              <a:t> commands easier to remember in case of multiple hosts</a:t>
            </a:r>
          </a:p>
          <a:p>
            <a:r>
              <a:rPr lang="en-US" dirty="0"/>
              <a:t>Customizes connection to individual hosts</a:t>
            </a:r>
          </a:p>
          <a:p>
            <a:r>
              <a:rPr lang="en-US" dirty="0"/>
              <a:t>And much more, 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ssh_config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summit</a:t>
            </a:r>
            <a:r>
              <a:rPr lang="en-US" dirty="0"/>
              <a:t> is sufficient to connect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summit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.olcf.ornl.gov</a:t>
            </a:r>
            <a:r>
              <a:rPr lang="en-US" dirty="0">
                <a:ea typeface="Courier New" charset="0"/>
                <a:cs typeface="Courier New" charset="0"/>
              </a:rPr>
              <a:t> with all the properties mentioned in the section:</a:t>
            </a:r>
            <a:br>
              <a:rPr lang="en-US" dirty="0">
                <a:ea typeface="Courier New" charset="0"/>
                <a:cs typeface="Courier New" charset="0"/>
              </a:rPr>
            </a:b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Host summit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Port 22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hostname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summit.olcf.ornl.gov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User ketan2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ServerAliveCountMax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=3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ServerAliveInterval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=15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0BE9-2E54-6A4F-BF39-3621639E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96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BDE1-1DDF-4B4E-8B6E-EDAA9215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 forward over SSH Tunnel*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78A271-469A-0444-941D-4AC102CA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lclhost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lport:host:hport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remotehost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D171-DF2F-F64D-BD96-612B9EFA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E2C6C-1373-5F48-A3FE-77F9061D9F6D}"/>
              </a:ext>
            </a:extLst>
          </p:cNvPr>
          <p:cNvCxnSpPr/>
          <p:nvPr/>
        </p:nvCxnSpPr>
        <p:spPr>
          <a:xfrm>
            <a:off x="3168870" y="230391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F4C26-C0A3-C64D-9FC7-5EE4B2DA6FB3}"/>
              </a:ext>
            </a:extLst>
          </p:cNvPr>
          <p:cNvCxnSpPr/>
          <p:nvPr/>
        </p:nvCxnSpPr>
        <p:spPr>
          <a:xfrm>
            <a:off x="4786349" y="231969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03CDBC-11DC-A04E-AED2-428498417BDF}"/>
              </a:ext>
            </a:extLst>
          </p:cNvPr>
          <p:cNvCxnSpPr/>
          <p:nvPr/>
        </p:nvCxnSpPr>
        <p:spPr>
          <a:xfrm flipH="1" flipV="1">
            <a:off x="2560436" y="32198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4AA57-3D72-4948-8526-4A6D8C34D0B1}"/>
              </a:ext>
            </a:extLst>
          </p:cNvPr>
          <p:cNvCxnSpPr/>
          <p:nvPr/>
        </p:nvCxnSpPr>
        <p:spPr>
          <a:xfrm flipH="1" flipV="1">
            <a:off x="3893356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3EA01-C464-E442-AF91-730082979297}"/>
              </a:ext>
            </a:extLst>
          </p:cNvPr>
          <p:cNvCxnSpPr/>
          <p:nvPr/>
        </p:nvCxnSpPr>
        <p:spPr>
          <a:xfrm flipH="1" flipV="1">
            <a:off x="5666651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55A85B-4F38-394E-998D-8F0C48DA7B40}"/>
              </a:ext>
            </a:extLst>
          </p:cNvPr>
          <p:cNvCxnSpPr/>
          <p:nvPr/>
        </p:nvCxnSpPr>
        <p:spPr>
          <a:xfrm>
            <a:off x="6849618" y="231180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3DDEE-3EE2-864A-9D46-8EC3618F284E}"/>
              </a:ext>
            </a:extLst>
          </p:cNvPr>
          <p:cNvSpPr txBox="1"/>
          <p:nvPr/>
        </p:nvSpPr>
        <p:spPr>
          <a:xfrm>
            <a:off x="2950512" y="2032837"/>
            <a:ext cx="4315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FF619-67C3-124D-BBF5-49231AB72158}"/>
              </a:ext>
            </a:extLst>
          </p:cNvPr>
          <p:cNvSpPr txBox="1"/>
          <p:nvPr/>
        </p:nvSpPr>
        <p:spPr>
          <a:xfrm>
            <a:off x="2104114" y="363512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ssh</a:t>
            </a:r>
            <a:r>
              <a:rPr lang="en-US" sz="1013" dirty="0"/>
              <a:t>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3B0C3-D950-8842-B786-03542BCBEC9F}"/>
              </a:ext>
            </a:extLst>
          </p:cNvPr>
          <p:cNvSpPr txBox="1"/>
          <p:nvPr/>
        </p:nvSpPr>
        <p:spPr>
          <a:xfrm>
            <a:off x="3566790" y="3590074"/>
            <a:ext cx="6575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localport</a:t>
            </a:r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70DB2-05A3-6F43-86DA-1528694F15E3}"/>
              </a:ext>
            </a:extLst>
          </p:cNvPr>
          <p:cNvSpPr txBox="1"/>
          <p:nvPr/>
        </p:nvSpPr>
        <p:spPr>
          <a:xfrm>
            <a:off x="3953428" y="2071481"/>
            <a:ext cx="16658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"hostname" on remote 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FAB8B-3AD7-D945-83B2-2B295A8A6A57}"/>
              </a:ext>
            </a:extLst>
          </p:cNvPr>
          <p:cNvSpPr txBox="1"/>
          <p:nvPr/>
        </p:nvSpPr>
        <p:spPr>
          <a:xfrm>
            <a:off x="5041440" y="3601791"/>
            <a:ext cx="12570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port on remote host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85DB6-EC8D-6C4D-9D7D-72A1FD203248}"/>
              </a:ext>
            </a:extLst>
          </p:cNvPr>
          <p:cNvSpPr txBox="1"/>
          <p:nvPr/>
        </p:nvSpPr>
        <p:spPr>
          <a:xfrm>
            <a:off x="6562520" y="1890349"/>
            <a:ext cx="57419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remote</a:t>
            </a:r>
          </a:p>
          <a:p>
            <a:pPr algn="ctr"/>
            <a:r>
              <a:rPr lang="en-US" sz="1013" dirty="0"/>
              <a:t>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B9F59-EE70-2B4C-92ED-D77DBFCFD7EB}"/>
              </a:ext>
            </a:extLst>
          </p:cNvPr>
          <p:cNvSpPr txBox="1"/>
          <p:nvPr/>
        </p:nvSpPr>
        <p:spPr>
          <a:xfrm>
            <a:off x="7753151" y="3557079"/>
            <a:ext cx="8835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no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A59FF6-50A0-0540-9B6E-840E25D2BD39}"/>
              </a:ext>
            </a:extLst>
          </p:cNvPr>
          <p:cNvCxnSpPr/>
          <p:nvPr/>
        </p:nvCxnSpPr>
        <p:spPr>
          <a:xfrm flipH="1" flipV="1">
            <a:off x="8183562" y="315306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FD785-407D-EA4D-928F-C0B3C018E40D}"/>
              </a:ext>
            </a:extLst>
          </p:cNvPr>
          <p:cNvSpPr txBox="1"/>
          <p:nvPr/>
        </p:nvSpPr>
        <p:spPr>
          <a:xfrm>
            <a:off x="0" y="4754085"/>
            <a:ext cx="10086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* simplest form</a:t>
            </a:r>
          </a:p>
        </p:txBody>
      </p:sp>
    </p:spTree>
    <p:extLst>
      <p:ext uri="{BB962C8B-B14F-4D97-AF65-F5344CB8AC3E}">
        <p14:creationId xmlns:p14="http://schemas.microsoft.com/office/powerpoint/2010/main" val="3765367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448-BF4A-7A48-AABE-DB55DE9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SSH Tunneling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A03-1DDB-6A41-87DC-9465692B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HTTP server on remote node and browse through local web browser: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 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python2 -m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SimpleHTTPServer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>OR</a:t>
            </a:r>
          </a:p>
          <a:p>
            <a:pPr marL="342900" lvl="1" indent="0">
              <a:buNone/>
            </a:pPr>
            <a:r>
              <a:rPr lang="en-US" dirty="0"/>
              <a:t>step1.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step2.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8000:localhost:25000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id@remote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step3. Open browser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>
                <a:cs typeface="Courier New" panose="02070309020205020404" pitchFamily="49" charset="0"/>
              </a:rPr>
              <a:t> and navigate to http://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localhost:8000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34A-65E0-504F-9C4F-842711F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22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BCBD-EE95-FD43-B1D1-9E7226EB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Incremental Remote Copy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90AE-0D3C-B44A-9353-DA8BF2BF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Synchronize data between local and remote storage</a:t>
            </a:r>
          </a:p>
          <a:p>
            <a:r>
              <a:rPr lang="en-US" dirty="0"/>
              <a:t>Rich set of options (see man): </a:t>
            </a:r>
            <a:br>
              <a:rPr lang="en-US" dirty="0"/>
            </a:br>
            <a:r>
              <a:rPr lang="en-US" dirty="0"/>
              <a:t>-a and -v most commonly used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-av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localdir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remotehost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:~/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remotedir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trailing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cs typeface="Courier New" panose="02070309020205020404" pitchFamily="49" charset="0"/>
              </a:rPr>
              <a:t> imp in </a:t>
            </a:r>
            <a:r>
              <a:rPr lang="en-US" dirty="0" err="1">
                <a:cs typeface="Courier New" panose="02070309020205020404" pitchFamily="49" charset="0"/>
              </a:rPr>
              <a:t>localdir</a:t>
            </a:r>
            <a:r>
              <a:rPr lang="en-US" dirty="0">
                <a:cs typeface="Courier New" panose="02070309020205020404" pitchFamily="49" charset="0"/>
              </a:rPr>
              <a:t>, else, the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r>
              <a:rPr lang="en-US" dirty="0">
                <a:cs typeface="Courier New" panose="02070309020205020404" pitchFamily="49" charset="0"/>
              </a:rPr>
              <a:t> will be synced not contents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 useful </a:t>
            </a:r>
            <a:r>
              <a:rPr lang="en-US" dirty="0" err="1">
                <a:cs typeface="Courier New" panose="02070309020205020404" pitchFamily="49" charset="0"/>
              </a:rPr>
              <a:t>rsync</a:t>
            </a:r>
            <a:r>
              <a:rPr lang="en-US" dirty="0">
                <a:cs typeface="Courier New" panose="02070309020205020404" pitchFamily="49" charset="0"/>
              </a:rPr>
              <a:t> hack: </a:t>
            </a:r>
            <a:r>
              <a:rPr lang="en-US" b="1" dirty="0">
                <a:cs typeface="Courier New" panose="02070309020205020404" pitchFamily="49" charset="0"/>
              </a:rPr>
              <a:t>fast deletion of a large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empty &amp;&amp;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-a --delete empty/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large_dir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B04CE-325A-E645-A74E-267F10C2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ADF7-E3CB-584E-AE6C-31C5E12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You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EB6-A32E-594F-99C1-97A4655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exposure to Linux is assumed but feel free to interrupt and ask questions</a:t>
            </a:r>
          </a:p>
          <a:p>
            <a:pPr lvl="1"/>
            <a:r>
              <a:rPr lang="en-US" dirty="0"/>
              <a:t>common commands, basic understanding of files and directories, editing.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cd, ls,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cat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Linux Engineer at Oak Ridge National Laboratory</a:t>
            </a:r>
          </a:p>
          <a:p>
            <a:pPr lvl="1"/>
            <a:r>
              <a:rPr lang="en-US" dirty="0"/>
              <a:t>Command line enthusiast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57A-B19D-8543-B4B1-0809708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20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7: Secure Communication with </a:t>
            </a:r>
            <a:r>
              <a:rPr lang="en-US" dirty="0" err="1"/>
              <a:t>GnuPG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819084" y="2736679"/>
            <a:ext cx="350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sz="1800" i="1" dirty="0"/>
              <a:t>hare top secrets securely over web</a:t>
            </a:r>
          </a:p>
        </p:txBody>
      </p:sp>
    </p:spTree>
    <p:extLst>
      <p:ext uri="{BB962C8B-B14F-4D97-AF65-F5344CB8AC3E}">
        <p14:creationId xmlns:p14="http://schemas.microsoft.com/office/powerpoint/2010/main" val="4007097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94F1-DD24-F644-A781-BD26A354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Privacy Guard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A2F2-B43E-6443-8852-71E7244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for secure communication</a:t>
            </a:r>
          </a:p>
          <a:p>
            <a:r>
              <a:rPr lang="en-US" dirty="0"/>
              <a:t>We cover</a:t>
            </a:r>
          </a:p>
          <a:p>
            <a:pPr lvl="1"/>
            <a:r>
              <a:rPr lang="en-US" dirty="0"/>
              <a:t>keypair creation</a:t>
            </a:r>
          </a:p>
          <a:p>
            <a:pPr lvl="1"/>
            <a:r>
              <a:rPr lang="en-US" dirty="0"/>
              <a:t>key exchange and verification</a:t>
            </a:r>
          </a:p>
          <a:p>
            <a:pPr lvl="1"/>
            <a:r>
              <a:rPr lang="en-US" dirty="0"/>
              <a:t>encrypting and decrypting documents</a:t>
            </a:r>
          </a:p>
          <a:p>
            <a:pPr lvl="1"/>
            <a:r>
              <a:rPr lang="en-US" dirty="0"/>
              <a:t>authenticating documents with digital signatures</a:t>
            </a:r>
          </a:p>
          <a:p>
            <a:r>
              <a:rPr lang="en-US" dirty="0"/>
              <a:t>We do not cover</a:t>
            </a:r>
          </a:p>
          <a:p>
            <a:pPr lvl="1"/>
            <a:r>
              <a:rPr lang="en-US" dirty="0"/>
              <a:t>public-key cryptography concepts</a:t>
            </a:r>
          </a:p>
          <a:p>
            <a:pPr lvl="1"/>
            <a:r>
              <a:rPr lang="en-US" dirty="0"/>
              <a:t>sophisticated and advanced use-cases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ABB64-EF6E-9141-A623-894D716F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03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58E0-1BA6-094F-BE92-8109FA9F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new keypair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434F-F85B-4443-A398-DABF59E6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#answer the prompted questions</a:t>
            </a:r>
          </a:p>
          <a:p>
            <a:r>
              <a:rPr lang="en-US" dirty="0">
                <a:cs typeface="Courier New" panose="02070309020205020404" pitchFamily="49" charset="0"/>
              </a:rPr>
              <a:t>Provide name and email as ID, choose hard-to-guess passphrase</a:t>
            </a:r>
          </a:p>
          <a:p>
            <a:r>
              <a:rPr lang="en-US" dirty="0">
                <a:cs typeface="Courier New" panose="02070309020205020404" pitchFamily="49" charset="0"/>
              </a:rPr>
              <a:t>Keypair artefacts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$HOME/.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b="1" dirty="0">
                <a:cs typeface="Courier New" panose="02070309020205020404" pitchFamily="49" charset="0"/>
              </a:rPr>
              <a:t>revocation certificate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revoke.asc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--gen-revoke &lt;ID&gt;</a:t>
            </a:r>
          </a:p>
          <a:p>
            <a:r>
              <a:rPr lang="en-US" dirty="0">
                <a:cs typeface="Courier New" panose="02070309020205020404" pitchFamily="49" charset="0"/>
              </a:rPr>
              <a:t>use the email as ID</a:t>
            </a:r>
          </a:p>
          <a:p>
            <a:r>
              <a:rPr lang="en-US" dirty="0">
                <a:cs typeface="Courier New" panose="02070309020205020404" pitchFamily="49" charset="0"/>
              </a:rPr>
              <a:t>Useful to notify others the keypair may no longer be used -- </a:t>
            </a:r>
            <a:r>
              <a:rPr lang="en-US" dirty="0" err="1">
                <a:cs typeface="Courier New" panose="02070309020205020404" pitchFamily="49" charset="0"/>
              </a:rPr>
              <a:t>eg.</a:t>
            </a:r>
            <a:r>
              <a:rPr lang="en-US" dirty="0">
                <a:cs typeface="Courier New" panose="02070309020205020404" pitchFamily="49" charset="0"/>
              </a:rPr>
              <a:t> if you forgot your passphrase, lost keypair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94A5-1FF7-AA43-A2CA-56C7D497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06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2ABE-2A77-0445-B19C-157C1F0D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Exchange and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4B3-0216-8D42-A798-B7C3298A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 a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--export &lt;ID&gt;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#binary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--armor --export &lt;ID&gt;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pubtxt.gpg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#ascii</a:t>
            </a:r>
          </a:p>
          <a:p>
            <a:r>
              <a:rPr lang="en-US" dirty="0">
                <a:cs typeface="Courier New" panose="02070309020205020404" pitchFamily="49" charset="0"/>
              </a:rPr>
              <a:t>Import a public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#import Bill's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pubkey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and sign an imported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--edit-key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#out key info &amp; prompt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#fingerprint, verify over phone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#verify at prompt and done!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E6CC6-B065-F542-86D7-66DB16F3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92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3819-A231-E24F-99C6-9C94C85C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Encrypting and Decrypting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DEE3-266D-5943-B450-13AC5B26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a document for Bill using Bill's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--encrypt --recipient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#must have Bill's public key</a:t>
            </a:r>
          </a:p>
          <a:p>
            <a:r>
              <a:rPr lang="en-US" dirty="0">
                <a:cs typeface="Courier New" panose="02070309020205020404" pitchFamily="49" charset="0"/>
              </a:rPr>
              <a:t>Bill Decrypts the document (must have his private key &amp; passphrase)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Documents may be encrypted without key, just with passphrase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--symmetric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82626-AA76-474E-9E1D-EB6E3DB2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67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1BC5-BAC1-A049-A556-FCC1C807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Authenticate Docs with 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284C-76BE-5645-83CF-9491E528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Digitally signed document ensure they are authentic &amp; </a:t>
            </a:r>
            <a:r>
              <a:rPr lang="en-US" dirty="0" err="1"/>
              <a:t>untempered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--sign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Must have the private key to sign</a:t>
            </a:r>
          </a:p>
          <a:p>
            <a:endParaRPr lang="en-US" dirty="0"/>
          </a:p>
          <a:p>
            <a:r>
              <a:rPr lang="en-US" dirty="0"/>
              <a:t>A signed document can be verified and decrypted like so: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Must have owner's public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A9765-DEC2-C242-9BC8-82DF637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78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8: Bash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289452" y="3158264"/>
            <a:ext cx="456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that 'hello world' becomes a project</a:t>
            </a:r>
          </a:p>
        </p:txBody>
      </p:sp>
    </p:spTree>
    <p:extLst>
      <p:ext uri="{BB962C8B-B14F-4D97-AF65-F5344CB8AC3E}">
        <p14:creationId xmlns:p14="http://schemas.microsoft.com/office/powerpoint/2010/main" val="21007316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40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Bash 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14572"/>
            <a:ext cx="8086725" cy="3618151"/>
          </a:xfrm>
        </p:spPr>
        <p:txBody>
          <a:bodyPr/>
          <a:lstStyle/>
          <a:p>
            <a:r>
              <a:rPr lang="en-US" dirty="0"/>
              <a:t>Commands and utilities such as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/>
              <a:t> may be invoked</a:t>
            </a:r>
          </a:p>
          <a:p>
            <a:r>
              <a:rPr lang="en-US" dirty="0"/>
              <a:t>Variables, constants, conditionals, loops  and functions may be defined</a:t>
            </a:r>
          </a:p>
          <a:p>
            <a:r>
              <a:rPr lang="en-US" dirty="0"/>
              <a:t>Arithmetic operations available</a:t>
            </a:r>
          </a:p>
          <a:p>
            <a:r>
              <a:rPr lang="en-US" dirty="0"/>
              <a:t>Logical operations &amp;&amp; (AND) and || (OR) available: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...|| curl ... </a:t>
            </a:r>
            <a:r>
              <a:rPr lang="en-US" dirty="0"/>
              <a:t>: run curl </a:t>
            </a:r>
            <a:r>
              <a:rPr lang="en-US" i="1" dirty="0" err="1"/>
              <a:t>iff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b="1" dirty="0"/>
              <a:t>fails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 &amp;&amp; make test </a:t>
            </a:r>
            <a:r>
              <a:rPr lang="en-US" dirty="0"/>
              <a:t>: test </a:t>
            </a:r>
            <a:r>
              <a:rPr lang="en-US" i="1" dirty="0" err="1"/>
              <a:t>iff</a:t>
            </a:r>
            <a:r>
              <a:rPr lang="en-US" dirty="0"/>
              <a:t> install </a:t>
            </a:r>
            <a:r>
              <a:rPr lang="en-US" b="1" dirty="0"/>
              <a:t>succeeds</a:t>
            </a:r>
          </a:p>
          <a:p>
            <a:r>
              <a:rPr lang="en-US" dirty="0"/>
              <a:t>Shell "Startup" files set environment as you start your shell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 : a file that runs in each new shell that is spawned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/>
              <a:t> : a file that runs only in a "login shell" </a:t>
            </a:r>
            <a:r>
              <a:rPr lang="en-US" sz="1600" dirty="0"/>
              <a:t>(and not all shells </a:t>
            </a:r>
            <a:r>
              <a:rPr lang="en-US" sz="1600" dirty="0" err="1"/>
              <a:t>eg.</a:t>
            </a:r>
            <a:r>
              <a:rPr lang="en-US" sz="1600" dirty="0"/>
              <a:t> it won't run if you invoke a shell script that creates a subshell)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2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CD4-D923-8848-BFA1-1524F75D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Aliases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4067-CE9A-EA47-9F15-322F2131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Aliases are short and convenient names for long commands</a:t>
            </a:r>
          </a:p>
          <a:p>
            <a:r>
              <a:rPr lang="en-US" dirty="0"/>
              <a:t>They are usually defined in .</a:t>
            </a:r>
            <a:r>
              <a:rPr lang="en-US" dirty="0" err="1"/>
              <a:t>bashrc</a:t>
            </a:r>
            <a:r>
              <a:rPr lang="en-US" dirty="0"/>
              <a:t> or a separate .aliases file</a:t>
            </a:r>
          </a:p>
          <a:p>
            <a:r>
              <a:rPr lang="en-US" dirty="0"/>
              <a:t>To temporarily bypass an alias (say we aliased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</a:t>
            </a:r>
            <a:r>
              <a:rPr lang="en-US" dirty="0"/>
              <a:t>), use \: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\ls</a:t>
            </a:r>
          </a:p>
          <a:p>
            <a:r>
              <a:rPr lang="en-US" dirty="0"/>
              <a:t>Bash functions are usually 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 are more expressive and preferred over aliases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09C87-6EDD-B84A-A805-4F3EEAEC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09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9F6D-06D7-2849-91F4-A3F2882C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C565-53E2-5E44-A11D-6293F350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215"/>
            <a:ext cx="7886700" cy="33541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c=clear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cx='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+x'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ls='ls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more=less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aux | grep -v grep | grep 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-e USER -e'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..='cd ..'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fjH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$USER'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cleanup='rm -f 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*.aux *.log'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FB5E-7FAB-5F40-B934-5949CE0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251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2: Basics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FE85-4119-F045-A0B1-94355E9BFD49}"/>
              </a:ext>
            </a:extLst>
          </p:cNvPr>
          <p:cNvSpPr txBox="1"/>
          <p:nvPr/>
        </p:nvSpPr>
        <p:spPr>
          <a:xfrm>
            <a:off x="2161725" y="274547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welcome to the school of command line wizardry!</a:t>
            </a:r>
          </a:p>
        </p:txBody>
      </p:sp>
    </p:spTree>
    <p:extLst>
      <p:ext uri="{BB962C8B-B14F-4D97-AF65-F5344CB8AC3E}">
        <p14:creationId xmlns:p14="http://schemas.microsoft.com/office/powerpoint/2010/main" val="1938894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4D38-DEF3-514A-9238-3EC76C6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6996-7508-C64D-BD6B-56DDE8E0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mcd()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-p $1; cd $1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cdl() { cd $1; ls}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backup()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"$1"{,.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#test first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rtfm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help $@ || man $@ || $BROWSER "http://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search?q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=$@";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/share/doc/bash-*/examples/functions</a:t>
            </a:r>
            <a:r>
              <a:rPr lang="en-US" dirty="0"/>
              <a:t> for more 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1303-2026-5C4E-92B7-47ED03F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75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Variables and Command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003"/>
            <a:ext cx="7886700" cy="3608720"/>
          </a:xfrm>
        </p:spPr>
        <p:txBody>
          <a:bodyPr>
            <a:normAutofit/>
          </a:bodyPr>
          <a:lstStyle/>
          <a:p>
            <a:r>
              <a:rPr lang="en-US" dirty="0"/>
              <a:t>Variables are implicitly typed</a:t>
            </a:r>
          </a:p>
          <a:p>
            <a:r>
              <a:rPr lang="en-US" dirty="0"/>
              <a:t>May be a literal value or </a:t>
            </a:r>
            <a:r>
              <a:rPr lang="en-US" b="1" i="1" dirty="0"/>
              <a:t>command substitute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=value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#assign value to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value of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substitution: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pwd)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=$(date +%F)</a:t>
            </a:r>
          </a:p>
          <a:p>
            <a:pPr lvl="1"/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echo "There are $(ls -1 |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 -l) items in the current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6478" y="2571593"/>
            <a:ext cx="1598515" cy="55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#!/bin/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="Hello World" </a:t>
            </a:r>
          </a:p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echo $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9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3"/>
            <a:ext cx="7886700" cy="3263504"/>
          </a:xfrm>
        </p:spPr>
        <p:txBody>
          <a:bodyPr/>
          <a:lstStyle/>
          <a:p>
            <a:r>
              <a:rPr lang="en-US" dirty="0"/>
              <a:t>if-then-else construct to branch similar to programming languages</a:t>
            </a:r>
          </a:p>
          <a:p>
            <a:r>
              <a:rPr lang="en-US" dirty="0"/>
              <a:t>Two forms of conditional evaluation mechanisms: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…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test $USER = 'km0'; then echo 'I know you'; else echo 'Who are you'; fi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[ -f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]; then echo 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exists'; else echo 'file do not exist'; 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2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Conditionals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2"/>
            <a:ext cx="7886700" cy="3661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-z string</a:t>
            </a:r>
            <a:r>
              <a:rPr lang="en-US" dirty="0"/>
              <a:t>: length of string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 string</a:t>
            </a:r>
            <a:r>
              <a:rPr lang="en-US" dirty="0"/>
              <a:t>: length of string not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= string2</a:t>
            </a:r>
            <a:r>
              <a:rPr lang="en-US" dirty="0"/>
              <a:t>: strings are identical (note a single =)</a:t>
            </a:r>
          </a:p>
          <a:p>
            <a:r>
              <a:rPr lang="en-US" dirty="0"/>
              <a:t>numeric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int2</a:t>
            </a:r>
            <a:r>
              <a:rPr lang="en-US" dirty="0"/>
              <a:t>: first </a:t>
            </a:r>
            <a:r>
              <a:rPr lang="en-US" dirty="0" err="1"/>
              <a:t>int</a:t>
            </a:r>
            <a:r>
              <a:rPr lang="en-US" dirty="0"/>
              <a:t> equal to second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-ne,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-le</a:t>
            </a:r>
            <a:r>
              <a:rPr lang="en-US" dirty="0"/>
              <a:t>: not-equal, greater-than, -greater-or-equal...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filename</a:t>
            </a:r>
            <a:r>
              <a:rPr lang="en-US" dirty="0"/>
              <a:t>: file exists and is readable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-w filename</a:t>
            </a:r>
            <a:r>
              <a:rPr lang="en-US" dirty="0"/>
              <a:t>: file exists and is writable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-f, -d, -s</a:t>
            </a:r>
            <a:r>
              <a:rPr lang="en-US" dirty="0"/>
              <a:t>: regular file, directory, exists and not empty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!, -a, -o</a:t>
            </a:r>
            <a:r>
              <a:rPr lang="en-US" dirty="0"/>
              <a:t>: negate, logical and, logical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14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959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Basic structure (three forms):</a:t>
            </a:r>
            <a:br>
              <a:rPr lang="en-US" dirty="0"/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{0..9}; do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((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=0;i&lt;10;i++)){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;}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#C-like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var in list; do command; done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#'python-like'</a:t>
            </a:r>
            <a:endParaRPr lang="en-US" dirty="0"/>
          </a:p>
          <a:p>
            <a:endParaRPr lang="en-US" sz="2400" dirty="0">
              <a:ea typeface="Courier New" charset="0"/>
              <a:cs typeface="Courier New" charset="0"/>
            </a:endParaRPr>
          </a:p>
          <a:p>
            <a:r>
              <a:rPr lang="en-US" sz="2400" dirty="0">
                <a:ea typeface="Courier New" charset="0"/>
                <a:cs typeface="Courier New" charset="0"/>
              </a:rPr>
              <a:t>often used with command substitution:</a:t>
            </a:r>
            <a:br>
              <a:rPr lang="en-US" sz="2400" dirty="0"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$(\ls -1 *.txt); do echo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get_files.sh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 do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upload.sh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03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6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The heredoc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"</a:t>
            </a:r>
            <a:r>
              <a:rPr lang="en-US" dirty="0" err="1"/>
              <a:t>inplace</a:t>
            </a:r>
            <a:r>
              <a:rPr lang="en-US" dirty="0"/>
              <a:t>" files</a:t>
            </a:r>
          </a:p>
          <a:p>
            <a:r>
              <a:rPr lang="en-US" dirty="0"/>
              <a:t>example: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END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"Hello World"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&lt;press enter&gt;</a:t>
            </a:r>
            <a:endParaRPr lang="en-US" dirty="0"/>
          </a:p>
          <a:p>
            <a:r>
              <a:rPr lang="en-US" dirty="0"/>
              <a:t>Uses of </a:t>
            </a:r>
            <a:r>
              <a:rPr lang="en-US" dirty="0" err="1"/>
              <a:t>heredoc</a:t>
            </a:r>
            <a:endParaRPr lang="en-US" dirty="0"/>
          </a:p>
          <a:p>
            <a:pPr lvl="1"/>
            <a:r>
              <a:rPr lang="en-US" dirty="0"/>
              <a:t>Multiline message using cat</a:t>
            </a:r>
          </a:p>
          <a:p>
            <a:pPr lvl="1"/>
            <a:r>
              <a:rPr lang="en-US" dirty="0"/>
              <a:t>Use variables to plug into</a:t>
            </a:r>
            <a:br>
              <a:rPr lang="en-US" dirty="0"/>
            </a:br>
            <a:r>
              <a:rPr lang="en-US" dirty="0"/>
              <a:t>created files, </a:t>
            </a:r>
            <a:r>
              <a:rPr lang="en-US" dirty="0" err="1"/>
              <a:t>eg</a:t>
            </a:r>
            <a:r>
              <a:rPr lang="en-US" dirty="0"/>
              <a:t> test multiple </a:t>
            </a:r>
            <a:br>
              <a:rPr lang="en-US" dirty="0"/>
            </a:br>
            <a:r>
              <a:rPr lang="en-US" dirty="0"/>
              <a:t>configurations for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2369" y="1167075"/>
            <a:ext cx="426911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&lt;&lt; EOF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-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containers: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-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image: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sz="1200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373" y="3185661"/>
            <a:ext cx="501932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in local remote cluster all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cat &lt;&lt;END&gt;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---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 hosts: 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&lt;other stuff&gt;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END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ansible-playbook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--check &gt; out"$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".txt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800442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9: Program Development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727408" y="2962206"/>
            <a:ext cx="168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get-serious stuff</a:t>
            </a:r>
          </a:p>
        </p:txBody>
      </p:sp>
    </p:spTree>
    <p:extLst>
      <p:ext uri="{BB962C8B-B14F-4D97-AF65-F5344CB8AC3E}">
        <p14:creationId xmlns:p14="http://schemas.microsoft.com/office/powerpoint/2010/main" val="8054903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C8F3-93A0-ED44-9EE3-1789F6A0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Language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47D43-1966-4744-BE05-EAEE50E4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77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8B10B6-8DC2-F944-821F-98C9E06B2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Interpreted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Python, Perl, </a:t>
            </a:r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, bash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cover </a:t>
            </a:r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, some bash and a bit of python</a:t>
            </a: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cs typeface="Courier New" panose="02070309020205020404" pitchFamily="49" charset="0"/>
              </a:rPr>
              <a:t>Compiled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C, Fortran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cover C in this section</a:t>
            </a:r>
          </a:p>
          <a:p>
            <a:endParaRPr lang="en-US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Additionally, a build system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>
                <a:cs typeface="Courier New" panose="02070309020205020404" pitchFamily="49" charset="0"/>
              </a:rPr>
              <a:t> is available</a:t>
            </a:r>
          </a:p>
        </p:txBody>
      </p:sp>
    </p:spTree>
    <p:extLst>
      <p:ext uri="{BB962C8B-B14F-4D97-AF65-F5344CB8AC3E}">
        <p14:creationId xmlns:p14="http://schemas.microsoft.com/office/powerpoint/2010/main" val="24229997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250E-4354-3C4B-B42B-0E6B56EE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Program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2256-340D-E24D-9C8D-338DA987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99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source code</a:t>
            </a:r>
            <a:r>
              <a:rPr lang="en-US" dirty="0"/>
              <a:t> that is written/edited by a programmer</a:t>
            </a:r>
          </a:p>
          <a:p>
            <a:pPr lvl="1"/>
            <a:r>
              <a:rPr lang="en-US" dirty="0"/>
              <a:t>Often split into header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 and source code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)</a:t>
            </a:r>
          </a:p>
          <a:p>
            <a:r>
              <a:rPr lang="en-US" dirty="0"/>
              <a:t>The compiler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/>
              <a:t> does the following</a:t>
            </a:r>
          </a:p>
          <a:p>
            <a:pPr lvl="1"/>
            <a:r>
              <a:rPr lang="en-US" dirty="0"/>
              <a:t>compile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US" dirty="0"/>
              <a:t> ) convert the source code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(.c)</a:t>
            </a:r>
            <a:r>
              <a:rPr lang="en-US" dirty="0"/>
              <a:t> to </a:t>
            </a:r>
            <a:r>
              <a:rPr lang="en-US" b="1" dirty="0"/>
              <a:t>assembly code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(.s)</a:t>
            </a:r>
          </a:p>
          <a:p>
            <a:pPr lvl="1"/>
            <a:r>
              <a:rPr lang="en-US" dirty="0"/>
              <a:t>assemble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r>
              <a:rPr lang="en-US" dirty="0"/>
              <a:t> ) -- translate the assembly code to </a:t>
            </a:r>
            <a:r>
              <a:rPr lang="en-US" b="1" dirty="0"/>
              <a:t>object code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(.o)</a:t>
            </a:r>
          </a:p>
          <a:p>
            <a:pPr lvl="1"/>
            <a:r>
              <a:rPr lang="en-US" dirty="0"/>
              <a:t>link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r>
              <a:rPr lang="en-US" dirty="0"/>
              <a:t> ) -- link to the standard libraries to produce </a:t>
            </a:r>
            <a:r>
              <a:rPr lang="en-US" b="1" dirty="0"/>
              <a:t>executable</a:t>
            </a:r>
          </a:p>
          <a:p>
            <a:endParaRPr lang="en-US" dirty="0"/>
          </a:p>
          <a:p>
            <a:r>
              <a:rPr lang="en-US" dirty="0"/>
              <a:t>By default </a:t>
            </a:r>
            <a:r>
              <a:rPr lang="en-US" dirty="0" err="1"/>
              <a:t>gcc</a:t>
            </a:r>
            <a:r>
              <a:rPr lang="en-US" dirty="0"/>
              <a:t> combines the above stages producing the executable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no .o or .s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72C06-ECD2-FB4B-A7A7-1E08AC5F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30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A3E6-D51E-9B47-99E3-F01FF47B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build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CC77-4616-9A41-BF57-DB835565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Automates compilation of multiple source files in a complex project</a:t>
            </a:r>
          </a:p>
          <a:p>
            <a:endParaRPr lang="en-US" dirty="0"/>
          </a:p>
          <a:p>
            <a:r>
              <a:rPr lang="en-US" dirty="0"/>
              <a:t>Streamlines dependent actions and performs them in order</a:t>
            </a:r>
          </a:p>
          <a:p>
            <a:endParaRPr lang="en-US" dirty="0"/>
          </a:p>
          <a:p>
            <a:r>
              <a:rPr lang="en-US" dirty="0"/>
              <a:t>Reads configuration from a "build" file usually named as </a:t>
            </a:r>
            <a:r>
              <a:rPr lang="en-US" dirty="0" err="1"/>
              <a:t>Makefile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Makefile</a:t>
            </a:r>
            <a:r>
              <a:rPr lang="en-US" dirty="0"/>
              <a:t> acts as an artefact of project build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F2ED-598A-1542-B16A-BB7DF63C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0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ls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/>
              <a:t>'</a:t>
            </a:r>
            <a:r>
              <a:rPr lang="en-US" b="1" dirty="0" err="1">
                <a:latin typeface="Courier" charset="0"/>
              </a:rPr>
              <a:t>conf</a:t>
            </a:r>
            <a:r>
              <a:rPr lang="en-US" dirty="0"/>
              <a:t>'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99587" y="317296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96138" y="222199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46715" y="323550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4886" y="2232774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0628" y="222435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2240" y="362062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3577" y="1933863"/>
            <a:ext cx="7024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argument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6784" y="3623947"/>
            <a:ext cx="4171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pipe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0275" y="1943104"/>
            <a:ext cx="5854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options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708" y="1926294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5539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AFD1-F7D3-2E4F-83FF-C0BC5A1A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Anatomy of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0DAB-BAA7-4F4B-BDE7-575965C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296" y="1369219"/>
            <a:ext cx="7012022" cy="3263504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dep1.o: dep1.c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dep2.o: dep2.c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2D9E0-73A0-B24D-8CD5-E61CF33C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80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75C11A-C1A4-6744-8D3A-CA47184EC18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1642821"/>
            <a:ext cx="577896" cy="844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55F2C9-64C6-6942-8BE2-9CAE394BA01E}"/>
              </a:ext>
            </a:extLst>
          </p:cNvPr>
          <p:cNvSpPr txBox="1"/>
          <p:nvPr/>
        </p:nvSpPr>
        <p:spPr>
          <a:xfrm>
            <a:off x="413661" y="23334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871A39-0E4C-9348-AF6A-F3E8AE7BA7D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2159239"/>
            <a:ext cx="577896" cy="328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5994E-A774-1C48-BDEA-73EF3648207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195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A9B26D-BCE6-BB40-A2DF-7FAE3726D64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784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E3E21B-0605-2645-84E8-C2533EC57AF7}"/>
              </a:ext>
            </a:extLst>
          </p:cNvPr>
          <p:cNvSpPr txBox="1"/>
          <p:nvPr/>
        </p:nvSpPr>
        <p:spPr>
          <a:xfrm>
            <a:off x="1342214" y="628425"/>
            <a:ext cx="62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C8F68D-82DA-6C43-8F61-0ADA153830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53838" y="936202"/>
            <a:ext cx="376130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DFEED4-62A8-204D-802E-40E5C9C5AB9D}"/>
              </a:ext>
            </a:extLst>
          </p:cNvPr>
          <p:cNvSpPr txBox="1"/>
          <p:nvPr/>
        </p:nvSpPr>
        <p:spPr>
          <a:xfrm>
            <a:off x="2144303" y="611696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dependencies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9DCEA6-7092-E747-B18A-D0A2A0F79A0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2771006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C5412B-F3B0-6D48-81BB-3CB92758679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1608633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7B0C65-001B-4B49-96F2-D8224036B073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445329" cy="438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65B387-10A2-EB4C-841F-24F594BA77E4}"/>
              </a:ext>
            </a:extLst>
          </p:cNvPr>
          <p:cNvSpPr txBox="1"/>
          <p:nvPr/>
        </p:nvSpPr>
        <p:spPr>
          <a:xfrm>
            <a:off x="2266555" y="4158224"/>
            <a:ext cx="2183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to achieve target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372E76-EF1F-9447-AF33-8A5E2FE7A622}"/>
              </a:ext>
            </a:extLst>
          </p:cNvPr>
          <p:cNvCxnSpPr>
            <a:cxnSpLocks/>
          </p:cNvCxnSpPr>
          <p:nvPr/>
        </p:nvCxnSpPr>
        <p:spPr>
          <a:xfrm flipV="1">
            <a:off x="3358328" y="3774282"/>
            <a:ext cx="0" cy="383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DFF8BD1-4B85-614D-B54A-EDDDB7BFFD87}"/>
              </a:ext>
            </a:extLst>
          </p:cNvPr>
          <p:cNvSpPr/>
          <p:nvPr/>
        </p:nvSpPr>
        <p:spPr>
          <a:xfrm rot="16200000" flipH="1">
            <a:off x="1853155" y="3348886"/>
            <a:ext cx="125826" cy="76154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EB2A8E-33A1-5843-9EF2-5C84F5701B3F}"/>
              </a:ext>
            </a:extLst>
          </p:cNvPr>
          <p:cNvSpPr txBox="1"/>
          <p:nvPr/>
        </p:nvSpPr>
        <p:spPr>
          <a:xfrm>
            <a:off x="1461157" y="3835136"/>
            <a:ext cx="1182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must be a </a:t>
            </a:r>
            <a:r>
              <a:rPr lang="en-US" sz="1400" b="1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33978604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2672-34FA-0C44-BF6A-5220158B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7603-1DBC-F243-BB68-DF1A892F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will read from the </a:t>
            </a:r>
            <a:r>
              <a:rPr lang="en-US" dirty="0" err="1"/>
              <a:t>Makefile</a:t>
            </a:r>
            <a:r>
              <a:rPr lang="en-US" dirty="0"/>
              <a:t> and run commands in order to build the ultimate target</a:t>
            </a:r>
          </a:p>
          <a:p>
            <a:r>
              <a:rPr lang="en-US" dirty="0"/>
              <a:t>For instance, in the </a:t>
            </a:r>
            <a:r>
              <a:rPr lang="en-US" dirty="0" err="1"/>
              <a:t>Makefile</a:t>
            </a:r>
            <a:r>
              <a:rPr lang="en-US" dirty="0"/>
              <a:t> shown in previous slide,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will run commands for rule 2-4 followed by rule 1: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dep1.o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dep2.o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D4D99-12F8-F048-B12F-3283B227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79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10: Miscellaneous Utilities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246316" y="2962206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handy like midnight snack</a:t>
            </a:r>
          </a:p>
        </p:txBody>
      </p:sp>
    </p:spTree>
    <p:extLst>
      <p:ext uri="{BB962C8B-B14F-4D97-AF65-F5344CB8AC3E}">
        <p14:creationId xmlns:p14="http://schemas.microsoft.com/office/powerpoint/2010/main" val="16418890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at specific times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will execute the desired command on a specific day and time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17:00 #press enter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log_days_activities.sh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at&gt; prompt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[ctrl-d]</a:t>
            </a: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offers keywords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tomorrow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offers terms such as </a:t>
            </a:r>
            <a:r>
              <a:rPr lang="en-US" b="1" dirty="0">
                <a:cs typeface="Courier New" panose="02070309020205020404" pitchFamily="49" charset="0"/>
              </a:rPr>
              <a:t>hours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days</a:t>
            </a:r>
            <a:r>
              <a:rPr lang="en-US" dirty="0">
                <a:cs typeface="Courier New" panose="02070309020205020404" pitchFamily="49" charset="0"/>
              </a:rPr>
              <a:t> to be used with the + symbol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now + 1 year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3:08pm + 1 day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15:01 December 19,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30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CFE-13BE-CB47-AEE9-5EC04BE0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periodically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0658-1371-6745-9E3D-4FEB949C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dirty="0">
                <a:cs typeface="Courier New" panose="02070309020205020404" pitchFamily="49" charset="0"/>
              </a:rPr>
              <a:t> will execute the desired command periodically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file controls and specifies what to execute when</a:t>
            </a:r>
          </a:p>
          <a:p>
            <a:r>
              <a:rPr lang="en-US" dirty="0">
                <a:cs typeface="Courier New" panose="02070309020205020404" pitchFamily="49" charset="0"/>
              </a:rPr>
              <a:t>An entry may be created in any file and added to system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command like so: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'15 18 30 6 * find /home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+30 -print' &gt; f00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f00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#add above to system crontab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-l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#list crontab entries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crontab entries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Output of the </a:t>
            </a:r>
            <a:r>
              <a:rPr lang="en-US" dirty="0" err="1">
                <a:cs typeface="Courier New" panose="02070309020205020404" pitchFamily="49" charset="0"/>
              </a:rPr>
              <a:t>cron'd</a:t>
            </a:r>
            <a:r>
              <a:rPr lang="en-US" dirty="0">
                <a:cs typeface="Courier New" panose="02070309020205020404" pitchFamily="49" charset="0"/>
              </a:rPr>
              <a:t> command will be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dirty="0">
                <a:cs typeface="Courier New" panose="02070309020205020404" pitchFamily="49" charset="0"/>
              </a:rPr>
              <a:t> (alternatively it may be redirected to a file with '&gt;')</a:t>
            </a:r>
          </a:p>
          <a:p>
            <a:r>
              <a:rPr lang="en-US" dirty="0">
                <a:cs typeface="Courier New" panose="02070309020205020404" pitchFamily="49" charset="0"/>
              </a:rPr>
              <a:t>What does the entries in a </a:t>
            </a:r>
            <a:r>
              <a:rPr lang="en-US" dirty="0" err="1"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mean though? (see next slide)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BB5B0-7AA5-9744-B613-0E8423D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68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</a:t>
            </a:r>
            <a:r>
              <a:rPr lang="en-US" dirty="0" err="1"/>
              <a:t>crontab</a:t>
            </a:r>
            <a:r>
              <a:rPr lang="en-US" dirty="0"/>
              <a:t>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 18 30 6 * find /home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mtime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+30 -print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5507995" y="275749"/>
            <a:ext cx="196326" cy="445663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2116107" y="3315177"/>
            <a:ext cx="59984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</a:t>
            </a:r>
            <a:br>
              <a:rPr lang="en-US" sz="1013" b="1" dirty="0"/>
            </a:br>
            <a:r>
              <a:rPr lang="en-US" sz="1013" b="1" dirty="0"/>
              <a:t>month</a:t>
            </a:r>
            <a:br>
              <a:rPr lang="en-US" sz="1013" b="1" dirty="0"/>
            </a:br>
            <a:r>
              <a:rPr lang="en-US" sz="1013" b="1" dirty="0"/>
              <a:t>(0-max)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7519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42991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06158" y="2007213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C36A0-0DE4-2541-A1F0-D1F92D16C5DE}"/>
              </a:ext>
            </a:extLst>
          </p:cNvPr>
          <p:cNvCxnSpPr/>
          <p:nvPr/>
        </p:nvCxnSpPr>
        <p:spPr>
          <a:xfrm flipH="1">
            <a:off x="2824840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1C7D9-F855-1B4D-A00D-588D17ED31B0}"/>
              </a:ext>
            </a:extLst>
          </p:cNvPr>
          <p:cNvCxnSpPr/>
          <p:nvPr/>
        </p:nvCxnSpPr>
        <p:spPr>
          <a:xfrm flipH="1" flipV="1">
            <a:off x="241154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F0125-F742-8E42-8853-79B1AC86B424}"/>
              </a:ext>
            </a:extLst>
          </p:cNvPr>
          <p:cNvCxnSpPr/>
          <p:nvPr/>
        </p:nvCxnSpPr>
        <p:spPr>
          <a:xfrm flipH="1" flipV="1">
            <a:off x="3143517" y="290867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85545C-C47E-E844-B3D9-85AA5DA7F3D6}"/>
              </a:ext>
            </a:extLst>
          </p:cNvPr>
          <p:cNvSpPr txBox="1"/>
          <p:nvPr/>
        </p:nvSpPr>
        <p:spPr>
          <a:xfrm>
            <a:off x="1661544" y="1904236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hours</a:t>
            </a:r>
            <a:br>
              <a:rPr lang="en-US" sz="1013" b="1" dirty="0"/>
            </a:br>
            <a:r>
              <a:rPr lang="en-US" sz="1013" b="1" dirty="0"/>
              <a:t>(0-23)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8B567-22F2-3649-B288-DF918A664DF5}"/>
              </a:ext>
            </a:extLst>
          </p:cNvPr>
          <p:cNvSpPr txBox="1"/>
          <p:nvPr/>
        </p:nvSpPr>
        <p:spPr>
          <a:xfrm>
            <a:off x="2802732" y="3280758"/>
            <a:ext cx="8386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 week</a:t>
            </a:r>
            <a:br>
              <a:rPr lang="en-US" sz="1013" b="1" dirty="0"/>
            </a:br>
            <a:r>
              <a:rPr lang="en-US" sz="1013" b="1" dirty="0"/>
              <a:t>(Sun=0)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AE73A-5D13-6044-B45C-E62F58DB00AC}"/>
              </a:ext>
            </a:extLst>
          </p:cNvPr>
          <p:cNvSpPr txBox="1"/>
          <p:nvPr/>
        </p:nvSpPr>
        <p:spPr>
          <a:xfrm>
            <a:off x="2262547" y="2018493"/>
            <a:ext cx="9300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month(Jan=1)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9933C-7F97-F34E-979B-16C5757F82D0}"/>
              </a:ext>
            </a:extLst>
          </p:cNvPr>
          <p:cNvSpPr txBox="1"/>
          <p:nvPr/>
        </p:nvSpPr>
        <p:spPr>
          <a:xfrm>
            <a:off x="1224163" y="3337727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mins</a:t>
            </a:r>
            <a:br>
              <a:rPr lang="en-US" sz="1013" b="1" dirty="0"/>
            </a:br>
            <a:r>
              <a:rPr lang="en-US" sz="1013" b="1" dirty="0"/>
              <a:t>(0-59)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2B123-2278-1047-A31D-7700B2727AA0}"/>
              </a:ext>
            </a:extLst>
          </p:cNvPr>
          <p:cNvSpPr txBox="1"/>
          <p:nvPr/>
        </p:nvSpPr>
        <p:spPr>
          <a:xfrm>
            <a:off x="4630746" y="1731390"/>
            <a:ext cx="15536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command to be executed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C47F7-11BA-1144-A3BA-417CBDC3D7CE}"/>
              </a:ext>
            </a:extLst>
          </p:cNvPr>
          <p:cNvSpPr txBox="1"/>
          <p:nvPr/>
        </p:nvSpPr>
        <p:spPr>
          <a:xfrm>
            <a:off x="219025" y="4349564"/>
            <a:ext cx="882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find command on June 30 of every year at 6:15 PM no matter what day of week it is.</a:t>
            </a:r>
          </a:p>
        </p:txBody>
      </p:sp>
    </p:spTree>
    <p:extLst>
      <p:ext uri="{BB962C8B-B14F-4D97-AF65-F5344CB8AC3E}">
        <p14:creationId xmlns:p14="http://schemas.microsoft.com/office/powerpoint/2010/main" val="262292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A3B2-358B-7142-B71F-49F9F76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DA86-C033-6446-9924-02217825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random number using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(may need to install)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1-100 -n 1</a:t>
            </a:r>
          </a:p>
          <a:p>
            <a:r>
              <a:rPr lang="en-US" dirty="0"/>
              <a:t>Format numbers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--to=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1.0K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--from=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1K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dirty="0"/>
              <a:t> is a versatile calculator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 48+36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#no space on either side of +</a:t>
            </a:r>
          </a:p>
          <a:p>
            <a:pPr lvl="1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=16;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 56'|bc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#decimal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'scale=8; 60/7.02' 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#arbitrary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09F3-1AAB-B942-9C41-AF8CB80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45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41B8-EB5A-4947-B27A-C2B4F9E4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C39D-5E48-9046-AB08-3D0B1120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 up a simple web server in under a minute with Python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35000</a:t>
            </a:r>
          </a:p>
          <a:p>
            <a:r>
              <a:rPr lang="en-US" dirty="0"/>
              <a:t>Pretty print a json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json.tool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afile.json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small python programs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"import math;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)[:7])"</a:t>
            </a:r>
          </a:p>
          <a:p>
            <a:r>
              <a:rPr lang="en-US" dirty="0">
                <a:cs typeface="Courier New" panose="02070309020205020404" pitchFamily="49" charset="0"/>
              </a:rPr>
              <a:t>Do arithmetic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"print(6*6+20)"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=lambda x:0**x or x*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(x-1);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(6))"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#compute factorial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CA90-8454-A34B-89EA-1955A4B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52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a command for specified time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 2 ping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google.com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</a:t>
            </a:r>
            <a:r>
              <a:rPr lang="en-US" dirty="0">
                <a:ea typeface="Courier New" charset="0"/>
                <a:cs typeface="Courier New" charset="0"/>
              </a:rPr>
              <a:t>a changing variable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-n 5 free -m</a:t>
            </a:r>
          </a:p>
          <a:p>
            <a:r>
              <a:rPr lang="en-US" dirty="0"/>
              <a:t>Say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and save time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| pip install pkg --upgrade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"this is a test" | head -50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testfile.txt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create file with arbitrary no. of lines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pdf from text using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vim</a:t>
            </a:r>
            <a:r>
              <a:rPr lang="en-US" dirty="0">
                <a:ea typeface="Courier New" charset="0"/>
                <a:cs typeface="Courier New" charset="0"/>
              </a:rPr>
              <a:t> : 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"hardcopy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q" &amp;&amp; ps2pdf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#convert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09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a command as a different Linux group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'git push'</a:t>
            </a:r>
            <a:endParaRPr lang="en-US" dirty="0"/>
          </a:p>
          <a:p>
            <a:r>
              <a:rPr lang="en-US" dirty="0"/>
              <a:t>Display a csv in columnar/tabular format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-t -s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endParaRPr lang="en-US" dirty="0"/>
          </a:p>
          <a:p>
            <a:r>
              <a:rPr lang="en-US" dirty="0"/>
              <a:t>Have difficulty sending binary executables over emails?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hexdump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exe, send over email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#receiver convert back to exe</a:t>
            </a:r>
          </a:p>
          <a:p>
            <a:r>
              <a:rPr lang="en-US" dirty="0"/>
              <a:t>Generate password</a:t>
            </a:r>
          </a:p>
          <a:p>
            <a:pPr lvl="1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/dev/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tr -dc A-Za-z0-9 | head -c 8</a:t>
            </a:r>
          </a:p>
          <a:p>
            <a:pPr lvl="1"/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 8 -base64 | cut -c1-8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#-base64 8 for some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0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/>
              <a:t>: know yourself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who is logged in (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-f</a:t>
            </a:r>
            <a:r>
              <a:rPr lang="en-US" dirty="0">
                <a:ea typeface="Courier New" charset="0"/>
                <a:cs typeface="Courier New" charset="0"/>
              </a:rPr>
              <a:t> to find where they are logging in from) </a:t>
            </a:r>
            <a:endParaRPr lang="en-US" b="1" dirty="0"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lsblk</a:t>
            </a:r>
            <a:r>
              <a:rPr lang="en-US" dirty="0"/>
              <a:t>: list block storage devices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lscpu</a:t>
            </a:r>
            <a:r>
              <a:rPr lang="en-US" dirty="0"/>
              <a:t>: display info about the CPUs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lstopo</a:t>
            </a:r>
            <a:r>
              <a:rPr lang="en-US" dirty="0"/>
              <a:t>: display hardware topology (need </a:t>
            </a:r>
            <a:r>
              <a:rPr lang="en-US" dirty="0" err="1"/>
              <a:t>hwloc</a:t>
            </a:r>
            <a:r>
              <a:rPr lang="en-US" dirty="0"/>
              <a:t>, </a:t>
            </a:r>
            <a:r>
              <a:rPr lang="en-US" dirty="0" err="1"/>
              <a:t>hwloc-gui</a:t>
            </a:r>
            <a:r>
              <a:rPr lang="en-US" dirty="0"/>
              <a:t> packages)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</a:t>
            </a:r>
            <a:r>
              <a:rPr lang="en-US" dirty="0"/>
              <a:t>: free and used memory (try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 -g</a:t>
            </a:r>
            <a:r>
              <a:rPr lang="en-US" dirty="0"/>
              <a:t>)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lsb_release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-a </a:t>
            </a:r>
            <a:r>
              <a:rPr lang="en-US" dirty="0"/>
              <a:t>: distribution info (sometimes not available)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PS0: Use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1650" dirty="0"/>
              <a:t> to kill stuck commands or long running ones</a:t>
            </a:r>
          </a:p>
          <a:p>
            <a:pPr marL="0" indent="0">
              <a:buNone/>
            </a:pPr>
            <a:r>
              <a:rPr lang="en-US" sz="1650" dirty="0"/>
              <a:t>PS1: Some commands may not be available: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&lt;</a:t>
            </a: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cmdname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50" dirty="0"/>
              <a:t>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0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anose="02070309020205020404" pitchFamily="49" charset="0"/>
              </a:rPr>
              <a:t>pandoc</a:t>
            </a:r>
            <a:r>
              <a:rPr lang="en-US" dirty="0"/>
              <a:t> to convert between </a:t>
            </a:r>
            <a:r>
              <a:rPr lang="en-US" dirty="0">
                <a:cs typeface="Courier New" panose="02070309020205020404" pitchFamily="49" charset="0"/>
              </a:rPr>
              <a:t>md</a:t>
            </a:r>
            <a:r>
              <a:rPr lang="en-US" dirty="0"/>
              <a:t>, </a:t>
            </a:r>
            <a:r>
              <a:rPr lang="en-US" dirty="0" err="1">
                <a:cs typeface="Courier New" panose="02070309020205020404" pitchFamily="49" charset="0"/>
              </a:rPr>
              <a:t>tex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txt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html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docx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pdf</a:t>
            </a:r>
            <a:r>
              <a:rPr lang="en-US" dirty="0"/>
              <a:t>, </a:t>
            </a:r>
            <a:r>
              <a:rPr lang="en-US" dirty="0" err="1">
                <a:cs typeface="Courier New" panose="02070309020205020404" pitchFamily="49" charset="0"/>
              </a:rPr>
              <a:t>odt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manual.md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manual.pdf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example.html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example.docx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Parse and read </a:t>
            </a:r>
            <a:r>
              <a:rPr lang="en-US" b="1" dirty="0"/>
              <a:t>xml</a:t>
            </a:r>
            <a:r>
              <a:rPr lang="en-US" dirty="0"/>
              <a:t> files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xmllint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Split a large file into small chunks (</a:t>
            </a:r>
            <a:r>
              <a:rPr lang="en-US" dirty="0" err="1"/>
              <a:t>eg.</a:t>
            </a:r>
            <a:r>
              <a:rPr lang="en-US" dirty="0"/>
              <a:t> to send as attachment in mail)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split -b 20M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parts_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#20MB chunks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#send parts_* over mail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parts_a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#at receiving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99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command-line environment powerful if exploited well</a:t>
            </a:r>
          </a:p>
          <a:p>
            <a:r>
              <a:rPr lang="en-US" dirty="0"/>
              <a:t>Pipes and redirection key Linux contributions</a:t>
            </a:r>
          </a:p>
          <a:p>
            <a:r>
              <a:rPr lang="en-US" dirty="0"/>
              <a:t>Rewarding in the short-term as well as long-term</a:t>
            </a:r>
          </a:p>
          <a:p>
            <a:r>
              <a:rPr lang="en-US" dirty="0"/>
              <a:t>Classical and modern tools well suited for modern-style usage</a:t>
            </a:r>
          </a:p>
          <a:p>
            <a:r>
              <a:rPr lang="en-US" dirty="0"/>
              <a:t>Practice!</a:t>
            </a:r>
          </a:p>
          <a:p>
            <a:endParaRPr lang="en-US" dirty="0"/>
          </a:p>
          <a:p>
            <a:r>
              <a:rPr lang="en-US" dirty="0"/>
              <a:t>Send comments, feedback, questions: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@ornl.gov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D456B-BB50-C343-BC4E-DD06F77B9D78}"/>
              </a:ext>
            </a:extLst>
          </p:cNvPr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774333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Credits, 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man, info and doc pages</a:t>
            </a:r>
          </a:p>
          <a:p>
            <a:r>
              <a:rPr lang="en-US" dirty="0"/>
              <a:t>bash: </a:t>
            </a:r>
            <a:r>
              <a:rPr lang="en-US" dirty="0">
                <a:hlinkClick r:id="rId3"/>
              </a:rPr>
              <a:t>gnu.org/software/bash/manual/bashref.html</a:t>
            </a:r>
            <a:endParaRPr lang="en-US" dirty="0"/>
          </a:p>
          <a:p>
            <a:r>
              <a:rPr lang="en-US" dirty="0"/>
              <a:t>grep: </a:t>
            </a:r>
            <a:r>
              <a:rPr lang="en-US" dirty="0">
                <a:hlinkClick r:id="rId4"/>
              </a:rPr>
              <a:t>gnu.org/software/grep/manual/grep.html</a:t>
            </a:r>
            <a:endParaRPr lang="en-US" dirty="0"/>
          </a:p>
          <a:p>
            <a:r>
              <a:rPr lang="en-US" dirty="0"/>
              <a:t>sed: </a:t>
            </a:r>
            <a:r>
              <a:rPr lang="en-US" dirty="0">
                <a:hlinkClick r:id="rId5"/>
              </a:rPr>
              <a:t>catonmat.net/blog/worlds-best-introduction-to-sed</a:t>
            </a:r>
            <a:endParaRPr lang="en-US" dirty="0"/>
          </a:p>
          <a:p>
            <a:r>
              <a:rPr lang="en-US" dirty="0" err="1"/>
              <a:t>awk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ferd.ca/awk-in-20-minutes.html</a:t>
            </a:r>
            <a:endParaRPr lang="en-US" dirty="0"/>
          </a:p>
          <a:p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gist.github.com/MohamedAlaa/2961058</a:t>
            </a:r>
            <a:endParaRPr lang="en-US" dirty="0"/>
          </a:p>
          <a:p>
            <a:r>
              <a:rPr lang="en-US" dirty="0" err="1"/>
              <a:t>wikipedia</a:t>
            </a:r>
            <a:r>
              <a:rPr lang="en-US" dirty="0"/>
              <a:t> articles: </a:t>
            </a:r>
            <a:r>
              <a:rPr lang="en-US" dirty="0" err="1"/>
              <a:t>unix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, Bash_(</a:t>
            </a:r>
            <a:r>
              <a:rPr lang="en-US" dirty="0" err="1"/>
              <a:t>Unix_shell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commandlinefu.com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9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20-6F35-2540-BAE1-458A2E2C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</a:t>
            </a:r>
            <a:r>
              <a:rPr lang="en-US"/>
              <a:t>go 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512-9926-7040-AAE4-062D5118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github.com/jlevy/the-art-of-command-line</a:t>
            </a:r>
            <a:endParaRPr lang="en-US" dirty="0"/>
          </a:p>
          <a:p>
            <a:r>
              <a:rPr lang="en-US" dirty="0">
                <a:hlinkClick r:id="rId3"/>
              </a:rPr>
              <a:t>jeroenjanssens.com/2013/08/16/quickly-navigate-your-filesystem-from-the-command-line.html</a:t>
            </a:r>
            <a:endParaRPr lang="en-US" dirty="0"/>
          </a:p>
          <a:p>
            <a:r>
              <a:rPr lang="en-US" dirty="0">
                <a:hlinkClick r:id="rId4"/>
              </a:rPr>
              <a:t>linux.byexamples.com</a:t>
            </a:r>
            <a:endParaRPr lang="en-US" dirty="0"/>
          </a:p>
          <a:p>
            <a:r>
              <a:rPr lang="en-US" dirty="0">
                <a:hlinkClick r:id="rId5"/>
              </a:rPr>
              <a:t>catonmat.net/blog/bash-one-liners-explained-part-three</a:t>
            </a:r>
            <a:endParaRPr lang="en-US" dirty="0"/>
          </a:p>
          <a:p>
            <a:r>
              <a:rPr lang="en-US" dirty="0">
                <a:hlinkClick r:id="rId6"/>
              </a:rPr>
              <a:t>wiki.bash-hackers.org</a:t>
            </a:r>
          </a:p>
          <a:p>
            <a:r>
              <a:rPr lang="en-US" dirty="0">
                <a:hlinkClick r:id="rId6"/>
              </a:rPr>
              <a:t>gist.github.com/MohamedAlaa/2961058#file-tmux-cheatsheet-markdown</a:t>
            </a:r>
          </a:p>
          <a:p>
            <a:r>
              <a:rPr lang="en-US" dirty="0">
                <a:hlinkClick r:id="rId6"/>
              </a:rPr>
              <a:t>wizardzines.com</a:t>
            </a:r>
            <a:endParaRPr lang="en-US" dirty="0"/>
          </a:p>
          <a:p>
            <a:r>
              <a:rPr lang="en-US" dirty="0">
                <a:hlinkClick r:id="rId7"/>
              </a:rPr>
              <a:t>crontab.guru</a:t>
            </a:r>
            <a:endParaRPr lang="en-US" dirty="0"/>
          </a:p>
          <a:p>
            <a:r>
              <a:rPr lang="en-US" dirty="0">
                <a:hlinkClick r:id="rId8"/>
              </a:rPr>
              <a:t>leimao.github.io/blog/Tmux-Tutorial</a:t>
            </a:r>
            <a:endParaRPr lang="en-US" dirty="0"/>
          </a:p>
          <a:p>
            <a:r>
              <a:rPr lang="en-US" dirty="0">
                <a:hlinkClick r:id="rId9"/>
              </a:rPr>
              <a:t>unix.stackexchange.com</a:t>
            </a:r>
            <a:endParaRPr lang="en-US" dirty="0"/>
          </a:p>
          <a:p>
            <a:r>
              <a:rPr lang="en-US" dirty="0">
                <a:hlinkClick r:id="rId10"/>
              </a:rPr>
              <a:t>danyspin97.org/blog/makefiles-best-practices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EE3D-77C0-F94D-AEB9-3827A87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84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8243"/>
            <a:ext cx="7886700" cy="787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time and attention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7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</a:t>
            </a:r>
            <a:r>
              <a:rPr lang="en-US" dirty="0" err="1"/>
              <a:t>tmux</a:t>
            </a:r>
            <a:r>
              <a:rPr lang="en-US" dirty="0"/>
              <a:t> sessions: s1, s2 and s3; detach them</a:t>
            </a:r>
          </a:p>
          <a:p>
            <a:r>
              <a:rPr lang="en-US" dirty="0"/>
              <a:t>List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r>
              <a:rPr lang="en-US" dirty="0"/>
              <a:t>Kill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kill-session -t &lt;name&gt;</a:t>
            </a:r>
          </a:p>
          <a:p>
            <a:r>
              <a:rPr lang="en-US" dirty="0">
                <a:cs typeface="Courier New" panose="02070309020205020404" pitchFamily="49" charset="0"/>
              </a:rPr>
              <a:t>Can you kill them all with one command? hint: use </a:t>
            </a:r>
            <a:r>
              <a:rPr lang="en-US" dirty="0" err="1">
                <a:cs typeface="Courier New" panose="02070309020205020404" pitchFamily="49" charset="0"/>
              </a:rPr>
              <a:t>xargs</a:t>
            </a:r>
            <a:r>
              <a:rPr lang="en-US" dirty="0">
                <a:cs typeface="Courier New" panose="02070309020205020404" pitchFamily="49" charset="0"/>
              </a:rPr>
              <a:t> in a pipe</a:t>
            </a: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dirty="0" err="1">
                <a:cs typeface="Courier New" panose="02070309020205020404" pitchFamily="49" charset="0"/>
              </a:rPr>
              <a:t>tmux</a:t>
            </a:r>
            <a:r>
              <a:rPr lang="en-US" dirty="0">
                <a:cs typeface="Courier New" panose="02070309020205020404" pitchFamily="49" charset="0"/>
              </a:rPr>
              <a:t> session and split the screen into 4 panes vertically and horizontally</a:t>
            </a:r>
          </a:p>
          <a:p>
            <a:r>
              <a:rPr lang="en-US" dirty="0">
                <a:cs typeface="Courier New" panose="02070309020205020404" pitchFamily="49" charset="0"/>
              </a:rPr>
              <a:t>Set it so that all panes are synchronized. Test with any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32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your favorite editor to edit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--</a:t>
            </a:r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bash_profile</a:t>
            </a:r>
            <a:endParaRPr lang="en-US" dirty="0"/>
          </a:p>
          <a:p>
            <a:r>
              <a:rPr lang="en-US" dirty="0"/>
              <a:t>Close and reopen terminal, what do you see? Within terminal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, what do you see?</a:t>
            </a:r>
          </a:p>
          <a:p>
            <a:r>
              <a:rPr lang="en-US" dirty="0"/>
              <a:t>Create a copy of </a:t>
            </a:r>
            <a:r>
              <a:rPr lang="en-US" dirty="0" err="1"/>
              <a:t>prose.txt</a:t>
            </a:r>
            <a:r>
              <a:rPr lang="en-US" dirty="0"/>
              <a:t> using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prose.txt</a:t>
            </a:r>
            <a:r>
              <a:rPr lang="en-US" dirty="0"/>
              <a:t> </a:t>
            </a:r>
            <a:r>
              <a:rPr lang="en-US" dirty="0" err="1"/>
              <a:t>tmp.txt</a:t>
            </a:r>
            <a:r>
              <a:rPr lang="en-US" dirty="0"/>
              <a:t>; make small change to </a:t>
            </a:r>
            <a:r>
              <a:rPr lang="en-US" dirty="0" err="1"/>
              <a:t>tmp.txt</a:t>
            </a:r>
            <a:r>
              <a:rPr lang="en-US" dirty="0"/>
              <a:t> and compare </a:t>
            </a:r>
            <a:r>
              <a:rPr lang="en-US" dirty="0" err="1"/>
              <a:t>prose.txt</a:t>
            </a:r>
            <a:r>
              <a:rPr lang="en-US" dirty="0"/>
              <a:t> and </a:t>
            </a:r>
            <a:r>
              <a:rPr lang="en-US" dirty="0" err="1"/>
              <a:t>tmp.txt</a:t>
            </a:r>
            <a:r>
              <a:rPr lang="en-US" dirty="0"/>
              <a:t> with </a:t>
            </a:r>
            <a:r>
              <a:rPr lang="en-US" dirty="0" err="1"/>
              <a:t>cmp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 and diff</a:t>
            </a:r>
          </a:p>
          <a:p>
            <a:r>
              <a:rPr lang="en-US" dirty="0"/>
              <a:t>Delete those lines from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when done</a:t>
            </a:r>
          </a:p>
          <a:p>
            <a:r>
              <a:rPr lang="en-US" dirty="0"/>
              <a:t>The character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[[:class:]] may be used as wild card: </a:t>
            </a:r>
            <a:r>
              <a:rPr lang="en-US" dirty="0"/>
              <a:t>class may be alpha, </a:t>
            </a:r>
            <a:r>
              <a:rPr lang="en-US" dirty="0" err="1"/>
              <a:t>alnum</a:t>
            </a:r>
            <a:r>
              <a:rPr lang="en-US" dirty="0"/>
              <a:t>, ascii, digit, upper, lower, </a:t>
            </a:r>
            <a:r>
              <a:rPr lang="en-US" dirty="0" err="1"/>
              <a:t>punct</a:t>
            </a:r>
            <a:r>
              <a:rPr lang="en-US" dirty="0"/>
              <a:t>, word; try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/[[:upper:]]*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76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conf files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you have access to, redirect stderr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/dev/null</a:t>
            </a:r>
          </a:p>
          <a:p>
            <a:r>
              <a:rPr lang="en-US" dirty="0"/>
              <a:t>Build a software and collect errors and output in separate files, fill in the __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all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cmake</a:t>
            </a:r>
            <a:r>
              <a:rPr lang="en-US" dirty="0"/>
              <a:t> command and gather all logs in a single file in background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 __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#bash v4 and above</a:t>
            </a:r>
          </a:p>
          <a:p>
            <a:r>
              <a:rPr lang="en-US" dirty="0"/>
              <a:t>Same as above in long format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-np 8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outerr.txt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2&gt;__1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27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6D1D-37D6-C84C-B337-4D8AC6B2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837B-CDB2-BC4B-85EE-9569019F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 New" charset="0"/>
                <a:cs typeface="Courier New" panose="02070309020205020404" pitchFamily="49" charset="0"/>
              </a:rPr>
              <a:t>Simplify the following command line: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TOKEN=$(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describe secret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get secrets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| grep default | cut -f1 -d ' ') | grep -E '^token' | cut -f2 -d':' | tr -d '\t' | tr -d " ")</a:t>
            </a:r>
          </a:p>
          <a:p>
            <a:pPr marL="342900" lvl="1" indent="0">
              <a:buNone/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Replace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dirty="0"/>
              <a:t> commands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Accommodate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Accommodate the two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/>
              <a:t> commands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 (hint: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awk's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/>
              <a:t> built-in function)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0D3C-7900-9D40-9844-633F71C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15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DD7D-EAD5-C840-9B6F-7F94CE2B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E5C4-6B16-1645-BB9F-35B38BC3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file titled the words that start with letter 'C' ( </a:t>
            </a:r>
            <a:r>
              <a:rPr lang="en-US" b="1" dirty="0"/>
              <a:t>fill the __ </a:t>
            </a:r>
            <a:r>
              <a:rPr lang="en-US" dirty="0"/>
              <a:t>):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'^c'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'{print $4}'| __ touch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Remove temporary files: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 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a directory for all running processes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8DD7-1826-8040-B0EE-03F5122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52664</TotalTime>
  <Words>8546</Words>
  <Application>Microsoft Macintosh PowerPoint</Application>
  <PresentationFormat>On-screen Show (16:9)</PresentationFormat>
  <Paragraphs>975</Paragraphs>
  <Slides>103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Calibri Light</vt:lpstr>
      <vt:lpstr>Consolas</vt:lpstr>
      <vt:lpstr>Courier</vt:lpstr>
      <vt:lpstr>Courier New</vt:lpstr>
      <vt:lpstr>Garamond</vt:lpstr>
      <vt:lpstr>Office Theme</vt:lpstr>
      <vt:lpstr>Linux Terminal Tools</vt:lpstr>
      <vt:lpstr>Table of Contents</vt:lpstr>
      <vt:lpstr>Part 1: Overview and Logistics</vt:lpstr>
      <vt:lpstr>Overview: What shall we learn</vt:lpstr>
      <vt:lpstr>Slides and practice data for download</vt:lpstr>
      <vt:lpstr>About You and Me</vt:lpstr>
      <vt:lpstr>part 2: Basics</vt:lpstr>
      <vt:lpstr>Anatomy of a Typical Command</vt:lpstr>
      <vt:lpstr>Know the System</vt:lpstr>
      <vt:lpstr>Know the Processes</vt:lpstr>
      <vt:lpstr>Many ways to get help</vt:lpstr>
      <vt:lpstr>Working with Files</vt:lpstr>
      <vt:lpstr>Internet on command line</vt:lpstr>
      <vt:lpstr>Be a command line ninja: Navigation</vt:lpstr>
      <vt:lpstr>Be a command line ninja: Deletion</vt:lpstr>
      <vt:lpstr>Wildcards: characters that expand at runtime</vt:lpstr>
      <vt:lpstr>Quick and Useful Tricks</vt:lpstr>
      <vt:lpstr>More Tricks</vt:lpstr>
      <vt:lpstr>Part 3: Streams, pipe and redirection</vt:lpstr>
      <vt:lpstr>Terminal I/O Streams and Redirection</vt:lpstr>
      <vt:lpstr>Anatomy of a redirection using streams</vt:lpstr>
      <vt:lpstr>More Redirection Examples</vt:lpstr>
      <vt:lpstr>The pipe: run second command using output of first</vt:lpstr>
      <vt:lpstr>Demystifying and debugging piped commands</vt:lpstr>
      <vt:lpstr>More pipe examples</vt:lpstr>
      <vt:lpstr>Commands that only accept literal args</vt:lpstr>
      <vt:lpstr>xargs: When pipe is not enough!</vt:lpstr>
      <vt:lpstr>GNU Parallel</vt:lpstr>
      <vt:lpstr>GNU Parallel Examples*</vt:lpstr>
      <vt:lpstr>Part 4: Classic Tools: find, grep, awk, sed</vt:lpstr>
      <vt:lpstr>find: search files based on criteria</vt:lpstr>
      <vt:lpstr>Features of find</vt:lpstr>
      <vt:lpstr>find Examples</vt:lpstr>
      <vt:lpstr>grep: Search for patterns in text</vt:lpstr>
      <vt:lpstr>Anatomy of grep</vt:lpstr>
      <vt:lpstr>Useful grep Options</vt:lpstr>
      <vt:lpstr>Regular Expressions</vt:lpstr>
      <vt:lpstr>Regular Expressions-contd.</vt:lpstr>
      <vt:lpstr>Extended Regular Expressions</vt:lpstr>
      <vt:lpstr>grep Examples</vt:lpstr>
      <vt:lpstr>awk: Extract and Manipulate Data</vt:lpstr>
      <vt:lpstr>Anatomy of an awk program</vt:lpstr>
      <vt:lpstr>/patterns/, conditions and actions </vt:lpstr>
      <vt:lpstr>Useful awk one-liners</vt:lpstr>
      <vt:lpstr>sed: parse and transform text</vt:lpstr>
      <vt:lpstr>Anatomy of a typical sed command</vt:lpstr>
      <vt:lpstr>sed Options</vt:lpstr>
      <vt:lpstr>Useful sed Examples</vt:lpstr>
      <vt:lpstr>Part 5:  Session Management: tmux</vt:lpstr>
      <vt:lpstr>Workspace Management with tmux</vt:lpstr>
      <vt:lpstr>A Short tmux Tutorial</vt:lpstr>
      <vt:lpstr>Live collaboration with tmux</vt:lpstr>
      <vt:lpstr>Create Panes and Synchronize with tmux</vt:lpstr>
      <vt:lpstr>Part 6: ssh config and tunneling</vt:lpstr>
      <vt:lpstr>ssh config (~/.ssh/config)</vt:lpstr>
      <vt:lpstr>Benefits of ssh config</vt:lpstr>
      <vt:lpstr>Port forward over SSH Tunnel*</vt:lpstr>
      <vt:lpstr>SSH Tunneling Example</vt:lpstr>
      <vt:lpstr>Incremental Remote Copy with rsync</vt:lpstr>
      <vt:lpstr>part 7: Secure Communication with GnuPG</vt:lpstr>
      <vt:lpstr>GNU Privacy Guard Basics</vt:lpstr>
      <vt:lpstr>Create a new keypair</vt:lpstr>
      <vt:lpstr>Key Exchange and Verification</vt:lpstr>
      <vt:lpstr>Encrypting and Decrypting Documents</vt:lpstr>
      <vt:lpstr>Authenticate Docs with Digital Signatures</vt:lpstr>
      <vt:lpstr>part 8: Bash Tools</vt:lpstr>
      <vt:lpstr>Bash Shell Basics</vt:lpstr>
      <vt:lpstr>Aliases and Functions</vt:lpstr>
      <vt:lpstr>Examples of useful aliases</vt:lpstr>
      <vt:lpstr>Examples of useful Functions</vt:lpstr>
      <vt:lpstr>Variables and Command Substitution</vt:lpstr>
      <vt:lpstr>Conditionals</vt:lpstr>
      <vt:lpstr>Conditionals summary</vt:lpstr>
      <vt:lpstr>Loops</vt:lpstr>
      <vt:lpstr>The heredoc</vt:lpstr>
      <vt:lpstr>part 9: Program Development Tools</vt:lpstr>
      <vt:lpstr>Programming Language Platforms</vt:lpstr>
      <vt:lpstr>Elements of C Program Development</vt:lpstr>
      <vt:lpstr>The make build system</vt:lpstr>
      <vt:lpstr>Anatomy of a Makefile</vt:lpstr>
      <vt:lpstr>How the make command works</vt:lpstr>
      <vt:lpstr>part 10: Miscellaneous Utilities</vt:lpstr>
      <vt:lpstr>Get things done at specific times with at</vt:lpstr>
      <vt:lpstr>Get things done periodically with cron</vt:lpstr>
      <vt:lpstr>Anatomy of a crontab entry</vt:lpstr>
      <vt:lpstr>Math</vt:lpstr>
      <vt:lpstr>Python utilities</vt:lpstr>
      <vt:lpstr>Random stuff - 1</vt:lpstr>
      <vt:lpstr>Random stuff - 2</vt:lpstr>
      <vt:lpstr>Random stuff - 3</vt:lpstr>
      <vt:lpstr>Summary</vt:lpstr>
      <vt:lpstr>Credits, references and resources</vt:lpstr>
      <vt:lpstr>Where to go from here</vt:lpstr>
      <vt:lpstr>Thank you for your time and attention Questions?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Power Tools</dc:title>
  <dc:creator>Microsoft Office User</dc:creator>
  <cp:lastModifiedBy>Maheshwari, Ketan</cp:lastModifiedBy>
  <cp:revision>2007</cp:revision>
  <cp:lastPrinted>2019-10-28T17:12:39Z</cp:lastPrinted>
  <dcterms:created xsi:type="dcterms:W3CDTF">2016-08-27T04:51:03Z</dcterms:created>
  <dcterms:modified xsi:type="dcterms:W3CDTF">2021-04-08T16:55:15Z</dcterms:modified>
</cp:coreProperties>
</file>