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80" r:id="rId19"/>
    <p:sldId id="283" r:id="rId20"/>
    <p:sldId id="281" r:id="rId21"/>
    <p:sldId id="282"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219003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347500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39260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3146586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0482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3067793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1394998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76554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406451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161399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5041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149878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281202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95665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262858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2233F5-979A-4FD6-8717-B44EEEFB6594}" type="datetimeFigureOut">
              <a:rPr lang="en-IN" smtClean="0"/>
              <a:pPr/>
              <a:t>01-09-2021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8F521-EB83-4253-9899-DADD7FFE1540}" type="slidenum">
              <a:rPr lang="en-IN" smtClean="0"/>
              <a:pPr/>
              <a:t>‹#›</a:t>
            </a:fld>
            <a:endParaRPr lang="en-IN"/>
          </a:p>
        </p:txBody>
      </p:sp>
    </p:spTree>
    <p:extLst>
      <p:ext uri="{BB962C8B-B14F-4D97-AF65-F5344CB8AC3E}">
        <p14:creationId xmlns:p14="http://schemas.microsoft.com/office/powerpoint/2010/main" val="99503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2233F5-979A-4FD6-8717-B44EEEFB6594}" type="datetimeFigureOut">
              <a:rPr lang="en-IN" smtClean="0"/>
              <a:pPr/>
              <a:t>01-09-2021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88F521-EB83-4253-9899-DADD7FFE1540}" type="slidenum">
              <a:rPr lang="en-IN" smtClean="0"/>
              <a:pPr/>
              <a:t>‹#›</a:t>
            </a:fld>
            <a:endParaRPr lang="en-IN"/>
          </a:p>
        </p:txBody>
      </p:sp>
    </p:spTree>
    <p:extLst>
      <p:ext uri="{BB962C8B-B14F-4D97-AF65-F5344CB8AC3E}">
        <p14:creationId xmlns:p14="http://schemas.microsoft.com/office/powerpoint/2010/main" val="153766742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AF8F47-7F51-46F4-8A51-DFF6B7E6FC1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 xmlns:a16="http://schemas.microsoft.com/office/drawing/2014/main" id="{43D1258C-B207-47C0-A545-3B538A0C9998}"/>
              </a:ext>
            </a:extLst>
          </p:cNvPr>
          <p:cNvSpPr>
            <a:spLocks noGrp="1"/>
          </p:cNvSpPr>
          <p:nvPr>
            <p:ph idx="1"/>
          </p:nvPr>
        </p:nvSpPr>
        <p:spPr>
          <a:xfrm>
            <a:off x="1374722" y="999065"/>
            <a:ext cx="10515600" cy="4859869"/>
          </a:xfrm>
        </p:spPr>
        <p:txBody>
          <a:bodyPr>
            <a:normAutofit/>
          </a:bodyPr>
          <a:lstStyle/>
          <a:p>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GOKHALE INSTITUTE OF POLITICS AND ECONOMICS</a:t>
            </a:r>
          </a:p>
          <a:p>
            <a:endParaRPr lang="en-US" sz="2200" b="1" dirty="0">
              <a:latin typeface="Times New Roman" pitchFamily="18" charset="0"/>
              <a:cs typeface="Times New Roman" pitchFamily="18" charset="0"/>
            </a:endParaRPr>
          </a:p>
          <a:p>
            <a:pPr marL="0" indent="0">
              <a:buNone/>
            </a:pPr>
            <a:r>
              <a:rPr lang="en-IN" sz="2200" b="1" dirty="0">
                <a:effectLst/>
                <a:latin typeface="Times New Roman" pitchFamily="18" charset="0"/>
                <a:ea typeface="Calibri" panose="020F0502020204030204" pitchFamily="34" charset="0"/>
                <a:cs typeface="Times New Roman" pitchFamily="18" charset="0"/>
              </a:rPr>
              <a:t>                                          </a:t>
            </a:r>
            <a:r>
              <a:rPr lang="en-IN" sz="2200" b="1" u="sng" dirty="0">
                <a:effectLst/>
                <a:latin typeface="Times New Roman" pitchFamily="18" charset="0"/>
                <a:ea typeface="Calibri" panose="020F0502020204030204" pitchFamily="34" charset="0"/>
                <a:cs typeface="Times New Roman" pitchFamily="18" charset="0"/>
              </a:rPr>
              <a:t>BUSINESS ANALYTICS </a:t>
            </a:r>
            <a:r>
              <a:rPr lang="en-IN" sz="2200" b="1" u="sng">
                <a:effectLst/>
                <a:latin typeface="Times New Roman" pitchFamily="18" charset="0"/>
                <a:ea typeface="Calibri" panose="020F0502020204030204" pitchFamily="34" charset="0"/>
                <a:cs typeface="Times New Roman" pitchFamily="18" charset="0"/>
              </a:rPr>
              <a:t>PROJECT </a:t>
            </a:r>
            <a:endParaRPr lang="en-IN" sz="2200" b="1" u="sng" dirty="0">
              <a:effectLst/>
              <a:latin typeface="Times New Roman" pitchFamily="18" charset="0"/>
              <a:ea typeface="Calibri" panose="020F0502020204030204" pitchFamily="34" charset="0"/>
              <a:cs typeface="Times New Roman" pitchFamily="18" charset="0"/>
            </a:endParaRPr>
          </a:p>
          <a:p>
            <a:endParaRPr lang="en-IN" sz="2200" u="sng" dirty="0">
              <a:latin typeface="Times New Roman" pitchFamily="18" charset="0"/>
              <a:ea typeface="Calibri" panose="020F0502020204030204" pitchFamily="34" charset="0"/>
              <a:cs typeface="Times New Roman" pitchFamily="18" charset="0"/>
            </a:endParaRPr>
          </a:p>
          <a:p>
            <a:r>
              <a:rPr lang="en-IN" sz="2200" dirty="0">
                <a:latin typeface="Times New Roman" pitchFamily="18" charset="0"/>
                <a:ea typeface="Calibri" panose="020F0502020204030204" pitchFamily="34" charset="0"/>
                <a:cs typeface="Times New Roman" pitchFamily="18" charset="0"/>
              </a:rPr>
              <a:t>                  </a:t>
            </a:r>
            <a:r>
              <a:rPr lang="en-IN" sz="2200" b="1" dirty="0">
                <a:latin typeface="Times New Roman" pitchFamily="18" charset="0"/>
                <a:ea typeface="Calibri" panose="020F0502020204030204" pitchFamily="34" charset="0"/>
                <a:cs typeface="Times New Roman" pitchFamily="18" charset="0"/>
              </a:rPr>
              <a:t>TOPIC:</a:t>
            </a:r>
            <a:r>
              <a:rPr lang="en-IN" sz="2200" dirty="0">
                <a:latin typeface="Times New Roman" pitchFamily="18" charset="0"/>
                <a:ea typeface="Calibri" panose="020F0502020204030204" pitchFamily="34" charset="0"/>
                <a:cs typeface="Times New Roman" pitchFamily="18" charset="0"/>
              </a:rPr>
              <a:t>   TELECOM CUSTOMER CHURN ANALYSIS</a:t>
            </a:r>
          </a:p>
          <a:p>
            <a:r>
              <a:rPr lang="en-IN" sz="2200" dirty="0">
                <a:effectLst/>
                <a:latin typeface="Times New Roman" pitchFamily="18" charset="0"/>
                <a:ea typeface="Calibri" panose="020F0502020204030204" pitchFamily="34" charset="0"/>
                <a:cs typeface="Times New Roman" pitchFamily="18" charset="0"/>
              </a:rPr>
              <a:t>                  </a:t>
            </a:r>
            <a:r>
              <a:rPr lang="en-IN" sz="2200" b="1" dirty="0">
                <a:latin typeface="Times New Roman" pitchFamily="18" charset="0"/>
                <a:ea typeface="Calibri" panose="020F0502020204030204" pitchFamily="34" charset="0"/>
                <a:cs typeface="Times New Roman" pitchFamily="18" charset="0"/>
              </a:rPr>
              <a:t>SPECIALIZATION:</a:t>
            </a:r>
            <a:r>
              <a:rPr lang="en-IN" sz="2200" dirty="0">
                <a:latin typeface="Times New Roman" pitchFamily="18" charset="0"/>
                <a:ea typeface="Calibri" panose="020F0502020204030204" pitchFamily="34" charset="0"/>
                <a:cs typeface="Times New Roman" pitchFamily="18" charset="0"/>
              </a:rPr>
              <a:t>    AGRIBUSINESS ECONOMICS</a:t>
            </a:r>
          </a:p>
          <a:p>
            <a:r>
              <a:rPr lang="en-IN" sz="2200" dirty="0">
                <a:effectLst/>
                <a:latin typeface="Times New Roman" pitchFamily="18" charset="0"/>
                <a:ea typeface="Calibri" panose="020F0502020204030204" pitchFamily="34" charset="0"/>
                <a:cs typeface="Times New Roman" pitchFamily="18" charset="0"/>
              </a:rPr>
              <a:t>                  </a:t>
            </a:r>
            <a:r>
              <a:rPr lang="en-IN" sz="2200" b="1" dirty="0">
                <a:latin typeface="Times New Roman" pitchFamily="18" charset="0"/>
                <a:ea typeface="Calibri" panose="020F0502020204030204" pitchFamily="34" charset="0"/>
                <a:cs typeface="Times New Roman" pitchFamily="18" charset="0"/>
              </a:rPr>
              <a:t>NAMES:        </a:t>
            </a:r>
            <a:r>
              <a:rPr lang="en-IN" sz="2200" dirty="0">
                <a:latin typeface="Times New Roman" pitchFamily="18" charset="0"/>
                <a:ea typeface="Calibri" panose="020F0502020204030204" pitchFamily="34" charset="0"/>
                <a:cs typeface="Times New Roman" pitchFamily="18" charset="0"/>
              </a:rPr>
              <a:t>1</a:t>
            </a:r>
            <a:r>
              <a:rPr lang="en-IN" sz="2200" dirty="0" smtClean="0">
                <a:latin typeface="Times New Roman" pitchFamily="18" charset="0"/>
                <a:ea typeface="Calibri" panose="020F0502020204030204" pitchFamily="34" charset="0"/>
                <a:cs typeface="Times New Roman" pitchFamily="18" charset="0"/>
              </a:rPr>
              <a:t>] </a:t>
            </a:r>
            <a:r>
              <a:rPr lang="en-IN" sz="2200" dirty="0">
                <a:latin typeface="Times New Roman" pitchFamily="18" charset="0"/>
                <a:ea typeface="Calibri" panose="020F0502020204030204" pitchFamily="34" charset="0"/>
                <a:cs typeface="Times New Roman" pitchFamily="18" charset="0"/>
              </a:rPr>
              <a:t>ADITYA JORI  [ AE-2017 ]</a:t>
            </a:r>
          </a:p>
          <a:p>
            <a:pPr marL="0" indent="0">
              <a:buNone/>
            </a:pPr>
            <a:r>
              <a:rPr lang="en-IN" sz="2200" dirty="0">
                <a:effectLst/>
                <a:latin typeface="Times New Roman" pitchFamily="18" charset="0"/>
                <a:ea typeface="Calibri" panose="020F0502020204030204" pitchFamily="34" charset="0"/>
                <a:cs typeface="Times New Roman" pitchFamily="18" charset="0"/>
              </a:rPr>
              <a:t>                                               </a:t>
            </a:r>
            <a:r>
              <a:rPr lang="en-IN" sz="2200" dirty="0" smtClean="0">
                <a:latin typeface="Times New Roman" pitchFamily="18" charset="0"/>
                <a:ea typeface="Calibri" panose="020F0502020204030204" pitchFamily="34" charset="0"/>
                <a:cs typeface="Times New Roman" pitchFamily="18" charset="0"/>
              </a:rPr>
              <a:t>                                               </a:t>
            </a:r>
            <a:endParaRPr lang="en-IN" sz="2200" dirty="0">
              <a:effectLst/>
              <a:latin typeface="Times New Roman" pitchFamily="18" charset="0"/>
              <a:ea typeface="Calibri" panose="020F0502020204030204" pitchFamily="34" charset="0"/>
              <a:cs typeface="Times New Roman" pitchFamily="18" charset="0"/>
            </a:endParaRP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4" name="Picture 3">
            <a:extLst>
              <a:ext uri="{FF2B5EF4-FFF2-40B4-BE49-F238E27FC236}">
                <a16:creationId xmlns="" xmlns:a16="http://schemas.microsoft.com/office/drawing/2014/main" id="{5D9515B2-5336-4F3C-95EA-BFF7F068EFB0}"/>
              </a:ext>
            </a:extLst>
          </p:cNvPr>
          <p:cNvPicPr/>
          <p:nvPr/>
        </p:nvPicPr>
        <p:blipFill>
          <a:blip r:embed="rId2">
            <a:extLst>
              <a:ext uri="{28A0092B-C50C-407E-A947-70E740481C1C}">
                <a14:useLocalDpi xmlns:a14="http://schemas.microsoft.com/office/drawing/2010/main" val="0"/>
              </a:ext>
            </a:extLst>
          </a:blip>
          <a:stretch>
            <a:fillRect/>
          </a:stretch>
        </p:blipFill>
        <p:spPr>
          <a:xfrm>
            <a:off x="503767" y="365125"/>
            <a:ext cx="1742757" cy="1377157"/>
          </a:xfrm>
          <a:prstGeom prst="rect">
            <a:avLst/>
          </a:prstGeom>
        </p:spPr>
      </p:pic>
    </p:spTree>
    <p:extLst>
      <p:ext uri="{BB962C8B-B14F-4D97-AF65-F5344CB8AC3E}">
        <p14:creationId xmlns:p14="http://schemas.microsoft.com/office/powerpoint/2010/main" val="3120153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909E5-6A81-43F3-92D6-978C13503D9E}"/>
              </a:ext>
            </a:extLst>
          </p:cNvPr>
          <p:cNvSpPr>
            <a:spLocks noGrp="1"/>
          </p:cNvSpPr>
          <p:nvPr>
            <p:ph type="title"/>
          </p:nvPr>
        </p:nvSpPr>
        <p:spPr>
          <a:xfrm>
            <a:off x="838200" y="209550"/>
            <a:ext cx="10515600" cy="1094317"/>
          </a:xfrm>
        </p:spPr>
        <p:txBody>
          <a:bodyPr>
            <a:normAutofit fontScale="90000"/>
          </a:bodyPr>
          <a:lstStyle/>
          <a:p>
            <a:pPr>
              <a:lnSpc>
                <a:spcPct val="107000"/>
              </a:lnSpc>
              <a:spcAft>
                <a:spcPts val="800"/>
              </a:spcAft>
            </a:pPr>
            <a:r>
              <a:rPr lang="en-US" sz="4000" u="sng" dirty="0">
                <a:solidFill>
                  <a:srgbClr val="0070C0"/>
                </a:solidFill>
                <a:latin typeface="Algerian" panose="04020705040A02060702" pitchFamily="82" charset="0"/>
              </a:rPr>
              <a:t/>
            </a:r>
            <a:br>
              <a:rPr lang="en-US" sz="4000" u="sng" dirty="0">
                <a:solidFill>
                  <a:srgbClr val="0070C0"/>
                </a:solidFill>
                <a:latin typeface="Algerian" panose="04020705040A02060702" pitchFamily="82" charset="0"/>
              </a:rPr>
            </a:br>
            <a:r>
              <a:rPr lang="en-US" sz="4000" u="sng" dirty="0">
                <a:solidFill>
                  <a:srgbClr val="0070C0"/>
                </a:solidFill>
                <a:latin typeface="Aharoni" pitchFamily="2" charset="-79"/>
                <a:cs typeface="Aharoni" pitchFamily="2" charset="-79"/>
              </a:rPr>
              <a:t>HEAT MAP:</a:t>
            </a:r>
            <a:r>
              <a:rPr lang="en-US" sz="4000" dirty="0">
                <a:solidFill>
                  <a:srgbClr val="0070C0"/>
                </a:solidFill>
                <a:latin typeface="Aharoni" pitchFamily="2" charset="-79"/>
                <a:cs typeface="Aharoni" pitchFamily="2" charset="-79"/>
              </a:rPr>
              <a:t> </a:t>
            </a:r>
            <a:r>
              <a:rPr lang="en-US" sz="2700" dirty="0">
                <a:solidFill>
                  <a:srgbClr val="002060"/>
                </a:solidFill>
                <a:latin typeface="Times New Roman" panose="02020603050405020304" pitchFamily="18" charset="0"/>
                <a:cs typeface="Mangal" panose="02040503050203030202" pitchFamily="18" charset="0"/>
              </a:rPr>
              <a:t>C</a:t>
            </a:r>
            <a:r>
              <a:rPr lang="en-US" sz="27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orrelation </a:t>
            </a:r>
            <a:r>
              <a:rPr lang="en-US" sz="27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coefficient between two </a:t>
            </a:r>
            <a:r>
              <a:rPr lang="en-US" sz="27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features</a:t>
            </a:r>
            <a:br>
              <a:rPr lang="en-US" sz="27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br>
            <a:r>
              <a:rPr lang="en-US" sz="27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1. Highly </a:t>
            </a:r>
            <a:r>
              <a:rPr lang="en-US" sz="27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correlated features </a:t>
            </a:r>
            <a:r>
              <a:rPr lang="en-US" sz="27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no new information</a:t>
            </a:r>
            <a:r>
              <a:rPr lang="en-IN" sz="27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7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r>
              <a:rPr lang="en-IN" sz="2700" dirty="0" smtClean="0">
                <a:solidFill>
                  <a:srgbClr val="002060"/>
                </a:solidFill>
                <a:effectLst/>
                <a:latin typeface="Calibri" panose="020F0502020204030204" pitchFamily="34" charset="0"/>
                <a:ea typeface="Calibri" panose="020F0502020204030204" pitchFamily="34" charset="0"/>
                <a:cs typeface="Mangal" panose="02040503050203030202" pitchFamily="18" charset="0"/>
              </a:rPr>
              <a:t>2. </a:t>
            </a:r>
            <a:r>
              <a:rPr lang="en-US" sz="27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Good </a:t>
            </a:r>
            <a:r>
              <a:rPr lang="en-US" sz="27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features </a:t>
            </a:r>
            <a:r>
              <a:rPr lang="en-US" sz="27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reasonably </a:t>
            </a:r>
            <a:r>
              <a:rPr lang="en-US" sz="27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high </a:t>
            </a:r>
            <a:r>
              <a:rPr lang="en-US" sz="27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correlation</a:t>
            </a:r>
            <a:r>
              <a:rPr lang="en-IN" sz="27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7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endParaRPr lang="en-IN" sz="2700" dirty="0">
              <a:solidFill>
                <a:srgbClr val="002060"/>
              </a:solidFill>
            </a:endParaRPr>
          </a:p>
        </p:txBody>
      </p:sp>
      <p:pic>
        <p:nvPicPr>
          <p:cNvPr id="4" name="Content Placeholder 3">
            <a:extLst>
              <a:ext uri="{FF2B5EF4-FFF2-40B4-BE49-F238E27FC236}">
                <a16:creationId xmlns="" xmlns:a16="http://schemas.microsoft.com/office/drawing/2014/main" id="{E47A44A6-7E77-4987-9C42-B174A6B7B439}"/>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12988" y="2508318"/>
            <a:ext cx="3700303" cy="3881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144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7BB2C9-7730-42E3-A6F5-886052CD7DFE}"/>
              </a:ext>
            </a:extLst>
          </p:cNvPr>
          <p:cNvSpPr>
            <a:spLocks noGrp="1"/>
          </p:cNvSpPr>
          <p:nvPr>
            <p:ph type="title"/>
          </p:nvPr>
        </p:nvSpPr>
        <p:spPr/>
        <p:txBody>
          <a:bodyPr/>
          <a:lstStyle/>
          <a:p>
            <a:pPr algn="ctr"/>
            <a:r>
              <a:rPr lang="en-US" dirty="0">
                <a:latin typeface="Aharoni" pitchFamily="2" charset="-79"/>
                <a:cs typeface="Aharoni" pitchFamily="2" charset="-79"/>
              </a:rPr>
              <a:t> </a:t>
            </a:r>
            <a:r>
              <a:rPr lang="en-US" sz="4000" u="sng" dirty="0">
                <a:solidFill>
                  <a:srgbClr val="0070C0"/>
                </a:solidFill>
                <a:latin typeface="Aharoni" pitchFamily="2" charset="-79"/>
                <a:cs typeface="Aharoni" pitchFamily="2" charset="-79"/>
              </a:rPr>
              <a:t>SPLITTING THE DATA</a:t>
            </a:r>
            <a:r>
              <a:rPr lang="en-US" sz="4000" dirty="0">
                <a:solidFill>
                  <a:srgbClr val="0070C0"/>
                </a:solidFill>
                <a:latin typeface="Aharoni" pitchFamily="2" charset="-79"/>
                <a:cs typeface="Aharoni" pitchFamily="2" charset="-79"/>
              </a:rPr>
              <a:t>:                  </a:t>
            </a:r>
            <a:endParaRPr lang="en-IN" sz="4000" dirty="0">
              <a:solidFill>
                <a:srgbClr val="0070C0"/>
              </a:solidFill>
              <a:latin typeface="Aharoni" pitchFamily="2" charset="-79"/>
              <a:cs typeface="Aharoni" pitchFamily="2" charset="-79"/>
            </a:endParaRPr>
          </a:p>
        </p:txBody>
      </p:sp>
      <p:sp>
        <p:nvSpPr>
          <p:cNvPr id="3" name="Content Placeholder 2">
            <a:extLst>
              <a:ext uri="{FF2B5EF4-FFF2-40B4-BE49-F238E27FC236}">
                <a16:creationId xmlns="" xmlns:a16="http://schemas.microsoft.com/office/drawing/2014/main" id="{89A916B9-55E8-4BCC-AD60-E7ED8FD7DB34}"/>
              </a:ext>
            </a:extLst>
          </p:cNvPr>
          <p:cNvSpPr>
            <a:spLocks noGrp="1"/>
          </p:cNvSpPr>
          <p:nvPr>
            <p:ph sz="half" idx="1"/>
          </p:nvPr>
        </p:nvSpPr>
        <p:spPr/>
        <p:txBody>
          <a:bodyPr/>
          <a:lstStyle/>
          <a:p>
            <a:r>
              <a:rPr lang="en-US" dirty="0" smtClean="0">
                <a:latin typeface="Times New Roman" pitchFamily="18" charset="0"/>
                <a:cs typeface="Times New Roman" pitchFamily="18" charset="0"/>
              </a:rPr>
              <a:t>1. Training data:(size =0.7)</a:t>
            </a:r>
          </a:p>
          <a:p>
            <a:pPr>
              <a:buNone/>
            </a:pPr>
            <a:r>
              <a:rPr lang="en-US" dirty="0" smtClean="0">
                <a:latin typeface="Times New Roman" pitchFamily="18" charset="0"/>
                <a:cs typeface="Times New Roman" pitchFamily="18" charset="0"/>
              </a:rPr>
              <a:t>70% of data will be trained</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Testing data</a:t>
            </a:r>
            <a:r>
              <a:rPr lang="en-US" dirty="0" smtClean="0">
                <a:latin typeface="Times New Roman" pitchFamily="18" charset="0"/>
                <a:cs typeface="Times New Roman" pitchFamily="18" charset="0"/>
                <a:sym typeface="Wingdings" pitchFamily="2" charset="2"/>
              </a:rPr>
              <a:t>:(size=0.3)</a:t>
            </a:r>
          </a:p>
          <a:p>
            <a:pPr>
              <a:buNone/>
            </a:pPr>
            <a:r>
              <a:rPr lang="en-US" dirty="0" smtClean="0">
                <a:latin typeface="Times New Roman" pitchFamily="18" charset="0"/>
                <a:cs typeface="Times New Roman" pitchFamily="18" charset="0"/>
                <a:sym typeface="Wingdings" pitchFamily="2" charset="2"/>
              </a:rPr>
              <a:t>30% data will be tested</a:t>
            </a:r>
            <a:endParaRPr lang="en-IN" dirty="0">
              <a:latin typeface="Times New Roman" pitchFamily="18" charset="0"/>
              <a:cs typeface="Times New Roman" pitchFamily="18" charset="0"/>
            </a:endParaRPr>
          </a:p>
        </p:txBody>
      </p:sp>
      <p:pic>
        <p:nvPicPr>
          <p:cNvPr id="5" name="Content Placeholder 5">
            <a:extLst>
              <a:ext uri="{FF2B5EF4-FFF2-40B4-BE49-F238E27FC236}">
                <a16:creationId xmlns="" xmlns:a16="http://schemas.microsoft.com/office/drawing/2014/main" id="{DCBD15AF-08BB-447D-A915-84740092F36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09567" y="1858897"/>
            <a:ext cx="4564435" cy="2713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877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00728-CAE5-4ABA-8A6B-95751CA72226}"/>
              </a:ext>
            </a:extLst>
          </p:cNvPr>
          <p:cNvSpPr>
            <a:spLocks noGrp="1"/>
          </p:cNvSpPr>
          <p:nvPr>
            <p:ph type="title"/>
          </p:nvPr>
        </p:nvSpPr>
        <p:spPr/>
        <p:txBody>
          <a:bodyPr/>
          <a:lstStyle/>
          <a:p>
            <a:pPr algn="ctr"/>
            <a:r>
              <a:rPr lang="en-US" dirty="0"/>
              <a:t> </a:t>
            </a:r>
            <a:r>
              <a:rPr lang="en-US" sz="4000" u="sng" dirty="0">
                <a:solidFill>
                  <a:srgbClr val="0070C0"/>
                </a:solidFill>
                <a:latin typeface="Aharoni" pitchFamily="2" charset="-79"/>
                <a:cs typeface="Aharoni" pitchFamily="2" charset="-79"/>
              </a:rPr>
              <a:t>FEATURE SCALING:   </a:t>
            </a:r>
            <a:endParaRPr lang="en-IN" sz="4000" u="sng" dirty="0">
              <a:solidFill>
                <a:srgbClr val="0070C0"/>
              </a:solidFill>
              <a:latin typeface="Aharoni" pitchFamily="2" charset="-79"/>
              <a:cs typeface="Aharoni" pitchFamily="2" charset="-79"/>
            </a:endParaRPr>
          </a:p>
        </p:txBody>
      </p:sp>
      <p:sp>
        <p:nvSpPr>
          <p:cNvPr id="3" name="Content Placeholder 2">
            <a:extLst>
              <a:ext uri="{FF2B5EF4-FFF2-40B4-BE49-F238E27FC236}">
                <a16:creationId xmlns="" xmlns:a16="http://schemas.microsoft.com/office/drawing/2014/main" id="{FFEE4BA0-BAB1-46B4-8D78-6CDF5432F22D}"/>
              </a:ext>
            </a:extLst>
          </p:cNvPr>
          <p:cNvSpPr>
            <a:spLocks noGrp="1"/>
          </p:cNvSpPr>
          <p:nvPr>
            <p:ph idx="1"/>
          </p:nvPr>
        </p:nvSpPr>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angal" panose="02040503050203030202" pitchFamily="18" charset="0"/>
              </a:rPr>
              <a:t>Removing</a:t>
            </a:r>
            <a:r>
              <a:rPr kumimoji="0" lang="en-US" sz="2400" b="0" i="0" u="none" strike="noStrike" kern="1200" cap="none" spc="0" normalizeH="0" noProof="0" dirty="0" smtClean="0">
                <a:ln>
                  <a:noFill/>
                </a:ln>
                <a:solidFill>
                  <a:prstClr val="black"/>
                </a:solidFill>
                <a:effectLst/>
                <a:uLnTx/>
                <a:uFillTx/>
                <a:latin typeface="Times New Roman" panose="02020603050405020304" pitchFamily="18" charset="0"/>
                <a:ea typeface="Calibri" panose="020F0502020204030204" pitchFamily="34" charset="0"/>
                <a:cs typeface="Mangal" panose="02040503050203030202" pitchFamily="18" charset="0"/>
              </a:rPr>
              <a:t> redundant variable.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baseline="0" dirty="0" smtClean="0">
                <a:solidFill>
                  <a:prstClr val="black"/>
                </a:solidFill>
                <a:latin typeface="Times New Roman" panose="02020603050405020304" pitchFamily="18" charset="0"/>
                <a:ea typeface="Calibri" panose="020F0502020204030204" pitchFamily="34" charset="0"/>
                <a:cs typeface="Mangal" panose="02040503050203030202" pitchFamily="18" charset="0"/>
              </a:rPr>
              <a:t>Churn= only dependent variable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angal" panose="02040503050203030202" pitchFamily="18" charset="0"/>
              </a:rPr>
              <a:t>Churn</a:t>
            </a:r>
            <a:r>
              <a:rPr kumimoji="0" lang="en-US" sz="2400" b="0" i="0" u="none" strike="noStrike" kern="1200" cap="none" spc="0" normalizeH="0" noProof="0" dirty="0" smtClean="0">
                <a:ln>
                  <a:noFill/>
                </a:ln>
                <a:solidFill>
                  <a:prstClr val="black"/>
                </a:solidFill>
                <a:effectLst/>
                <a:uLnTx/>
                <a:uFillTx/>
                <a:latin typeface="Times New Roman" panose="02020603050405020304" pitchFamily="18" charset="0"/>
                <a:ea typeface="Calibri" panose="020F0502020204030204" pitchFamily="34" charset="0"/>
                <a:cs typeface="Mangal" panose="02040503050203030202" pitchFamily="18" charset="0"/>
              </a:rPr>
              <a:t> stored in Y variable for easier model building</a:t>
            </a:r>
          </a:p>
          <a:p>
            <a:pPr marL="342900" marR="0" lvl="0" indent="-342900" algn="l" defTabSz="914400" rtl="0" eaLnBrk="1" fontAlgn="auto" latinLnBrk="0" hangingPunct="1">
              <a:lnSpc>
                <a:spcPct val="107000"/>
              </a:lnSpc>
              <a:spcBef>
                <a:spcPts val="1000"/>
              </a:spcBef>
              <a:spcAft>
                <a:spcPts val="0"/>
              </a:spcAft>
              <a:buClrTx/>
              <a:buSzTx/>
              <a:buFont typeface="Symbol" panose="05050102010706020507" pitchFamily="18" charset="2"/>
              <a:buChar char=""/>
              <a:tabLst/>
              <a:defRPr/>
            </a:pPr>
            <a:r>
              <a:rPr lang="en-US" sz="2400" dirty="0" smtClean="0">
                <a:solidFill>
                  <a:prstClr val="black"/>
                </a:solidFill>
                <a:latin typeface="Times New Roman" panose="02020603050405020304" pitchFamily="18" charset="0"/>
                <a:ea typeface="Calibri" panose="020F0502020204030204" pitchFamily="34" charset="0"/>
                <a:cs typeface="Mangal" panose="02040503050203030202" pitchFamily="18" charset="0"/>
              </a:rPr>
              <a:t>Feature scaling for same range</a:t>
            </a:r>
          </a:p>
          <a:p>
            <a:pPr marL="342900" marR="0" lvl="0" indent="-342900" algn="l" defTabSz="914400" rtl="0" eaLnBrk="1" fontAlgn="auto" latinLnBrk="0" hangingPunct="1">
              <a:lnSpc>
                <a:spcPct val="107000"/>
              </a:lnSpc>
              <a:spcBef>
                <a:spcPts val="1000"/>
              </a:spcBef>
              <a:spcAft>
                <a:spcPts val="0"/>
              </a:spcAft>
              <a:buClrTx/>
              <a:buSzTx/>
              <a:buFont typeface="Symbol" panose="05050102010706020507" pitchFamily="18" charset="2"/>
              <a:buChar char=""/>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angal" panose="02040503050203030202" pitchFamily="18" charset="0"/>
              </a:rPr>
              <a:t>String</a:t>
            </a:r>
            <a:r>
              <a:rPr kumimoji="0" lang="en-US" sz="2400" b="0" i="0" u="none" strike="noStrike" kern="1200" cap="none" spc="0" normalizeH="0" noProof="0" dirty="0" smtClean="0">
                <a:ln>
                  <a:noFill/>
                </a:ln>
                <a:solidFill>
                  <a:prstClr val="black"/>
                </a:solidFill>
                <a:effectLst/>
                <a:uLnTx/>
                <a:uFillTx/>
                <a:latin typeface="Times New Roman" panose="02020603050405020304" pitchFamily="18" charset="0"/>
                <a:ea typeface="Calibri" panose="020F0502020204030204" pitchFamily="34" charset="0"/>
                <a:cs typeface="Mangal" panose="02040503050203030202" pitchFamily="18" charset="0"/>
              </a:rPr>
              <a:t> data -&gt; integer data</a:t>
            </a:r>
          </a:p>
          <a:p>
            <a:pPr marL="457200" marR="0" lvl="0" indent="-228600" algn="l" defTabSz="914400" rtl="0" eaLnBrk="1" fontAlgn="auto" latinLnBrk="0" hangingPunct="1">
              <a:lnSpc>
                <a:spcPct val="107000"/>
              </a:lnSpc>
              <a:spcBef>
                <a:spcPts val="1000"/>
              </a:spcBef>
              <a:spcAft>
                <a:spcPts val="800"/>
              </a:spcAft>
              <a:buClrTx/>
              <a:buSz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angal" panose="02040503050203030202" pitchFamily="18" charset="0"/>
              </a:rPr>
              <a:t>(Gender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angal" panose="02040503050203030202" pitchFamily="18" charset="0"/>
              </a:rPr>
              <a:t>Feature: Male- 1, Female- 0)</a:t>
            </a:r>
            <a:endPar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4205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17E077-2313-4AE0-982E-802CB33445CA}"/>
              </a:ext>
            </a:extLst>
          </p:cNvPr>
          <p:cNvSpPr>
            <a:spLocks noGrp="1"/>
          </p:cNvSpPr>
          <p:nvPr>
            <p:ph type="title"/>
          </p:nvPr>
        </p:nvSpPr>
        <p:spPr>
          <a:xfrm>
            <a:off x="838200" y="365126"/>
            <a:ext cx="10515600" cy="515408"/>
          </a:xfrm>
        </p:spPr>
        <p:txBody>
          <a:bodyPr>
            <a:normAutofit fontScale="90000"/>
          </a:bodyPr>
          <a:lstStyle/>
          <a:p>
            <a:r>
              <a:rPr lang="en-US" dirty="0">
                <a:latin typeface="Aharoni" pitchFamily="2" charset="-79"/>
                <a:cs typeface="Aharoni" pitchFamily="2" charset="-79"/>
              </a:rPr>
              <a:t>               </a:t>
            </a:r>
            <a:r>
              <a:rPr lang="en-US" u="sng" dirty="0">
                <a:solidFill>
                  <a:srgbClr val="0070C0"/>
                </a:solidFill>
                <a:latin typeface="Aharoni" pitchFamily="2" charset="-79"/>
                <a:cs typeface="Aharoni" pitchFamily="2" charset="-79"/>
              </a:rPr>
              <a:t>MACHINE LEARNING MODELS </a:t>
            </a:r>
            <a:endParaRPr lang="en-IN" u="sng" dirty="0">
              <a:solidFill>
                <a:srgbClr val="0070C0"/>
              </a:solidFill>
              <a:latin typeface="Aharoni" pitchFamily="2" charset="-79"/>
              <a:cs typeface="Aharoni" pitchFamily="2" charset="-79"/>
            </a:endParaRPr>
          </a:p>
        </p:txBody>
      </p:sp>
      <p:sp>
        <p:nvSpPr>
          <p:cNvPr id="3" name="Content Placeholder 2">
            <a:extLst>
              <a:ext uri="{FF2B5EF4-FFF2-40B4-BE49-F238E27FC236}">
                <a16:creationId xmlns="" xmlns:a16="http://schemas.microsoft.com/office/drawing/2014/main" id="{102C2575-D378-4294-961E-D8310134A313}"/>
              </a:ext>
            </a:extLst>
          </p:cNvPr>
          <p:cNvSpPr>
            <a:spLocks noGrp="1"/>
          </p:cNvSpPr>
          <p:nvPr>
            <p:ph idx="1"/>
          </p:nvPr>
        </p:nvSpPr>
        <p:spPr>
          <a:xfrm>
            <a:off x="457199" y="1143000"/>
            <a:ext cx="10955867" cy="4250267"/>
          </a:xfrm>
        </p:spPr>
        <p:txBody>
          <a:bodyPr/>
          <a:lstStyle/>
          <a:p>
            <a:pPr marL="0" lvl="0" indent="0">
              <a:lnSpc>
                <a:spcPct val="107000"/>
              </a:lnSpc>
              <a:buNone/>
            </a:pPr>
            <a:r>
              <a:rPr lang="en-US" sz="2000" b="1" u="sng" dirty="0" smtClean="0">
                <a:solidFill>
                  <a:srgbClr val="0070C0"/>
                </a:solidFill>
                <a:effectLst/>
                <a:latin typeface="Aharoni" pitchFamily="2" charset="-79"/>
                <a:ea typeface="Calibri" panose="020F0502020204030204" pitchFamily="34" charset="0"/>
                <a:cs typeface="Aharoni" pitchFamily="2" charset="-79"/>
              </a:rPr>
              <a:t>Random </a:t>
            </a:r>
            <a:r>
              <a:rPr lang="en-US" sz="2000" b="1" u="sng" dirty="0">
                <a:solidFill>
                  <a:srgbClr val="0070C0"/>
                </a:solidFill>
                <a:effectLst/>
                <a:latin typeface="Aharoni" pitchFamily="2" charset="-79"/>
                <a:ea typeface="Calibri" panose="020F0502020204030204" pitchFamily="34" charset="0"/>
                <a:cs typeface="Aharoni" pitchFamily="2" charset="-79"/>
              </a:rPr>
              <a:t>Forest Classifier</a:t>
            </a:r>
            <a:endParaRPr lang="en-IN" sz="2000" u="sng" dirty="0">
              <a:solidFill>
                <a:srgbClr val="0070C0"/>
              </a:solidFill>
              <a:effectLst/>
              <a:latin typeface="Aharoni" pitchFamily="2" charset="-79"/>
              <a:ea typeface="Calibri" panose="020F0502020204030204" pitchFamily="34" charset="0"/>
              <a:cs typeface="Aharoni" pitchFamily="2" charset="-79"/>
            </a:endParaRPr>
          </a:p>
          <a:p>
            <a:pPr marL="457200">
              <a:lnSpc>
                <a:spcPct val="107000"/>
              </a:lnSpc>
            </a:pPr>
            <a:r>
              <a:rPr lang="en-US" sz="2000" dirty="0" smtClean="0">
                <a:latin typeface="Times New Roman" panose="02020603050405020304" pitchFamily="18" charset="0"/>
                <a:ea typeface="Calibri" panose="020F0502020204030204" pitchFamily="34" charset="0"/>
                <a:cs typeface="Mangal" panose="02040503050203030202" pitchFamily="18" charset="0"/>
              </a:rPr>
              <a:t>L</a:t>
            </a:r>
            <a:r>
              <a:rPr lang="en-US" sz="2000" dirty="0" smtClean="0">
                <a:effectLst/>
                <a:latin typeface="Times New Roman" panose="02020603050405020304" pitchFamily="18" charset="0"/>
                <a:ea typeface="Calibri" panose="020F0502020204030204" pitchFamily="34" charset="0"/>
                <a:cs typeface="Mangal" panose="02040503050203030202" pitchFamily="18" charset="0"/>
              </a:rPr>
              <a:t>arge </a:t>
            </a:r>
            <a:r>
              <a:rPr lang="en-US" sz="2000" dirty="0">
                <a:effectLst/>
                <a:latin typeface="Times New Roman" panose="02020603050405020304" pitchFamily="18" charset="0"/>
                <a:ea typeface="Calibri" panose="020F0502020204030204" pitchFamily="34" charset="0"/>
                <a:cs typeface="Mangal" panose="02040503050203030202" pitchFamily="18" charset="0"/>
              </a:rPr>
              <a:t>number of individual decision trees that operate as an </a:t>
            </a:r>
            <a:r>
              <a:rPr lang="en-US" sz="2000" dirty="0" smtClean="0">
                <a:effectLst/>
                <a:latin typeface="Times New Roman" panose="02020603050405020304" pitchFamily="18" charset="0"/>
                <a:ea typeface="Calibri" panose="020F0502020204030204" pitchFamily="34" charset="0"/>
                <a:cs typeface="Mangal" panose="02040503050203030202" pitchFamily="18" charset="0"/>
              </a:rPr>
              <a:t>ensemble</a:t>
            </a:r>
          </a:p>
          <a:p>
            <a:pPr marL="457200">
              <a:lnSpc>
                <a:spcPct val="107000"/>
              </a:lnSpc>
            </a:pPr>
            <a:r>
              <a:rPr lang="en-US" sz="2000" dirty="0" smtClean="0">
                <a:latin typeface="Times New Roman" panose="02020603050405020304" pitchFamily="18" charset="0"/>
                <a:ea typeface="Calibri" panose="020F0502020204030204" pitchFamily="34" charset="0"/>
                <a:cs typeface="Mangal" panose="02040503050203030202" pitchFamily="18" charset="0"/>
              </a:rPr>
              <a:t>Low correlation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US" sz="2000" b="1" dirty="0">
                <a:effectLst/>
                <a:latin typeface="Aharoni" pitchFamily="2" charset="-79"/>
                <a:ea typeface="Calibri" panose="020F0502020204030204" pitchFamily="34" charset="0"/>
                <a:cs typeface="Aharoni" pitchFamily="2" charset="-79"/>
              </a:rPr>
              <a:t> </a:t>
            </a:r>
            <a:r>
              <a:rPr lang="en-US" sz="2000" b="1" dirty="0">
                <a:solidFill>
                  <a:srgbClr val="0070C0"/>
                </a:solidFill>
                <a:effectLst/>
                <a:latin typeface="Aharoni" pitchFamily="2" charset="-79"/>
                <a:ea typeface="Calibri" panose="020F0502020204030204" pitchFamily="34" charset="0"/>
                <a:cs typeface="Aharoni" pitchFamily="2" charset="-79"/>
              </a:rPr>
              <a:t>SYNTAX </a:t>
            </a:r>
            <a:r>
              <a:rPr lang="en-US" sz="2000" dirty="0">
                <a:solidFill>
                  <a:srgbClr val="0070C0"/>
                </a:solidFill>
                <a:effectLst/>
                <a:latin typeface="Aharoni" pitchFamily="2" charset="-79"/>
                <a:ea typeface="Calibri" panose="020F0502020204030204" pitchFamily="34" charset="0"/>
                <a:cs typeface="Aharoni" pitchFamily="2" charset="-79"/>
              </a:rPr>
              <a:t>:</a:t>
            </a:r>
            <a:endParaRPr lang="en-IN" sz="2000" dirty="0">
              <a:solidFill>
                <a:srgbClr val="0070C0"/>
              </a:solidFill>
              <a:effectLst/>
              <a:latin typeface="Aharoni" pitchFamily="2" charset="-79"/>
              <a:ea typeface="Calibri" panose="020F0502020204030204" pitchFamily="34" charset="0"/>
              <a:cs typeface="Aharoni" pitchFamily="2" charset="-79"/>
            </a:endParaRPr>
          </a:p>
          <a:p>
            <a:endParaRPr lang="en-IN" dirty="0"/>
          </a:p>
        </p:txBody>
      </p:sp>
      <p:pic>
        <p:nvPicPr>
          <p:cNvPr id="5" name="Picture 4">
            <a:extLst>
              <a:ext uri="{FF2B5EF4-FFF2-40B4-BE49-F238E27FC236}">
                <a16:creationId xmlns="" xmlns:a16="http://schemas.microsoft.com/office/drawing/2014/main" id="{75BEBB9D-C857-47BD-8CD2-D75E73F81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04" y="3255070"/>
            <a:ext cx="9553575" cy="21589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46912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7FD277-1872-4EA4-9D64-7EEAAF2B92BE}"/>
              </a:ext>
            </a:extLst>
          </p:cNvPr>
          <p:cNvSpPr>
            <a:spLocks noGrp="1"/>
          </p:cNvSpPr>
          <p:nvPr>
            <p:ph type="title"/>
          </p:nvPr>
        </p:nvSpPr>
        <p:spPr>
          <a:xfrm>
            <a:off x="1662199" y="508000"/>
            <a:ext cx="8596668" cy="1320800"/>
          </a:xfrm>
        </p:spPr>
        <p:txBody>
          <a:bodyPr>
            <a:normAutofit/>
          </a:bodyPr>
          <a:lstStyle/>
          <a:p>
            <a:r>
              <a:rPr lang="en-US" sz="3600" u="sng" dirty="0">
                <a:solidFill>
                  <a:srgbClr val="0070C0"/>
                </a:solidFill>
                <a:latin typeface="Aharoni" pitchFamily="2" charset="-79"/>
                <a:cs typeface="Aharoni" pitchFamily="2" charset="-79"/>
              </a:rPr>
              <a:t>RANDOM FOREST CLASSIFIER :</a:t>
            </a:r>
            <a:endParaRPr lang="en-IN" sz="3600" u="sng" dirty="0">
              <a:solidFill>
                <a:srgbClr val="0070C0"/>
              </a:solidFill>
              <a:latin typeface="Aharoni" pitchFamily="2" charset="-79"/>
              <a:cs typeface="Aharoni" pitchFamily="2" charset="-79"/>
            </a:endParaRPr>
          </a:p>
        </p:txBody>
      </p:sp>
      <p:pic>
        <p:nvPicPr>
          <p:cNvPr id="2050" name="Picture 2" descr="How the random forest algorithm works in machine learning">
            <a:extLst>
              <a:ext uri="{FF2B5EF4-FFF2-40B4-BE49-F238E27FC236}">
                <a16:creationId xmlns="" xmlns:a16="http://schemas.microsoft.com/office/drawing/2014/main" id="{FE6A5F8E-2A37-4C8B-8835-B1251D67B52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59602" y="2008777"/>
            <a:ext cx="4969934" cy="28582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 xmlns:a16="http://schemas.microsoft.com/office/drawing/2014/main" id="{A436C766-00A2-4821-9393-4059A41054CE}"/>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633105" y="1888523"/>
            <a:ext cx="4004844" cy="376530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3248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F80BED-F78E-480F-86F6-574BAD62FBCE}"/>
              </a:ext>
            </a:extLst>
          </p:cNvPr>
          <p:cNvSpPr>
            <a:spLocks noGrp="1"/>
          </p:cNvSpPr>
          <p:nvPr>
            <p:ph type="title"/>
          </p:nvPr>
        </p:nvSpPr>
        <p:spPr>
          <a:xfrm>
            <a:off x="838200" y="194733"/>
            <a:ext cx="10515600" cy="2302934"/>
          </a:xfrm>
        </p:spPr>
        <p:txBody>
          <a:bodyPr>
            <a:normAutofit fontScale="90000"/>
          </a:bodyPr>
          <a:lstStyle/>
          <a:p>
            <a:pPr marL="342900" lvl="0" indent="-342900">
              <a:lnSpc>
                <a:spcPct val="107000"/>
              </a:lnSpc>
            </a:pPr>
            <a:r>
              <a:rPr lang="en-US" sz="2400" b="1" dirty="0">
                <a:solidFill>
                  <a:srgbClr val="0070C0"/>
                </a:solidFill>
                <a:effectLst/>
                <a:latin typeface="Algerian" panose="04020705040A02060702" pitchFamily="82" charset="0"/>
                <a:ea typeface="Calibri" panose="020F0502020204030204" pitchFamily="34" charset="0"/>
                <a:cs typeface="Mangal" panose="02040503050203030202" pitchFamily="18" charset="0"/>
              </a:rPr>
              <a:t/>
            </a:r>
            <a:br>
              <a:rPr lang="en-US" sz="2400" b="1" dirty="0">
                <a:solidFill>
                  <a:srgbClr val="0070C0"/>
                </a:solidFill>
                <a:effectLst/>
                <a:latin typeface="Algerian" panose="04020705040A02060702" pitchFamily="82" charset="0"/>
                <a:ea typeface="Calibri" panose="020F0502020204030204" pitchFamily="34" charset="0"/>
                <a:cs typeface="Mangal" panose="02040503050203030202" pitchFamily="18" charset="0"/>
              </a:rPr>
            </a:br>
            <a:r>
              <a:rPr lang="en-US" sz="3100" b="1" u="sng" dirty="0">
                <a:solidFill>
                  <a:srgbClr val="0070C0"/>
                </a:solidFill>
                <a:effectLst/>
                <a:latin typeface="Aharoni" pitchFamily="2" charset="-79"/>
                <a:ea typeface="Calibri" panose="020F0502020204030204" pitchFamily="34" charset="0"/>
                <a:cs typeface="Aharoni" pitchFamily="2" charset="-79"/>
              </a:rPr>
              <a:t>Logistic Regression </a:t>
            </a:r>
            <a:r>
              <a:rPr lang="en-US" sz="3100" b="1" u="sng" dirty="0" smtClean="0">
                <a:solidFill>
                  <a:srgbClr val="0070C0"/>
                </a:solidFill>
                <a:effectLst/>
                <a:latin typeface="Aharoni" pitchFamily="2" charset="-79"/>
                <a:ea typeface="Calibri" panose="020F0502020204030204" pitchFamily="34" charset="0"/>
                <a:cs typeface="Aharoni" pitchFamily="2" charset="-79"/>
              </a:rPr>
              <a:t>Model</a:t>
            </a:r>
            <a:r>
              <a:rPr lang="en-US" sz="2400" b="1" u="sng" dirty="0">
                <a:solidFill>
                  <a:srgbClr val="0070C0"/>
                </a:solidFill>
                <a:latin typeface="Algerian" panose="04020705040A02060702" pitchFamily="82" charset="0"/>
                <a:ea typeface="Calibri" panose="020F0502020204030204" pitchFamily="34" charset="0"/>
                <a:cs typeface="Mangal" panose="02040503050203030202" pitchFamily="18" charset="0"/>
              </a:rPr>
              <a:t/>
            </a:r>
            <a:br>
              <a:rPr lang="en-US" sz="2400" b="1" u="sng" dirty="0">
                <a:solidFill>
                  <a:srgbClr val="0070C0"/>
                </a:solidFill>
                <a:latin typeface="Algerian" panose="04020705040A02060702" pitchFamily="82" charset="0"/>
                <a:ea typeface="Calibri" panose="020F0502020204030204" pitchFamily="34" charset="0"/>
                <a:cs typeface="Mangal" panose="02040503050203030202" pitchFamily="18" charset="0"/>
              </a:rPr>
            </a:br>
            <a:r>
              <a:rPr lang="en-IN" sz="2700" dirty="0">
                <a:solidFill>
                  <a:schemeClr val="tx1">
                    <a:lumMod val="95000"/>
                    <a:lumOff val="5000"/>
                  </a:schemeClr>
                </a:solidFill>
                <a:latin typeface="Times New Roman" pitchFamily="18" charset="0"/>
                <a:ea typeface="Calibri" panose="020F0502020204030204" pitchFamily="34" charset="0"/>
                <a:cs typeface="Times New Roman" pitchFamily="18" charset="0"/>
              </a:rPr>
              <a:t>D</a:t>
            </a:r>
            <a:r>
              <a:rPr lang="en-IN" sz="2700" dirty="0" smtClean="0">
                <a:effectLst/>
                <a:latin typeface="Times New Roman" pitchFamily="18" charset="0"/>
                <a:ea typeface="Calibri" panose="020F0502020204030204" pitchFamily="34" charset="0"/>
                <a:cs typeface="Times New Roman" pitchFamily="18" charset="0"/>
              </a:rPr>
              <a:t>ependent variable is binary (data coded as 1 or 0) </a:t>
            </a:r>
            <a:br>
              <a:rPr lang="en-IN" sz="2700" dirty="0" smtClean="0">
                <a:effectLst/>
                <a:latin typeface="Times New Roman" pitchFamily="18" charset="0"/>
                <a:ea typeface="Calibri" panose="020F0502020204030204" pitchFamily="34" charset="0"/>
                <a:cs typeface="Times New Roman" pitchFamily="18" charset="0"/>
              </a:rPr>
            </a:br>
            <a:r>
              <a:rPr lang="en-IN" sz="2700" dirty="0" smtClean="0">
                <a:latin typeface="Times New Roman" pitchFamily="18" charset="0"/>
                <a:ea typeface="Calibri" panose="020F0502020204030204" pitchFamily="34" charset="0"/>
                <a:cs typeface="Times New Roman" pitchFamily="18" charset="0"/>
              </a:rPr>
              <a:t>P(Y=1) = f(X)</a:t>
            </a: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r>
              <a:rPr lang="en-US" sz="20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a:t>
            </a: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endParaRPr lang="en-IN" sz="2000" dirty="0">
              <a:solidFill>
                <a:srgbClr val="002060"/>
              </a:solidFill>
            </a:endParaRPr>
          </a:p>
        </p:txBody>
      </p:sp>
      <p:pic>
        <p:nvPicPr>
          <p:cNvPr id="3074" name="Picture 2" descr="Why is Logistic regression used for classification and not for regression?  - Quora">
            <a:extLst>
              <a:ext uri="{FF2B5EF4-FFF2-40B4-BE49-F238E27FC236}">
                <a16:creationId xmlns="" xmlns:a16="http://schemas.microsoft.com/office/drawing/2014/main" id="{370D995D-4DC7-4A32-A42B-0C8CE3F3E5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9087" y="2471542"/>
            <a:ext cx="4165600" cy="283818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4D4F74C9-3687-42CD-842D-7ABECE6B8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57" y="2419290"/>
            <a:ext cx="3894667" cy="33189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5174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5F548C-4DF0-4248-B270-B99E61256B75}"/>
              </a:ext>
            </a:extLst>
          </p:cNvPr>
          <p:cNvSpPr>
            <a:spLocks noGrp="1"/>
          </p:cNvSpPr>
          <p:nvPr>
            <p:ph type="title"/>
          </p:nvPr>
        </p:nvSpPr>
        <p:spPr>
          <a:xfrm>
            <a:off x="838200" y="279400"/>
            <a:ext cx="10515600" cy="2599267"/>
          </a:xfrm>
        </p:spPr>
        <p:txBody>
          <a:bodyPr>
            <a:normAutofit/>
          </a:bodyPr>
          <a:lstStyle/>
          <a:p>
            <a:pPr marL="342900" lvl="0" indent="-342900">
              <a:lnSpc>
                <a:spcPct val="107000"/>
              </a:lnSpc>
            </a:pPr>
            <a:r>
              <a:rPr lang="en-US" sz="2700" b="1" u="sng" dirty="0">
                <a:solidFill>
                  <a:srgbClr val="0070C0"/>
                </a:solidFill>
                <a:effectLst/>
                <a:latin typeface="Aharoni" pitchFamily="2" charset="-79"/>
                <a:ea typeface="Calibri" panose="020F0502020204030204" pitchFamily="34" charset="0"/>
                <a:cs typeface="Aharoni" pitchFamily="2" charset="-79"/>
              </a:rPr>
              <a:t>Support Vector Classifier</a:t>
            </a:r>
            <a:r>
              <a:rPr lang="en-IN" sz="2700" dirty="0">
                <a:effectLst/>
                <a:latin typeface="Calibri" panose="020F0502020204030204" pitchFamily="34" charset="0"/>
                <a:ea typeface="Calibri" panose="020F0502020204030204" pitchFamily="34" charset="0"/>
                <a:cs typeface="Mangal" panose="02040503050203030202" pitchFamily="18" charset="0"/>
              </a:rPr>
              <a:t/>
            </a:r>
            <a:br>
              <a:rPr lang="en-IN" sz="2700" dirty="0">
                <a:effectLst/>
                <a:latin typeface="Calibri" panose="020F0502020204030204" pitchFamily="34" charset="0"/>
                <a:ea typeface="Calibri" panose="020F0502020204030204" pitchFamily="34" charset="0"/>
                <a:cs typeface="Mangal" panose="02040503050203030202" pitchFamily="18" charset="0"/>
              </a:rPr>
            </a:br>
            <a:r>
              <a:rPr lang="en-IN" sz="1800" dirty="0">
                <a:solidFill>
                  <a:srgbClr val="002060"/>
                </a:solidFill>
                <a:effectLst/>
                <a:latin typeface="Times New Roman" pitchFamily="18" charset="0"/>
                <a:ea typeface="Calibri" panose="020F0502020204030204" pitchFamily="34" charset="0"/>
                <a:cs typeface="Times New Roman" pitchFamily="18" charset="0"/>
              </a:rPr>
              <a:t/>
            </a:r>
            <a:br>
              <a:rPr lang="en-IN" sz="1800" dirty="0">
                <a:solidFill>
                  <a:srgbClr val="002060"/>
                </a:solidFill>
                <a:effectLst/>
                <a:latin typeface="Times New Roman" pitchFamily="18" charset="0"/>
                <a:ea typeface="Calibri" panose="020F0502020204030204" pitchFamily="34" charset="0"/>
                <a:cs typeface="Times New Roman" pitchFamily="18" charset="0"/>
              </a:rPr>
            </a:br>
            <a:r>
              <a:rPr lang="en-IN" sz="1800" dirty="0" smtClean="0">
                <a:solidFill>
                  <a:srgbClr val="002060"/>
                </a:solidFill>
                <a:effectLst/>
                <a:latin typeface="Times New Roman" pitchFamily="18" charset="0"/>
                <a:ea typeface="Calibri" panose="020F0502020204030204" pitchFamily="34" charset="0"/>
                <a:cs typeface="Times New Roman" pitchFamily="18" charset="0"/>
              </a:rPr>
              <a:t>C</a:t>
            </a:r>
            <a:r>
              <a:rPr lang="en-IN" sz="1800" dirty="0" smtClean="0">
                <a:solidFill>
                  <a:srgbClr val="002060"/>
                </a:solidFill>
                <a:latin typeface="Times New Roman" pitchFamily="18" charset="0"/>
                <a:ea typeface="Calibri" panose="020F0502020204030204" pitchFamily="34" charset="0"/>
                <a:cs typeface="Times New Roman" pitchFamily="18" charset="0"/>
              </a:rPr>
              <a:t>lassification and regression challenges</a:t>
            </a:r>
            <a:r>
              <a:rPr lang="en-IN" sz="2700" dirty="0" smtClean="0">
                <a:latin typeface="Times New Roman" pitchFamily="18" charset="0"/>
                <a:ea typeface="Calibri" panose="020F0502020204030204" pitchFamily="34" charset="0"/>
                <a:cs typeface="Times New Roman" pitchFamily="18" charset="0"/>
              </a:rPr>
              <a:t/>
            </a:r>
            <a:br>
              <a:rPr lang="en-IN" sz="2700" dirty="0" smtClean="0">
                <a:latin typeface="Times New Roman" pitchFamily="18" charset="0"/>
                <a:ea typeface="Calibri" panose="020F0502020204030204" pitchFamily="34" charset="0"/>
                <a:cs typeface="Times New Roman" pitchFamily="18" charset="0"/>
              </a:rPr>
            </a:br>
            <a:r>
              <a:rPr lang="en-US" sz="2000" dirty="0" smtClean="0">
                <a:solidFill>
                  <a:srgbClr val="002060"/>
                </a:solidFill>
                <a:latin typeface="Times New Roman" pitchFamily="18" charset="0"/>
                <a:ea typeface="Calibri" panose="020F0502020204030204" pitchFamily="34" charset="0"/>
                <a:cs typeface="Times New Roman" pitchFamily="18" charset="0"/>
              </a:rPr>
              <a:t>V</a:t>
            </a:r>
            <a:r>
              <a:rPr lang="en-US" sz="2000" dirty="0" smtClean="0">
                <a:solidFill>
                  <a:srgbClr val="002060"/>
                </a:solidFill>
                <a:effectLst/>
                <a:latin typeface="Times New Roman" pitchFamily="18" charset="0"/>
                <a:ea typeface="Calibri" panose="020F0502020204030204" pitchFamily="34" charset="0"/>
                <a:cs typeface="Times New Roman" pitchFamily="18" charset="0"/>
              </a:rPr>
              <a:t>alue </a:t>
            </a:r>
            <a:r>
              <a:rPr lang="en-US" sz="2000" dirty="0">
                <a:solidFill>
                  <a:srgbClr val="002060"/>
                </a:solidFill>
                <a:effectLst/>
                <a:latin typeface="Times New Roman" pitchFamily="18" charset="0"/>
                <a:ea typeface="Calibri" panose="020F0502020204030204" pitchFamily="34" charset="0"/>
                <a:cs typeface="Times New Roman" pitchFamily="18" charset="0"/>
              </a:rPr>
              <a:t>of each feature </a:t>
            </a:r>
            <a:r>
              <a:rPr lang="en-US" sz="2000" dirty="0" smtClean="0">
                <a:solidFill>
                  <a:srgbClr val="002060"/>
                </a:solidFill>
                <a:latin typeface="Times New Roman" pitchFamily="18" charset="0"/>
                <a:ea typeface="Calibri" panose="020F0502020204030204" pitchFamily="34" charset="0"/>
                <a:cs typeface="Times New Roman" pitchFamily="18" charset="0"/>
              </a:rPr>
              <a:t>is</a:t>
            </a:r>
            <a:r>
              <a:rPr lang="en-US" sz="2000" dirty="0" smtClean="0">
                <a:solidFill>
                  <a:srgbClr val="002060"/>
                </a:solidFill>
                <a:effectLst/>
                <a:latin typeface="Times New Roman" pitchFamily="18" charset="0"/>
                <a:ea typeface="Calibri" panose="020F0502020204030204" pitchFamily="34" charset="0"/>
                <a:cs typeface="Times New Roman" pitchFamily="18" charset="0"/>
              </a:rPr>
              <a:t> </a:t>
            </a:r>
            <a:r>
              <a:rPr lang="en-US" sz="2000" dirty="0">
                <a:solidFill>
                  <a:srgbClr val="002060"/>
                </a:solidFill>
                <a:effectLst/>
                <a:latin typeface="Times New Roman" pitchFamily="18" charset="0"/>
                <a:ea typeface="Calibri" panose="020F0502020204030204" pitchFamily="34" charset="0"/>
                <a:cs typeface="Times New Roman" pitchFamily="18" charset="0"/>
              </a:rPr>
              <a:t>the value of a particular coordinate. </a:t>
            </a:r>
            <a:r>
              <a:rPr lang="en-US" sz="2000" dirty="0" smtClean="0">
                <a:solidFill>
                  <a:srgbClr val="002060"/>
                </a:solidFill>
                <a:effectLst/>
                <a:latin typeface="Times New Roman" pitchFamily="18" charset="0"/>
                <a:ea typeface="Calibri" panose="020F0502020204030204" pitchFamily="34" charset="0"/>
                <a:cs typeface="Times New Roman" pitchFamily="18" charset="0"/>
              </a:rPr>
              <a:t/>
            </a:r>
            <a:br>
              <a:rPr lang="en-US" sz="2000" dirty="0" smtClean="0">
                <a:solidFill>
                  <a:srgbClr val="002060"/>
                </a:solidFill>
                <a:effectLst/>
                <a:latin typeface="Times New Roman" pitchFamily="18" charset="0"/>
                <a:ea typeface="Calibri" panose="020F0502020204030204" pitchFamily="34" charset="0"/>
                <a:cs typeface="Times New Roman" pitchFamily="18" charset="0"/>
              </a:rPr>
            </a:br>
            <a:r>
              <a:rPr lang="en-US" sz="2000" dirty="0" smtClean="0">
                <a:solidFill>
                  <a:srgbClr val="002060"/>
                </a:solidFill>
                <a:effectLst/>
                <a:latin typeface="Times New Roman" pitchFamily="18" charset="0"/>
                <a:ea typeface="Calibri" panose="020F0502020204030204" pitchFamily="34" charset="0"/>
                <a:cs typeface="Times New Roman" pitchFamily="18" charset="0"/>
              </a:rPr>
              <a:t> </a:t>
            </a:r>
            <a:r>
              <a:rPr lang="en-US" sz="2000" dirty="0">
                <a:solidFill>
                  <a:srgbClr val="002060"/>
                </a:solidFill>
                <a:effectLst/>
                <a:latin typeface="Times New Roman" pitchFamily="18" charset="0"/>
                <a:ea typeface="Calibri" panose="020F0502020204030204" pitchFamily="34" charset="0"/>
                <a:cs typeface="Times New Roman" pitchFamily="18" charset="0"/>
              </a:rPr>
              <a:t>attributes </a:t>
            </a:r>
            <a:r>
              <a:rPr lang="en-US" sz="2000" dirty="0" smtClean="0">
                <a:solidFill>
                  <a:srgbClr val="002060"/>
                </a:solidFill>
                <a:effectLst/>
                <a:latin typeface="Times New Roman" pitchFamily="18" charset="0"/>
                <a:ea typeface="Calibri" panose="020F0502020204030204" pitchFamily="34" charset="0"/>
                <a:cs typeface="Times New Roman" pitchFamily="18" charset="0"/>
              </a:rPr>
              <a:t>:‘</a:t>
            </a:r>
            <a:r>
              <a:rPr lang="en-US" sz="2000" dirty="0">
                <a:solidFill>
                  <a:srgbClr val="002060"/>
                </a:solidFill>
                <a:effectLst/>
                <a:latin typeface="Times New Roman" pitchFamily="18" charset="0"/>
                <a:ea typeface="Calibri" panose="020F0502020204030204" pitchFamily="34" charset="0"/>
                <a:cs typeface="Times New Roman" pitchFamily="18" charset="0"/>
              </a:rPr>
              <a:t>n-estimators', 'criterion', 'random state' </a:t>
            </a: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r>
              <a:rPr lang="en-US" sz="20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a:t>
            </a: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endParaRPr lang="en-IN" sz="2000" dirty="0">
              <a:solidFill>
                <a:srgbClr val="002060"/>
              </a:solidFill>
            </a:endParaRPr>
          </a:p>
        </p:txBody>
      </p:sp>
      <p:pic>
        <p:nvPicPr>
          <p:cNvPr id="4098" name="Picture 2" descr="Support Vector Machine (SVM) Algorithm - Javatpoint">
            <a:extLst>
              <a:ext uri="{FF2B5EF4-FFF2-40B4-BE49-F238E27FC236}">
                <a16:creationId xmlns="" xmlns:a16="http://schemas.microsoft.com/office/drawing/2014/main" id="{34A9E70E-D6B2-4208-A712-D5542E55FC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270249"/>
            <a:ext cx="3767665" cy="32342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 xmlns:a16="http://schemas.microsoft.com/office/drawing/2014/main" id="{FB26039E-92B9-46D1-9C4E-1806276FA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32" y="2878667"/>
            <a:ext cx="4368800" cy="34713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1651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84628-BEFD-424D-988F-ECAE79D7437F}"/>
              </a:ext>
            </a:extLst>
          </p:cNvPr>
          <p:cNvSpPr>
            <a:spLocks noGrp="1"/>
          </p:cNvSpPr>
          <p:nvPr>
            <p:ph type="title"/>
          </p:nvPr>
        </p:nvSpPr>
        <p:spPr>
          <a:xfrm>
            <a:off x="465668" y="296333"/>
            <a:ext cx="10295466" cy="2396067"/>
          </a:xfrm>
        </p:spPr>
        <p:txBody>
          <a:bodyPr>
            <a:normAutofit fontScale="90000"/>
          </a:bodyPr>
          <a:lstStyle/>
          <a:p>
            <a:pPr marL="342900" lvl="0" indent="-342900">
              <a:lnSpc>
                <a:spcPct val="107000"/>
              </a:lnSpc>
              <a:spcAft>
                <a:spcPts val="800"/>
              </a:spcAft>
            </a:pPr>
            <a:r>
              <a:rPr lang="en-US" sz="2700" b="1" u="sng" dirty="0">
                <a:solidFill>
                  <a:srgbClr val="0070C0"/>
                </a:solidFill>
                <a:effectLst/>
                <a:latin typeface="Aharoni" pitchFamily="2" charset="-79"/>
                <a:ea typeface="Calibri" panose="020F0502020204030204" pitchFamily="34" charset="0"/>
                <a:cs typeface="Aharoni" pitchFamily="2" charset="-79"/>
              </a:rPr>
              <a:t>K-Nearest Neighbors Classifier</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dirty="0" smtClean="0">
                <a:effectLst/>
                <a:latin typeface="Calibri" panose="020F0502020204030204" pitchFamily="34" charset="0"/>
                <a:ea typeface="Calibri" panose="020F0502020204030204" pitchFamily="34" charset="0"/>
                <a:cs typeface="Mangal" panose="02040503050203030202" pitchFamily="18" charset="0"/>
              </a:rPr>
              <a:t/>
            </a:r>
            <a:br>
              <a:rPr lang="en-IN" sz="1800" dirty="0" smtClean="0">
                <a:effectLst/>
                <a:latin typeface="Calibri" panose="020F0502020204030204" pitchFamily="34" charset="0"/>
                <a:ea typeface="Calibri" panose="020F0502020204030204" pitchFamily="34" charset="0"/>
                <a:cs typeface="Mangal" panose="02040503050203030202" pitchFamily="18" charset="0"/>
              </a:rPr>
            </a:br>
            <a: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Euclidean method</a:t>
            </a:r>
            <a:b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br>
            <a: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ascending order of distance values</a:t>
            </a:r>
            <a:b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br>
            <a: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top K value</a:t>
            </a:r>
            <a:b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br>
            <a:r>
              <a:rPr lang="en-US" sz="2000" dirty="0" smtClean="0">
                <a:solidFill>
                  <a:srgbClr val="002060"/>
                </a:solidFill>
                <a:latin typeface="Times New Roman" panose="02020603050405020304" pitchFamily="18" charset="0"/>
                <a:ea typeface="Calibri" panose="020F0502020204030204" pitchFamily="34" charset="0"/>
                <a:cs typeface="Mangal" panose="02040503050203030202" pitchFamily="18" charset="0"/>
              </a:rPr>
              <a:t>most frequent class in above K value</a:t>
            </a: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r>
              <a:rPr lang="en-US" sz="20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a:t>
            </a: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endParaRPr lang="en-IN" sz="2000" dirty="0">
              <a:solidFill>
                <a:srgbClr val="002060"/>
              </a:solidFill>
            </a:endParaRPr>
          </a:p>
        </p:txBody>
      </p:sp>
      <p:pic>
        <p:nvPicPr>
          <p:cNvPr id="5122" name="Picture 2" descr="KNN Classification using Scikit-learn - DataCamp">
            <a:extLst>
              <a:ext uri="{FF2B5EF4-FFF2-40B4-BE49-F238E27FC236}">
                <a16:creationId xmlns="" xmlns:a16="http://schemas.microsoft.com/office/drawing/2014/main" id="{6454B24A-DD80-4B83-95D4-C4141FA116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3055" y="3371357"/>
            <a:ext cx="3911600" cy="3073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1EE96B35-84D0-464F-840A-7AEE3DADB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041" y="788547"/>
            <a:ext cx="4777570" cy="40023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75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2">
                    <a:lumMod val="60000"/>
                    <a:lumOff val="40000"/>
                  </a:schemeClr>
                </a:solidFill>
                <a:latin typeface="Aharoni" pitchFamily="2" charset="-79"/>
                <a:cs typeface="Aharoni" pitchFamily="2" charset="-79"/>
              </a:rPr>
              <a:t>MLP Classifier:</a:t>
            </a:r>
            <a:endParaRPr lang="en-IN" sz="2800" dirty="0">
              <a:solidFill>
                <a:schemeClr val="tx2">
                  <a:lumMod val="60000"/>
                  <a:lumOff val="40000"/>
                </a:schemeClr>
              </a:solidFill>
              <a:latin typeface="Aharoni" pitchFamily="2" charset="-79"/>
              <a:cs typeface="Aharoni" pitchFamily="2" charset="-79"/>
            </a:endParaRPr>
          </a:p>
        </p:txBody>
      </p:sp>
      <p:sp>
        <p:nvSpPr>
          <p:cNvPr id="3" name="Content Placeholder 2"/>
          <p:cNvSpPr>
            <a:spLocks noGrp="1"/>
          </p:cNvSpPr>
          <p:nvPr>
            <p:ph idx="1"/>
          </p:nvPr>
        </p:nvSpPr>
        <p:spPr>
          <a:xfrm>
            <a:off x="609600" y="1600204"/>
            <a:ext cx="5242560" cy="2645226"/>
          </a:xfrm>
        </p:spPr>
        <p:txBody>
          <a:bodyPr>
            <a:normAutofit/>
          </a:bodyPr>
          <a:lstStyle/>
          <a:p>
            <a:r>
              <a:rPr lang="en-US" sz="2000" dirty="0" smtClean="0">
                <a:latin typeface="Times New Roman" pitchFamily="18" charset="0"/>
                <a:cs typeface="Times New Roman" pitchFamily="18" charset="0"/>
              </a:rPr>
              <a:t>Connects to neural network</a:t>
            </a:r>
          </a:p>
          <a:p>
            <a:r>
              <a:rPr lang="en-US" sz="2000" dirty="0" smtClean="0">
                <a:latin typeface="Times New Roman" pitchFamily="18" charset="0"/>
                <a:cs typeface="Times New Roman" pitchFamily="18" charset="0"/>
              </a:rPr>
              <a:t>Generates set of outputs from set of inputs</a:t>
            </a:r>
          </a:p>
          <a:p>
            <a:r>
              <a:rPr lang="en-US" sz="2000" dirty="0" smtClean="0">
                <a:latin typeface="Times New Roman" pitchFamily="18" charset="0"/>
                <a:cs typeface="Times New Roman" pitchFamily="18" charset="0"/>
              </a:rPr>
              <a:t>Input nodes connected as a graph</a:t>
            </a:r>
          </a:p>
          <a:p>
            <a:r>
              <a:rPr lang="en-US" sz="2000" dirty="0" smtClean="0">
                <a:latin typeface="Times New Roman" pitchFamily="18" charset="0"/>
                <a:cs typeface="Times New Roman" pitchFamily="18" charset="0"/>
              </a:rPr>
              <a:t>Back propagation for training </a:t>
            </a:r>
            <a:endParaRPr lang="en-IN"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5435654" y="1270000"/>
            <a:ext cx="4068953" cy="383003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latin typeface="Aharoni" pitchFamily="2" charset="-79"/>
                <a:cs typeface="Aharoni" pitchFamily="2" charset="-79"/>
              </a:rPr>
              <a:t>Decision Tree Classifier:</a:t>
            </a:r>
            <a:endParaRPr lang="en-US" dirty="0"/>
          </a:p>
        </p:txBody>
      </p:sp>
      <p:sp>
        <p:nvSpPr>
          <p:cNvPr id="3" name="Content Placeholder 2"/>
          <p:cNvSpPr>
            <a:spLocks noGrp="1"/>
          </p:cNvSpPr>
          <p:nvPr>
            <p:ph idx="1"/>
          </p:nvPr>
        </p:nvSpPr>
        <p:spPr>
          <a:xfrm>
            <a:off x="677334" y="1687133"/>
            <a:ext cx="6084074" cy="4354230"/>
          </a:xfrm>
        </p:spPr>
        <p:txBody>
          <a:bodyPr/>
          <a:lstStyle/>
          <a:p>
            <a:r>
              <a:rPr lang="en-US" dirty="0"/>
              <a:t>The model uses a decision tree (as a predictive model) to go from observations about an item (represented in the branches) to conclusions about the item's target value (represented in the leaves</a:t>
            </a:r>
            <a:r>
              <a:rPr lang="en-US" dirty="0" smtClean="0"/>
              <a:t>).</a:t>
            </a:r>
          </a:p>
          <a:p>
            <a:r>
              <a:rPr lang="en-US" dirty="0"/>
              <a:t>Tree models where the target variable can take </a:t>
            </a:r>
            <a:r>
              <a:rPr lang="en-US" dirty="0" smtClean="0"/>
              <a:t>a </a:t>
            </a:r>
            <a:r>
              <a:rPr lang="en-US" dirty="0"/>
              <a:t>discrete set of values are called classification </a:t>
            </a:r>
            <a:r>
              <a:rPr lang="en-US" dirty="0" smtClean="0"/>
              <a:t>trees.</a:t>
            </a:r>
          </a:p>
          <a:p>
            <a:r>
              <a:rPr lang="en-US" dirty="0" smtClean="0"/>
              <a:t>The leaves </a:t>
            </a:r>
            <a:r>
              <a:rPr lang="en-US" dirty="0"/>
              <a:t>represent class labels and branches </a:t>
            </a:r>
            <a:r>
              <a:rPr lang="en-US" dirty="0" smtClean="0"/>
              <a:t>represent </a:t>
            </a:r>
            <a:r>
              <a:rPr lang="en-US" dirty="0"/>
              <a:t>conjunctions of features that lead to those class labels</a:t>
            </a:r>
            <a:r>
              <a:rPr lang="en-US" dirty="0" smtClean="0"/>
              <a:t>.</a:t>
            </a:r>
          </a:p>
          <a:p>
            <a:r>
              <a:rPr lang="en-US" dirty="0"/>
              <a:t>Decision trees are among the most popular machine learning algorithms </a:t>
            </a:r>
            <a:r>
              <a:rPr lang="en-US" dirty="0" smtClean="0"/>
              <a:t>given </a:t>
            </a:r>
            <a:r>
              <a:rPr lang="en-US" dirty="0"/>
              <a:t>their intelligibility and simplicity.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408" y="1687133"/>
            <a:ext cx="3799268" cy="3425780"/>
          </a:xfrm>
          <a:prstGeom prst="rect">
            <a:avLst/>
          </a:prstGeom>
        </p:spPr>
      </p:pic>
    </p:spTree>
    <p:extLst>
      <p:ext uri="{BB962C8B-B14F-4D97-AF65-F5344CB8AC3E}">
        <p14:creationId xmlns:p14="http://schemas.microsoft.com/office/powerpoint/2010/main" val="169695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4E681C-D89E-4B91-86F5-A729E706F91F}"/>
              </a:ext>
            </a:extLst>
          </p:cNvPr>
          <p:cNvSpPr>
            <a:spLocks noGrp="1"/>
          </p:cNvSpPr>
          <p:nvPr>
            <p:ph type="title"/>
          </p:nvPr>
        </p:nvSpPr>
        <p:spPr>
          <a:xfrm>
            <a:off x="127000" y="365125"/>
            <a:ext cx="9465733" cy="1325563"/>
          </a:xfrm>
        </p:spPr>
        <p:txBody>
          <a:bodyPr>
            <a:normAutofit/>
          </a:bodyPr>
          <a:lstStyle/>
          <a:p>
            <a:pPr algn="just"/>
            <a:r>
              <a:rPr lang="en-US" dirty="0">
                <a:solidFill>
                  <a:srgbClr val="0070C0"/>
                </a:solidFill>
                <a:latin typeface="Algerian" panose="04020705040A02060702" pitchFamily="82" charset="0"/>
              </a:rPr>
              <a:t>                   </a:t>
            </a:r>
            <a:br>
              <a:rPr lang="en-US" dirty="0">
                <a:solidFill>
                  <a:srgbClr val="0070C0"/>
                </a:solidFill>
                <a:latin typeface="Algerian" panose="04020705040A02060702" pitchFamily="82" charset="0"/>
              </a:rPr>
            </a:br>
            <a:r>
              <a:rPr lang="en-US" dirty="0">
                <a:solidFill>
                  <a:srgbClr val="0070C0"/>
                </a:solidFill>
                <a:latin typeface="Aharoni" pitchFamily="2" charset="-79"/>
                <a:cs typeface="Aharoni" pitchFamily="2" charset="-79"/>
              </a:rPr>
              <a:t>                    </a:t>
            </a:r>
            <a:r>
              <a:rPr lang="en-US" u="sng" dirty="0">
                <a:solidFill>
                  <a:srgbClr val="0070C0"/>
                </a:solidFill>
                <a:latin typeface="Aharoni" pitchFamily="2" charset="-79"/>
                <a:cs typeface="Aharoni" pitchFamily="2" charset="-79"/>
              </a:rPr>
              <a:t>PROBLEM STATEMENT  </a:t>
            </a:r>
            <a:endParaRPr lang="en-IN" u="sng" dirty="0">
              <a:solidFill>
                <a:srgbClr val="0070C0"/>
              </a:solidFill>
              <a:latin typeface="Aharoni" pitchFamily="2" charset="-79"/>
              <a:cs typeface="Aharoni" pitchFamily="2" charset="-79"/>
            </a:endParaRPr>
          </a:p>
        </p:txBody>
      </p:sp>
      <p:sp>
        <p:nvSpPr>
          <p:cNvPr id="3" name="Content Placeholder 2">
            <a:extLst>
              <a:ext uri="{FF2B5EF4-FFF2-40B4-BE49-F238E27FC236}">
                <a16:creationId xmlns="" xmlns:a16="http://schemas.microsoft.com/office/drawing/2014/main" id="{CFC0AA16-6FC9-45AA-A93F-2B43160B8F5B}"/>
              </a:ext>
            </a:extLst>
          </p:cNvPr>
          <p:cNvSpPr>
            <a:spLocks noGrp="1"/>
          </p:cNvSpPr>
          <p:nvPr>
            <p:ph idx="1"/>
          </p:nvPr>
        </p:nvSpPr>
        <p:spPr/>
        <p:txBody>
          <a:bodyPr>
            <a:normAutofit/>
          </a:bodyPr>
          <a:lstStyle/>
          <a:p>
            <a:r>
              <a:rPr lang="en-US" sz="2400" dirty="0">
                <a:latin typeface="Times New Roman" pitchFamily="18" charset="0"/>
                <a:cs typeface="Times New Roman" pitchFamily="18" charset="0"/>
              </a:rPr>
              <a:t>Our problem is based on the telecom customer churn prediction of </a:t>
            </a:r>
            <a:r>
              <a:rPr lang="en-US" sz="2400" dirty="0" smtClean="0">
                <a:latin typeface="Times New Roman" pitchFamily="18" charset="0"/>
                <a:cs typeface="Times New Roman" pitchFamily="18" charset="0"/>
              </a:rPr>
              <a:t>a Telecom </a:t>
            </a:r>
            <a:r>
              <a:rPr lang="en-US" sz="2400" dirty="0">
                <a:latin typeface="Times New Roman" pitchFamily="18" charset="0"/>
                <a:cs typeface="Times New Roman" pitchFamily="18" charset="0"/>
              </a:rPr>
              <a:t>company </a:t>
            </a:r>
            <a:r>
              <a:rPr lang="en-US" sz="2400" dirty="0" smtClean="0">
                <a:latin typeface="Times New Roman" pitchFamily="18" charset="0"/>
                <a:cs typeface="Times New Roman" pitchFamily="18" charset="0"/>
              </a:rPr>
              <a:t>which is trying to predict the customer behavior by considering </a:t>
            </a:r>
            <a:r>
              <a:rPr lang="en-US" sz="2400" smtClean="0">
                <a:latin typeface="Times New Roman" pitchFamily="18" charset="0"/>
                <a:cs typeface="Times New Roman" pitchFamily="18" charset="0"/>
              </a:rPr>
              <a:t>various characteristics </a:t>
            </a:r>
            <a:r>
              <a:rPr lang="en-US" sz="2400" dirty="0" smtClean="0">
                <a:latin typeface="Times New Roman" pitchFamily="18" charset="0"/>
                <a:cs typeface="Times New Roman" pitchFamily="18" charset="0"/>
              </a:rPr>
              <a:t>of </a:t>
            </a:r>
            <a:r>
              <a:rPr lang="en-US" sz="2400" smtClean="0">
                <a:latin typeface="Times New Roman" pitchFamily="18" charset="0"/>
                <a:cs typeface="Times New Roman" pitchFamily="18" charset="0"/>
              </a:rPr>
              <a:t>the customers.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Telecom industry </a:t>
            </a:r>
            <a:r>
              <a:rPr lang="en-US" sz="2400" dirty="0">
                <a:latin typeface="Times New Roman" pitchFamily="18" charset="0"/>
                <a:cs typeface="Times New Roman" pitchFamily="18" charset="0"/>
              </a:rPr>
              <a:t>has a strong presence across the country. </a:t>
            </a:r>
            <a:r>
              <a:rPr lang="en-US" sz="2400" dirty="0" smtClean="0">
                <a:latin typeface="Times New Roman" panose="02020603050405020304" pitchFamily="18" charset="0"/>
                <a:cs typeface="Times New Roman" panose="02020603050405020304" pitchFamily="18" charset="0"/>
              </a:rPr>
              <a:t>India is the world’s second-largest telecommunications market globally.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3544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2">
                    <a:lumMod val="60000"/>
                    <a:lumOff val="40000"/>
                  </a:schemeClr>
                </a:solidFill>
                <a:latin typeface="Aharoni" pitchFamily="2" charset="-79"/>
                <a:cs typeface="Aharoni" pitchFamily="2" charset="-79"/>
              </a:rPr>
              <a:t>XGB Classifier:</a:t>
            </a:r>
            <a:endParaRPr lang="en-IN" sz="2800" dirty="0">
              <a:solidFill>
                <a:schemeClr val="tx2">
                  <a:lumMod val="60000"/>
                  <a:lumOff val="40000"/>
                </a:schemeClr>
              </a:solidFill>
              <a:latin typeface="Aharoni" pitchFamily="2" charset="-79"/>
              <a:cs typeface="Aharoni" pitchFamily="2" charset="-79"/>
            </a:endParaRPr>
          </a:p>
        </p:txBody>
      </p:sp>
      <p:sp>
        <p:nvSpPr>
          <p:cNvPr id="3" name="Content Placeholder 2"/>
          <p:cNvSpPr>
            <a:spLocks noGrp="1"/>
          </p:cNvSpPr>
          <p:nvPr>
            <p:ph idx="1"/>
          </p:nvPr>
        </p:nvSpPr>
        <p:spPr>
          <a:xfrm>
            <a:off x="609600" y="1600204"/>
            <a:ext cx="7985760" cy="2096586"/>
          </a:xfrm>
        </p:spPr>
        <p:txBody>
          <a:bodyPr>
            <a:normAutofit/>
          </a:bodyPr>
          <a:lstStyle/>
          <a:p>
            <a:r>
              <a:rPr lang="en-US" sz="2400" dirty="0" smtClean="0">
                <a:latin typeface="Times New Roman" pitchFamily="18" charset="0"/>
                <a:cs typeface="Times New Roman" pitchFamily="18" charset="0"/>
              </a:rPr>
              <a:t>Gradient decent algorithm</a:t>
            </a:r>
          </a:p>
          <a:p>
            <a:r>
              <a:rPr lang="en-US" sz="2400" dirty="0" err="1" smtClean="0">
                <a:latin typeface="Times New Roman" pitchFamily="18" charset="0"/>
                <a:cs typeface="Times New Roman" pitchFamily="18" charset="0"/>
              </a:rPr>
              <a:t>Minimise</a:t>
            </a:r>
            <a:r>
              <a:rPr lang="en-US" sz="2400" dirty="0" smtClean="0">
                <a:latin typeface="Times New Roman" pitchFamily="18" charset="0"/>
                <a:cs typeface="Times New Roman" pitchFamily="18" charset="0"/>
              </a:rPr>
              <a:t> loss</a:t>
            </a:r>
          </a:p>
          <a:p>
            <a:r>
              <a:rPr lang="en-US" sz="2400" dirty="0" smtClean="0">
                <a:latin typeface="Times New Roman" pitchFamily="18" charset="0"/>
                <a:cs typeface="Times New Roman" pitchFamily="18" charset="0"/>
              </a:rPr>
              <a:t>Regression and Classification predictive </a:t>
            </a:r>
            <a:r>
              <a:rPr lang="en-US" sz="2400" dirty="0" err="1" smtClean="0">
                <a:latin typeface="Times New Roman" pitchFamily="18" charset="0"/>
                <a:cs typeface="Times New Roman" pitchFamily="18" charset="0"/>
              </a:rPr>
              <a:t>modelling</a:t>
            </a:r>
            <a:r>
              <a:rPr lang="en-US" sz="2400" dirty="0" smtClean="0">
                <a:latin typeface="Times New Roman" pitchFamily="18" charset="0"/>
                <a:cs typeface="Times New Roman" pitchFamily="18" charset="0"/>
              </a:rPr>
              <a:t> problems</a:t>
            </a:r>
          </a:p>
          <a:p>
            <a:r>
              <a:rPr lang="en-US" sz="2400" dirty="0" smtClean="0">
                <a:latin typeface="Times New Roman" pitchFamily="18" charset="0"/>
                <a:cs typeface="Times New Roman" pitchFamily="18" charset="0"/>
              </a:rPr>
              <a:t>Unstructured data</a:t>
            </a:r>
          </a:p>
          <a:p>
            <a:endParaRPr lang="en-IN"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754515" y="3353064"/>
            <a:ext cx="4191750" cy="33439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2">
                    <a:lumMod val="60000"/>
                    <a:lumOff val="40000"/>
                  </a:schemeClr>
                </a:solidFill>
                <a:latin typeface="Aharoni" pitchFamily="2" charset="-79"/>
                <a:cs typeface="Aharoni" pitchFamily="2" charset="-79"/>
              </a:rPr>
              <a:t>NAÏVE BAYES:</a:t>
            </a:r>
            <a:endParaRPr lang="en-IN" sz="2800" dirty="0">
              <a:solidFill>
                <a:schemeClr val="tx2">
                  <a:lumMod val="60000"/>
                  <a:lumOff val="40000"/>
                </a:schemeClr>
              </a:solidFill>
              <a:latin typeface="Aharoni" pitchFamily="2" charset="-79"/>
              <a:cs typeface="Aharoni" pitchFamily="2" charset="-79"/>
            </a:endParaRPr>
          </a:p>
        </p:txBody>
      </p:sp>
      <p:sp>
        <p:nvSpPr>
          <p:cNvPr id="3" name="Content Placeholder 2"/>
          <p:cNvSpPr>
            <a:spLocks noGrp="1"/>
          </p:cNvSpPr>
          <p:nvPr>
            <p:ph idx="1"/>
          </p:nvPr>
        </p:nvSpPr>
        <p:spPr>
          <a:xfrm>
            <a:off x="609600" y="1600203"/>
            <a:ext cx="7593874" cy="2606037"/>
          </a:xfrm>
        </p:spPr>
        <p:txBody>
          <a:bodyPr>
            <a:normAutofit/>
          </a:bodyPr>
          <a:lstStyle/>
          <a:p>
            <a:r>
              <a:rPr lang="en-US" sz="2400" dirty="0" smtClean="0">
                <a:latin typeface="Times New Roman" pitchFamily="18" charset="0"/>
                <a:cs typeface="Times New Roman" pitchFamily="18" charset="0"/>
              </a:rPr>
              <a:t>Simple and effective</a:t>
            </a:r>
          </a:p>
          <a:p>
            <a:r>
              <a:rPr lang="en-US" sz="2400" dirty="0" err="1" smtClean="0">
                <a:latin typeface="Times New Roman" pitchFamily="18" charset="0"/>
                <a:cs typeface="Times New Roman" pitchFamily="18" charset="0"/>
              </a:rPr>
              <a:t>Probablistic</a:t>
            </a:r>
            <a:r>
              <a:rPr lang="en-US" sz="2400" dirty="0" smtClean="0">
                <a:latin typeface="Times New Roman" pitchFamily="18" charset="0"/>
                <a:cs typeface="Times New Roman" pitchFamily="18" charset="0"/>
              </a:rPr>
              <a:t> classifier</a:t>
            </a:r>
          </a:p>
          <a:p>
            <a:r>
              <a:rPr lang="en-US" sz="2400" dirty="0" smtClean="0">
                <a:latin typeface="Times New Roman" pitchFamily="18" charset="0"/>
                <a:cs typeface="Times New Roman" pitchFamily="18" charset="0"/>
              </a:rPr>
              <a:t>Family of algorithms where every pair of</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features being classified are</a:t>
            </a:r>
          </a:p>
          <a:p>
            <a:pPr>
              <a:buNone/>
            </a:pPr>
            <a:r>
              <a:rPr lang="en-US" sz="2400" dirty="0" smtClean="0">
                <a:latin typeface="Times New Roman" pitchFamily="18" charset="0"/>
                <a:cs typeface="Times New Roman" pitchFamily="18" charset="0"/>
              </a:rPr>
              <a:t>     independent of </a:t>
            </a:r>
            <a:r>
              <a:rPr lang="en-US" sz="2400" dirty="0" err="1" smtClean="0">
                <a:latin typeface="Times New Roman" pitchFamily="18" charset="0"/>
                <a:cs typeface="Times New Roman" pitchFamily="18" charset="0"/>
              </a:rPr>
              <a:t>eachother</a:t>
            </a: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6818811" y="1527402"/>
            <a:ext cx="4414371" cy="40195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8868FB-EDA5-4F3E-B87A-63B910455C77}"/>
              </a:ext>
            </a:extLst>
          </p:cNvPr>
          <p:cNvSpPr>
            <a:spLocks noGrp="1"/>
          </p:cNvSpPr>
          <p:nvPr>
            <p:ph type="title"/>
          </p:nvPr>
        </p:nvSpPr>
        <p:spPr/>
        <p:txBody>
          <a:bodyPr>
            <a:normAutofit/>
          </a:bodyPr>
          <a:lstStyle/>
          <a:p>
            <a:pPr algn="ctr"/>
            <a:r>
              <a:rPr lang="en-US" sz="4000" u="sng" dirty="0">
                <a:solidFill>
                  <a:srgbClr val="0070C0"/>
                </a:solidFill>
                <a:latin typeface="Aharoni" pitchFamily="2" charset="-79"/>
                <a:cs typeface="Aharoni" pitchFamily="2" charset="-79"/>
              </a:rPr>
              <a:t>RESULTS :</a:t>
            </a:r>
            <a:endParaRPr lang="en-IN" sz="4000" u="sng" dirty="0">
              <a:solidFill>
                <a:srgbClr val="0070C0"/>
              </a:solidFill>
              <a:latin typeface="Aharoni" pitchFamily="2" charset="-79"/>
              <a:cs typeface="Aharoni" pitchFamily="2" charset="-79"/>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66382881"/>
              </p:ext>
            </p:extLst>
          </p:nvPr>
        </p:nvGraphicFramePr>
        <p:xfrm>
          <a:off x="1031794" y="1403797"/>
          <a:ext cx="8242208" cy="5113382"/>
        </p:xfrm>
        <a:graphic>
          <a:graphicData uri="http://schemas.openxmlformats.org/drawingml/2006/table">
            <a:tbl>
              <a:tblPr firstRow="1" bandRow="1">
                <a:tableStyleId>{5C22544A-7EE6-4342-B048-85BDC9FD1C3A}</a:tableStyleId>
              </a:tblPr>
              <a:tblGrid>
                <a:gridCol w="548641"/>
                <a:gridCol w="2769326"/>
                <a:gridCol w="2351314"/>
                <a:gridCol w="2572927"/>
              </a:tblGrid>
              <a:tr h="483154">
                <a:tc>
                  <a:txBody>
                    <a:bodyPr/>
                    <a:lstStyle/>
                    <a:p>
                      <a:pPr marL="0" marR="0" algn="ctr">
                        <a:lnSpc>
                          <a:spcPct val="150000"/>
                        </a:lnSpc>
                        <a:spcBef>
                          <a:spcPts val="0"/>
                        </a:spcBef>
                        <a:spcAft>
                          <a:spcPts val="0"/>
                        </a:spcAft>
                      </a:pPr>
                      <a:r>
                        <a:rPr lang="en-US" sz="1200" b="1" dirty="0">
                          <a:solidFill>
                            <a:srgbClr val="0070C0"/>
                          </a:solidFill>
                          <a:effectLst/>
                          <a:latin typeface="Adobe Devanagari"/>
                          <a:ea typeface="Calibri" panose="020F0502020204030204" pitchFamily="34" charset="0"/>
                          <a:cs typeface="Adobe Devanagari"/>
                        </a:rPr>
                        <a:t>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50000"/>
                        </a:lnSpc>
                        <a:spcBef>
                          <a:spcPts val="0"/>
                        </a:spcBef>
                        <a:spcAft>
                          <a:spcPts val="0"/>
                        </a:spcAft>
                      </a:pPr>
                      <a:r>
                        <a:rPr lang="en-US" sz="1200" b="1">
                          <a:solidFill>
                            <a:srgbClr val="0070C0"/>
                          </a:solidFill>
                          <a:effectLst/>
                          <a:latin typeface="Adobe Devanagari"/>
                          <a:ea typeface="Calibri" panose="020F0502020204030204" pitchFamily="34" charset="0"/>
                          <a:cs typeface="Adobe Devanagari"/>
                        </a:rPr>
                        <a:t>CLASSIFIER</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50000"/>
                        </a:lnSpc>
                        <a:spcBef>
                          <a:spcPts val="0"/>
                        </a:spcBef>
                        <a:spcAft>
                          <a:spcPts val="0"/>
                        </a:spcAft>
                      </a:pPr>
                      <a:r>
                        <a:rPr lang="en-US" sz="1200" b="1">
                          <a:solidFill>
                            <a:srgbClr val="0070C0"/>
                          </a:solidFill>
                          <a:effectLst/>
                          <a:latin typeface="Adobe Devanagari"/>
                          <a:ea typeface="Calibri" panose="020F0502020204030204" pitchFamily="34" charset="0"/>
                          <a:cs typeface="Adobe Devanagari"/>
                        </a:rPr>
                        <a:t>ACCURACY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50000"/>
                        </a:lnSpc>
                        <a:spcBef>
                          <a:spcPts val="0"/>
                        </a:spcBef>
                        <a:spcAft>
                          <a:spcPts val="0"/>
                        </a:spcAft>
                      </a:pPr>
                      <a:r>
                        <a:rPr lang="en-US" sz="1200" b="1">
                          <a:solidFill>
                            <a:srgbClr val="0070C0"/>
                          </a:solidFill>
                          <a:effectLst/>
                          <a:latin typeface="Adobe Devanagari"/>
                          <a:ea typeface="Calibri" panose="020F0502020204030204" pitchFamily="34" charset="0"/>
                          <a:cs typeface="Adobe Devanagari"/>
                        </a:rPr>
                        <a:t>F1_SCORE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r h="489865">
                <a:tc>
                  <a:txBody>
                    <a:bodyPr/>
                    <a:lstStyle/>
                    <a:p>
                      <a:pPr marL="0" marR="0" algn="ctr">
                        <a:lnSpc>
                          <a:spcPct val="150000"/>
                        </a:lnSpc>
                        <a:spcBef>
                          <a:spcPts val="0"/>
                        </a:spcBef>
                        <a:spcAft>
                          <a:spcPts val="0"/>
                        </a:spcAft>
                      </a:pPr>
                      <a:r>
                        <a:rPr lang="en-IN" sz="16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1</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Naive Bayes</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0.7434926644581165</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0.6150568181818181</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489865">
                <a:tc>
                  <a:txBody>
                    <a:bodyPr/>
                    <a:lstStyle/>
                    <a:p>
                      <a:pPr marL="0" marR="0" algn="ctr">
                        <a:lnSpc>
                          <a:spcPct val="150000"/>
                        </a:lnSpc>
                        <a:spcBef>
                          <a:spcPts val="0"/>
                        </a:spcBef>
                        <a:spcAft>
                          <a:spcPts val="0"/>
                        </a:spcAft>
                      </a:pPr>
                      <a:r>
                        <a:rPr lang="en-IN" sz="1600" b="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2</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Logistic Regression </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0.8021769995267393</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0.5777777777777778</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845519">
                <a:tc>
                  <a:txBody>
                    <a:bodyPr/>
                    <a:lstStyle/>
                    <a:p>
                      <a:pPr marL="0" marR="0" algn="ctr">
                        <a:lnSpc>
                          <a:spcPct val="150000"/>
                        </a:lnSpc>
                        <a:spcBef>
                          <a:spcPts val="0"/>
                        </a:spcBef>
                        <a:spcAft>
                          <a:spcPts val="0"/>
                        </a:spcAft>
                      </a:pPr>
                      <a:r>
                        <a:rPr lang="en-IN" sz="1600" b="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3</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Support Vector Machine</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0.7889256980596309</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0.534446764091858</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489865">
                <a:tc>
                  <a:txBody>
                    <a:bodyPr/>
                    <a:lstStyle/>
                    <a:p>
                      <a:pPr marL="0" marR="0" algn="ctr">
                        <a:lnSpc>
                          <a:spcPct val="150000"/>
                        </a:lnSpc>
                        <a:spcBef>
                          <a:spcPts val="0"/>
                        </a:spcBef>
                        <a:spcAft>
                          <a:spcPts val="0"/>
                        </a:spcAft>
                      </a:pPr>
                      <a:r>
                        <a:rPr lang="en-IN" sz="1600" b="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4</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Decision Tree</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0.7359204921911974</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0.49364791288566245</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845519">
                <a:tc>
                  <a:txBody>
                    <a:bodyPr/>
                    <a:lstStyle/>
                    <a:p>
                      <a:pPr marL="0" marR="0" algn="ctr">
                        <a:lnSpc>
                          <a:spcPct val="150000"/>
                        </a:lnSpc>
                        <a:spcBef>
                          <a:spcPts val="0"/>
                        </a:spcBef>
                        <a:spcAft>
                          <a:spcPts val="0"/>
                        </a:spcAft>
                      </a:pPr>
                      <a:r>
                        <a:rPr lang="en-IN" sz="1600" b="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5</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K Nearest Neighbours </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0.7699952673923331</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0.5281553398058253</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489865">
                <a:tc>
                  <a:txBody>
                    <a:bodyPr/>
                    <a:lstStyle/>
                    <a:p>
                      <a:pPr marL="0" marR="0" algn="ctr">
                        <a:lnSpc>
                          <a:spcPct val="150000"/>
                        </a:lnSpc>
                        <a:spcBef>
                          <a:spcPts val="0"/>
                        </a:spcBef>
                        <a:spcAft>
                          <a:spcPts val="0"/>
                        </a:spcAft>
                      </a:pPr>
                      <a:r>
                        <a:rPr lang="en-IN" sz="1600" b="1">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6</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Random Forest Classifier</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0.7860861334595362</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0.5349794238683128</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489865">
                <a:tc>
                  <a:txBody>
                    <a:bodyPr/>
                    <a:lstStyle/>
                    <a:p>
                      <a:pPr marL="0" marR="0" algn="ctr">
                        <a:lnSpc>
                          <a:spcPct val="150000"/>
                        </a:lnSpc>
                        <a:spcBef>
                          <a:spcPts val="0"/>
                        </a:spcBef>
                        <a:spcAft>
                          <a:spcPts val="0"/>
                        </a:spcAft>
                      </a:pPr>
                      <a:r>
                        <a:rPr lang="en-US" sz="1600"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7</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MLP Classifier</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0.7969711310932324</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0.5671039354187689</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r h="489865">
                <a:tc>
                  <a:txBody>
                    <a:bodyPr/>
                    <a:lstStyle/>
                    <a:p>
                      <a:pPr marL="0" marR="0" algn="ctr">
                        <a:lnSpc>
                          <a:spcPct val="150000"/>
                        </a:lnSpc>
                        <a:spcBef>
                          <a:spcPts val="0"/>
                        </a:spcBef>
                        <a:spcAft>
                          <a:spcPts val="0"/>
                        </a:spcAft>
                      </a:pPr>
                      <a:r>
                        <a:rPr lang="en-IN" sz="1600" b="1" dirty="0" smtClean="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8</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XGBoost Classifier</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0.7444391859914813</a:t>
                      </a:r>
                      <a:endParaRPr lang="en-US" sz="16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IN"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0.6041055718475073</a:t>
                      </a:r>
                      <a:endParaRPr lang="en-US" sz="1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
        <p:nvSpPr>
          <p:cNvPr id="5" name="Rectangle 1">
            <a:extLst>
              <a:ext uri="{FF2B5EF4-FFF2-40B4-BE49-F238E27FC236}">
                <a16:creationId xmlns="" xmlns:a16="http://schemas.microsoft.com/office/drawing/2014/main" id="{72E893CB-298D-48BF-A3EF-83089E7EBC95}"/>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7151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C688E-6CA3-4ACF-999A-52D50D7F02D8}"/>
              </a:ext>
            </a:extLst>
          </p:cNvPr>
          <p:cNvSpPr>
            <a:spLocks noGrp="1"/>
          </p:cNvSpPr>
          <p:nvPr>
            <p:ph type="title"/>
          </p:nvPr>
        </p:nvSpPr>
        <p:spPr>
          <a:xfrm>
            <a:off x="838200" y="177801"/>
            <a:ext cx="10515600" cy="1015999"/>
          </a:xfrm>
        </p:spPr>
        <p:txBody>
          <a:bodyPr>
            <a:normAutofit fontScale="90000"/>
          </a:bodyPr>
          <a:lstStyle/>
          <a:p>
            <a:pPr algn="ctr"/>
            <a:r>
              <a:rPr lang="en-US" sz="4000" u="sng" dirty="0">
                <a:solidFill>
                  <a:srgbClr val="0070C0"/>
                </a:solidFill>
                <a:latin typeface="Aharoni" pitchFamily="2" charset="-79"/>
                <a:cs typeface="Aharoni" pitchFamily="2" charset="-79"/>
              </a:rPr>
              <a:t/>
            </a:r>
            <a:br>
              <a:rPr lang="en-US" sz="4000" u="sng" dirty="0">
                <a:solidFill>
                  <a:srgbClr val="0070C0"/>
                </a:solidFill>
                <a:latin typeface="Aharoni" pitchFamily="2" charset="-79"/>
                <a:cs typeface="Aharoni" pitchFamily="2" charset="-79"/>
              </a:rPr>
            </a:br>
            <a:r>
              <a:rPr lang="en-US" sz="4400" u="sng" dirty="0">
                <a:solidFill>
                  <a:srgbClr val="0070C0"/>
                </a:solidFill>
                <a:latin typeface="Aharoni" pitchFamily="2" charset="-79"/>
                <a:cs typeface="Aharoni" pitchFamily="2" charset="-79"/>
              </a:rPr>
              <a:t>CONCLUSION</a:t>
            </a:r>
            <a:r>
              <a:rPr lang="en-US" sz="4000" u="sng" dirty="0">
                <a:solidFill>
                  <a:srgbClr val="0070C0"/>
                </a:solidFill>
                <a:latin typeface="Aharoni" pitchFamily="2" charset="-79"/>
                <a:cs typeface="Aharoni" pitchFamily="2" charset="-79"/>
              </a:rPr>
              <a:t> :</a:t>
            </a:r>
            <a:endParaRPr lang="en-IN" sz="4000" u="sng" dirty="0">
              <a:solidFill>
                <a:srgbClr val="0070C0"/>
              </a:solidFill>
              <a:latin typeface="Aharoni" pitchFamily="2" charset="-79"/>
              <a:cs typeface="Aharoni" pitchFamily="2" charset="-79"/>
            </a:endParaRPr>
          </a:p>
        </p:txBody>
      </p:sp>
      <p:sp>
        <p:nvSpPr>
          <p:cNvPr id="3" name="Content Placeholder 2">
            <a:extLst>
              <a:ext uri="{FF2B5EF4-FFF2-40B4-BE49-F238E27FC236}">
                <a16:creationId xmlns="" xmlns:a16="http://schemas.microsoft.com/office/drawing/2014/main" id="{3F0AA283-05C1-4D1B-A188-75E33FF50EE7}"/>
              </a:ext>
            </a:extLst>
          </p:cNvPr>
          <p:cNvSpPr>
            <a:spLocks noGrp="1"/>
          </p:cNvSpPr>
          <p:nvPr>
            <p:ph idx="1"/>
          </p:nvPr>
        </p:nvSpPr>
        <p:spPr>
          <a:xfrm>
            <a:off x="466725" y="1286932"/>
            <a:ext cx="9648825" cy="5037668"/>
          </a:xfrm>
        </p:spPr>
        <p:txBody>
          <a:bodyPr>
            <a:normAutofit fontScale="92500" lnSpcReduction="10000"/>
          </a:bodyPr>
          <a:lstStyle/>
          <a:p>
            <a:pPr marL="342900" lvl="0" indent="-342900">
              <a:lnSpc>
                <a:spcPct val="107000"/>
              </a:lnSpc>
              <a:buFont typeface="Wingdings" panose="05000000000000000000" pitchFamily="2" charset="2"/>
              <a:buChar char=""/>
            </a:pPr>
            <a:endPar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07000"/>
              </a:lnSpc>
              <a:buFont typeface="Wingdings" panose="05000000000000000000" pitchFamily="2" charset="2"/>
              <a:buChar char=""/>
            </a:pPr>
            <a:endPar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07000"/>
              </a:lnSpc>
              <a:buFont typeface="Wingdings" panose="05000000000000000000" pitchFamily="2" charset="2"/>
              <a:buChar char=""/>
            </a:pPr>
            <a:r>
              <a:rPr lang="en-US" sz="2100" dirty="0">
                <a:solidFill>
                  <a:srgbClr val="002060"/>
                </a:solidFill>
                <a:latin typeface="Times New Roman" panose="02020603050405020304" pitchFamily="18" charset="0"/>
                <a:ea typeface="Calibri" panose="020F0502020204030204" pitchFamily="34" charset="0"/>
                <a:cs typeface="Mangal" panose="02040503050203030202" pitchFamily="18" charset="0"/>
              </a:rPr>
              <a:t>S</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mall </a:t>
            </a: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and is </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unbalanced</a:t>
            </a:r>
            <a:endParaRPr lang="en-IN" sz="2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Wingdings" panose="05000000000000000000" pitchFamily="2" charset="2"/>
              <a:buChar char=""/>
            </a:pP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Pandas Profiling Report </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shows </a:t>
            </a: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various correlation coefficients and acts as good starting point for the </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EDA</a:t>
            </a:r>
            <a:endParaRPr lang="en-IN" sz="2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Wingdings" panose="05000000000000000000" pitchFamily="2" charset="2"/>
              <a:buChar char=""/>
            </a:pP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Logistic </a:t>
            </a: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Regression </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Model: most reliable: high accuracy, reasonably </a:t>
            </a: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high F1 </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score</a:t>
            </a:r>
            <a:endParaRPr lang="en-IN" sz="2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Wingdings" panose="05000000000000000000" pitchFamily="2" charset="2"/>
              <a:buChar char=""/>
            </a:pP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XGB and Naïve </a:t>
            </a:r>
            <a:r>
              <a:rPr lang="en-US" sz="2100" dirty="0" err="1" smtClean="0">
                <a:solidFill>
                  <a:srgbClr val="002060"/>
                </a:solidFill>
                <a:latin typeface="Times New Roman" panose="02020603050405020304" pitchFamily="18" charset="0"/>
                <a:ea typeface="Calibri" panose="020F0502020204030204" pitchFamily="34" charset="0"/>
                <a:cs typeface="Mangal" panose="02040503050203030202" pitchFamily="18" charset="0"/>
              </a:rPr>
              <a:t>Bayes</a:t>
            </a:r>
            <a:r>
              <a:rPr lang="en-US" sz="2100" dirty="0" smtClean="0">
                <a:solidFill>
                  <a:srgbClr val="002060"/>
                </a:solidFill>
                <a:latin typeface="Times New Roman" panose="02020603050405020304" pitchFamily="18" charset="0"/>
                <a:ea typeface="Calibri" panose="020F0502020204030204" pitchFamily="34" charset="0"/>
                <a:cs typeface="Mangal" panose="02040503050203030202" pitchFamily="18" charset="0"/>
              </a:rPr>
              <a:t>:</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a:t>
            </a:r>
            <a:r>
              <a:rPr lang="en-US" sz="2100" dirty="0">
                <a:solidFill>
                  <a:srgbClr val="002060"/>
                </a:solidFill>
                <a:latin typeface="Times New Roman" panose="02020603050405020304" pitchFamily="18" charset="0"/>
                <a:ea typeface="Calibri" panose="020F0502020204030204" pitchFamily="34" charset="0"/>
                <a:cs typeface="Mangal" panose="02040503050203030202" pitchFamily="18" charset="0"/>
              </a:rPr>
              <a:t>B</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est </a:t>
            </a: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F1 score </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but </a:t>
            </a: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cannot exceed the 75% accuracy </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mark</a:t>
            </a:r>
            <a:endParaRPr lang="en-IN" sz="2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Wingdings" panose="05000000000000000000" pitchFamily="2" charset="2"/>
              <a:buChar char=""/>
            </a:pP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Featur</a:t>
            </a:r>
            <a:r>
              <a:rPr lang="en-US" sz="2100" dirty="0" smtClean="0">
                <a:solidFill>
                  <a:srgbClr val="002060"/>
                </a:solidFill>
                <a:latin typeface="Times New Roman" panose="02020603050405020304" pitchFamily="18" charset="0"/>
                <a:ea typeface="Calibri" panose="020F0502020204030204" pitchFamily="34" charset="0"/>
                <a:cs typeface="Mangal" panose="02040503050203030202" pitchFamily="18" charset="0"/>
              </a:rPr>
              <a:t>e scaling:</a:t>
            </a:r>
            <a:r>
              <a:rPr lang="en-US" sz="2100" dirty="0">
                <a:solidFill>
                  <a:srgbClr val="002060"/>
                </a:solidFill>
                <a:latin typeface="Times New Roman" panose="02020603050405020304" pitchFamily="18" charset="0"/>
                <a:ea typeface="Calibri" panose="020F0502020204030204" pitchFamily="34" charset="0"/>
                <a:cs typeface="Mangal" panose="02040503050203030202" pitchFamily="18" charset="0"/>
              </a:rPr>
              <a:t> </a:t>
            </a:r>
            <a:r>
              <a:rPr lang="en-US" sz="2100" dirty="0" smtClean="0">
                <a:solidFill>
                  <a:srgbClr val="002060"/>
                </a:solidFill>
                <a:latin typeface="Times New Roman" panose="02020603050405020304" pitchFamily="18" charset="0"/>
                <a:ea typeface="Calibri" panose="020F0502020204030204" pitchFamily="34" charset="0"/>
                <a:cs typeface="Mangal" panose="02040503050203030202" pitchFamily="18" charset="0"/>
              </a:rPr>
              <a:t>Training SVM</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a:t>
            </a: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Otherwise</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a:t>
            </a: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0 F1 score.</a:t>
            </a:r>
            <a:endParaRPr lang="en-IN" sz="2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Wingdings" panose="05000000000000000000" pitchFamily="2" charset="2"/>
              <a:buChar char=""/>
            </a:pP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Increasing accuracy: SMOTE – </a:t>
            </a:r>
            <a:r>
              <a:rPr lang="en-US" sz="2100" dirty="0" err="1"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Hyperparameter</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tuning – Cross Validation</a:t>
            </a:r>
            <a:endParaRPr lang="en-IN" sz="2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Wingdings" panose="05000000000000000000" pitchFamily="2" charset="2"/>
              <a:buChar char=""/>
            </a:pP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An ensemble of the top four classifiers might perform better as </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well</a:t>
            </a:r>
            <a:endParaRPr lang="en-IN" sz="2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Wingdings" panose="05000000000000000000" pitchFamily="2" charset="2"/>
              <a:buChar char=""/>
            </a:pP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Best achieved by Logistic </a:t>
            </a:r>
            <a:r>
              <a:rPr lang="en-US" sz="21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Regression </a:t>
            </a:r>
            <a:r>
              <a:rPr lang="en-US" sz="21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Model</a:t>
            </a:r>
            <a:endParaRPr lang="en-US" sz="2100" dirty="0">
              <a:solidFill>
                <a:srgbClr val="002060"/>
              </a:solidFill>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Wingdings" panose="05000000000000000000" pitchFamily="2" charset="2"/>
              <a:buChar char=""/>
            </a:pPr>
            <a:r>
              <a:rPr lang="en-US" sz="2100" dirty="0" smtClean="0">
                <a:solidFill>
                  <a:srgbClr val="002060"/>
                </a:solidFill>
                <a:latin typeface="Times New Roman" panose="02020603050405020304" pitchFamily="18" charset="0"/>
                <a:ea typeface="Calibri" panose="020F0502020204030204" pitchFamily="34" charset="0"/>
                <a:cs typeface="Mangal" panose="02040503050203030202" pitchFamily="18" charset="0"/>
              </a:rPr>
              <a:t>Prioritizing customer retention</a:t>
            </a:r>
          </a:p>
          <a:p>
            <a:pPr marL="342900" lvl="0" indent="-342900">
              <a:lnSpc>
                <a:spcPct val="107000"/>
              </a:lnSpc>
              <a:spcAft>
                <a:spcPts val="800"/>
              </a:spcAft>
              <a:buFont typeface="Wingdings" panose="05000000000000000000" pitchFamily="2" charset="2"/>
              <a:buChar char=""/>
            </a:pPr>
            <a:endParaRPr lang="en-IN" sz="21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63197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8FFB50-811C-4240-B342-EEAA9F7A4F99}"/>
              </a:ext>
            </a:extLst>
          </p:cNvPr>
          <p:cNvSpPr>
            <a:spLocks noGrp="1"/>
          </p:cNvSpPr>
          <p:nvPr>
            <p:ph type="title"/>
          </p:nvPr>
        </p:nvSpPr>
        <p:spPr>
          <a:xfrm>
            <a:off x="262467" y="365125"/>
            <a:ext cx="11091333" cy="1325563"/>
          </a:xfrm>
        </p:spPr>
        <p:txBody>
          <a:bodyPr>
            <a:normAutofit fontScale="90000"/>
          </a:bodyPr>
          <a:lstStyle/>
          <a:p>
            <a:r>
              <a:rPr lang="en-US" dirty="0"/>
              <a:t>                        </a:t>
            </a:r>
            <a:br>
              <a:rPr lang="en-US" dirty="0"/>
            </a:br>
            <a:r>
              <a:rPr lang="en-US" dirty="0">
                <a:latin typeface="Aharoni" pitchFamily="2" charset="-79"/>
                <a:cs typeface="Aharoni" pitchFamily="2" charset="-79"/>
              </a:rPr>
              <a:t>                         </a:t>
            </a:r>
            <a:r>
              <a:rPr lang="en-US" u="sng" dirty="0">
                <a:solidFill>
                  <a:srgbClr val="0070C0"/>
                </a:solidFill>
                <a:latin typeface="Aharoni" pitchFamily="2" charset="-79"/>
                <a:cs typeface="Aharoni" pitchFamily="2" charset="-79"/>
              </a:rPr>
              <a:t>DATASET DETAILS</a:t>
            </a:r>
            <a:r>
              <a:rPr lang="en-US" dirty="0">
                <a:latin typeface="Aharoni" pitchFamily="2" charset="-79"/>
                <a:cs typeface="Aharoni" pitchFamily="2" charset="-79"/>
              </a:rPr>
              <a:t/>
            </a:r>
            <a:br>
              <a:rPr lang="en-US" dirty="0">
                <a:latin typeface="Aharoni" pitchFamily="2" charset="-79"/>
                <a:cs typeface="Aharoni" pitchFamily="2" charset="-79"/>
              </a:rPr>
            </a:br>
            <a:endParaRPr lang="en-IN" dirty="0">
              <a:latin typeface="Aharoni" pitchFamily="2" charset="-79"/>
              <a:cs typeface="Aharoni" pitchFamily="2" charset="-79"/>
            </a:endParaRPr>
          </a:p>
        </p:txBody>
      </p:sp>
      <p:sp>
        <p:nvSpPr>
          <p:cNvPr id="3" name="Content Placeholder 2">
            <a:extLst>
              <a:ext uri="{FF2B5EF4-FFF2-40B4-BE49-F238E27FC236}">
                <a16:creationId xmlns="" xmlns:a16="http://schemas.microsoft.com/office/drawing/2014/main" id="{C6F26194-758E-4981-B519-2841BDDBDA28}"/>
              </a:ext>
            </a:extLst>
          </p:cNvPr>
          <p:cNvSpPr>
            <a:spLocks noGrp="1"/>
          </p:cNvSpPr>
          <p:nvPr>
            <p:ph idx="1"/>
          </p:nvPr>
        </p:nvSpPr>
        <p:spPr>
          <a:xfrm>
            <a:off x="677334" y="1828800"/>
            <a:ext cx="8596668" cy="4430331"/>
          </a:xfrm>
        </p:spPr>
        <p:txBody>
          <a:bodyPr>
            <a:normAutofit/>
          </a:bodyPr>
          <a:lstStyle/>
          <a:p>
            <a:r>
              <a:rPr lang="en-US" sz="2400" dirty="0" smtClean="0">
                <a:solidFill>
                  <a:schemeClr val="accent2">
                    <a:lumMod val="50000"/>
                  </a:schemeClr>
                </a:solidFill>
                <a:latin typeface="Times New Roman" pitchFamily="18" charset="0"/>
                <a:ea typeface="Calibri" panose="020F0502020204030204" pitchFamily="34" charset="0"/>
                <a:cs typeface="Times New Roman" pitchFamily="18" charset="0"/>
              </a:rPr>
              <a:t>Information about the C</a:t>
            </a:r>
            <a:r>
              <a:rPr lang="en-US" sz="2400" dirty="0" smtClean="0">
                <a:solidFill>
                  <a:schemeClr val="accent2">
                    <a:lumMod val="50000"/>
                  </a:schemeClr>
                </a:solidFill>
                <a:effectLst/>
                <a:latin typeface="Times New Roman" pitchFamily="18" charset="0"/>
                <a:ea typeface="Calibri" panose="020F0502020204030204" pitchFamily="34" charset="0"/>
                <a:cs typeface="Times New Roman" pitchFamily="18" charset="0"/>
              </a:rPr>
              <a:t>ustomer’s </a:t>
            </a:r>
            <a:r>
              <a:rPr lang="en-US" sz="2400" dirty="0">
                <a:solidFill>
                  <a:schemeClr val="accent2">
                    <a:lumMod val="50000"/>
                  </a:schemeClr>
                </a:solidFill>
                <a:effectLst/>
                <a:latin typeface="Times New Roman" pitchFamily="18" charset="0"/>
                <a:ea typeface="Calibri" panose="020F0502020204030204" pitchFamily="34" charset="0"/>
                <a:cs typeface="Times New Roman" pitchFamily="18" charset="0"/>
              </a:rPr>
              <a:t>characteristics who use the telecom service. </a:t>
            </a:r>
            <a:endParaRPr lang="en-IN" sz="2400" dirty="0">
              <a:solidFill>
                <a:schemeClr val="accent2">
                  <a:lumMod val="50000"/>
                </a:schemeClr>
              </a:solidFill>
              <a:effectLst/>
              <a:latin typeface="Times New Roman" pitchFamily="18" charset="0"/>
              <a:ea typeface="Calibri" panose="020F0502020204030204" pitchFamily="34" charset="0"/>
              <a:cs typeface="Times New Roman" pitchFamily="18" charset="0"/>
            </a:endParaRPr>
          </a:p>
          <a:p>
            <a:r>
              <a:rPr lang="en-US" sz="2400" dirty="0" smtClean="0">
                <a:solidFill>
                  <a:schemeClr val="accent2">
                    <a:lumMod val="50000"/>
                  </a:schemeClr>
                </a:solidFill>
                <a:latin typeface="Times New Roman" pitchFamily="18" charset="0"/>
                <a:ea typeface="Calibri" panose="020F0502020204030204" pitchFamily="34" charset="0"/>
                <a:cs typeface="Times New Roman" pitchFamily="18" charset="0"/>
              </a:rPr>
              <a:t>15 highlighted features about clients</a:t>
            </a:r>
          </a:p>
          <a:p>
            <a:r>
              <a:rPr lang="en-US" sz="2400" dirty="0" smtClean="0">
                <a:solidFill>
                  <a:schemeClr val="accent2">
                    <a:lumMod val="50000"/>
                  </a:schemeClr>
                </a:solidFill>
                <a:effectLst/>
                <a:latin typeface="Times New Roman" pitchFamily="18" charset="0"/>
                <a:ea typeface="Calibri" panose="020F0502020204030204" pitchFamily="34" charset="0"/>
                <a:cs typeface="Times New Roman" pitchFamily="18" charset="0"/>
              </a:rPr>
              <a:t>Numerical features: senior citizen, tenure, monthly charges, total charges (remaining are categorical)</a:t>
            </a:r>
          </a:p>
          <a:p>
            <a:r>
              <a:rPr lang="en-US" sz="2400" dirty="0" smtClean="0">
                <a:solidFill>
                  <a:schemeClr val="accent2">
                    <a:lumMod val="50000"/>
                  </a:schemeClr>
                </a:solidFill>
                <a:effectLst/>
                <a:latin typeface="Times New Roman" pitchFamily="18" charset="0"/>
                <a:ea typeface="Calibri" panose="020F0502020204030204" pitchFamily="34" charset="0"/>
                <a:cs typeface="Times New Roman" pitchFamily="18" charset="0"/>
              </a:rPr>
              <a:t>7000 data samples in the dataset</a:t>
            </a:r>
          </a:p>
          <a:p>
            <a:r>
              <a:rPr lang="en-US" sz="2400" dirty="0" smtClean="0">
                <a:solidFill>
                  <a:schemeClr val="accent2">
                    <a:lumMod val="50000"/>
                  </a:schemeClr>
                </a:solidFill>
                <a:effectLst/>
                <a:latin typeface="Times New Roman" pitchFamily="18" charset="0"/>
                <a:ea typeface="Calibri" panose="020F0502020204030204" pitchFamily="34" charset="0"/>
                <a:cs typeface="Times New Roman" pitchFamily="18" charset="0"/>
              </a:rPr>
              <a:t>Discontinue: value1</a:t>
            </a:r>
          </a:p>
          <a:p>
            <a:r>
              <a:rPr lang="en-US" sz="2400" dirty="0" smtClean="0">
                <a:solidFill>
                  <a:schemeClr val="accent2">
                    <a:lumMod val="50000"/>
                  </a:schemeClr>
                </a:solidFill>
                <a:latin typeface="Times New Roman" pitchFamily="18" charset="0"/>
                <a:ea typeface="Calibri" panose="020F0502020204030204" pitchFamily="34" charset="0"/>
                <a:cs typeface="Times New Roman" pitchFamily="18" charset="0"/>
              </a:rPr>
              <a:t>Continue: value 0</a:t>
            </a:r>
            <a:endParaRPr lang="en-IN" sz="2400" dirty="0">
              <a:solidFill>
                <a:schemeClr val="accent2">
                  <a:lumMod val="50000"/>
                </a:schemeClr>
              </a:solidFill>
              <a:effectLst/>
              <a:latin typeface="Times New Roman" pitchFamily="18" charset="0"/>
              <a:ea typeface="Calibri" panose="020F0502020204030204" pitchFamily="34" charset="0"/>
              <a:cs typeface="Times New Roman" pitchFamily="18" charset="0"/>
            </a:endParaRPr>
          </a:p>
          <a:p>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45336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4127CD-969E-4505-A833-638B6C406AD7}"/>
              </a:ext>
            </a:extLst>
          </p:cNvPr>
          <p:cNvSpPr>
            <a:spLocks noGrp="1"/>
          </p:cNvSpPr>
          <p:nvPr>
            <p:ph type="title"/>
          </p:nvPr>
        </p:nvSpPr>
        <p:spPr/>
        <p:txBody>
          <a:bodyPr>
            <a:normAutofit fontScale="90000"/>
          </a:bodyPr>
          <a:lstStyle/>
          <a:p>
            <a:r>
              <a:rPr lang="en-US" u="sng" dirty="0">
                <a:solidFill>
                  <a:srgbClr val="0070C0"/>
                </a:solidFill>
                <a:latin typeface="Aharoni" pitchFamily="2" charset="-79"/>
                <a:cs typeface="Aharoni" pitchFamily="2" charset="-79"/>
              </a:rPr>
              <a:t>GOAL</a:t>
            </a:r>
            <a:r>
              <a:rPr lang="en-US" sz="2700" u="sng" dirty="0">
                <a:solidFill>
                  <a:srgbClr val="0070C0"/>
                </a:solidFill>
                <a:latin typeface="Aharoni" pitchFamily="2" charset="-79"/>
                <a:cs typeface="Aharoni" pitchFamily="2" charset="-79"/>
              </a:rPr>
              <a:t>:</a:t>
            </a:r>
            <a:r>
              <a:rPr lang="en-US" sz="2700" dirty="0"/>
              <a:t>  </a:t>
            </a:r>
            <a:r>
              <a:rPr lang="en-US" sz="2700" dirty="0">
                <a:effectLst/>
                <a:latin typeface="Times New Roman" pitchFamily="18" charset="0"/>
                <a:ea typeface="Calibri" panose="020F0502020204030204" pitchFamily="34" charset="0"/>
                <a:cs typeface="Times New Roman" pitchFamily="18" charset="0"/>
              </a:rPr>
              <a:t>To build an efficient and accurate Machine Learning Model using the Training dataset and precisely predict the customer churn on the Testing Dataset.</a:t>
            </a:r>
            <a:r>
              <a:rPr lang="en-IN" sz="2700" dirty="0">
                <a:effectLst/>
                <a:latin typeface="Times New Roman" pitchFamily="18" charset="0"/>
                <a:ea typeface="Calibri" panose="020F0502020204030204" pitchFamily="34" charset="0"/>
                <a:cs typeface="Times New Roman" pitchFamily="18" charset="0"/>
              </a:rPr>
              <a:t/>
            </a:r>
            <a:br>
              <a:rPr lang="en-IN" sz="2700" dirty="0">
                <a:effectLst/>
                <a:latin typeface="Times New Roman" pitchFamily="18" charset="0"/>
                <a:ea typeface="Calibri" panose="020F0502020204030204" pitchFamily="34" charset="0"/>
                <a:cs typeface="Times New Roman" pitchFamily="18" charset="0"/>
              </a:rPr>
            </a:br>
            <a:endParaRPr lang="en-IN" sz="2700" dirty="0">
              <a:latin typeface="Times New Roman" pitchFamily="18" charset="0"/>
              <a:cs typeface="Times New Roman" pitchFamily="18" charset="0"/>
            </a:endParaRPr>
          </a:p>
        </p:txBody>
      </p:sp>
      <p:pic>
        <p:nvPicPr>
          <p:cNvPr id="5" name="Content Placeholder 4">
            <a:extLst>
              <a:ext uri="{FF2B5EF4-FFF2-40B4-BE49-F238E27FC236}">
                <a16:creationId xmlns="" xmlns:a16="http://schemas.microsoft.com/office/drawing/2014/main" id="{DBEF6139-45E8-4AD4-BB4A-1062D023035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7848" y="2160588"/>
            <a:ext cx="7576342" cy="3881437"/>
          </a:xfrm>
        </p:spPr>
      </p:pic>
    </p:spTree>
    <p:extLst>
      <p:ext uri="{BB962C8B-B14F-4D97-AF65-F5344CB8AC3E}">
        <p14:creationId xmlns:p14="http://schemas.microsoft.com/office/powerpoint/2010/main" val="342750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ABF57-5173-480B-B416-DD0B258BAF25}"/>
              </a:ext>
            </a:extLst>
          </p:cNvPr>
          <p:cNvSpPr>
            <a:spLocks noGrp="1"/>
          </p:cNvSpPr>
          <p:nvPr>
            <p:ph type="title"/>
          </p:nvPr>
        </p:nvSpPr>
        <p:spPr>
          <a:xfrm>
            <a:off x="330200" y="365125"/>
            <a:ext cx="11023600" cy="1325563"/>
          </a:xfrm>
        </p:spPr>
        <p:txBody>
          <a:bodyPr>
            <a:normAutofit/>
          </a:bodyPr>
          <a:lstStyle/>
          <a:p>
            <a:r>
              <a:rPr lang="en-US" dirty="0">
                <a:solidFill>
                  <a:srgbClr val="0070C0"/>
                </a:solidFill>
                <a:latin typeface="Algerian" panose="04020705040A02060702" pitchFamily="82" charset="0"/>
              </a:rPr>
              <a:t>            </a:t>
            </a:r>
            <a:br>
              <a:rPr lang="en-US" dirty="0">
                <a:solidFill>
                  <a:srgbClr val="0070C0"/>
                </a:solidFill>
                <a:latin typeface="Algerian" panose="04020705040A02060702" pitchFamily="82" charset="0"/>
              </a:rPr>
            </a:br>
            <a:r>
              <a:rPr lang="en-US" dirty="0">
                <a:solidFill>
                  <a:srgbClr val="0070C0"/>
                </a:solidFill>
                <a:latin typeface="Algerian" panose="04020705040A02060702" pitchFamily="82" charset="0"/>
              </a:rPr>
              <a:t>             </a:t>
            </a:r>
            <a:r>
              <a:rPr lang="en-US" u="sng" dirty="0">
                <a:solidFill>
                  <a:srgbClr val="0070C0"/>
                </a:solidFill>
                <a:latin typeface="Aharoni" pitchFamily="2" charset="-79"/>
                <a:cs typeface="Aharoni" pitchFamily="2" charset="-79"/>
              </a:rPr>
              <a:t>EXPLORATORY DATA ANALYSIS</a:t>
            </a:r>
            <a:endParaRPr lang="en-IN" u="sng" dirty="0">
              <a:solidFill>
                <a:srgbClr val="0070C0"/>
              </a:solidFill>
              <a:latin typeface="Aharoni" pitchFamily="2" charset="-79"/>
              <a:cs typeface="Aharoni" pitchFamily="2" charset="-79"/>
            </a:endParaRPr>
          </a:p>
        </p:txBody>
      </p:sp>
      <p:sp>
        <p:nvSpPr>
          <p:cNvPr id="3" name="Content Placeholder 2">
            <a:extLst>
              <a:ext uri="{FF2B5EF4-FFF2-40B4-BE49-F238E27FC236}">
                <a16:creationId xmlns="" xmlns:a16="http://schemas.microsoft.com/office/drawing/2014/main" id="{F05198D8-ECB3-4C56-AFE4-C20880941909}"/>
              </a:ext>
            </a:extLst>
          </p:cNvPr>
          <p:cNvSpPr>
            <a:spLocks noGrp="1"/>
          </p:cNvSpPr>
          <p:nvPr>
            <p:ph sz="half" idx="1"/>
          </p:nvPr>
        </p:nvSpPr>
        <p:spPr>
          <a:xfrm>
            <a:off x="677334" y="2160588"/>
            <a:ext cx="4306790" cy="4124301"/>
          </a:xfrm>
        </p:spPr>
        <p:txBody>
          <a:bodyPr>
            <a:normAutofit fontScale="85000" lnSpcReduction="10000"/>
          </a:bodyPr>
          <a:lstStyle/>
          <a:p>
            <a:r>
              <a:rPr lang="en-US" sz="2400" b="1" i="1" u="sng" dirty="0">
                <a:solidFill>
                  <a:schemeClr val="tx2"/>
                </a:solidFill>
                <a:latin typeface="Times New Roman" pitchFamily="18" charset="0"/>
                <a:cs typeface="Times New Roman" pitchFamily="18" charset="0"/>
              </a:rPr>
              <a:t>IMPORTING LIBRARIES</a:t>
            </a:r>
          </a:p>
          <a:p>
            <a:pPr marL="457200">
              <a:lnSpc>
                <a:spcPct val="107000"/>
              </a:lnSpc>
              <a:spcAft>
                <a:spcPts val="800"/>
              </a:spcAft>
            </a:pPr>
            <a:r>
              <a:rPr lang="en-US" sz="2400" dirty="0" smtClean="0">
                <a:solidFill>
                  <a:schemeClr val="tx2"/>
                </a:solidFill>
                <a:effectLst/>
                <a:latin typeface="Times New Roman" pitchFamily="18" charset="0"/>
                <a:ea typeface="Calibri" panose="020F0502020204030204" pitchFamily="34" charset="0"/>
                <a:cs typeface="Times New Roman" pitchFamily="18" charset="0"/>
              </a:rPr>
              <a:t>Data </a:t>
            </a:r>
            <a:r>
              <a:rPr lang="en-US" sz="2400" dirty="0">
                <a:solidFill>
                  <a:schemeClr val="tx2"/>
                </a:solidFill>
                <a:effectLst/>
                <a:latin typeface="Times New Roman" pitchFamily="18" charset="0"/>
                <a:ea typeface="Calibri" panose="020F0502020204030204" pitchFamily="34" charset="0"/>
                <a:cs typeface="Times New Roman" pitchFamily="18" charset="0"/>
              </a:rPr>
              <a:t>Manipulation and Data </a:t>
            </a:r>
            <a:r>
              <a:rPr lang="en-US" sz="2400" dirty="0" smtClean="0">
                <a:solidFill>
                  <a:schemeClr val="tx2"/>
                </a:solidFill>
                <a:effectLst/>
                <a:latin typeface="Times New Roman" pitchFamily="18" charset="0"/>
                <a:ea typeface="Calibri" panose="020F0502020204030204" pitchFamily="34" charset="0"/>
                <a:cs typeface="Times New Roman" pitchFamily="18" charset="0"/>
              </a:rPr>
              <a:t>Visualization:</a:t>
            </a:r>
          </a:p>
          <a:p>
            <a:pPr marL="457200">
              <a:lnSpc>
                <a:spcPct val="107000"/>
              </a:lnSpc>
              <a:spcAft>
                <a:spcPts val="800"/>
              </a:spcAft>
              <a:buNone/>
            </a:pPr>
            <a:r>
              <a:rPr lang="en-US" sz="2400" dirty="0" smtClean="0">
                <a:solidFill>
                  <a:schemeClr val="tx2"/>
                </a:solidFill>
                <a:effectLst/>
                <a:latin typeface="Times New Roman" pitchFamily="18" charset="0"/>
                <a:ea typeface="Calibri" panose="020F0502020204030204" pitchFamily="34" charset="0"/>
                <a:cs typeface="Times New Roman" pitchFamily="18" charset="0"/>
              </a:rPr>
              <a:t> </a:t>
            </a:r>
            <a:r>
              <a:rPr lang="en-US" sz="2400" i="1" dirty="0" err="1">
                <a:solidFill>
                  <a:schemeClr val="tx2"/>
                </a:solidFill>
                <a:effectLst/>
                <a:latin typeface="Times New Roman" pitchFamily="18" charset="0"/>
                <a:ea typeface="Calibri" panose="020F0502020204030204" pitchFamily="34" charset="0"/>
                <a:cs typeface="Times New Roman" pitchFamily="18" charset="0"/>
              </a:rPr>
              <a:t>Numpy</a:t>
            </a:r>
            <a:r>
              <a:rPr lang="en-US" sz="2400" i="1" dirty="0">
                <a:solidFill>
                  <a:schemeClr val="tx2"/>
                </a:solidFill>
                <a:effectLst/>
                <a:latin typeface="Times New Roman" pitchFamily="18" charset="0"/>
                <a:ea typeface="Calibri" panose="020F0502020204030204" pitchFamily="34" charset="0"/>
                <a:cs typeface="Times New Roman" pitchFamily="18" charset="0"/>
              </a:rPr>
              <a:t>, Panda, Matplotlib, </a:t>
            </a:r>
            <a:r>
              <a:rPr lang="en-US" sz="2400" i="1" dirty="0" err="1" smtClean="0">
                <a:solidFill>
                  <a:schemeClr val="tx2"/>
                </a:solidFill>
                <a:effectLst/>
                <a:latin typeface="Times New Roman" pitchFamily="18" charset="0"/>
                <a:ea typeface="Calibri" panose="020F0502020204030204" pitchFamily="34" charset="0"/>
                <a:cs typeface="Times New Roman" pitchFamily="18" charset="0"/>
              </a:rPr>
              <a:t>Seaborn</a:t>
            </a:r>
            <a:endParaRPr lang="en-IN" sz="2400" dirty="0">
              <a:solidFill>
                <a:schemeClr val="tx2"/>
              </a:solidFill>
              <a:effectLst/>
              <a:latin typeface="Times New Roman" pitchFamily="18" charset="0"/>
              <a:ea typeface="Calibri" panose="020F0502020204030204" pitchFamily="34" charset="0"/>
              <a:cs typeface="Times New Roman" pitchFamily="18" charset="0"/>
            </a:endParaRPr>
          </a:p>
          <a:p>
            <a:pPr marL="457200">
              <a:lnSpc>
                <a:spcPct val="107000"/>
              </a:lnSpc>
            </a:pPr>
            <a:r>
              <a:rPr lang="en-US" sz="2400" dirty="0" smtClean="0">
                <a:solidFill>
                  <a:schemeClr val="tx2"/>
                </a:solidFill>
                <a:effectLst/>
                <a:latin typeface="Times New Roman" pitchFamily="18" charset="0"/>
                <a:ea typeface="Calibri" panose="020F0502020204030204" pitchFamily="34" charset="0"/>
                <a:cs typeface="Times New Roman" pitchFamily="18" charset="0"/>
              </a:rPr>
              <a:t>Data </a:t>
            </a:r>
            <a:r>
              <a:rPr lang="en-US" sz="2400" dirty="0">
                <a:solidFill>
                  <a:schemeClr val="tx2"/>
                </a:solidFill>
                <a:effectLst/>
                <a:latin typeface="Times New Roman" pitchFamily="18" charset="0"/>
                <a:ea typeface="Calibri" panose="020F0502020204030204" pitchFamily="34" charset="0"/>
                <a:cs typeface="Times New Roman" pitchFamily="18" charset="0"/>
              </a:rPr>
              <a:t>processing and Feature extraction </a:t>
            </a:r>
            <a:r>
              <a:rPr lang="en-US" sz="2400" dirty="0" smtClean="0">
                <a:solidFill>
                  <a:schemeClr val="tx2"/>
                </a:solidFill>
                <a:effectLst/>
                <a:latin typeface="Times New Roman" pitchFamily="18" charset="0"/>
                <a:ea typeface="Calibri" panose="020F0502020204030204" pitchFamily="34" charset="0"/>
                <a:cs typeface="Times New Roman" pitchFamily="18" charset="0"/>
              </a:rPr>
              <a:t>:</a:t>
            </a:r>
          </a:p>
          <a:p>
            <a:pPr marL="457200">
              <a:lnSpc>
                <a:spcPct val="107000"/>
              </a:lnSpc>
              <a:buNone/>
            </a:pPr>
            <a:r>
              <a:rPr lang="en-US" sz="2400" i="1" dirty="0" err="1" smtClean="0">
                <a:solidFill>
                  <a:schemeClr val="tx2"/>
                </a:solidFill>
                <a:effectLst/>
                <a:latin typeface="Times New Roman" pitchFamily="18" charset="0"/>
                <a:ea typeface="Calibri" panose="020F0502020204030204" pitchFamily="34" charset="0"/>
                <a:cs typeface="Times New Roman" pitchFamily="18" charset="0"/>
              </a:rPr>
              <a:t>SciKit</a:t>
            </a:r>
            <a:r>
              <a:rPr lang="en-US" sz="2400" i="1" dirty="0" smtClean="0">
                <a:solidFill>
                  <a:schemeClr val="tx2"/>
                </a:solidFill>
                <a:effectLst/>
                <a:latin typeface="Times New Roman" pitchFamily="18" charset="0"/>
                <a:ea typeface="Calibri" panose="020F0502020204030204" pitchFamily="34" charset="0"/>
                <a:cs typeface="Times New Roman" pitchFamily="18" charset="0"/>
              </a:rPr>
              <a:t> Learn</a:t>
            </a:r>
            <a:endParaRPr lang="en-IN" sz="2400" dirty="0">
              <a:solidFill>
                <a:schemeClr val="tx2"/>
              </a:solidFill>
              <a:effectLst/>
              <a:latin typeface="Times New Roman" pitchFamily="18" charset="0"/>
              <a:ea typeface="Calibri" panose="020F0502020204030204" pitchFamily="34" charset="0"/>
              <a:cs typeface="Times New Roman" pitchFamily="18" charset="0"/>
            </a:endParaRPr>
          </a:p>
          <a:p>
            <a:pPr marL="457200">
              <a:lnSpc>
                <a:spcPct val="107000"/>
              </a:lnSpc>
              <a:spcAft>
                <a:spcPts val="800"/>
              </a:spcAft>
            </a:pPr>
            <a:r>
              <a:rPr lang="en-US" sz="2400" dirty="0" smtClean="0">
                <a:solidFill>
                  <a:schemeClr val="tx2"/>
                </a:solidFill>
                <a:effectLst/>
                <a:latin typeface="Times New Roman" pitchFamily="18" charset="0"/>
                <a:ea typeface="Calibri" panose="020F0502020204030204" pitchFamily="34" charset="0"/>
                <a:cs typeface="Times New Roman" pitchFamily="18" charset="0"/>
              </a:rPr>
              <a:t>Machine Learning:</a:t>
            </a:r>
          </a:p>
          <a:p>
            <a:pPr marL="457200">
              <a:lnSpc>
                <a:spcPct val="107000"/>
              </a:lnSpc>
              <a:spcAft>
                <a:spcPts val="800"/>
              </a:spcAft>
              <a:buNone/>
            </a:pPr>
            <a:r>
              <a:rPr lang="en-US" sz="2400" dirty="0" smtClean="0">
                <a:solidFill>
                  <a:schemeClr val="tx2"/>
                </a:solidFill>
                <a:effectLst/>
                <a:latin typeface="Times New Roman" pitchFamily="18" charset="0"/>
                <a:ea typeface="Calibri" panose="020F0502020204030204" pitchFamily="34" charset="0"/>
                <a:cs typeface="Times New Roman" pitchFamily="18" charset="0"/>
              </a:rPr>
              <a:t> </a:t>
            </a:r>
            <a:r>
              <a:rPr lang="en-US" sz="2400" dirty="0">
                <a:solidFill>
                  <a:schemeClr val="tx2"/>
                </a:solidFill>
                <a:effectLst/>
                <a:latin typeface="Times New Roman" pitchFamily="18" charset="0"/>
                <a:ea typeface="Calibri" panose="020F0502020204030204" pitchFamily="34" charset="0"/>
                <a:cs typeface="Times New Roman" pitchFamily="18" charset="0"/>
              </a:rPr>
              <a:t>model </a:t>
            </a:r>
            <a:r>
              <a:rPr lang="en-US" sz="2400" i="1" dirty="0">
                <a:solidFill>
                  <a:schemeClr val="tx2"/>
                </a:solidFill>
                <a:effectLst/>
                <a:latin typeface="Times New Roman" pitchFamily="18" charset="0"/>
                <a:ea typeface="Calibri" panose="020F0502020204030204" pitchFamily="34" charset="0"/>
                <a:cs typeface="Times New Roman" pitchFamily="18" charset="0"/>
              </a:rPr>
              <a:t>Scikit Learn</a:t>
            </a:r>
            <a:r>
              <a:rPr lang="en-US" sz="2400" dirty="0">
                <a:solidFill>
                  <a:schemeClr val="tx2"/>
                </a:solidFill>
                <a:effectLst/>
                <a:latin typeface="Times New Roman" pitchFamily="18" charset="0"/>
                <a:ea typeface="Calibri" panose="020F0502020204030204" pitchFamily="34" charset="0"/>
                <a:cs typeface="Times New Roman" pitchFamily="18" charset="0"/>
              </a:rPr>
              <a:t> and </a:t>
            </a:r>
            <a:r>
              <a:rPr lang="en-US" sz="2400" i="1" dirty="0" err="1" smtClean="0">
                <a:solidFill>
                  <a:schemeClr val="tx2"/>
                </a:solidFill>
                <a:effectLst/>
                <a:latin typeface="Times New Roman" pitchFamily="18" charset="0"/>
                <a:ea typeface="Calibri" panose="020F0502020204030204" pitchFamily="34" charset="0"/>
                <a:cs typeface="Times New Roman" pitchFamily="18" charset="0"/>
              </a:rPr>
              <a:t>XGBoost</a:t>
            </a:r>
            <a:endParaRPr lang="en-IN" sz="2400" dirty="0">
              <a:solidFill>
                <a:schemeClr val="tx2"/>
              </a:solidFill>
              <a:effectLst/>
              <a:latin typeface="Times New Roman" pitchFamily="18" charset="0"/>
              <a:ea typeface="Calibri" panose="020F0502020204030204" pitchFamily="34" charset="0"/>
              <a:cs typeface="Times New Roman" pitchFamily="18" charset="0"/>
            </a:endParaRPr>
          </a:p>
          <a:p>
            <a:endParaRPr lang="en-IN" sz="2400" dirty="0">
              <a:latin typeface="Times New Roman" pitchFamily="18" charset="0"/>
              <a:cs typeface="Times New Roman" pitchFamily="18" charset="0"/>
            </a:endParaRPr>
          </a:p>
        </p:txBody>
      </p:sp>
      <p:pic>
        <p:nvPicPr>
          <p:cNvPr id="6" name="Content Placeholder 5">
            <a:extLst>
              <a:ext uri="{FF2B5EF4-FFF2-40B4-BE49-F238E27FC236}">
                <a16:creationId xmlns="" xmlns:a16="http://schemas.microsoft.com/office/drawing/2014/main" id="{7C50C9DE-B5CF-46DF-983B-D8F9CE9A70E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089525" y="2924374"/>
            <a:ext cx="4184650" cy="23538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4727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377E-5365-4848-9D8E-07BE30E7A661}"/>
              </a:ext>
            </a:extLst>
          </p:cNvPr>
          <p:cNvSpPr>
            <a:spLocks noGrp="1"/>
          </p:cNvSpPr>
          <p:nvPr>
            <p:ph type="title"/>
          </p:nvPr>
        </p:nvSpPr>
        <p:spPr>
          <a:xfrm>
            <a:off x="799011" y="882287"/>
            <a:ext cx="10515600" cy="833438"/>
          </a:xfrm>
        </p:spPr>
        <p:txBody>
          <a:bodyPr>
            <a:noAutofit/>
          </a:bodyPr>
          <a:lstStyle/>
          <a:p>
            <a:pPr marL="342900" lvl="0" indent="-342900">
              <a:lnSpc>
                <a:spcPct val="107000"/>
              </a:lnSpc>
            </a:pPr>
            <a:r>
              <a:rPr lang="en-US" sz="2000" b="1"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Integer</a:t>
            </a:r>
            <a: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a:t>
            </a:r>
            <a:r>
              <a:rPr lang="en-US" sz="20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Data </a:t>
            </a:r>
            <a: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type: Senior citizen, Tenure</a:t>
            </a:r>
            <a:r>
              <a:rPr lang="en-IN" sz="2000" dirty="0" smtClean="0">
                <a:solidFill>
                  <a:srgbClr val="002060"/>
                </a:solidFill>
                <a:latin typeface="Calibri" panose="020F0502020204030204" pitchFamily="34" charset="0"/>
                <a:ea typeface="Calibri" panose="020F0502020204030204" pitchFamily="34" charset="0"/>
                <a:cs typeface="Mangal" panose="02040503050203030202" pitchFamily="18" charset="0"/>
              </a:rPr>
              <a:t/>
            </a:r>
            <a:br>
              <a:rPr lang="en-IN" sz="2000" dirty="0" smtClean="0">
                <a:solidFill>
                  <a:srgbClr val="002060"/>
                </a:solidFill>
                <a:latin typeface="Calibri" panose="020F0502020204030204" pitchFamily="34" charset="0"/>
                <a:ea typeface="Calibri" panose="020F0502020204030204" pitchFamily="34" charset="0"/>
                <a:cs typeface="Mangal" panose="02040503050203030202" pitchFamily="18" charset="0"/>
              </a:rPr>
            </a:br>
            <a:r>
              <a:rPr lang="en-US" sz="2000" b="1"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Float</a:t>
            </a:r>
            <a: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a:t>
            </a:r>
            <a:r>
              <a:rPr lang="en-US" sz="20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Data </a:t>
            </a:r>
            <a: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type: Monthly Charges</a:t>
            </a: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r>
              <a:rPr lang="en-US" sz="2000" b="1"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Object</a:t>
            </a:r>
            <a:r>
              <a:rPr lang="en-US" sz="2000" dirty="0" smtClean="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type: All of the others</a:t>
            </a:r>
            <a:r>
              <a:rPr lang="en-US" sz="20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t/>
            </a:r>
            <a:br>
              <a:rPr lang="en-US" sz="20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rPr>
            </a:br>
            <a:r>
              <a:rPr lang="en-US" sz="2000" dirty="0" smtClean="0">
                <a:solidFill>
                  <a:srgbClr val="002060"/>
                </a:solidFill>
                <a:effectLst/>
                <a:latin typeface="Times New Roman" panose="02020603050405020304" pitchFamily="18" charset="0"/>
                <a:ea typeface="Calibri" panose="020F0502020204030204" pitchFamily="34" charset="0"/>
              </a:rPr>
              <a:t>The </a:t>
            </a:r>
            <a:r>
              <a:rPr lang="en-US" sz="2000" dirty="0">
                <a:solidFill>
                  <a:srgbClr val="002060"/>
                </a:solidFill>
                <a:effectLst/>
                <a:latin typeface="Times New Roman" panose="02020603050405020304" pitchFamily="18" charset="0"/>
                <a:ea typeface="Calibri" panose="020F0502020204030204" pitchFamily="34" charset="0"/>
              </a:rPr>
              <a:t>feature of </a:t>
            </a:r>
            <a:r>
              <a:rPr lang="en-US" sz="2000" i="1" dirty="0">
                <a:solidFill>
                  <a:srgbClr val="002060"/>
                </a:solidFill>
                <a:effectLst/>
                <a:latin typeface="Times New Roman" panose="02020603050405020304" pitchFamily="18" charset="0"/>
                <a:ea typeface="Calibri" panose="020F0502020204030204" pitchFamily="34" charset="0"/>
              </a:rPr>
              <a:t>Total Charges </a:t>
            </a:r>
            <a:r>
              <a:rPr lang="en-US" sz="2000" dirty="0">
                <a:solidFill>
                  <a:srgbClr val="002060"/>
                </a:solidFill>
                <a:effectLst/>
                <a:latin typeface="Times New Roman" panose="02020603050405020304" pitchFamily="18" charset="0"/>
                <a:ea typeface="Calibri" panose="020F0502020204030204" pitchFamily="34" charset="0"/>
              </a:rPr>
              <a:t>was found to be of </a:t>
            </a:r>
            <a:r>
              <a:rPr lang="en-US" sz="2000" b="1" dirty="0">
                <a:solidFill>
                  <a:srgbClr val="002060"/>
                </a:solidFill>
                <a:effectLst/>
                <a:latin typeface="Times New Roman" panose="02020603050405020304" pitchFamily="18" charset="0"/>
                <a:ea typeface="Calibri" panose="020F0502020204030204" pitchFamily="34" charset="0"/>
              </a:rPr>
              <a:t>Object</a:t>
            </a:r>
            <a:r>
              <a:rPr lang="en-US" sz="2000" dirty="0">
                <a:solidFill>
                  <a:srgbClr val="002060"/>
                </a:solidFill>
                <a:effectLst/>
                <a:latin typeface="Times New Roman" panose="02020603050405020304" pitchFamily="18" charset="0"/>
                <a:ea typeface="Calibri" panose="020F0502020204030204" pitchFamily="34" charset="0"/>
              </a:rPr>
              <a:t> type. But to successfully run the ML Model, it is necessary to convert it to </a:t>
            </a:r>
            <a:r>
              <a:rPr lang="en-US" sz="2000" b="1" dirty="0">
                <a:solidFill>
                  <a:srgbClr val="002060"/>
                </a:solidFill>
                <a:effectLst/>
                <a:latin typeface="Times New Roman" panose="02020603050405020304" pitchFamily="18" charset="0"/>
                <a:ea typeface="Calibri" panose="020F0502020204030204" pitchFamily="34" charset="0"/>
              </a:rPr>
              <a:t>Float</a:t>
            </a:r>
            <a:r>
              <a:rPr lang="en-US" sz="2000" dirty="0">
                <a:solidFill>
                  <a:srgbClr val="002060"/>
                </a:solidFill>
                <a:effectLst/>
                <a:latin typeface="Times New Roman" panose="02020603050405020304" pitchFamily="18" charset="0"/>
                <a:ea typeface="Calibri" panose="020F0502020204030204" pitchFamily="34" charset="0"/>
              </a:rPr>
              <a:t> type of data. </a:t>
            </a:r>
            <a: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t/>
            </a:r>
            <a:br>
              <a:rPr lang="en-IN" sz="2000" dirty="0">
                <a:solidFill>
                  <a:srgbClr val="002060"/>
                </a:solidFill>
                <a:effectLst/>
                <a:latin typeface="Calibri" panose="020F0502020204030204" pitchFamily="34" charset="0"/>
                <a:ea typeface="Calibri" panose="020F0502020204030204" pitchFamily="34" charset="0"/>
                <a:cs typeface="Mangal" panose="02040503050203030202" pitchFamily="18" charset="0"/>
              </a:rPr>
            </a:br>
            <a:endParaRPr lang="en-IN" sz="2000" dirty="0">
              <a:solidFill>
                <a:srgbClr val="002060"/>
              </a:solidFill>
            </a:endParaRPr>
          </a:p>
        </p:txBody>
      </p:sp>
      <p:pic>
        <p:nvPicPr>
          <p:cNvPr id="6" name="Content Placeholder 5">
            <a:extLst>
              <a:ext uri="{FF2B5EF4-FFF2-40B4-BE49-F238E27FC236}">
                <a16:creationId xmlns="" xmlns:a16="http://schemas.microsoft.com/office/drawing/2014/main" id="{772CD725-E796-4D14-8851-50EF3F8528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72510" y="2618642"/>
            <a:ext cx="4906022" cy="41275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32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31B00-CA5C-461C-9594-2DF03A78E923}"/>
              </a:ext>
            </a:extLst>
          </p:cNvPr>
          <p:cNvSpPr>
            <a:spLocks noGrp="1"/>
          </p:cNvSpPr>
          <p:nvPr>
            <p:ph type="title"/>
          </p:nvPr>
        </p:nvSpPr>
        <p:spPr>
          <a:xfrm>
            <a:off x="838200" y="269875"/>
            <a:ext cx="10515600" cy="2063750"/>
          </a:xfrm>
        </p:spPr>
        <p:txBody>
          <a:bodyPr>
            <a:normAutofit fontScale="90000"/>
          </a:bodyPr>
          <a:lstStyle/>
          <a:p>
            <a:r>
              <a:rPr lang="en-US" dirty="0">
                <a:solidFill>
                  <a:srgbClr val="0070C0"/>
                </a:solidFill>
                <a:latin typeface="Algerian" panose="04020705040A02060702" pitchFamily="82" charset="0"/>
              </a:rPr>
              <a:t/>
            </a:r>
            <a:br>
              <a:rPr lang="en-US" dirty="0">
                <a:solidFill>
                  <a:srgbClr val="0070C0"/>
                </a:solidFill>
                <a:latin typeface="Algerian" panose="04020705040A02060702" pitchFamily="82" charset="0"/>
              </a:rPr>
            </a:br>
            <a:r>
              <a:rPr lang="en-US" u="sng" dirty="0">
                <a:solidFill>
                  <a:srgbClr val="0070C0"/>
                </a:solidFill>
                <a:latin typeface="Aharoni" pitchFamily="2" charset="-79"/>
                <a:cs typeface="Aharoni" pitchFamily="2" charset="-79"/>
              </a:rPr>
              <a:t>STATISTICAL OPERATIONS:</a:t>
            </a:r>
            <a:br>
              <a:rPr lang="en-US" u="sng" dirty="0">
                <a:solidFill>
                  <a:srgbClr val="0070C0"/>
                </a:solidFill>
                <a:latin typeface="Aharoni" pitchFamily="2" charset="-79"/>
                <a:cs typeface="Aharoni" pitchFamily="2" charset="-79"/>
              </a:rPr>
            </a:br>
            <a:r>
              <a:rPr lang="en-US" dirty="0"/>
              <a:t/>
            </a:r>
            <a:br>
              <a:rPr lang="en-US" dirty="0"/>
            </a:br>
            <a:endParaRPr lang="en-IN" sz="2200" dirty="0">
              <a:solidFill>
                <a:srgbClr val="00206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EC1269F-B412-4813-BF71-D1B74777FC1E}"/>
              </a:ext>
            </a:extLst>
          </p:cNvPr>
          <p:cNvSpPr>
            <a:spLocks noGrp="1"/>
          </p:cNvSpPr>
          <p:nvPr>
            <p:ph idx="1"/>
          </p:nvPr>
        </p:nvSpPr>
        <p:spPr>
          <a:xfrm>
            <a:off x="352426" y="2143125"/>
            <a:ext cx="10610850" cy="3619500"/>
          </a:xfrm>
        </p:spPr>
        <p:txBody>
          <a:bodyPr>
            <a:normAutofit/>
          </a:bodyPr>
          <a:lstStyle/>
          <a:p>
            <a:pPr>
              <a:buNone/>
            </a:pPr>
            <a:r>
              <a:rPr lang="en-US" sz="2400" dirty="0" smtClean="0">
                <a:latin typeface="Times New Roman" pitchFamily="18" charset="0"/>
                <a:cs typeface="Times New Roman" pitchFamily="18" charset="0"/>
              </a:rPr>
              <a:t>Graphs for visualization and relation of variables</a:t>
            </a:r>
            <a:endParaRPr lang="en-US" sz="2400" dirty="0">
              <a:solidFill>
                <a:srgbClr val="0070C0"/>
              </a:solidFill>
              <a:latin typeface="Algerian" panose="04020705040A02060702" pitchFamily="82" charset="0"/>
            </a:endParaRPr>
          </a:p>
          <a:p>
            <a:pPr marL="0" indent="0">
              <a:buNone/>
            </a:pPr>
            <a:endParaRPr lang="en-US" sz="2400" dirty="0">
              <a:solidFill>
                <a:srgbClr val="0070C0"/>
              </a:solidFill>
              <a:latin typeface="Algerian" panose="04020705040A02060702" pitchFamily="82" charset="0"/>
            </a:endParaRPr>
          </a:p>
          <a:p>
            <a:r>
              <a:rPr lang="en-US" sz="2400" dirty="0">
                <a:solidFill>
                  <a:srgbClr val="0070C0"/>
                </a:solidFill>
                <a:latin typeface="Times New Roman" pitchFamily="18" charset="0"/>
                <a:cs typeface="Times New Roman" pitchFamily="18" charset="0"/>
              </a:rPr>
              <a:t> </a:t>
            </a:r>
            <a:r>
              <a:rPr lang="en-US" sz="2400" u="sng" dirty="0">
                <a:solidFill>
                  <a:srgbClr val="0070C0"/>
                </a:solidFill>
                <a:latin typeface="Times New Roman" pitchFamily="18" charset="0"/>
                <a:cs typeface="Times New Roman" pitchFamily="18" charset="0"/>
              </a:rPr>
              <a:t>HISTOGRAM:</a:t>
            </a:r>
            <a:r>
              <a:rPr lang="en-US" sz="2400" u="sng" dirty="0">
                <a:latin typeface="Times New Roman" pitchFamily="18" charset="0"/>
                <a:cs typeface="Times New Roman" pitchFamily="18" charset="0"/>
              </a:rPr>
              <a:t>  </a:t>
            </a:r>
          </a:p>
          <a:p>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p>
            <a:pPr>
              <a:buNone/>
            </a:pPr>
            <a:r>
              <a:rPr lang="en-US" sz="2400" dirty="0" smtClean="0">
                <a:solidFill>
                  <a:srgbClr val="002060"/>
                </a:solidFill>
                <a:effectLst/>
                <a:latin typeface="Times New Roman" pitchFamily="18" charset="0"/>
                <a:ea typeface="Calibri" panose="020F0502020204030204" pitchFamily="34" charset="0"/>
                <a:cs typeface="Times New Roman" pitchFamily="18" charset="0"/>
              </a:rPr>
              <a:t>Churn= (0,1)</a:t>
            </a:r>
          </a:p>
          <a:p>
            <a:r>
              <a:rPr lang="en-US" sz="2400" dirty="0" smtClean="0">
                <a:latin typeface="Times New Roman" pitchFamily="18" charset="0"/>
                <a:cs typeface="Times New Roman" pitchFamily="18" charset="0"/>
              </a:rPr>
              <a:t>Applied for each feature to </a:t>
            </a:r>
            <a:r>
              <a:rPr lang="en-US" sz="2400" dirty="0" err="1" smtClean="0">
                <a:latin typeface="Times New Roman" pitchFamily="18" charset="0"/>
                <a:cs typeface="Times New Roman" pitchFamily="18" charset="0"/>
              </a:rPr>
              <a:t>analyse</a:t>
            </a:r>
            <a:r>
              <a:rPr lang="en-US" sz="2400" dirty="0" smtClean="0">
                <a:latin typeface="Times New Roman" pitchFamily="18" charset="0"/>
                <a:cs typeface="Times New Roman" pitchFamily="18" charset="0"/>
              </a:rPr>
              <a:t> the depth</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4301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02D948-9BF4-4011-AF19-9B1474FBB653}"/>
              </a:ext>
            </a:extLst>
          </p:cNvPr>
          <p:cNvSpPr>
            <a:spLocks noGrp="1"/>
          </p:cNvSpPr>
          <p:nvPr>
            <p:ph type="title"/>
          </p:nvPr>
        </p:nvSpPr>
        <p:spPr>
          <a:xfrm>
            <a:off x="1727200" y="423333"/>
            <a:ext cx="9626600" cy="795868"/>
          </a:xfrm>
        </p:spPr>
        <p:txBody>
          <a:bodyPr>
            <a:normAutofit/>
          </a:bodyPr>
          <a:lstStyle/>
          <a:p>
            <a:r>
              <a:rPr lang="en-US" sz="4000" u="sng" dirty="0">
                <a:solidFill>
                  <a:srgbClr val="0070C0"/>
                </a:solidFill>
                <a:latin typeface="Algerian" panose="04020705040A02060702" pitchFamily="82" charset="0"/>
              </a:rPr>
              <a:t>HISTOGRAM:</a:t>
            </a:r>
            <a:endParaRPr lang="en-IN" sz="4000" u="sng" dirty="0">
              <a:solidFill>
                <a:srgbClr val="0070C0"/>
              </a:solidFill>
              <a:latin typeface="Algerian" panose="04020705040A02060702" pitchFamily="82" charset="0"/>
            </a:endParaRPr>
          </a:p>
        </p:txBody>
      </p:sp>
      <p:pic>
        <p:nvPicPr>
          <p:cNvPr id="4" name="Content Placeholder 3">
            <a:extLst>
              <a:ext uri="{FF2B5EF4-FFF2-40B4-BE49-F238E27FC236}">
                <a16:creationId xmlns="" xmlns:a16="http://schemas.microsoft.com/office/drawing/2014/main" id="{7C7F40A2-BFED-480D-88AD-C2819C68AF7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74163" y="1677964"/>
            <a:ext cx="8034985" cy="43364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1178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D16A71-1F6C-4375-9F58-2F22BFF0804C}"/>
              </a:ext>
            </a:extLst>
          </p:cNvPr>
          <p:cNvSpPr>
            <a:spLocks noGrp="1"/>
          </p:cNvSpPr>
          <p:nvPr>
            <p:ph type="title"/>
          </p:nvPr>
        </p:nvSpPr>
        <p:spPr/>
        <p:txBody>
          <a:bodyPr>
            <a:normAutofit/>
          </a:bodyPr>
          <a:lstStyle/>
          <a:p>
            <a:r>
              <a:rPr lang="en-US" u="sng" dirty="0">
                <a:solidFill>
                  <a:srgbClr val="0070C0"/>
                </a:solidFill>
                <a:latin typeface="Aharoni" pitchFamily="2" charset="-79"/>
                <a:cs typeface="Aharoni" pitchFamily="2" charset="-79"/>
              </a:rPr>
              <a:t>PIE CHART : </a:t>
            </a:r>
            <a:r>
              <a:rPr lang="en-IN" sz="2700" dirty="0">
                <a:effectLst/>
                <a:latin typeface="Calibri" panose="020F0502020204030204" pitchFamily="34" charset="0"/>
                <a:ea typeface="Calibri" panose="020F0502020204030204" pitchFamily="34" charset="0"/>
                <a:cs typeface="Mangal" panose="02040503050203030202" pitchFamily="18" charset="0"/>
              </a:rPr>
              <a:t/>
            </a:r>
            <a:br>
              <a:rPr lang="en-IN" sz="2700" dirty="0">
                <a:effectLst/>
                <a:latin typeface="Calibri" panose="020F0502020204030204" pitchFamily="34" charset="0"/>
                <a:ea typeface="Calibri" panose="020F0502020204030204" pitchFamily="34" charset="0"/>
                <a:cs typeface="Mangal" panose="02040503050203030202" pitchFamily="18" charset="0"/>
              </a:rPr>
            </a:br>
            <a:endParaRPr lang="en-IN" sz="2700" dirty="0"/>
          </a:p>
        </p:txBody>
      </p:sp>
      <p:sp>
        <p:nvSpPr>
          <p:cNvPr id="6" name="Content Placeholder 5">
            <a:extLst>
              <a:ext uri="{FF2B5EF4-FFF2-40B4-BE49-F238E27FC236}">
                <a16:creationId xmlns="" xmlns:a16="http://schemas.microsoft.com/office/drawing/2014/main" id="{65B86D14-098C-4C55-A826-8C2C330350B3}"/>
              </a:ext>
            </a:extLst>
          </p:cNvPr>
          <p:cNvSpPr>
            <a:spLocks noGrp="1"/>
          </p:cNvSpPr>
          <p:nvPr>
            <p:ph idx="1"/>
          </p:nvPr>
        </p:nvSpPr>
        <p:spPr>
          <a:xfrm>
            <a:off x="533400" y="1803401"/>
            <a:ext cx="8740602" cy="4237962"/>
          </a:xfrm>
        </p:spPr>
        <p:txBody>
          <a:bodyPr/>
          <a:lstStyle/>
          <a:p>
            <a:r>
              <a:rPr lang="en-US" dirty="0" smtClean="0">
                <a:latin typeface="Times New Roman" pitchFamily="18" charset="0"/>
                <a:cs typeface="Times New Roman" pitchFamily="18" charset="0"/>
              </a:rPr>
              <a:t>Most used method of payment is electronic check</a:t>
            </a:r>
          </a:p>
          <a:p>
            <a:r>
              <a:rPr lang="en-US" dirty="0" smtClean="0">
                <a:latin typeface="Times New Roman" pitchFamily="18" charset="0"/>
                <a:cs typeface="Times New Roman" pitchFamily="18" charset="0"/>
              </a:rPr>
              <a:t>Electronic check=mode</a:t>
            </a:r>
          </a:p>
          <a:p>
            <a:pPr>
              <a:buNone/>
            </a:pPr>
            <a:r>
              <a:rPr lang="en-US" dirty="0" smtClean="0">
                <a:latin typeface="Times New Roman" pitchFamily="18" charset="0"/>
                <a:cs typeface="Times New Roman" pitchFamily="18" charset="0"/>
              </a:rPr>
              <a:t>(mode is used for categorical features as mean is not </a:t>
            </a:r>
            <a:r>
              <a:rPr lang="en-US" dirty="0" err="1" smtClean="0">
                <a:latin typeface="Times New Roman" pitchFamily="18" charset="0"/>
                <a:cs typeface="Times New Roman" pitchFamily="18" charset="0"/>
              </a:rPr>
              <a:t>calculatable</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4E3E20E3-33B4-4646-AA7F-93D8561C3AB6}"/>
              </a:ext>
            </a:extLst>
          </p:cNvPr>
          <p:cNvPicPr/>
          <p:nvPr/>
        </p:nvPicPr>
        <p:blipFill>
          <a:blip r:embed="rId2">
            <a:extLst>
              <a:ext uri="{28A0092B-C50C-407E-A947-70E740481C1C}">
                <a14:useLocalDpi xmlns:a14="http://schemas.microsoft.com/office/drawing/2010/main" val="0"/>
              </a:ext>
            </a:extLst>
          </a:blip>
          <a:stretch>
            <a:fillRect/>
          </a:stretch>
        </p:blipFill>
        <p:spPr>
          <a:xfrm>
            <a:off x="1763494" y="3375368"/>
            <a:ext cx="5770647" cy="31027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29555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401</TotalTime>
  <Words>659</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Adobe Devanagari</vt:lpstr>
      <vt:lpstr>Aharoni</vt:lpstr>
      <vt:lpstr>Algerian</vt:lpstr>
      <vt:lpstr>Arial</vt:lpstr>
      <vt:lpstr>Calibri</vt:lpstr>
      <vt:lpstr>Mangal</vt:lpstr>
      <vt:lpstr>Symbol</vt:lpstr>
      <vt:lpstr>Times New Roman</vt:lpstr>
      <vt:lpstr>Trebuchet MS</vt:lpstr>
      <vt:lpstr>Wingdings</vt:lpstr>
      <vt:lpstr>Wingdings 3</vt:lpstr>
      <vt:lpstr>Facet</vt:lpstr>
      <vt:lpstr>                  </vt:lpstr>
      <vt:lpstr>                                        PROBLEM STATEMENT  </vt:lpstr>
      <vt:lpstr>                                                  DATASET DETAILS </vt:lpstr>
      <vt:lpstr>GOAL:  To build an efficient and accurate Machine Learning Model using the Training dataset and precisely predict the customer churn on the Testing Dataset. </vt:lpstr>
      <vt:lpstr>                          EXPLORATORY DATA ANALYSIS</vt:lpstr>
      <vt:lpstr>     Integer Data type: Senior citizen, Tenure Float Data type: Monthly Charges Object type: All of the others The feature of Total Charges was found to be of Object type. But to successfully run the ML Model, it is necessary to convert it to Float type of data.  </vt:lpstr>
      <vt:lpstr> STATISTICAL OPERATIONS:  </vt:lpstr>
      <vt:lpstr>HISTOGRAM:</vt:lpstr>
      <vt:lpstr>PIE CHART :  </vt:lpstr>
      <vt:lpstr> HEAT MAP: Correlation coefficient between two features 1. Highly correlated features = no new information 2. Good features = reasonably high correlation </vt:lpstr>
      <vt:lpstr> SPLITTING THE DATA:                  </vt:lpstr>
      <vt:lpstr> FEATURE SCALING:   </vt:lpstr>
      <vt:lpstr>               MACHINE LEARNING MODELS </vt:lpstr>
      <vt:lpstr>RANDOM FOREST CLASSIFIER :</vt:lpstr>
      <vt:lpstr> Logistic Regression Model Dependent variable is binary (data coded as 1 or 0)  P(Y=1) = f(X)      </vt:lpstr>
      <vt:lpstr>Support Vector Classifier  Classification and regression challenges Value of each feature is the value of a particular coordinate.   attributes :‘n-estimators', 'criterion', 'random state'    </vt:lpstr>
      <vt:lpstr>K-Nearest Neighbors Classifier  Euclidean method ascending order of distance values top K value most frequent class in above K value   </vt:lpstr>
      <vt:lpstr>MLP Classifier:</vt:lpstr>
      <vt:lpstr>Decision Tree Classifier:</vt:lpstr>
      <vt:lpstr>XGB Classifier:</vt:lpstr>
      <vt:lpstr>NAÏVE BAYES:</vt:lpstr>
      <vt:lpstr>RESULTS :</vt:lpstr>
      <vt:lpstr> 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LILADHAR KALE</dc:creator>
  <cp:lastModifiedBy>SAINATH</cp:lastModifiedBy>
  <cp:revision>47</cp:revision>
  <dcterms:created xsi:type="dcterms:W3CDTF">2021-07-25T17:53:20Z</dcterms:created>
  <dcterms:modified xsi:type="dcterms:W3CDTF">2021-09-01T08:31:00Z</dcterms:modified>
</cp:coreProperties>
</file>