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73" r:id="rId7"/>
    <p:sldId id="276" r:id="rId8"/>
    <p:sldId id="269" r:id="rId9"/>
    <p:sldId id="270" r:id="rId10"/>
    <p:sldId id="271" r:id="rId11"/>
    <p:sldId id="275"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9083-2786-CC7B-B275-1DCC2160A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7D8F28-F573-2B29-2DEA-04B89BE46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BD63F3-8882-0D6B-FD6E-D1DF1E1D0787}"/>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FCEEA49D-A310-DC9B-DD59-54C6A2AD0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60D2B-3EA9-6162-E35A-74EAA233394C}"/>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349617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9D6E-33E5-D5C3-3946-314395AA11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BAECEE-0D5F-F772-8422-DB216B62F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A7455-D56D-194F-A89E-57227CC3CA75}"/>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8ABF1790-E797-CE65-544F-0FA5D42E7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53BDC-84A6-DE16-2F94-38E6E807C3C1}"/>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27469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732F3-8519-8B0D-6628-39607F52FB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DFCC4-2E74-EB6F-82E5-27B670F3B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69B8F-3E1D-777F-C672-FAB9ABC4BBD3}"/>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9796830E-FAFB-B77A-C361-803871DAC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4C2B3-BC2D-4BE0-AE5E-D2CF722BB2E8}"/>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109539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E3F6-182D-9702-0297-C369A691A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19658-0441-783D-9B7F-EC26DC349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769C3-5A2C-450A-40F7-2AEB3F2A9386}"/>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B32B0A98-1135-5CD4-0C30-44412E255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3D855-E8BF-D54A-3B91-AB37B836DAB3}"/>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303386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B48-69BE-AE8B-0890-334C37F5B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70F1D9-C77A-E745-B703-2BE433D9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71ED0-0C27-F6AB-7097-63AA2AD5CD3D}"/>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F174FBEA-4FDB-6129-90DD-66CD319F4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D1322-B0F2-657B-E825-B20512211E2C}"/>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401863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E6DA-62D2-BD6E-FF84-3D7915995F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E36C39-4B89-3A61-E79A-538A530303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A9BE3F-9D90-DDE6-C67D-B151B068B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2892FA-7DBB-85A3-D29A-8F3A2B6F8364}"/>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6" name="Footer Placeholder 5">
            <a:extLst>
              <a:ext uri="{FF2B5EF4-FFF2-40B4-BE49-F238E27FC236}">
                <a16:creationId xmlns:a16="http://schemas.microsoft.com/office/drawing/2014/main" id="{03C9D815-D0ED-0A6B-A5F0-BB1E30F21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67B4A-E0A8-F63D-44C8-8F7EB9B5AB5D}"/>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174272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9B07-6753-57A9-20E6-10464E6E31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F8078-F6CE-C797-700D-720C810A1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4A879-B85E-AAA2-546C-0083E2896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9D9EB8-6D9E-3233-FA69-6CE764F97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7F0DCE-FA82-8FAD-E4DC-EDD444DC4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BA6D8E-9648-1CE7-F634-E7DE0549F0C9}"/>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8" name="Footer Placeholder 7">
            <a:extLst>
              <a:ext uri="{FF2B5EF4-FFF2-40B4-BE49-F238E27FC236}">
                <a16:creationId xmlns:a16="http://schemas.microsoft.com/office/drawing/2014/main" id="{3CCBD6EF-7D7B-3E3F-0EDB-C4445E8819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C5124-A39D-E02C-5627-4A46DFEA27AB}"/>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84088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AA20-E20C-BB1C-4008-7A3476B79A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8108E-A5AA-9538-A42D-2B343AE177F3}"/>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4" name="Footer Placeholder 3">
            <a:extLst>
              <a:ext uri="{FF2B5EF4-FFF2-40B4-BE49-F238E27FC236}">
                <a16:creationId xmlns:a16="http://schemas.microsoft.com/office/drawing/2014/main" id="{87F7B58E-C07C-20C3-B314-23BECAE2A2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0D764B-A3C5-4E33-16C8-95ADE23423D7}"/>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152953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BD524-3FFC-AF1F-FA8B-06E45D47A8BC}"/>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3" name="Footer Placeholder 2">
            <a:extLst>
              <a:ext uri="{FF2B5EF4-FFF2-40B4-BE49-F238E27FC236}">
                <a16:creationId xmlns:a16="http://schemas.microsoft.com/office/drawing/2014/main" id="{8CE6F748-DB3B-EC4C-46D8-B27FA87732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CDD9E1-825B-66CA-3D8E-14083F0DF255}"/>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208313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920D-87FD-1A08-5BFA-466C8FCE7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AAB7B3-37DA-1E95-6AF8-F74EFF5A5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4D48E3-F39D-F78E-6950-64E50E35A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5361C-5144-AF4E-4D9B-CE44114C2B2D}"/>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6" name="Footer Placeholder 5">
            <a:extLst>
              <a:ext uri="{FF2B5EF4-FFF2-40B4-BE49-F238E27FC236}">
                <a16:creationId xmlns:a16="http://schemas.microsoft.com/office/drawing/2014/main" id="{B29C8CD8-DAD2-C60C-A179-1AE3FD01F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1BFC3-A6FA-D9EA-5D73-A3A1518417E7}"/>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221757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DEB8-3EC0-2F5A-BD03-171E7A225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FAB37B-8F33-A5A3-64C9-68A2F580C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FE7A1C-2C18-F696-13AD-C6EE08F86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917D1-444F-0EF1-BEDA-8A237997DB1C}"/>
              </a:ext>
            </a:extLst>
          </p:cNvPr>
          <p:cNvSpPr>
            <a:spLocks noGrp="1"/>
          </p:cNvSpPr>
          <p:nvPr>
            <p:ph type="dt" sz="half" idx="10"/>
          </p:nvPr>
        </p:nvSpPr>
        <p:spPr/>
        <p:txBody>
          <a:bodyPr/>
          <a:lstStyle/>
          <a:p>
            <a:fld id="{9CAAE8AF-0C6D-4BFF-8E2F-A2CF23F12462}" type="datetimeFigureOut">
              <a:rPr lang="en-IN" smtClean="0"/>
              <a:t>07-03-2023</a:t>
            </a:fld>
            <a:endParaRPr lang="en-IN"/>
          </a:p>
        </p:txBody>
      </p:sp>
      <p:sp>
        <p:nvSpPr>
          <p:cNvPr id="6" name="Footer Placeholder 5">
            <a:extLst>
              <a:ext uri="{FF2B5EF4-FFF2-40B4-BE49-F238E27FC236}">
                <a16:creationId xmlns:a16="http://schemas.microsoft.com/office/drawing/2014/main" id="{DD0C7B14-3741-2DCE-5877-EA5843BB3A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9B8638-1934-948A-1A1E-7F2FE61E5A49}"/>
              </a:ext>
            </a:extLst>
          </p:cNvPr>
          <p:cNvSpPr>
            <a:spLocks noGrp="1"/>
          </p:cNvSpPr>
          <p:nvPr>
            <p:ph type="sldNum" sz="quarter" idx="12"/>
          </p:nvPr>
        </p:nvSpPr>
        <p:spPr/>
        <p:txBody>
          <a:bodyPr/>
          <a:lstStyle/>
          <a:p>
            <a:fld id="{75F43399-F4B1-4E48-9542-9BEBBF0FDC74}" type="slidenum">
              <a:rPr lang="en-IN" smtClean="0"/>
              <a:t>‹#›</a:t>
            </a:fld>
            <a:endParaRPr lang="en-IN"/>
          </a:p>
        </p:txBody>
      </p:sp>
    </p:spTree>
    <p:extLst>
      <p:ext uri="{BB962C8B-B14F-4D97-AF65-F5344CB8AC3E}">
        <p14:creationId xmlns:p14="http://schemas.microsoft.com/office/powerpoint/2010/main" val="133256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74080-F3C8-DCF7-1685-8F8E4287D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24626-B229-4780-7762-4E9E2EC8F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68C48-D300-B234-C84D-82319B1B7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AE8AF-0C6D-4BFF-8E2F-A2CF23F12462}" type="datetimeFigureOut">
              <a:rPr lang="en-IN" smtClean="0"/>
              <a:t>07-03-2023</a:t>
            </a:fld>
            <a:endParaRPr lang="en-IN"/>
          </a:p>
        </p:txBody>
      </p:sp>
      <p:sp>
        <p:nvSpPr>
          <p:cNvPr id="5" name="Footer Placeholder 4">
            <a:extLst>
              <a:ext uri="{FF2B5EF4-FFF2-40B4-BE49-F238E27FC236}">
                <a16:creationId xmlns:a16="http://schemas.microsoft.com/office/drawing/2014/main" id="{8EB25F50-7BEB-58CD-77BE-0B5AF621B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8FB899-D227-16B4-779D-1122AD66A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43399-F4B1-4E48-9542-9BEBBF0FDC74}" type="slidenum">
              <a:rPr lang="en-IN" smtClean="0"/>
              <a:t>‹#›</a:t>
            </a:fld>
            <a:endParaRPr lang="en-IN"/>
          </a:p>
        </p:txBody>
      </p:sp>
    </p:spTree>
    <p:extLst>
      <p:ext uri="{BB962C8B-B14F-4D97-AF65-F5344CB8AC3E}">
        <p14:creationId xmlns:p14="http://schemas.microsoft.com/office/powerpoint/2010/main" val="53992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fif"/></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jfif"/><Relationship Id="rId1" Type="http://schemas.openxmlformats.org/officeDocument/2006/relationships/slideLayout" Target="../slideLayouts/slideLayout7.xml"/><Relationship Id="rId5" Type="http://schemas.openxmlformats.org/officeDocument/2006/relationships/image" Target="../media/image20.jfif"/><Relationship Id="rId4" Type="http://schemas.openxmlformats.org/officeDocument/2006/relationships/image" Target="../media/image19.jfif"/></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ublic Transportation Images - Free Download on Freepik">
            <a:extLst>
              <a:ext uri="{FF2B5EF4-FFF2-40B4-BE49-F238E27FC236}">
                <a16:creationId xmlns:a16="http://schemas.microsoft.com/office/drawing/2014/main" id="{90992311-818C-5DC7-0293-76B458E60E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58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630403-16CE-AD50-B181-04B2136AB853}"/>
              </a:ext>
            </a:extLst>
          </p:cNvPr>
          <p:cNvSpPr>
            <a:spLocks noGrp="1"/>
          </p:cNvSpPr>
          <p:nvPr>
            <p:ph type="ctrTitle"/>
          </p:nvPr>
        </p:nvSpPr>
        <p:spPr>
          <a:xfrm>
            <a:off x="477981" y="1122363"/>
            <a:ext cx="4023360" cy="3204134"/>
          </a:xfrm>
        </p:spPr>
        <p:txBody>
          <a:bodyPr anchor="b">
            <a:normAutofit/>
          </a:bodyPr>
          <a:lstStyle/>
          <a:p>
            <a:pPr algn="l"/>
            <a:r>
              <a:rPr lang="en-IN" sz="4800"/>
              <a:t>Public Transportation Forecast</a:t>
            </a:r>
          </a:p>
        </p:txBody>
      </p:sp>
      <p:sp>
        <p:nvSpPr>
          <p:cNvPr id="3" name="Subtitle 2">
            <a:extLst>
              <a:ext uri="{FF2B5EF4-FFF2-40B4-BE49-F238E27FC236}">
                <a16:creationId xmlns:a16="http://schemas.microsoft.com/office/drawing/2014/main" id="{AF867473-75C6-E21A-8AA0-DFF263D14201}"/>
              </a:ext>
            </a:extLst>
          </p:cNvPr>
          <p:cNvSpPr>
            <a:spLocks noGrp="1"/>
          </p:cNvSpPr>
          <p:nvPr>
            <p:ph type="subTitle" idx="1"/>
          </p:nvPr>
        </p:nvSpPr>
        <p:spPr>
          <a:xfrm>
            <a:off x="477980" y="4872922"/>
            <a:ext cx="4023359" cy="1208141"/>
          </a:xfrm>
        </p:spPr>
        <p:txBody>
          <a:bodyPr>
            <a:normAutofit/>
          </a:bodyPr>
          <a:lstStyle/>
          <a:p>
            <a:pPr algn="l"/>
            <a:r>
              <a:rPr lang="en-IN" sz="2000"/>
              <a:t>Case Study</a:t>
            </a:r>
          </a:p>
          <a:p>
            <a:pPr algn="l"/>
            <a:r>
              <a:rPr lang="en-IN" sz="2000"/>
              <a:t>By</a:t>
            </a:r>
          </a:p>
          <a:p>
            <a:pPr algn="l"/>
            <a:r>
              <a:rPr lang="en-IN" sz="2000"/>
              <a:t>Shreya, Urvish, Adi, Salma</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164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EC6AFC-264E-B40D-A69C-C6406050EA27}"/>
              </a:ext>
            </a:extLst>
          </p:cNvPr>
          <p:cNvPicPr>
            <a:picLocks noChangeAspect="1"/>
          </p:cNvPicPr>
          <p:nvPr/>
        </p:nvPicPr>
        <p:blipFill>
          <a:blip r:embed="rId2"/>
          <a:stretch>
            <a:fillRect/>
          </a:stretch>
        </p:blipFill>
        <p:spPr>
          <a:xfrm>
            <a:off x="1385888" y="0"/>
            <a:ext cx="8929688" cy="3557429"/>
          </a:xfrm>
          <a:prstGeom prst="rect">
            <a:avLst/>
          </a:prstGeom>
        </p:spPr>
      </p:pic>
      <p:pic>
        <p:nvPicPr>
          <p:cNvPr id="13" name="Picture 12">
            <a:extLst>
              <a:ext uri="{FF2B5EF4-FFF2-40B4-BE49-F238E27FC236}">
                <a16:creationId xmlns:a16="http://schemas.microsoft.com/office/drawing/2014/main" id="{915D4C81-34D1-85C3-F39F-6E8D40D6DC71}"/>
              </a:ext>
            </a:extLst>
          </p:cNvPr>
          <p:cNvPicPr>
            <a:picLocks noChangeAspect="1"/>
          </p:cNvPicPr>
          <p:nvPr/>
        </p:nvPicPr>
        <p:blipFill>
          <a:blip r:embed="rId3"/>
          <a:stretch>
            <a:fillRect/>
          </a:stretch>
        </p:blipFill>
        <p:spPr>
          <a:xfrm>
            <a:off x="1385888" y="3629024"/>
            <a:ext cx="9486900" cy="3228975"/>
          </a:xfrm>
          <a:prstGeom prst="rect">
            <a:avLst/>
          </a:prstGeom>
        </p:spPr>
      </p:pic>
    </p:spTree>
    <p:extLst>
      <p:ext uri="{BB962C8B-B14F-4D97-AF65-F5344CB8AC3E}">
        <p14:creationId xmlns:p14="http://schemas.microsoft.com/office/powerpoint/2010/main" val="174618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F1A4A-1E21-2DEA-F4B8-9FFD9B8C6E0B}"/>
              </a:ext>
            </a:extLst>
          </p:cNvPr>
          <p:cNvPicPr>
            <a:picLocks noChangeAspect="1"/>
          </p:cNvPicPr>
          <p:nvPr/>
        </p:nvPicPr>
        <p:blipFill>
          <a:blip r:embed="rId2"/>
          <a:stretch>
            <a:fillRect/>
          </a:stretch>
        </p:blipFill>
        <p:spPr>
          <a:xfrm>
            <a:off x="1266825" y="0"/>
            <a:ext cx="9353550" cy="3181350"/>
          </a:xfrm>
          <a:prstGeom prst="rect">
            <a:avLst/>
          </a:prstGeom>
        </p:spPr>
      </p:pic>
      <p:pic>
        <p:nvPicPr>
          <p:cNvPr id="5" name="Picture 4">
            <a:extLst>
              <a:ext uri="{FF2B5EF4-FFF2-40B4-BE49-F238E27FC236}">
                <a16:creationId xmlns:a16="http://schemas.microsoft.com/office/drawing/2014/main" id="{72CB391B-704C-F1C7-56B7-41EF3AE30677}"/>
              </a:ext>
            </a:extLst>
          </p:cNvPr>
          <p:cNvPicPr>
            <a:picLocks noChangeAspect="1"/>
          </p:cNvPicPr>
          <p:nvPr/>
        </p:nvPicPr>
        <p:blipFill>
          <a:blip r:embed="rId3"/>
          <a:stretch>
            <a:fillRect/>
          </a:stretch>
        </p:blipFill>
        <p:spPr>
          <a:xfrm>
            <a:off x="1319212" y="3600450"/>
            <a:ext cx="9248775" cy="2833687"/>
          </a:xfrm>
          <a:prstGeom prst="rect">
            <a:avLst/>
          </a:prstGeom>
        </p:spPr>
      </p:pic>
    </p:spTree>
    <p:extLst>
      <p:ext uri="{BB962C8B-B14F-4D97-AF65-F5344CB8AC3E}">
        <p14:creationId xmlns:p14="http://schemas.microsoft.com/office/powerpoint/2010/main" val="127854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557F4F-652F-292D-B82E-8E9387AA8099}"/>
              </a:ext>
            </a:extLst>
          </p:cNvPr>
          <p:cNvSpPr>
            <a:spLocks noGrp="1"/>
          </p:cNvSpPr>
          <p:nvPr>
            <p:ph type="title"/>
          </p:nvPr>
        </p:nvSpPr>
        <p:spPr>
          <a:xfrm>
            <a:off x="804672" y="640080"/>
            <a:ext cx="3282696" cy="5257800"/>
          </a:xfrm>
        </p:spPr>
        <p:txBody>
          <a:bodyPr>
            <a:normAutofit/>
          </a:bodyPr>
          <a:lstStyle/>
          <a:p>
            <a:r>
              <a:rPr lang="en-IN">
                <a:solidFill>
                  <a:schemeClr val="bg1"/>
                </a:solidFill>
              </a:rPr>
              <a:t>Major Findings</a:t>
            </a:r>
          </a:p>
        </p:txBody>
      </p:sp>
      <p:sp>
        <p:nvSpPr>
          <p:cNvPr id="17" name="Content Placeholder 2">
            <a:extLst>
              <a:ext uri="{FF2B5EF4-FFF2-40B4-BE49-F238E27FC236}">
                <a16:creationId xmlns:a16="http://schemas.microsoft.com/office/drawing/2014/main" id="{483FDEA1-46E7-5121-8514-B8F3905BD8D2}"/>
              </a:ext>
            </a:extLst>
          </p:cNvPr>
          <p:cNvSpPr>
            <a:spLocks noGrp="1"/>
          </p:cNvSpPr>
          <p:nvPr>
            <p:ph idx="1"/>
          </p:nvPr>
        </p:nvSpPr>
        <p:spPr>
          <a:xfrm>
            <a:off x="5358384" y="640081"/>
            <a:ext cx="6024654" cy="5257800"/>
          </a:xfrm>
        </p:spPr>
        <p:txBody>
          <a:bodyPr anchor="ctr">
            <a:normAutofit/>
          </a:bodyPr>
          <a:lstStyle/>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Number of passengers arriving at the terminal at the beginning of the week is higher than end of the week.</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There is a consistent increase in demand every week as the number of passengers at the terminal increase from 100 passenger on 1</a:t>
            </a:r>
            <a:r>
              <a:rPr lang="en-IN" sz="1500" baseline="30000">
                <a:effectLst/>
                <a:latin typeface="Calibri" panose="020F0502020204030204" pitchFamily="34" charset="0"/>
                <a:ea typeface="Calibri" panose="020F0502020204030204" pitchFamily="34" charset="0"/>
                <a:cs typeface="Times New Roman" panose="02020603050405020304" pitchFamily="18" charset="0"/>
              </a:rPr>
              <a:t>st</a:t>
            </a:r>
            <a:r>
              <a:rPr lang="en-IN" sz="1500">
                <a:effectLst/>
                <a:latin typeface="Calibri" panose="020F0502020204030204" pitchFamily="34" charset="0"/>
                <a:ea typeface="Calibri" panose="020F0502020204030204" pitchFamily="34" charset="0"/>
                <a:cs typeface="Times New Roman" panose="02020603050405020304" pitchFamily="18" charset="0"/>
              </a:rPr>
              <a:t> march to 120 passengers on 21</a:t>
            </a:r>
            <a:r>
              <a:rPr lang="en-IN" sz="1500" baseline="30000">
                <a:effectLst/>
                <a:latin typeface="Calibri" panose="020F0502020204030204" pitchFamily="34" charset="0"/>
                <a:ea typeface="Calibri" panose="020F0502020204030204" pitchFamily="34" charset="0"/>
                <a:cs typeface="Times New Roman" panose="02020603050405020304" pitchFamily="18" charset="0"/>
              </a:rPr>
              <a:t>st</a:t>
            </a:r>
            <a:r>
              <a:rPr lang="en-IN" sz="1500">
                <a:effectLst/>
                <a:latin typeface="Calibri" panose="020F0502020204030204" pitchFamily="34" charset="0"/>
                <a:ea typeface="Calibri" panose="020F0502020204030204" pitchFamily="34" charset="0"/>
                <a:cs typeface="Times New Roman" panose="02020603050405020304" pitchFamily="18" charset="0"/>
              </a:rPr>
              <a:t> march with over 160 passengers on 8</a:t>
            </a:r>
            <a:r>
              <a:rPr lang="en-IN" sz="1500" baseline="30000">
                <a:effectLst/>
                <a:latin typeface="Calibri" panose="020F0502020204030204" pitchFamily="34" charset="0"/>
                <a:ea typeface="Calibri" panose="020F0502020204030204" pitchFamily="34" charset="0"/>
                <a:cs typeface="Times New Roman" panose="02020603050405020304" pitchFamily="18" charset="0"/>
              </a:rPr>
              <a:t>th</a:t>
            </a:r>
            <a:r>
              <a:rPr lang="en-IN" sz="1500">
                <a:effectLst/>
                <a:latin typeface="Calibri" panose="020F0502020204030204" pitchFamily="34" charset="0"/>
                <a:ea typeface="Calibri" panose="020F0502020204030204" pitchFamily="34" charset="0"/>
                <a:cs typeface="Times New Roman" panose="02020603050405020304" pitchFamily="18" charset="0"/>
              </a:rPr>
              <a:t> March.</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Distribution of demand is right skewed which means that majority of demand falls in certain range with low instances of high demand. This high demand can also be seasonal, which occurs during the first few days of the week and low demand for rest of the week.</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Highest number of passengers arrive between 5:30 PM and 8:00 PM at the terminals.</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The highest average number of passengers arrive at 6 PM followed by 7 PM and 1 PM. The least average number of passengers arrive at 6 AM.</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The highest average demand for transportation is on Mondays followed by other working days, while least demand is on Sundays.</a:t>
            </a:r>
          </a:p>
          <a:p>
            <a:pPr marL="342900" marR="0" lvl="0" indent="-342900">
              <a:spcBef>
                <a:spcPts val="0"/>
              </a:spcBef>
              <a:spcAft>
                <a:spcPts val="0"/>
              </a:spcAft>
              <a:buFont typeface="+mj-lt"/>
              <a:buAutoNum type="arabicPeriod"/>
            </a:pPr>
            <a:r>
              <a:rPr lang="en-IN" sz="1500">
                <a:effectLst/>
                <a:latin typeface="Calibri" panose="020F0502020204030204" pitchFamily="34" charset="0"/>
                <a:ea typeface="Calibri" panose="020F0502020204030204" pitchFamily="34" charset="0"/>
                <a:cs typeface="Times New Roman" panose="02020603050405020304" pitchFamily="18" charset="0"/>
              </a:rPr>
              <a:t>High autocorrelation at the lags indicate that data is nonstationary and needs to be addressed.</a:t>
            </a:r>
          </a:p>
          <a:p>
            <a:pPr marL="342900" marR="0" lvl="0" indent="-342900">
              <a:spcBef>
                <a:spcPts val="0"/>
              </a:spcBef>
              <a:spcAft>
                <a:spcPts val="800"/>
              </a:spcAft>
              <a:buFont typeface="+mj-lt"/>
              <a:buAutoNum type="arabicPeriod"/>
            </a:pPr>
            <a:r>
              <a:rPr lang="en-IN" sz="1500">
                <a:effectLst/>
                <a:latin typeface="Times New Roman" panose="02020603050405020304" pitchFamily="18" charset="0"/>
                <a:ea typeface="Calibri" panose="020F0502020204030204" pitchFamily="34" charset="0"/>
                <a:cs typeface="Times New Roman" panose="02020603050405020304" pitchFamily="18" charset="0"/>
              </a:rPr>
              <a:t>The forecasted data indicates that the demand continues the same pattern and numbers until 25</a:t>
            </a:r>
            <a:r>
              <a:rPr lang="en-IN" sz="15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IN" sz="1500">
                <a:effectLst/>
                <a:latin typeface="Times New Roman" panose="02020603050405020304" pitchFamily="18" charset="0"/>
                <a:ea typeface="Calibri" panose="020F0502020204030204" pitchFamily="34" charset="0"/>
                <a:cs typeface="Times New Roman" panose="02020603050405020304" pitchFamily="18" charset="0"/>
              </a:rPr>
              <a:t> March 2005.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p>
            <a:endParaRPr lang="en-IN" sz="1500"/>
          </a:p>
        </p:txBody>
      </p:sp>
    </p:spTree>
    <p:extLst>
      <p:ext uri="{BB962C8B-B14F-4D97-AF65-F5344CB8AC3E}">
        <p14:creationId xmlns:p14="http://schemas.microsoft.com/office/powerpoint/2010/main" val="268819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A6A5-1AC3-AD99-4623-7DFD058874D8}"/>
              </a:ext>
            </a:extLst>
          </p:cNvPr>
          <p:cNvSpPr>
            <a:spLocks noGrp="1"/>
          </p:cNvSpPr>
          <p:nvPr>
            <p:ph type="title"/>
          </p:nvPr>
        </p:nvSpPr>
        <p:spPr>
          <a:xfrm>
            <a:off x="4965430" y="629266"/>
            <a:ext cx="6586491" cy="1676603"/>
          </a:xfrm>
        </p:spPr>
        <p:txBody>
          <a:bodyPr>
            <a:normAutofit/>
          </a:bodyPr>
          <a:lstStyle/>
          <a:p>
            <a:r>
              <a:rPr lang="en-IN" sz="5400"/>
              <a:t>Recommendations</a:t>
            </a:r>
          </a:p>
        </p:txBody>
      </p:sp>
      <p:sp>
        <p:nvSpPr>
          <p:cNvPr id="3" name="Content Placeholder 2">
            <a:extLst>
              <a:ext uri="{FF2B5EF4-FFF2-40B4-BE49-F238E27FC236}">
                <a16:creationId xmlns:a16="http://schemas.microsoft.com/office/drawing/2014/main" id="{16BF7ADE-923D-A772-1F10-58D6822CF555}"/>
              </a:ext>
            </a:extLst>
          </p:cNvPr>
          <p:cNvSpPr>
            <a:spLocks noGrp="1"/>
          </p:cNvSpPr>
          <p:nvPr>
            <p:ph idx="1"/>
          </p:nvPr>
        </p:nvSpPr>
        <p:spPr>
          <a:xfrm>
            <a:off x="4965431" y="2438400"/>
            <a:ext cx="6586489" cy="3785419"/>
          </a:xfrm>
        </p:spPr>
        <p:txBody>
          <a:bodyPr>
            <a:normAutofit/>
          </a:bodyPr>
          <a:lstStyle/>
          <a:p>
            <a:pPr marL="342900" marR="0" lvl="0" indent="-342900">
              <a:spcBef>
                <a:spcPts val="0"/>
              </a:spcBef>
              <a:spcAft>
                <a:spcPts val="0"/>
              </a:spcAft>
              <a:buFont typeface="+mj-lt"/>
              <a:buAutoNum type="arabicPeriod"/>
            </a:pPr>
            <a:r>
              <a:rPr lang="en-IN" sz="2200">
                <a:effectLst/>
                <a:latin typeface="Calibri" panose="020F0502020204030204" pitchFamily="34" charset="0"/>
                <a:ea typeface="Calibri" panose="020F0502020204030204" pitchFamily="34" charset="0"/>
                <a:cs typeface="Times New Roman" panose="02020603050405020304" pitchFamily="18" charset="0"/>
              </a:rPr>
              <a:t>The number of buses should be increased during weekdays especially during the busiest times of the days at 6PM,7Pm and 8PM.</a:t>
            </a:r>
          </a:p>
          <a:p>
            <a:pPr marL="342900" marR="0" lvl="0" indent="-342900">
              <a:spcBef>
                <a:spcPts val="0"/>
              </a:spcBef>
              <a:spcAft>
                <a:spcPts val="0"/>
              </a:spcAft>
              <a:buFont typeface="+mj-lt"/>
              <a:buAutoNum type="arabicPeriod"/>
            </a:pPr>
            <a:r>
              <a:rPr lang="en-IN" sz="2200">
                <a:effectLst/>
                <a:latin typeface="Calibri" panose="020F0502020204030204" pitchFamily="34" charset="0"/>
                <a:ea typeface="Calibri" panose="020F0502020204030204" pitchFamily="34" charset="0"/>
                <a:cs typeface="Times New Roman" panose="02020603050405020304" pitchFamily="18" charset="0"/>
              </a:rPr>
              <a:t>The number of buses can be decreased during weekends and can be utilized during busy hours to reduce cost.</a:t>
            </a:r>
          </a:p>
          <a:p>
            <a:pPr marL="342900" marR="0" lvl="0" indent="-342900">
              <a:spcBef>
                <a:spcPts val="0"/>
              </a:spcBef>
              <a:spcAft>
                <a:spcPts val="0"/>
              </a:spcAft>
              <a:buFont typeface="+mj-lt"/>
              <a:buAutoNum type="arabicPeriod"/>
            </a:pPr>
            <a:r>
              <a:rPr lang="en-IN" sz="2200">
                <a:effectLst/>
                <a:latin typeface="Calibri" panose="020F0502020204030204" pitchFamily="34" charset="0"/>
                <a:ea typeface="Calibri" panose="020F0502020204030204" pitchFamily="34" charset="0"/>
                <a:cs typeface="Times New Roman" panose="02020603050405020304" pitchFamily="18" charset="0"/>
              </a:rPr>
              <a:t>The performance of the resources is to be tracked to make sure buses and terminals are well equipped for the changing demand.</a:t>
            </a:r>
          </a:p>
          <a:p>
            <a:pPr marL="342900" marR="0" lvl="0" indent="-342900">
              <a:spcBef>
                <a:spcPts val="0"/>
              </a:spcBef>
              <a:spcAft>
                <a:spcPts val="800"/>
              </a:spcAft>
              <a:buFont typeface="+mj-lt"/>
              <a:buAutoNum type="arabicPeriod"/>
            </a:pPr>
            <a:r>
              <a:rPr lang="en-IN" sz="2200">
                <a:effectLst/>
                <a:latin typeface="Calibri" panose="020F0502020204030204" pitchFamily="34" charset="0"/>
                <a:ea typeface="Calibri" panose="020F0502020204030204" pitchFamily="34" charset="0"/>
                <a:cs typeface="Times New Roman" panose="02020603050405020304" pitchFamily="18" charset="0"/>
              </a:rPr>
              <a:t>Develop a contingency plan to support sudden spikes in the passengers arriving at the terminals.</a:t>
            </a:r>
          </a:p>
          <a:p>
            <a:pPr marL="0" indent="0">
              <a:buNone/>
            </a:pPr>
            <a:endParaRPr lang="en-IN" sz="2200"/>
          </a:p>
        </p:txBody>
      </p:sp>
      <p:pic>
        <p:nvPicPr>
          <p:cNvPr id="5" name="Picture 4" descr="Interior of empty bus">
            <a:extLst>
              <a:ext uri="{FF2B5EF4-FFF2-40B4-BE49-F238E27FC236}">
                <a16:creationId xmlns:a16="http://schemas.microsoft.com/office/drawing/2014/main" id="{F272E1E9-A6DF-8AF5-3E61-3C86627C22C1}"/>
              </a:ext>
            </a:extLst>
          </p:cNvPr>
          <p:cNvPicPr>
            <a:picLocks noChangeAspect="1"/>
          </p:cNvPicPr>
          <p:nvPr/>
        </p:nvPicPr>
        <p:blipFill rotWithShape="1">
          <a:blip r:embed="rId2"/>
          <a:srcRect l="28131" r="26750" b="-1"/>
          <a:stretch/>
        </p:blipFill>
        <p:spPr>
          <a:xfrm>
            <a:off x="20" y="10"/>
            <a:ext cx="4635571" cy="6857990"/>
          </a:xfrm>
          <a:prstGeom prst="rect">
            <a:avLst/>
          </a:prstGeom>
          <a:effectLst/>
        </p:spPr>
      </p:pic>
    </p:spTree>
    <p:extLst>
      <p:ext uri="{BB962C8B-B14F-4D97-AF65-F5344CB8AC3E}">
        <p14:creationId xmlns:p14="http://schemas.microsoft.com/office/powerpoint/2010/main" val="175034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51F77-BC7F-B903-F0FE-3D7425DB6DB6}"/>
              </a:ext>
            </a:extLst>
          </p:cNvPr>
          <p:cNvSpPr>
            <a:spLocks noGrp="1"/>
          </p:cNvSpPr>
          <p:nvPr>
            <p:ph type="title"/>
          </p:nvPr>
        </p:nvSpPr>
        <p:spPr>
          <a:xfrm>
            <a:off x="640080" y="325369"/>
            <a:ext cx="4368602" cy="1956841"/>
          </a:xfrm>
        </p:spPr>
        <p:txBody>
          <a:bodyPr anchor="b">
            <a:normAutofit/>
          </a:bodyPr>
          <a:lstStyle/>
          <a:p>
            <a:r>
              <a:rPr lang="en-IN" sz="5400"/>
              <a:t>Problem Statement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2E2784-C3A8-AFAE-5256-3883687865B5}"/>
              </a:ext>
            </a:extLst>
          </p:cNvPr>
          <p:cNvSpPr>
            <a:spLocks noGrp="1"/>
          </p:cNvSpPr>
          <p:nvPr>
            <p:ph idx="1"/>
          </p:nvPr>
        </p:nvSpPr>
        <p:spPr>
          <a:xfrm>
            <a:off x="640080" y="2872899"/>
            <a:ext cx="4243589" cy="3320668"/>
          </a:xfrm>
        </p:spPr>
        <p:txBody>
          <a:bodyPr>
            <a:normAutofit/>
          </a:bodyPr>
          <a:lstStyle/>
          <a:p>
            <a:r>
              <a:rPr lang="en-IN" sz="2200" i="1">
                <a:effectLst/>
                <a:latin typeface="Calibri" panose="020F0502020204030204" pitchFamily="34" charset="0"/>
                <a:ea typeface="Calibri" panose="020F0502020204030204" pitchFamily="34" charset="0"/>
                <a:cs typeface="Times New Roman" panose="02020603050405020304" pitchFamily="18" charset="0"/>
              </a:rPr>
              <a:t>To create a forecast of future demand in planning to acquire new buses and extend its terminals to meet expected demand.</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pic>
        <p:nvPicPr>
          <p:cNvPr id="5" name="Picture 4" descr="Moving bus">
            <a:extLst>
              <a:ext uri="{FF2B5EF4-FFF2-40B4-BE49-F238E27FC236}">
                <a16:creationId xmlns:a16="http://schemas.microsoft.com/office/drawing/2014/main" id="{CBD83347-4A06-D01B-1BD4-857FCD06381D}"/>
              </a:ext>
            </a:extLst>
          </p:cNvPr>
          <p:cNvPicPr>
            <a:picLocks noChangeAspect="1"/>
          </p:cNvPicPr>
          <p:nvPr/>
        </p:nvPicPr>
        <p:blipFill rotWithShape="1">
          <a:blip r:embed="rId2"/>
          <a:srcRect l="30099" r="29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1554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54">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ublic Transportation Background Images, HD Pictures and Wallpaper For Free  Download | Pngtree">
            <a:extLst>
              <a:ext uri="{FF2B5EF4-FFF2-40B4-BE49-F238E27FC236}">
                <a16:creationId xmlns:a16="http://schemas.microsoft.com/office/drawing/2014/main" id="{C866B04D-FCAC-D51B-DB5B-852ED99CD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88" r="-1" b="-1"/>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058" name="Freeform: Shape 2057">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59" name="Freeform: Shape 2058">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060" name="Freeform: Shape 2059">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061" name="Freeform: Shape 2060">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34320807-145B-ADF5-B97E-CC0B0BDD705C}"/>
              </a:ext>
            </a:extLst>
          </p:cNvPr>
          <p:cNvSpPr>
            <a:spLocks noGrp="1"/>
          </p:cNvSpPr>
          <p:nvPr>
            <p:ph type="title"/>
          </p:nvPr>
        </p:nvSpPr>
        <p:spPr>
          <a:xfrm>
            <a:off x="804672" y="4551037"/>
            <a:ext cx="5021782" cy="1509931"/>
          </a:xfrm>
        </p:spPr>
        <p:txBody>
          <a:bodyPr>
            <a:normAutofit/>
          </a:bodyPr>
          <a:lstStyle/>
          <a:p>
            <a:r>
              <a:rPr lang="en-IN" sz="3600">
                <a:solidFill>
                  <a:schemeClr val="tx2"/>
                </a:solidFill>
              </a:rPr>
              <a:t>Understanding Data</a:t>
            </a:r>
          </a:p>
        </p:txBody>
      </p:sp>
      <p:sp>
        <p:nvSpPr>
          <p:cNvPr id="3" name="Content Placeholder 2">
            <a:extLst>
              <a:ext uri="{FF2B5EF4-FFF2-40B4-BE49-F238E27FC236}">
                <a16:creationId xmlns:a16="http://schemas.microsoft.com/office/drawing/2014/main" id="{B0466181-5B57-45F0-81B8-BCD2C6D7BFB1}"/>
              </a:ext>
            </a:extLst>
          </p:cNvPr>
          <p:cNvSpPr>
            <a:spLocks noGrp="1"/>
          </p:cNvSpPr>
          <p:nvPr>
            <p:ph idx="1"/>
          </p:nvPr>
        </p:nvSpPr>
        <p:spPr>
          <a:xfrm>
            <a:off x="6470247" y="4551037"/>
            <a:ext cx="4926411" cy="1509935"/>
          </a:xfrm>
        </p:spPr>
        <p:txBody>
          <a:bodyPr anchor="ctr">
            <a:normAutofit/>
          </a:bodyPr>
          <a:lstStyle/>
          <a:p>
            <a:r>
              <a:rPr lang="en-IN" sz="17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dataset has 1323 rows observations and 3 variables with date, time and demand that shows instances of passengers every 15 minutes from 6:30 am to 10 pm every day. The date columns are converted into date time and calculating differences between dates. </a:t>
            </a:r>
            <a:endParaRPr lang="en-IN" sz="17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solidFill>
                <a:schemeClr val="tx2"/>
              </a:solidFill>
            </a:endParaRPr>
          </a:p>
        </p:txBody>
      </p:sp>
    </p:spTree>
    <p:extLst>
      <p:ext uri="{BB962C8B-B14F-4D97-AF65-F5344CB8AC3E}">
        <p14:creationId xmlns:p14="http://schemas.microsoft.com/office/powerpoint/2010/main" val="78929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6610-315E-2662-5F25-E38C3946308D}"/>
              </a:ext>
            </a:extLst>
          </p:cNvPr>
          <p:cNvSpPr>
            <a:spLocks noGrp="1"/>
          </p:cNvSpPr>
          <p:nvPr>
            <p:ph type="title"/>
          </p:nvPr>
        </p:nvSpPr>
        <p:spPr>
          <a:xfrm>
            <a:off x="342520" y="152463"/>
            <a:ext cx="1819655" cy="1314387"/>
          </a:xfrm>
          <a:prstGeom prst="ellipse">
            <a:avLst/>
          </a:prstGeom>
        </p:spPr>
        <p:txBody>
          <a:bodyPr vert="horz" lIns="91440" tIns="45720" rIns="91440" bIns="45720" rtlCol="0" anchor="b">
            <a:normAutofit/>
          </a:bodyPr>
          <a:lstStyle/>
          <a:p>
            <a:r>
              <a:rPr lang="en-US" sz="5200" kern="1200" dirty="0">
                <a:solidFill>
                  <a:schemeClr val="tx1"/>
                </a:solidFill>
                <a:latin typeface="+mj-lt"/>
                <a:ea typeface="+mj-ea"/>
                <a:cs typeface="+mj-cs"/>
              </a:rPr>
              <a:t>EDA</a:t>
            </a:r>
          </a:p>
        </p:txBody>
      </p:sp>
      <p:pic>
        <p:nvPicPr>
          <p:cNvPr id="6" name="Content Placeholder 4">
            <a:extLst>
              <a:ext uri="{FF2B5EF4-FFF2-40B4-BE49-F238E27FC236}">
                <a16:creationId xmlns:a16="http://schemas.microsoft.com/office/drawing/2014/main" id="{92CCE032-8544-4C93-0E1E-37CFF60E75F9}"/>
              </a:ext>
            </a:extLst>
          </p:cNvPr>
          <p:cNvPicPr>
            <a:picLocks noChangeAspect="1"/>
          </p:cNvPicPr>
          <p:nvPr/>
        </p:nvPicPr>
        <p:blipFill rotWithShape="1">
          <a:blip r:embed="rId2"/>
          <a:srcRect t="676" r="4" b="672"/>
          <a:stretch/>
        </p:blipFill>
        <p:spPr>
          <a:xfrm>
            <a:off x="3635223" y="304763"/>
            <a:ext cx="4369034" cy="2704721"/>
          </a:xfrm>
          <a:prstGeom prst="rect">
            <a:avLst/>
          </a:prstGeom>
        </p:spPr>
      </p:pic>
      <p:pic>
        <p:nvPicPr>
          <p:cNvPr id="7" name="Content Placeholder 8">
            <a:extLst>
              <a:ext uri="{FF2B5EF4-FFF2-40B4-BE49-F238E27FC236}">
                <a16:creationId xmlns:a16="http://schemas.microsoft.com/office/drawing/2014/main" id="{E8D98211-3BD2-671C-C0DB-467FBD70AEA4}"/>
              </a:ext>
            </a:extLst>
          </p:cNvPr>
          <p:cNvPicPr>
            <a:picLocks noChangeAspect="1"/>
          </p:cNvPicPr>
          <p:nvPr/>
        </p:nvPicPr>
        <p:blipFill rotWithShape="1">
          <a:blip r:embed="rId3"/>
          <a:srcRect l="19669" r="6206" b="-1"/>
          <a:stretch/>
        </p:blipFill>
        <p:spPr bwMode="auto">
          <a:xfrm>
            <a:off x="3898097" y="3091609"/>
            <a:ext cx="4106159" cy="2839024"/>
          </a:xfrm>
          <a:prstGeom prst="rect">
            <a:avLst/>
          </a:prstGeom>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8530D132-E78F-92F0-E1FD-DA2B62BA67AB}"/>
              </a:ext>
            </a:extLst>
          </p:cNvPr>
          <p:cNvPicPr>
            <a:picLocks noChangeAspect="1"/>
          </p:cNvPicPr>
          <p:nvPr/>
        </p:nvPicPr>
        <p:blipFill rotWithShape="1">
          <a:blip r:embed="rId4"/>
          <a:srcRect r="31347" b="3"/>
          <a:stretch/>
        </p:blipFill>
        <p:spPr>
          <a:xfrm>
            <a:off x="319694" y="3091609"/>
            <a:ext cx="3213056" cy="3018599"/>
          </a:xfrm>
          <a:prstGeom prst="rect">
            <a:avLst/>
          </a:prstGeom>
        </p:spPr>
      </p:pic>
      <p:pic>
        <p:nvPicPr>
          <p:cNvPr id="4" name="Content Placeholder 3">
            <a:extLst>
              <a:ext uri="{FF2B5EF4-FFF2-40B4-BE49-F238E27FC236}">
                <a16:creationId xmlns:a16="http://schemas.microsoft.com/office/drawing/2014/main" id="{1F15DA43-C329-275F-2B54-98DC25AA07CE}"/>
              </a:ext>
            </a:extLst>
          </p:cNvPr>
          <p:cNvPicPr>
            <a:picLocks noChangeAspect="1"/>
          </p:cNvPicPr>
          <p:nvPr/>
        </p:nvPicPr>
        <p:blipFill rotWithShape="1">
          <a:blip r:embed="rId5"/>
          <a:srcRect l="7161" r="37061" b="3"/>
          <a:stretch/>
        </p:blipFill>
        <p:spPr>
          <a:xfrm>
            <a:off x="8291855" y="3009484"/>
            <a:ext cx="3364391" cy="3830051"/>
          </a:xfrm>
          <a:prstGeom prst="rect">
            <a:avLst/>
          </a:prstGeom>
        </p:spPr>
      </p:pic>
      <p:pic>
        <p:nvPicPr>
          <p:cNvPr id="3" name="Content Placeholder 4">
            <a:extLst>
              <a:ext uri="{FF2B5EF4-FFF2-40B4-BE49-F238E27FC236}">
                <a16:creationId xmlns:a16="http://schemas.microsoft.com/office/drawing/2014/main" id="{305BF54E-A822-8948-29F3-82FA7C310684}"/>
              </a:ext>
            </a:extLst>
          </p:cNvPr>
          <p:cNvPicPr>
            <a:picLocks noChangeAspect="1"/>
          </p:cNvPicPr>
          <p:nvPr/>
        </p:nvPicPr>
        <p:blipFill>
          <a:blip r:embed="rId6"/>
          <a:stretch>
            <a:fillRect/>
          </a:stretch>
        </p:blipFill>
        <p:spPr>
          <a:xfrm>
            <a:off x="8133756" y="448054"/>
            <a:ext cx="3522490" cy="2227974"/>
          </a:xfrm>
          <a:prstGeom prst="rect">
            <a:avLst/>
          </a:prstGeom>
        </p:spPr>
      </p:pic>
    </p:spTree>
    <p:extLst>
      <p:ext uri="{BB962C8B-B14F-4D97-AF65-F5344CB8AC3E}">
        <p14:creationId xmlns:p14="http://schemas.microsoft.com/office/powerpoint/2010/main" val="49110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2D5420C0-5D40-4919-92B7-66BB5954CAA9}"/>
              </a:ext>
            </a:extLst>
          </p:cNvPr>
          <p:cNvPicPr>
            <a:picLocks noChangeAspect="1"/>
          </p:cNvPicPr>
          <p:nvPr/>
        </p:nvPicPr>
        <p:blipFill>
          <a:blip r:embed="rId2"/>
          <a:stretch>
            <a:fillRect/>
          </a:stretch>
        </p:blipFill>
        <p:spPr>
          <a:xfrm>
            <a:off x="4038600" y="1136650"/>
            <a:ext cx="3559175" cy="2301875"/>
          </a:xfrm>
          <a:prstGeom prst="rect">
            <a:avLst/>
          </a:prstGeom>
        </p:spPr>
      </p:pic>
      <p:pic>
        <p:nvPicPr>
          <p:cNvPr id="10" name="Content Placeholder 4">
            <a:extLst>
              <a:ext uri="{FF2B5EF4-FFF2-40B4-BE49-F238E27FC236}">
                <a16:creationId xmlns:a16="http://schemas.microsoft.com/office/drawing/2014/main" id="{2C83D7D2-5E6E-D5B6-8F49-38B7E124DAAA}"/>
              </a:ext>
            </a:extLst>
          </p:cNvPr>
          <p:cNvPicPr>
            <a:picLocks noChangeAspect="1"/>
          </p:cNvPicPr>
          <p:nvPr/>
        </p:nvPicPr>
        <p:blipFill>
          <a:blip r:embed="rId3"/>
          <a:stretch>
            <a:fillRect/>
          </a:stretch>
        </p:blipFill>
        <p:spPr>
          <a:xfrm>
            <a:off x="4038600" y="3494088"/>
            <a:ext cx="3559175" cy="2220913"/>
          </a:xfrm>
          <a:prstGeom prst="rect">
            <a:avLst/>
          </a:prstGeom>
        </p:spPr>
      </p:pic>
      <p:pic>
        <p:nvPicPr>
          <p:cNvPr id="7" name="Content Placeholder 6">
            <a:extLst>
              <a:ext uri="{FF2B5EF4-FFF2-40B4-BE49-F238E27FC236}">
                <a16:creationId xmlns:a16="http://schemas.microsoft.com/office/drawing/2014/main" id="{641D2ABA-F8CF-E78D-9685-915BBCE0A975}"/>
              </a:ext>
            </a:extLst>
          </p:cNvPr>
          <p:cNvPicPr>
            <a:picLocks noGrp="1" noChangeAspect="1"/>
          </p:cNvPicPr>
          <p:nvPr>
            <p:ph idx="1"/>
          </p:nvPr>
        </p:nvPicPr>
        <p:blipFill>
          <a:blip r:embed="rId4"/>
          <a:stretch>
            <a:fillRect/>
          </a:stretch>
        </p:blipFill>
        <p:spPr bwMode="auto">
          <a:xfrm>
            <a:off x="7651750" y="1136650"/>
            <a:ext cx="3571875" cy="2238375"/>
          </a:xfrm>
          <a:prstGeom prst="rect">
            <a:avLst/>
          </a:prstGeom>
          <a:extLst>
            <a:ext uri="{909E8E84-426E-40DD-AFC4-6F175D3DCCD1}">
              <a14:hiddenFill xmlns:a14="http://schemas.microsoft.com/office/drawing/2010/main">
                <a:solidFill>
                  <a:srgbClr val="FFFFFF"/>
                </a:solidFill>
              </a14:hiddenFill>
            </a:ext>
          </a:extLst>
        </p:spPr>
      </p:pic>
      <p:pic>
        <p:nvPicPr>
          <p:cNvPr id="9" name="Content Placeholder 4">
            <a:extLst>
              <a:ext uri="{FF2B5EF4-FFF2-40B4-BE49-F238E27FC236}">
                <a16:creationId xmlns:a16="http://schemas.microsoft.com/office/drawing/2014/main" id="{3BAF85E2-2D5A-4CFF-BB53-C7529227D350}"/>
              </a:ext>
            </a:extLst>
          </p:cNvPr>
          <p:cNvPicPr>
            <a:picLocks noChangeAspect="1"/>
          </p:cNvPicPr>
          <p:nvPr/>
        </p:nvPicPr>
        <p:blipFill>
          <a:blip r:embed="rId5"/>
          <a:stretch>
            <a:fillRect/>
          </a:stretch>
        </p:blipFill>
        <p:spPr>
          <a:xfrm>
            <a:off x="7651750" y="3430588"/>
            <a:ext cx="3571875" cy="2284413"/>
          </a:xfrm>
          <a:prstGeom prst="rect">
            <a:avLst/>
          </a:prstGeom>
        </p:spPr>
      </p:pic>
      <p:sp>
        <p:nvSpPr>
          <p:cNvPr id="2" name="Title 1">
            <a:extLst>
              <a:ext uri="{FF2B5EF4-FFF2-40B4-BE49-F238E27FC236}">
                <a16:creationId xmlns:a16="http://schemas.microsoft.com/office/drawing/2014/main" id="{E1CA7985-FEC9-D260-C7FA-B5A5CEC585E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EDA</a:t>
            </a:r>
          </a:p>
        </p:txBody>
      </p:sp>
    </p:spTree>
    <p:extLst>
      <p:ext uri="{BB962C8B-B14F-4D97-AF65-F5344CB8AC3E}">
        <p14:creationId xmlns:p14="http://schemas.microsoft.com/office/powerpoint/2010/main" val="365159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a:extLst>
              <a:ext uri="{FF2B5EF4-FFF2-40B4-BE49-F238E27FC236}">
                <a16:creationId xmlns:a16="http://schemas.microsoft.com/office/drawing/2014/main" id="{FC61B694-7AA0-B7F1-FA97-110D3F893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040" y="0"/>
            <a:ext cx="4686300" cy="3619500"/>
          </a:xfrm>
          <a:prstGeom prst="rect">
            <a:avLst/>
          </a:prstGeom>
        </p:spPr>
      </p:pic>
      <p:pic>
        <p:nvPicPr>
          <p:cNvPr id="11" name="Picture 10" descr="Chart&#10;&#10;Description automatically generated">
            <a:extLst>
              <a:ext uri="{FF2B5EF4-FFF2-40B4-BE49-F238E27FC236}">
                <a16:creationId xmlns:a16="http://schemas.microsoft.com/office/drawing/2014/main" id="{6286779B-626B-8263-B943-D2135D0F0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5" y="0"/>
            <a:ext cx="4686300" cy="3619500"/>
          </a:xfrm>
          <a:prstGeom prst="rect">
            <a:avLst/>
          </a:prstGeom>
        </p:spPr>
      </p:pic>
      <p:pic>
        <p:nvPicPr>
          <p:cNvPr id="15" name="Picture 14" descr="Chart, histogram&#10;&#10;Description automatically generated">
            <a:extLst>
              <a:ext uri="{FF2B5EF4-FFF2-40B4-BE49-F238E27FC236}">
                <a16:creationId xmlns:a16="http://schemas.microsoft.com/office/drawing/2014/main" id="{0475C697-5A09-BC5E-800F-E45ACB5CF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50" y="3152775"/>
            <a:ext cx="4686300" cy="3619500"/>
          </a:xfrm>
          <a:prstGeom prst="rect">
            <a:avLst/>
          </a:prstGeom>
        </p:spPr>
      </p:pic>
      <p:pic>
        <p:nvPicPr>
          <p:cNvPr id="30" name="Picture 29" descr="Chart, histogram&#10;&#10;Description automatically generated">
            <a:extLst>
              <a:ext uri="{FF2B5EF4-FFF2-40B4-BE49-F238E27FC236}">
                <a16:creationId xmlns:a16="http://schemas.microsoft.com/office/drawing/2014/main" id="{A8FEC71C-2124-4756-10A4-829515C41359}"/>
              </a:ext>
            </a:extLst>
          </p:cNvPr>
          <p:cNvPicPr>
            <a:picLocks noChangeAspect="1"/>
          </p:cNvPicPr>
          <p:nvPr/>
        </p:nvPicPr>
        <p:blipFill>
          <a:blip r:embed="rId5"/>
          <a:stretch>
            <a:fillRect/>
          </a:stretch>
        </p:blipFill>
        <p:spPr>
          <a:xfrm>
            <a:off x="286040" y="3482975"/>
            <a:ext cx="6121400" cy="3289300"/>
          </a:xfrm>
          <a:prstGeom prst="rect">
            <a:avLst/>
          </a:prstGeom>
        </p:spPr>
      </p:pic>
    </p:spTree>
    <p:extLst>
      <p:ext uri="{BB962C8B-B14F-4D97-AF65-F5344CB8AC3E}">
        <p14:creationId xmlns:p14="http://schemas.microsoft.com/office/powerpoint/2010/main" val="156876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6465D5C-C83C-2B1E-E207-2FB8F8D144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Chart, box and whisker chart&#10;&#10;Description automatically generated">
            <a:extLst>
              <a:ext uri="{FF2B5EF4-FFF2-40B4-BE49-F238E27FC236}">
                <a16:creationId xmlns:a16="http://schemas.microsoft.com/office/drawing/2014/main" id="{85B34BA1-45E7-4D77-4C6F-174C3B9CD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21" y="105930"/>
            <a:ext cx="4686300" cy="3619500"/>
          </a:xfrm>
          <a:prstGeom prst="rect">
            <a:avLst/>
          </a:prstGeom>
        </p:spPr>
      </p:pic>
      <p:pic>
        <p:nvPicPr>
          <p:cNvPr id="8" name="Picture 7" descr="Chart&#10;&#10;Description automatically generated">
            <a:extLst>
              <a:ext uri="{FF2B5EF4-FFF2-40B4-BE49-F238E27FC236}">
                <a16:creationId xmlns:a16="http://schemas.microsoft.com/office/drawing/2014/main" id="{76CA44C9-33A2-8333-A266-BFD75033A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996" y="3238500"/>
            <a:ext cx="4686300" cy="3619500"/>
          </a:xfrm>
          <a:prstGeom prst="rect">
            <a:avLst/>
          </a:prstGeom>
        </p:spPr>
      </p:pic>
      <p:pic>
        <p:nvPicPr>
          <p:cNvPr id="9" name="Picture 8" descr="Chart, bar chart&#10;&#10;Description automatically generated">
            <a:extLst>
              <a:ext uri="{FF2B5EF4-FFF2-40B4-BE49-F238E27FC236}">
                <a16:creationId xmlns:a16="http://schemas.microsoft.com/office/drawing/2014/main" id="{2DF0D861-AF0B-034C-A2AF-54435455D1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5" y="52791"/>
            <a:ext cx="6228576" cy="3422579"/>
          </a:xfrm>
          <a:prstGeom prst="rect">
            <a:avLst/>
          </a:prstGeom>
        </p:spPr>
      </p:pic>
      <p:pic>
        <p:nvPicPr>
          <p:cNvPr id="10" name="Picture 9" descr="Text&#10;&#10;Description automatically generated">
            <a:extLst>
              <a:ext uri="{FF2B5EF4-FFF2-40B4-BE49-F238E27FC236}">
                <a16:creationId xmlns:a16="http://schemas.microsoft.com/office/drawing/2014/main" id="{A5A38DDE-A703-E781-1285-8339041E01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385" y="3525062"/>
            <a:ext cx="6228576" cy="3046375"/>
          </a:xfrm>
          <a:prstGeom prst="rect">
            <a:avLst/>
          </a:prstGeom>
        </p:spPr>
      </p:pic>
    </p:spTree>
    <p:extLst>
      <p:ext uri="{BB962C8B-B14F-4D97-AF65-F5344CB8AC3E}">
        <p14:creationId xmlns:p14="http://schemas.microsoft.com/office/powerpoint/2010/main" val="256578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F96ED2D-EFE0-3755-99A6-5352258AA20C}"/>
              </a:ext>
            </a:extLst>
          </p:cNvPr>
          <p:cNvPicPr>
            <a:picLocks noGrp="1" noChangeAspect="1"/>
          </p:cNvPicPr>
          <p:nvPr>
            <p:ph idx="1"/>
          </p:nvPr>
        </p:nvPicPr>
        <p:blipFill>
          <a:blip r:embed="rId2"/>
          <a:stretch>
            <a:fillRect/>
          </a:stretch>
        </p:blipFill>
        <p:spPr>
          <a:xfrm>
            <a:off x="0" y="-99219"/>
            <a:ext cx="12382500" cy="3432969"/>
          </a:xfrm>
        </p:spPr>
      </p:pic>
      <p:pic>
        <p:nvPicPr>
          <p:cNvPr id="9" name="Content Placeholder 8">
            <a:extLst>
              <a:ext uri="{FF2B5EF4-FFF2-40B4-BE49-F238E27FC236}">
                <a16:creationId xmlns:a16="http://schemas.microsoft.com/office/drawing/2014/main" id="{8DFE8AD0-6FDF-E428-FCC2-1744D709F897}"/>
              </a:ext>
            </a:extLst>
          </p:cNvPr>
          <p:cNvPicPr>
            <a:picLocks noChangeAspect="1"/>
          </p:cNvPicPr>
          <p:nvPr/>
        </p:nvPicPr>
        <p:blipFill>
          <a:blip r:embed="rId3"/>
          <a:stretch>
            <a:fillRect/>
          </a:stretch>
        </p:blipFill>
        <p:spPr>
          <a:xfrm>
            <a:off x="137534" y="2899569"/>
            <a:ext cx="12382500" cy="3714750"/>
          </a:xfrm>
          <a:prstGeom prst="rect">
            <a:avLst/>
          </a:prstGeom>
        </p:spPr>
      </p:pic>
    </p:spTree>
    <p:extLst>
      <p:ext uri="{BB962C8B-B14F-4D97-AF65-F5344CB8AC3E}">
        <p14:creationId xmlns:p14="http://schemas.microsoft.com/office/powerpoint/2010/main" val="9913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a:extLst>
              <a:ext uri="{FF2B5EF4-FFF2-40B4-BE49-F238E27FC236}">
                <a16:creationId xmlns:a16="http://schemas.microsoft.com/office/drawing/2014/main" id="{F1752370-E443-26FA-BD3A-30088A04B2D1}"/>
              </a:ext>
            </a:extLst>
          </p:cNvPr>
          <p:cNvPicPr>
            <a:picLocks noChangeAspect="1"/>
          </p:cNvPicPr>
          <p:nvPr/>
        </p:nvPicPr>
        <p:blipFill>
          <a:blip r:embed="rId2"/>
          <a:stretch>
            <a:fillRect/>
          </a:stretch>
        </p:blipFill>
        <p:spPr>
          <a:xfrm>
            <a:off x="0" y="143813"/>
            <a:ext cx="12192000" cy="3743325"/>
          </a:xfrm>
          <a:prstGeom prst="rect">
            <a:avLst/>
          </a:prstGeom>
        </p:spPr>
      </p:pic>
      <p:pic>
        <p:nvPicPr>
          <p:cNvPr id="14" name="Picture 13">
            <a:extLst>
              <a:ext uri="{FF2B5EF4-FFF2-40B4-BE49-F238E27FC236}">
                <a16:creationId xmlns:a16="http://schemas.microsoft.com/office/drawing/2014/main" id="{1B02FE8C-6730-C47F-D6AB-1A75135B8DD0}"/>
              </a:ext>
            </a:extLst>
          </p:cNvPr>
          <p:cNvPicPr>
            <a:picLocks noChangeAspect="1"/>
          </p:cNvPicPr>
          <p:nvPr/>
        </p:nvPicPr>
        <p:blipFill>
          <a:blip r:embed="rId3"/>
          <a:stretch>
            <a:fillRect/>
          </a:stretch>
        </p:blipFill>
        <p:spPr>
          <a:xfrm>
            <a:off x="2076450" y="3517590"/>
            <a:ext cx="8239125" cy="3340410"/>
          </a:xfrm>
          <a:prstGeom prst="rect">
            <a:avLst/>
          </a:prstGeom>
        </p:spPr>
      </p:pic>
    </p:spTree>
    <p:extLst>
      <p:ext uri="{BB962C8B-B14F-4D97-AF65-F5344CB8AC3E}">
        <p14:creationId xmlns:p14="http://schemas.microsoft.com/office/powerpoint/2010/main" val="42305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382</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Public Transportation Forecast</vt:lpstr>
      <vt:lpstr>Problem Statement</vt:lpstr>
      <vt:lpstr>Understanding Data</vt:lpstr>
      <vt:lpstr>EDA</vt:lpstr>
      <vt:lpstr>EDA</vt:lpstr>
      <vt:lpstr>PowerPoint Presentation</vt:lpstr>
      <vt:lpstr>PowerPoint Presentation</vt:lpstr>
      <vt:lpstr>PowerPoint Presentation</vt:lpstr>
      <vt:lpstr>PowerPoint Presentation</vt:lpstr>
      <vt:lpstr>PowerPoint Presentation</vt:lpstr>
      <vt:lpstr>PowerPoint Presentation</vt:lpstr>
      <vt:lpstr>Major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Forecast</dc:title>
  <dc:creator>salma syed</dc:creator>
  <cp:lastModifiedBy>salma syed</cp:lastModifiedBy>
  <cp:revision>41</cp:revision>
  <dcterms:created xsi:type="dcterms:W3CDTF">2023-03-07T02:31:02Z</dcterms:created>
  <dcterms:modified xsi:type="dcterms:W3CDTF">2023-03-08T00:23:47Z</dcterms:modified>
</cp:coreProperties>
</file>