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60" r:id="rId3"/>
    <p:sldId id="269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8" r:id="rId13"/>
    <p:sldId id="261" r:id="rId14"/>
    <p:sldId id="272" r:id="rId15"/>
    <p:sldId id="270" r:id="rId16"/>
    <p:sldId id="273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94679"/>
  </p:normalViewPr>
  <p:slideViewPr>
    <p:cSldViewPr snapToGrid="0">
      <p:cViewPr>
        <p:scale>
          <a:sx n="130" d="100"/>
          <a:sy n="130" d="100"/>
        </p:scale>
        <p:origin x="13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0:06:56.8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2445 578 24575,'-55'0'0,"0"0"0,5 0 0,-8 0 0,3 0 0,27 0 0,9 0 0,-10 0 0,-6 0 0,-11 0 0,4 0 0,10 0 0,15 0 0,-5 0 0,-1 0 0,-7 0 0,2 1 0,9 3 0,8-1 0,3 1 0,-12-3 0,-15 1 0,-12 3 0,-2 1 0,13-1 0,14-2 0,6-3 0,-9 0 0,-19 2 0,-17 1 0,-6 2 0,11 0 0,19-2 0,17 2 0,11-4 0,-4 4 0,-13-3 0,-9 2 0,-2 2 0,8 1 0,13-2 0,-9 2 0,-6-2 0,-12 2 0,-28 5 0,-1-3 0,4-2 0,9-1 0,30-6 0,4 0 0,13 0 0,2 0 0,3 0 0,-18 0 0,-17 0 0,-8 0 0,4 0 0,16 0 0,17 0 0,4 0 0,7 0 0,-13 0 0,-10 0 0,-8 0 0,-2 0 0,11 0 0,8 0 0,5 0 0,-6-2 0,-8-2 0,-5-1 0,0 1 0,12 1 0,7 2 0,5-2 0,-3-2 0,-8-4 0,-5-3 0,-1-1 0,5 1 0,8 3 0,6 2 0,2-1 0,0-2 0,-1-6 0,-1-2 0,2-1 0,1 4 0,1 1 0,0 1 0,0-7 0,1-7 0,2-1 0,3 1 0,1 8 0,1 8 0,-1 4 0,-1 2 0,1 3 0,-1-1 0,3-3 0,2-3 0,2-1 0,0 2 0,0 3 0,-1 3 0,-2 2 0,-2 0 0,0-1 0,1-2 0,3-3 0,7-3 0,4-3 0,0 0 0,-3 2 0,-7 4 0,-4 2 0,-3 2 0,-4 0 0,-1-1 0,-1-1 0,0 0 0,0 0 0,0 0 0,0 0 0,0 1 0,0 0 0,0-1 0,3 0 0,4-3 0,1-1 0,2 1 0,0 0 0,-6 4 0,2 1 0,2-2 0,5-4 0,6-2 0,2-1 0,-3 5 0,-4 2 0,-2 1 0,11-5 0,11-4 0,9-5 0,0 1 0,-13 4 0,-11 6 0,-8 4 0,-4 1 0,3-1 0,4-2 0,2-1 0,-1 0 0,-1 1 0,-1 1 0,5-2 0,3 0 0,8-3 0,3-1 0,-3 1 0,-5 2 0,-8 3 0,-1 2 0,1 1 0,1 0 0,-2 0 0,-4 0 0,-1 0 0,2 0 0,3 0 0,2 0 0,1 0 0,-5 0 0,-3 0 0,10 0 0,15 0 0,14 0 0,4 0 0,-12 0 0,-15 0 0,-11 0 0,-7 0 0,-1 0 0,-1 0 0,3 0 0,3 0 0,5 0 0,5 0 0,-1 0 0,-2 0 0,-3 0 0,-8 0 0,1 0 0,-3 0 0,4 0 0,0 0 0,1 0 0,0 0 0,1 0 0,0 0 0,-2 0 0,0 0 0,-1 0 0,2 1 0,1 2 0,2 1 0,-2 1 0,-3 0 0,-2-2 0,-2 1 0,1 0 0,2-1 0,4 3 0,6-1 0,1 1 0,-2-2 0,-6-2 0,-5 1 0,0-1 0,2 1 0,3 2 0,2-2 0,2 3 0,5 1 0,6 1 0,0 1 0,-5-2 0,-5-1 0,-4-1 0,1-1 0,1 3 0,-1-1 0,8 4 0,7 2 0,6 6 0,-2 1 0,-9-3 0,-7-3 0,-8-6 0,-2-1 0,-3-2 0,2 2 0,4 2 0,7 3 0,5 4 0,0-1 0,-1 0 0,-8-3 0,-1-4 0,-7-3 0,1-1 0,-1 1 0,5 3 0,11 7 0,7 5 0,2 2 0,-4-2 0,-9-6 0,-8-6 0,-5-3 0,-3 0 0,0 0 0,0 0 0,0 0 0,0 0 0,0-1 0,0 0 0,0 0 0,0 1 0,0 1 0,0 0 0,0 1 0,0 2 0,0 2 0,0 3 0,0-2 0,0-4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0:07:01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24575,'54'0'0,"0"0"0,5 0 0,3 0 0,9 0 0,-1 0 0,-11 0 0,-4 0 0,25 0 0,-46 0 0,-19 0 0,-11 0 0,1 0 0,-1 0 0,-1 0 0,1 0 0,6 0 0,16 0 0,22 0 0,14 0 0,0 0 0,-16 0 0,-17 0 0,-13 0 0,-8 0 0,-3 0 0,-5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9T10:07:05.7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24575,'21'0'0,"10"9"0,14 6 0,-1 3 0,-15-1 0,-14-9 0,-12-1 0,6 12 0,15 17 0,10 10 0,4 4 0,-7-13 0,-11-14 0,-7-11 0,-5-6 0,-2-1 0,4 4 0,3 2 0,3 3 0,1 1 0,-3-3 0,-7-5 0,-4-1 0,-10-6 0,-2 0 0,-3 0 0,-3 0 0,-2 1 0,-3 1 0,1 1 0,2 3 0,3-1 0,4-1 0,0-1 0,2-2 0,0 2 0,0-1 0,2 1 0,0 0 0,-1 0 0,-1 2 0,0-2 0,2 0 0,1-1 0,1 0 0,3-1 0,-1 1 0,0 1 0,1 0 0,-2-1 0,1 2 0,-1 2 0,-3 1 0,0 2 0,-2 0 0,0-2 0,4-1 0,1-3 0,1-1 0,2 1 0,-3 2 0,0 3 0,-4 1 0,0 0 0,0 0 0,2-3 0,1-2 0,1-1 0,1 0 0,-1 3 0,0 0 0,-1-1 0,2 0 0,1-2 0,1 0 0,0 2 0,-2 2 0,-4 4 0,2-5 0,-3 3 0,4-8 0,1 3 0,0-3 0,1 3 0,0 2 0,-1 2 0,0 1 0,-2-3 0,2-3 0,1-2 0,1-2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2:16:23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720 0 24575,'0'59'0,"0"0"0,0-22 0,0 27 0,0-6 0,0-45 0,-1 10 0,-1 15 0,-3 13 0,-3 5 0,1-13 0,2-14 0,2-16 0,1-6 0,1-4 0,-1-1 0,0 0 0,-1 6 0,-5 8 0,0 7 0,-1 2 0,2-5 0,5-5 0,0-6 0,2-3 0,0-3 0,0 0 0,-2 4 0,-5 15 0,-5 23 0,-2 10 0,2 1 0,4-14 0,3-18 0,4-12 0,-1-4 0,2-6 0,0 5 0,0 21 0,-7 32 0,-3 30 0,-3 8 0,1-15 0,5-31 0,5-25 0,2-15 0,-1-6 0,-3 11 0,-6 35 0,-9 40 0,6-30 0,1 3 0,-1 2 0,0-1 0,3-11 0,1-4 0,-2 20 0,5-32 0,3-23 0,2-8 0,-3 3 0,-4 16 0,-7 45 0,3-20 0,1 3 0,-2 5 0,1 0 0,2-6 0,0-4 0,-1 12 0,6-28 0,3-8 0,-1 19 0,-4 30 0,-1 22 0,1-1 0,3-24 0,2-19 0,-6 7 0,-5 22 0,3-29 0,1 2 0,0 1 0,1-1 0,-2 33 0,4-29 0,6-13 0,0 17 0,0 32 0,0-36 0,0 1 0,0-2 0,0-2 0,0 31 0,0-23 0,0-4 0,0 3 0,0 3 0,0-8 0,0-17 0,-3-2 0,-3 15 0,-3 17 0,-1 13 0,1-9 0,3-21 0,3-20 0,2-13 0,-4 4 0,-3 10 0,-3 12 0,-9 24 0,-4 4 0,-1-5 0,3-13 0,10-28 0,7-14 0,2-7 0,1-3 0,0-3 0,1-2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2:16:26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1 124 24575,'14'3'0,"17"-1"0,26-2 0,29 0 0,-32 0 0,3 0 0,6 0 0,0 0 0,-6 0 0,-1 0 0,-2 0 0,-2 0 0,36 0 0,-21 0 0,-11 0 0,-23 0 0,-12 0 0,-12 0 0,2 0 0,-4 0 0,19 0 0,25 0 0,18 0 0,8 0 0,-15 0 0,-21 0 0,-10 0 0,8 0 0,22 0 0,17 0 0,1 0 0,-11 0 0,-1 0 0,15 0 0,-29 0 0,4 0 0,7-1 0,3 0 0,0-1 0,1-1 0,-4-1 0,-2-1 0,-4-2 0,-1 1 0,-1 1 0,0 0 0,0 0 0,1 0 0,3 0 0,0 0 0,-1 0 0,1 0 0,-4 0 0,0-1 0,-5 1 0,0 0 0,48-4 0,-45 4 0,1 1 0,7-1 0,2 1 0,7 1 0,1 0 0,3 1 0,0 0 0,-4 1 0,-1 1 0,-7-1 0,-1 2 0,-7-1 0,-1 0 0,38 0 0,-16 0 0,-20 0 0,-20 0 0,-15 0 0,-8 0 0,-5 1 0,-4 0 0,-2 0 0,0 1 0,15-2 0,20 0 0,19 2 0,12 4 0,-9 1 0,-18 1 0,-12-4 0,-18-2 0,-1-1 0,3 3 0,16 5 0,16 2 0,9 2 0,-9-2 0,-14-4 0,-14-1 0,-9-3 0,-3 2 0,-4-4 0,0 0 0,2-1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2:16:28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24575,'0'35'0,"0"22"0,0 18 0,0 9 0,0-41 0,0-6 0,0-14 0,0 17 0,0 13 0,0-1 0,0-6 0,0 8 0,0 20 0,0 17 0,0-1 0,0-22 0,0-28 0,0-17 0,0-8 0,0 10 0,0 24 0,0 20 0,0 11 0,0-15 0,0-23 0,0-19 0,0 12 0,0 25 0,0 25 0,0 13 0,0-19 0,0-26 0,1-22 0,1-16 0,0 4 0,-1 16 0,0 21 0,-1 10 0,0 9 0,0-5 0,0-2 0,0 3 0,0-15 0,0-11 0,0-16 0,0-13 0,0 12 0,0 32 0,0 33 0,0-37 0,0 0 0,0-3 0,0-4 0,1 20 0,1-29 0,0-14 0,0 15 0,1 35 0,-2-22 0,2 4 0,0 7 0,0 1 0,1-2 0,-1-2 0,2 36 0,0-20 0,0-2 0,2 10 0,3 13 0,2-7 0,0-21 0,-4-27 0,-4-20 0,-2-10 0,-2-2 0,0 15 0,0 22 0,0 16 0,0 3 0,0-18 0,0-19 0,0-14 0,0 13 0,3 30 0,4 30 0,-3-38 0,1-1 0,7 36 0,-3-32 0,-2-25 0,-2-9 0,-1 9 0,-2 8 0,0 2 0,-2 1 0,0-8 0,0-4 0,0-5 0,0-8 0,0-5 0,0-2 0,0-1 0,-1 4 0,-3 8 0,0 5 0,-1 0 0,1-6 0,2-7 0,1 1 0,-3 6 0,-2 3 0,-2 4 0,0-4 0,4-4 0,2-7 0,2-3 0,-1-6 0,-2-1 0,-3-2 0,2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12:16:32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85 24575,'23'0'0,"11"0"0,18 0 0,6 0 0,-9 0 0,-13 0 0,-16 0 0,6 0 0,18-1 0,22-2 0,9-2 0,-13 0 0,-19 1 0,-15 2 0,13 1 0,25 1 0,24 0 0,8 0 0,-18-2 0,-25-1 0,-2-3 0,31-4 0,-20 4 0,6-1 0,15 1 0,4-1 0,5 2 0,-1 1 0,-8 0 0,-3 2 0,-12 1 0,-3 1 0,-8 0 0,-1 0 0,-2 0 0,0 0 0,3 0 0,1 0 0,2 0 0,1 0 0,-1 0 0,0 0 0,-5 0 0,-1 0 0,-2 0 0,1 0 0,5 0 0,2 0 0,9 0 0,1 0 0,7 2 0,1 1 0,3 2 0,0 2 0,-5 1 0,-2 1 0,-7 1 0,-2 1 0,-5-2 0,-1-1 0,-6 0 0,-1 0 0,0-1 0,-1-1 0,1-1 0,0 0 0,0-2 0,0 0 0,0-1 0,-1-1 0,-3-1 0,0 0 0,48 1 0,-6 2 0,-4 3 0,-5 1 0,-5 1 0,-6-3 0,-8-1 0,-6 0 0,-5-1 0,0-1 0,1-2 0,3 0 0,2 0 0,-5-1 0,-9-2 0,-14-1 0,-10 1 0,-11 0 0,0 2 0,-3-3 0,1-1 0,5-3 0,3-2 0,2 3 0,-1-2 0,-7 6 0,-3 0 0,-6 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9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9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4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3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1/26/23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75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5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arinecadastre.gov/ai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12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customXml" Target="../ink/ink2.xml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A313-A385-3FFB-2E32-88B5EC10FB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675" b="100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4343" y="1685499"/>
            <a:ext cx="6327657" cy="3684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0333D-557C-54D9-012C-E0F4DE4F9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74418"/>
            <a:ext cx="5572837" cy="1826983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 Analytics of AIS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73A3-B3BC-8FFC-A568-13E207942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856" y="4476763"/>
            <a:ext cx="5300981" cy="582626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2000" dirty="0"/>
              <a:t>                       ~ Under The Guidance of </a:t>
            </a:r>
            <a:r>
              <a:rPr lang="en-US" sz="2000" b="1" dirty="0"/>
              <a:t>Dr Luo Wei</a:t>
            </a:r>
          </a:p>
          <a:p>
            <a:pPr algn="l"/>
            <a:r>
              <a:rPr lang="en-US" sz="2000" b="1" dirty="0"/>
              <a:t>                                      </a:t>
            </a:r>
            <a:r>
              <a:rPr lang="en-US" sz="2000" b="1" dirty="0" err="1"/>
              <a:t>GeoSpatialX</a:t>
            </a:r>
            <a:r>
              <a:rPr lang="en-US" sz="2000" b="1" dirty="0"/>
              <a:t> lab  </a:t>
            </a:r>
          </a:p>
        </p:txBody>
      </p:sp>
    </p:spTree>
    <p:extLst>
      <p:ext uri="{BB962C8B-B14F-4D97-AF65-F5344CB8AC3E}">
        <p14:creationId xmlns:p14="http://schemas.microsoft.com/office/powerpoint/2010/main" val="357874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8" y="712099"/>
            <a:ext cx="10861815" cy="2557083"/>
          </a:xfrm>
        </p:spPr>
        <p:txBody>
          <a:bodyPr>
            <a:normAutofit/>
          </a:bodyPr>
          <a:lstStyle/>
          <a:p>
            <a:r>
              <a:rPr lang="en-US" sz="2800" dirty="0"/>
              <a:t>VARMAX model was used to predict the trajectory of the chosen cluster.</a:t>
            </a:r>
          </a:p>
          <a:p>
            <a:r>
              <a:rPr lang="en-US" sz="2800" dirty="0"/>
              <a:t>First 66/78 data points were used to train the model.</a:t>
            </a:r>
          </a:p>
          <a:p>
            <a:r>
              <a:rPr lang="en-US" sz="2800" dirty="0"/>
              <a:t>Last 12 data points were predicted by the trained model. </a:t>
            </a:r>
          </a:p>
          <a:p>
            <a:r>
              <a:rPr lang="en-US" sz="2800" dirty="0"/>
              <a:t>The predicted trajectory was compared with the already known 12 datapoints.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79E36EE7-62A4-73CE-9B6D-8BECB4BA2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71" y="2854466"/>
            <a:ext cx="2457619" cy="32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7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59" y="2182826"/>
            <a:ext cx="5652265" cy="2227333"/>
          </a:xfrm>
        </p:spPr>
        <p:txBody>
          <a:bodyPr anchor="t">
            <a:noAutofit/>
          </a:bodyPr>
          <a:lstStyle/>
          <a:p>
            <a:r>
              <a:rPr lang="en-US" sz="2800" dirty="0"/>
              <a:t>The predicted values and original LAT and LON values are scales and plotted accordingly.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Original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Predicted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B8838354-01B6-CAB6-4888-932E15B4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416" y="1749607"/>
            <a:ext cx="4609325" cy="318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405E-B493-5276-1922-4EB5117B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0200-C15D-22B6-2017-085B439B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2934234"/>
            <a:ext cx="10659110" cy="145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Data Cleaning -&gt; Clustering using DBSCAN -&gt; Prediction of Trajectory of the chosen cluster using VARMAX model. </a:t>
            </a:r>
          </a:p>
        </p:txBody>
      </p:sp>
    </p:spTree>
    <p:extLst>
      <p:ext uri="{BB962C8B-B14F-4D97-AF65-F5344CB8AC3E}">
        <p14:creationId xmlns:p14="http://schemas.microsoft.com/office/powerpoint/2010/main" val="53524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C868-6053-4289-59A8-B15B7631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5BF7-8EFE-B0F3-DE3D-2CAF6FF1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Trajectory prediction of single vessel from the chosen cluster. </a:t>
            </a:r>
          </a:p>
          <a:p>
            <a:r>
              <a:rPr lang="en-US" sz="2800" dirty="0"/>
              <a:t>Inclusion of more datasets (AIS_01_02, AIS_03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  <a:p>
            <a:r>
              <a:rPr lang="en-US" sz="2800" dirty="0"/>
              <a:t>Accuracy</a:t>
            </a:r>
          </a:p>
          <a:p>
            <a:r>
              <a:rPr lang="en-US" sz="2800" dirty="0"/>
              <a:t>Forecasts Visualization using </a:t>
            </a:r>
            <a:r>
              <a:rPr lang="en-US" sz="2800" dirty="0" err="1"/>
              <a:t>React.js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Suggestions?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6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34E-CAEA-1BD6-8541-1FF5931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Progress From 12</a:t>
            </a:r>
            <a:r>
              <a:rPr lang="en-US" baseline="30000" dirty="0"/>
              <a:t>th</a:t>
            </a:r>
            <a:r>
              <a:rPr lang="en-US" dirty="0"/>
              <a:t> Jan Until 26</a:t>
            </a:r>
            <a:r>
              <a:rPr lang="en-US" baseline="30000" dirty="0"/>
              <a:t>th</a:t>
            </a:r>
            <a:r>
              <a:rPr lang="en-US" dirty="0"/>
              <a:t> Jan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158FE-5DA7-463A-58AB-74CFBD42F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20" y="2181674"/>
                <a:ext cx="10659110" cy="2616903"/>
              </a:xfrm>
            </p:spPr>
            <p:txBody>
              <a:bodyPr/>
              <a:lstStyle/>
              <a:p>
                <a:r>
                  <a:rPr lang="en-US" sz="2800" b="1" dirty="0"/>
                  <a:t>Different Approach (by Aditya)</a:t>
                </a:r>
              </a:p>
              <a:p>
                <a:r>
                  <a:rPr lang="en-US" sz="2800" dirty="0"/>
                  <a:t>Initial dataset used: ‘AIS_2022_01_01’ + ‘AIS_2022_01_02’</a:t>
                </a:r>
              </a:p>
              <a:p>
                <a:r>
                  <a:rPr lang="en-US" sz="2800" dirty="0"/>
                  <a:t>Dataset size: </a:t>
                </a:r>
                <a:r>
                  <a:rPr lang="en-IN" sz="2800" dirty="0"/>
                  <a:t>13,884,609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800" dirty="0"/>
                  <a:t> 17  (13,884,609 data points and 17 variables)</a:t>
                </a:r>
              </a:p>
              <a:p>
                <a:pPr marL="0" indent="0">
                  <a:buNone/>
                </a:pPr>
                <a:endParaRPr lang="en-IN" sz="2800" dirty="0"/>
              </a:p>
              <a:p>
                <a:endParaRPr lang="en-IN" sz="2800" dirty="0"/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158FE-5DA7-463A-58AB-74CFBD42F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20" y="2181674"/>
                <a:ext cx="10659110" cy="2616903"/>
              </a:xfrm>
              <a:blipFill>
                <a:blip r:embed="rId2"/>
                <a:stretch>
                  <a:fillRect l="-951" t="-3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68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E4744E-6557-3DF5-4CEE-4E8EFA8C0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r="2223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16B1ED-30D9-58CE-D679-C98FC1EA5557}"/>
                  </a:ext>
                </a:extLst>
              </p14:cNvPr>
              <p14:cNvContentPartPr/>
              <p14:nvPr/>
            </p14:nvContentPartPr>
            <p14:xfrm>
              <a:off x="4071747" y="4293019"/>
              <a:ext cx="259200" cy="192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16B1ED-30D9-58CE-D679-C98FC1EA55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2747" y="4284019"/>
                <a:ext cx="276840" cy="193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9485BFA-BFF7-55EA-5150-8CF96F65699D}"/>
              </a:ext>
            </a:extLst>
          </p:cNvPr>
          <p:cNvGrpSpPr/>
          <p:nvPr/>
        </p:nvGrpSpPr>
        <p:grpSpPr>
          <a:xfrm>
            <a:off x="4357587" y="4213099"/>
            <a:ext cx="1838160" cy="1997640"/>
            <a:chOff x="4357587" y="4213099"/>
            <a:chExt cx="1838160" cy="19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F2C61B3-FADA-ECDD-1497-F7A85DB78F78}"/>
                    </a:ext>
                  </a:extLst>
                </p14:cNvPr>
                <p14:cNvContentPartPr/>
                <p14:nvPr/>
              </p14:nvContentPartPr>
              <p14:xfrm>
                <a:off x="4357587" y="4213099"/>
                <a:ext cx="1783800" cy="46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F2C61B3-FADA-ECDD-1497-F7A85DB78F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48947" y="4204099"/>
                  <a:ext cx="1801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B926C9-D5BF-36F5-5107-52B83F92929A}"/>
                    </a:ext>
                  </a:extLst>
                </p14:cNvPr>
                <p14:cNvContentPartPr/>
                <p14:nvPr/>
              </p14:nvContentPartPr>
              <p14:xfrm>
                <a:off x="6136347" y="4251619"/>
                <a:ext cx="59400" cy="195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B926C9-D5BF-36F5-5107-52B83F9292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27347" y="4242619"/>
                  <a:ext cx="77040" cy="19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1EE4D2-E182-F623-0C86-089C0476BD7E}"/>
                  </a:ext>
                </a:extLst>
              </p14:cNvPr>
              <p14:cNvContentPartPr/>
              <p14:nvPr/>
            </p14:nvContentPartPr>
            <p14:xfrm>
              <a:off x="4108827" y="6198139"/>
              <a:ext cx="2023920" cy="59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1EE4D2-E182-F623-0C86-089C0476B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187" y="6189499"/>
                <a:ext cx="204156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960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63" y="2055018"/>
            <a:ext cx="6049110" cy="2747963"/>
          </a:xfrm>
        </p:spPr>
        <p:txBody>
          <a:bodyPr anchor="t">
            <a:normAutofit/>
          </a:bodyPr>
          <a:lstStyle/>
          <a:p>
            <a:r>
              <a:rPr lang="en-US" sz="2800" dirty="0"/>
              <a:t>Vessel type 80 was chosen.</a:t>
            </a:r>
          </a:p>
          <a:p>
            <a:r>
              <a:rPr lang="en-US" sz="2800" dirty="0"/>
              <a:t>New dataset consists of 658 different vessels.</a:t>
            </a:r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D523E32E-1710-3627-DCEE-21FCA96B2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42" y="2472914"/>
            <a:ext cx="4792789" cy="3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2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CCF0-880B-D565-03FB-D6BDFAD0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Histogram&#10;&#10;Description automatically generated">
            <a:extLst>
              <a:ext uri="{FF2B5EF4-FFF2-40B4-BE49-F238E27FC236}">
                <a16:creationId xmlns:a16="http://schemas.microsoft.com/office/drawing/2014/main" id="{505509B7-E84C-D870-0582-4239A4275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8490"/>
            <a:ext cx="12192000" cy="6769509"/>
          </a:xfrm>
        </p:spPr>
      </p:pic>
    </p:spTree>
    <p:extLst>
      <p:ext uri="{BB962C8B-B14F-4D97-AF65-F5344CB8AC3E}">
        <p14:creationId xmlns:p14="http://schemas.microsoft.com/office/powerpoint/2010/main" val="186660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80" y="705486"/>
            <a:ext cx="10861815" cy="3536219"/>
          </a:xfrm>
        </p:spPr>
        <p:txBody>
          <a:bodyPr>
            <a:normAutofit/>
          </a:bodyPr>
          <a:lstStyle/>
          <a:p>
            <a:r>
              <a:rPr lang="en-US" sz="2800" dirty="0"/>
              <a:t>MMSI with highest data points was selected.</a:t>
            </a:r>
          </a:p>
          <a:p>
            <a:r>
              <a:rPr lang="en-US" sz="2800" dirty="0"/>
              <a:t>There are 2600 data point for the selected vessel.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ACC0EF1-4D53-B44A-A88A-5FDCE7EB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4" y="1749088"/>
            <a:ext cx="6979898" cy="44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4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45" y="548170"/>
            <a:ext cx="10861815" cy="3536219"/>
          </a:xfrm>
        </p:spPr>
        <p:txBody>
          <a:bodyPr>
            <a:normAutofit/>
          </a:bodyPr>
          <a:lstStyle/>
          <a:p>
            <a:r>
              <a:rPr lang="en-US" sz="2800" dirty="0"/>
              <a:t>VARMAX model was used to predict.</a:t>
            </a:r>
          </a:p>
          <a:p>
            <a:r>
              <a:rPr lang="en-US" sz="2800" dirty="0"/>
              <a:t>Training set has 1,800 data points.</a:t>
            </a:r>
          </a:p>
          <a:p>
            <a:r>
              <a:rPr lang="en-US" sz="2800" dirty="0"/>
              <a:t>Testing set has 900 data points.</a:t>
            </a:r>
          </a:p>
          <a:p>
            <a:endParaRPr lang="en-US" sz="2800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27C0AD7-74AA-1D4F-F28A-C12195E0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58" y="2316279"/>
            <a:ext cx="8224684" cy="40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4233-365D-68AD-0952-F3A3D2AA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4F57-6040-D2C5-2018-273E5E388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3187857" cy="2196117"/>
          </a:xfrm>
        </p:spPr>
        <p:txBody>
          <a:bodyPr>
            <a:normAutofit/>
          </a:bodyPr>
          <a:lstStyle/>
          <a:p>
            <a:r>
              <a:rPr lang="en-US" sz="2800" dirty="0"/>
              <a:t>Nitish Singla </a:t>
            </a:r>
          </a:p>
          <a:p>
            <a:r>
              <a:rPr lang="en-US" sz="2800" dirty="0"/>
              <a:t>Rishabh Jain</a:t>
            </a:r>
          </a:p>
          <a:p>
            <a:r>
              <a:rPr lang="en-US" sz="2800" dirty="0"/>
              <a:t>Shubham Sharma </a:t>
            </a:r>
          </a:p>
          <a:p>
            <a:r>
              <a:rPr lang="en-US" sz="2800" dirty="0"/>
              <a:t>Aditya </a:t>
            </a:r>
            <a:r>
              <a:rPr lang="en-US" sz="2800" dirty="0" err="1"/>
              <a:t>Katkuri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90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405E-B493-5276-1922-4EB5117B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0200-C15D-22B6-2017-085B439B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2934234"/>
            <a:ext cx="10659110" cy="1459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More data added -&gt; Data Cleaning -&gt; Prediction of Trajectory of the chosen cluster using VARMAX model. </a:t>
            </a:r>
          </a:p>
        </p:txBody>
      </p:sp>
    </p:spTree>
    <p:extLst>
      <p:ext uri="{BB962C8B-B14F-4D97-AF65-F5344CB8AC3E}">
        <p14:creationId xmlns:p14="http://schemas.microsoft.com/office/powerpoint/2010/main" val="529465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C868-6053-4289-59A8-B15B7631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5BF7-8EFE-B0F3-DE3D-2CAF6FF1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Trajectory prediction of single vessel using multiple models. </a:t>
            </a:r>
          </a:p>
          <a:p>
            <a:r>
              <a:rPr lang="en-US" sz="2800" dirty="0"/>
              <a:t>Inclusion of relevant datasets.</a:t>
            </a:r>
          </a:p>
          <a:p>
            <a:r>
              <a:rPr lang="en-US" sz="2800" dirty="0"/>
              <a:t>Accuracy.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Suggestions?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7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B532-6032-C2CA-FBA1-1017D94D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01087-39FB-A906-F05F-62AB07545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53" y="2321822"/>
            <a:ext cx="8815894" cy="2826192"/>
          </a:xfrm>
        </p:spPr>
      </p:pic>
    </p:spTree>
    <p:extLst>
      <p:ext uri="{BB962C8B-B14F-4D97-AF65-F5344CB8AC3E}">
        <p14:creationId xmlns:p14="http://schemas.microsoft.com/office/powerpoint/2010/main" val="239416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34E-CAEA-1BD6-8541-1FF5931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Until 29</a:t>
            </a:r>
            <a:r>
              <a:rPr lang="en-US" baseline="30000" dirty="0"/>
              <a:t>th</a:t>
            </a:r>
            <a:r>
              <a:rPr lang="en-US" dirty="0"/>
              <a:t> Dec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158FE-5DA7-463A-58AB-74CFBD42F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320" y="2181674"/>
                <a:ext cx="10659110" cy="2616903"/>
              </a:xfrm>
            </p:spPr>
            <p:txBody>
              <a:bodyPr/>
              <a:lstStyle/>
              <a:p>
                <a:r>
                  <a:rPr lang="en-US" sz="2800" dirty="0"/>
                  <a:t>Initial dataset used: ‘AIS_2022_01_01’</a:t>
                </a:r>
              </a:p>
              <a:p>
                <a:r>
                  <a:rPr lang="en-US" sz="2800" dirty="0"/>
                  <a:t>Dataset Procured from: </a:t>
                </a:r>
                <a:r>
                  <a:rPr lang="en-US" sz="2800" dirty="0">
                    <a:hlinkClick r:id="rId2"/>
                  </a:rPr>
                  <a:t>https://marinecadastre.gov/ais/</a:t>
                </a:r>
                <a:endParaRPr lang="en-US" sz="2800" dirty="0"/>
              </a:p>
              <a:p>
                <a:r>
                  <a:rPr lang="en-US" sz="2800" dirty="0"/>
                  <a:t>Dataset size: </a:t>
                </a:r>
                <a:r>
                  <a:rPr lang="en-IN" sz="2800" dirty="0"/>
                  <a:t>7,239,758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sz="2800" dirty="0"/>
                  <a:t> 17  (7,239,758 data points and 17 variables)</a:t>
                </a:r>
              </a:p>
              <a:p>
                <a:r>
                  <a:rPr lang="en-IN" sz="2800" dirty="0"/>
                  <a:t>Data was cleaned by dropping duplicates, missing values etc. </a:t>
                </a:r>
              </a:p>
              <a:p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E158FE-5DA7-463A-58AB-74CFBD42F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320" y="2181674"/>
                <a:ext cx="10659110" cy="2616903"/>
              </a:xfrm>
              <a:blipFill>
                <a:blip r:embed="rId3"/>
                <a:stretch>
                  <a:fillRect l="-951" t="-3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74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35" y="1553671"/>
            <a:ext cx="10861815" cy="3536219"/>
          </a:xfrm>
        </p:spPr>
        <p:txBody>
          <a:bodyPr>
            <a:normAutofit/>
          </a:bodyPr>
          <a:lstStyle/>
          <a:p>
            <a:r>
              <a:rPr lang="en-US" sz="2800" dirty="0"/>
              <a:t>Vessel Type ‘80’ was selected, which are tanker vessels.</a:t>
            </a:r>
          </a:p>
          <a:p>
            <a:r>
              <a:rPr lang="en-US" sz="2800" dirty="0"/>
              <a:t>Further data cleaned by dropping data points that have invalid MMSI (i.e., no. of digits in MMSI greater or lesser than 9).</a:t>
            </a:r>
          </a:p>
          <a:p>
            <a:pPr marL="0" indent="0">
              <a:buNone/>
            </a:pPr>
            <a:r>
              <a:rPr lang="en-US" sz="2800" u="sng" dirty="0"/>
              <a:t>Decreasing the area of focus</a:t>
            </a:r>
            <a:r>
              <a:rPr lang="en-US" sz="2800" dirty="0"/>
              <a:t>:-</a:t>
            </a:r>
          </a:p>
          <a:p>
            <a:r>
              <a:rPr lang="en-US" sz="2800" dirty="0"/>
              <a:t>Restricted the latitude values to min 20 and max 25 (i.e., 20=&lt;LAT&lt;=25).</a:t>
            </a:r>
          </a:p>
          <a:p>
            <a:r>
              <a:rPr lang="en-US" sz="2800" dirty="0"/>
              <a:t>Longitude value wasn’t restricted to allow as we don’t need to worry about the length of the trajectory.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1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52B201-7346-4D02-A720-34693E6AA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4D34E-0807-476C-807B-A4EB45934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" name="Decorative Circles">
            <a:extLst>
              <a:ext uri="{FF2B5EF4-FFF2-40B4-BE49-F238E27FC236}">
                <a16:creationId xmlns:a16="http://schemas.microsoft.com/office/drawing/2014/main" id="{7E92CD3F-9410-402E-B1F4-6B8C294F8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1139113"/>
            <a:ext cx="3216262" cy="5187547"/>
            <a:chOff x="7098662" y="1139113"/>
            <a:chExt cx="3216262" cy="518754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770A65-AE1E-472A-9B5B-7FFCACB9B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06431" y="1139113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E8C332-0CA2-4129-AF16-B17FD8DFD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8483" y="316327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81C16A-3E2B-4080-B7C5-868DB2E62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02014" y="1873296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9FE649-7BA0-4C01-A94D-C6A3FDF26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35116" y="3778325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14BF36-0D17-45AB-BAD9-BDC1085D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D3B07D-1F1E-4B88-9207-DAEABF69F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4">
            <a:extLst>
              <a:ext uri="{FF2B5EF4-FFF2-40B4-BE49-F238E27FC236}">
                <a16:creationId xmlns:a16="http://schemas.microsoft.com/office/drawing/2014/main" id="{256BF683-8427-4970-9475-ABE14AD24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755981" y="-5608"/>
            <a:ext cx="2908231" cy="2025148"/>
          </a:xfrm>
          <a:custGeom>
            <a:avLst/>
            <a:gdLst>
              <a:gd name="connsiteX0" fmla="*/ 126334 w 3148496"/>
              <a:gd name="connsiteY0" fmla="*/ 0 h 2192457"/>
              <a:gd name="connsiteX1" fmla="*/ 3022163 w 3148496"/>
              <a:gd name="connsiteY1" fmla="*/ 0 h 2192457"/>
              <a:gd name="connsiteX2" fmla="*/ 3024784 w 3148496"/>
              <a:gd name="connsiteY2" fmla="*/ 5441 h 2192457"/>
              <a:gd name="connsiteX3" fmla="*/ 3148496 w 3148496"/>
              <a:gd name="connsiteY3" fmla="*/ 618209 h 2192457"/>
              <a:gd name="connsiteX4" fmla="*/ 1574248 w 3148496"/>
              <a:gd name="connsiteY4" fmla="*/ 2192457 h 2192457"/>
              <a:gd name="connsiteX5" fmla="*/ 0 w 3148496"/>
              <a:gd name="connsiteY5" fmla="*/ 618209 h 2192457"/>
              <a:gd name="connsiteX6" fmla="*/ 123713 w 3148496"/>
              <a:gd name="connsiteY6" fmla="*/ 5441 h 219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8496" h="2192457">
                <a:moveTo>
                  <a:pt x="126334" y="0"/>
                </a:moveTo>
                <a:lnTo>
                  <a:pt x="3022163" y="0"/>
                </a:lnTo>
                <a:lnTo>
                  <a:pt x="3024784" y="5441"/>
                </a:lnTo>
                <a:cubicBezTo>
                  <a:pt x="3104445" y="193781"/>
                  <a:pt x="3148496" y="400851"/>
                  <a:pt x="3148496" y="618209"/>
                </a:cubicBezTo>
                <a:cubicBezTo>
                  <a:pt x="3148496" y="1487642"/>
                  <a:pt x="2443681" y="2192457"/>
                  <a:pt x="1574248" y="2192457"/>
                </a:cubicBezTo>
                <a:cubicBezTo>
                  <a:pt x="704815" y="2192457"/>
                  <a:pt x="0" y="1487642"/>
                  <a:pt x="0" y="618209"/>
                </a:cubicBezTo>
                <a:cubicBezTo>
                  <a:pt x="0" y="400851"/>
                  <a:pt x="44051" y="193781"/>
                  <a:pt x="123713" y="544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8D1A27A3-46D9-48FC-A5A8-97631E0C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37819" r="13582" b="10443"/>
          <a:stretch/>
        </p:blipFill>
        <p:spPr>
          <a:xfrm>
            <a:off x="5801825" y="-11217"/>
            <a:ext cx="2809671" cy="2092443"/>
          </a:xfrm>
          <a:prstGeom prst="rect">
            <a:avLst/>
          </a:prstGeom>
        </p:spPr>
      </p:pic>
      <p:sp>
        <p:nvSpPr>
          <p:cNvPr id="29" name="Oval 3">
            <a:extLst>
              <a:ext uri="{FF2B5EF4-FFF2-40B4-BE49-F238E27FC236}">
                <a16:creationId xmlns:a16="http://schemas.microsoft.com/office/drawing/2014/main" id="{A4B76394-DF7C-4FAD-A324-827DEDFE4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80" y="0"/>
            <a:ext cx="2851120" cy="2950272"/>
          </a:xfrm>
          <a:custGeom>
            <a:avLst/>
            <a:gdLst>
              <a:gd name="connsiteX0" fmla="*/ 283588 w 3086667"/>
              <a:gd name="connsiteY0" fmla="*/ 0 h 3194011"/>
              <a:gd name="connsiteX1" fmla="*/ 3086667 w 3086667"/>
              <a:gd name="connsiteY1" fmla="*/ 0 h 3194011"/>
              <a:gd name="connsiteX2" fmla="*/ 3086667 w 3086667"/>
              <a:gd name="connsiteY2" fmla="*/ 2967523 h 3194011"/>
              <a:gd name="connsiteX3" fmla="*/ 2964628 w 3086667"/>
              <a:gd name="connsiteY3" fmla="*/ 3026312 h 3194011"/>
              <a:gd name="connsiteX4" fmla="*/ 2133985 w 3086667"/>
              <a:gd name="connsiteY4" fmla="*/ 3194011 h 3194011"/>
              <a:gd name="connsiteX5" fmla="*/ 0 w 3086667"/>
              <a:gd name="connsiteY5" fmla="*/ 1060026 h 3194011"/>
              <a:gd name="connsiteX6" fmla="*/ 257561 w 3086667"/>
              <a:gd name="connsiteY6" fmla="*/ 42842 h 319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667" h="3194011">
                <a:moveTo>
                  <a:pt x="283588" y="0"/>
                </a:moveTo>
                <a:lnTo>
                  <a:pt x="3086667" y="0"/>
                </a:lnTo>
                <a:lnTo>
                  <a:pt x="3086667" y="2967523"/>
                </a:lnTo>
                <a:lnTo>
                  <a:pt x="2964628" y="3026312"/>
                </a:lnTo>
                <a:cubicBezTo>
                  <a:pt x="2709322" y="3134298"/>
                  <a:pt x="2428627" y="3194011"/>
                  <a:pt x="2133985" y="3194011"/>
                </a:cubicBezTo>
                <a:cubicBezTo>
                  <a:pt x="955418" y="3194011"/>
                  <a:pt x="0" y="2238593"/>
                  <a:pt x="0" y="1060026"/>
                </a:cubicBezTo>
                <a:cubicBezTo>
                  <a:pt x="0" y="691724"/>
                  <a:pt x="93303" y="345214"/>
                  <a:pt x="257561" y="428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4C638FB-2040-9016-9B5F-64BD6D41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095" y="462727"/>
            <a:ext cx="3079195" cy="21441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719AF-6964-CD10-EB3D-ECC0F2979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676" y="478164"/>
                <a:ext cx="8275085" cy="3151555"/>
              </a:xfrm>
            </p:spPr>
            <p:txBody>
              <a:bodyPr anchor="t">
                <a:noAutofit/>
              </a:bodyPr>
              <a:lstStyle/>
              <a:p>
                <a:r>
                  <a:rPr lang="en-US" sz="2800" dirty="0"/>
                  <a:t>There are 118 different vessels in our new area of focus (i.e., 118 diff MMSI’s)</a:t>
                </a:r>
              </a:p>
              <a:p>
                <a:r>
                  <a:rPr lang="en-US" sz="2800" dirty="0"/>
                  <a:t>Updated dataset size: 22,586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17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15 Vessels were chosen and their given trajectory was observed.</a:t>
                </a:r>
              </a:p>
              <a:p>
                <a:r>
                  <a:rPr lang="en-US" sz="2800" dirty="0"/>
                  <a:t>Few Examples: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719AF-6964-CD10-EB3D-ECC0F2979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676" y="478164"/>
                <a:ext cx="8275085" cy="3151555"/>
              </a:xfrm>
              <a:blipFill>
                <a:blip r:embed="rId5"/>
                <a:stretch>
                  <a:fillRect l="-1380" t="-3213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2">
            <a:extLst>
              <a:ext uri="{FF2B5EF4-FFF2-40B4-BE49-F238E27FC236}">
                <a16:creationId xmlns:a16="http://schemas.microsoft.com/office/drawing/2014/main" id="{208F5EEA-A7CA-44B3-826D-3C8400718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40879" y="3690671"/>
            <a:ext cx="2851120" cy="3167329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">
            <a:extLst>
              <a:ext uri="{FF2B5EF4-FFF2-40B4-BE49-F238E27FC236}">
                <a16:creationId xmlns:a16="http://schemas.microsoft.com/office/drawing/2014/main" id="{A4C9010E-F6DD-4B84-899E-F989DC634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3913" y="2287717"/>
            <a:ext cx="3001390" cy="3001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23D118C-113F-43D9-2008-652FF02C96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360" y="2606867"/>
            <a:ext cx="3244541" cy="2222508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ACFB12E-DD18-C75C-F5CD-52DE59AC77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6431" y="4338547"/>
            <a:ext cx="3051591" cy="200642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0729FC3-E80F-9EFF-2FAA-168E00D05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098" y="4355027"/>
            <a:ext cx="3330281" cy="24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1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719AF-6964-CD10-EB3D-ECC0F2979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535" y="2023009"/>
                <a:ext cx="10861815" cy="353621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New dataset consists of concatenated values from the 15 selected vessels.</a:t>
                </a:r>
              </a:p>
              <a:p>
                <a:r>
                  <a:rPr lang="en-US" sz="2800" dirty="0"/>
                  <a:t>Concatenated dataset size: 4,544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14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Except for LAT and LON variables, rest of the variables are dropped.</a:t>
                </a:r>
              </a:p>
              <a:p>
                <a:r>
                  <a:rPr lang="en-US" sz="2800" dirty="0"/>
                  <a:t>LAT and LON values are scaled.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719AF-6964-CD10-EB3D-ECC0F2979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535" y="2023009"/>
                <a:ext cx="10861815" cy="3536219"/>
              </a:xfrm>
              <a:blipFill>
                <a:blip r:embed="rId2"/>
                <a:stretch>
                  <a:fillRect l="-1051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01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B6CCA59-BF69-4458-938F-ECBE9DB96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06361-EF2C-4688-A0A5-80F2F66F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9" name="Decorative circles">
            <a:extLst>
              <a:ext uri="{FF2B5EF4-FFF2-40B4-BE49-F238E27FC236}">
                <a16:creationId xmlns:a16="http://schemas.microsoft.com/office/drawing/2014/main" id="{373A2142-1DF8-4FE6-AAFE-B0AACC61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5126" y="310026"/>
            <a:ext cx="896531" cy="5965317"/>
            <a:chOff x="8105126" y="310026"/>
            <a:chExt cx="896531" cy="596531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6AAF16-6A83-429F-9E71-FE61E92A1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14834" y="5969563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7DB293A-9875-4C2E-9F59-772A685F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05126" y="573568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0C9337-F346-4321-8002-F3E2B856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8481" y="310026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ECA49AD-7472-42A5-BD79-62EEBFFB0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35216" y="735547"/>
              <a:ext cx="466441" cy="46644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4689D9F2-C889-4C1E-AC50-E29FA7037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211" y="1506406"/>
            <a:ext cx="3529419" cy="3529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2">
            <a:extLst>
              <a:ext uri="{FF2B5EF4-FFF2-40B4-BE49-F238E27FC236}">
                <a16:creationId xmlns:a16="http://schemas.microsoft.com/office/drawing/2014/main" id="{0A0559C4-9C63-4FE4-8F4F-67A87C9B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4822" y="0"/>
            <a:ext cx="2315058" cy="1533849"/>
          </a:xfrm>
          <a:custGeom>
            <a:avLst/>
            <a:gdLst>
              <a:gd name="connsiteX0" fmla="*/ 67919 w 2315058"/>
              <a:gd name="connsiteY0" fmla="*/ 0 h 1533849"/>
              <a:gd name="connsiteX1" fmla="*/ 2247140 w 2315058"/>
              <a:gd name="connsiteY1" fmla="*/ 0 h 1533849"/>
              <a:gd name="connsiteX2" fmla="*/ 2291541 w 2315058"/>
              <a:gd name="connsiteY2" fmla="*/ 143038 h 1533849"/>
              <a:gd name="connsiteX3" fmla="*/ 2315058 w 2315058"/>
              <a:gd name="connsiteY3" fmla="*/ 376320 h 1533849"/>
              <a:gd name="connsiteX4" fmla="*/ 1157529 w 2315058"/>
              <a:gd name="connsiteY4" fmla="*/ 1533849 h 1533849"/>
              <a:gd name="connsiteX5" fmla="*/ 0 w 2315058"/>
              <a:gd name="connsiteY5" fmla="*/ 376320 h 1533849"/>
              <a:gd name="connsiteX6" fmla="*/ 23517 w 2315058"/>
              <a:gd name="connsiteY6" fmla="*/ 143038 h 15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5058" h="1533849">
                <a:moveTo>
                  <a:pt x="67919" y="0"/>
                </a:moveTo>
                <a:lnTo>
                  <a:pt x="2247140" y="0"/>
                </a:lnTo>
                <a:lnTo>
                  <a:pt x="2291541" y="143038"/>
                </a:lnTo>
                <a:cubicBezTo>
                  <a:pt x="2306961" y="218390"/>
                  <a:pt x="2315058" y="296409"/>
                  <a:pt x="2315058" y="376320"/>
                </a:cubicBezTo>
                <a:cubicBezTo>
                  <a:pt x="2315058" y="1015606"/>
                  <a:pt x="1796815" y="1533849"/>
                  <a:pt x="1157529" y="1533849"/>
                </a:cubicBezTo>
                <a:cubicBezTo>
                  <a:pt x="518244" y="1533849"/>
                  <a:pt x="0" y="1015606"/>
                  <a:pt x="0" y="376320"/>
                </a:cubicBezTo>
                <a:cubicBezTo>
                  <a:pt x="0" y="296409"/>
                  <a:pt x="8098" y="218390"/>
                  <a:pt x="23517" y="14303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AED6E949-D566-497B-AE47-1A408A336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1008" r="13582" b="10443"/>
          <a:stretch/>
        </p:blipFill>
        <p:spPr>
          <a:xfrm>
            <a:off x="5612750" y="0"/>
            <a:ext cx="2248620" cy="1524974"/>
          </a:xfrm>
          <a:prstGeom prst="rect">
            <a:avLst/>
          </a:prstGeom>
        </p:spPr>
      </p:pic>
      <p:sp>
        <p:nvSpPr>
          <p:cNvPr id="41" name="Oval 1">
            <a:extLst>
              <a:ext uri="{FF2B5EF4-FFF2-40B4-BE49-F238E27FC236}">
                <a16:creationId xmlns:a16="http://schemas.microsoft.com/office/drawing/2014/main" id="{4AEFA4B7-CF4B-48BE-BC31-FBB1E634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2966" y="0"/>
            <a:ext cx="2579034" cy="2619754"/>
          </a:xfrm>
          <a:custGeom>
            <a:avLst/>
            <a:gdLst>
              <a:gd name="connsiteX0" fmla="*/ 455682 w 2579034"/>
              <a:gd name="connsiteY0" fmla="*/ 0 h 2619754"/>
              <a:gd name="connsiteX1" fmla="*/ 2579034 w 2579034"/>
              <a:gd name="connsiteY1" fmla="*/ 0 h 2619754"/>
              <a:gd name="connsiteX2" fmla="*/ 2579034 w 2579034"/>
              <a:gd name="connsiteY2" fmla="*/ 2202359 h 2619754"/>
              <a:gd name="connsiteX3" fmla="*/ 2504372 w 2579034"/>
              <a:gd name="connsiteY3" fmla="*/ 2270216 h 2619754"/>
              <a:gd name="connsiteX4" fmla="*/ 1530703 w 2579034"/>
              <a:gd name="connsiteY4" fmla="*/ 2619754 h 2619754"/>
              <a:gd name="connsiteX5" fmla="*/ 0 w 2579034"/>
              <a:gd name="connsiteY5" fmla="*/ 1089051 h 2619754"/>
              <a:gd name="connsiteX6" fmla="*/ 448332 w 2579034"/>
              <a:gd name="connsiteY6" fmla="*/ 6680 h 261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9034" h="2619754">
                <a:moveTo>
                  <a:pt x="455682" y="0"/>
                </a:moveTo>
                <a:lnTo>
                  <a:pt x="2579034" y="0"/>
                </a:lnTo>
                <a:lnTo>
                  <a:pt x="2579034" y="2202359"/>
                </a:lnTo>
                <a:lnTo>
                  <a:pt x="2504372" y="2270216"/>
                </a:lnTo>
                <a:cubicBezTo>
                  <a:pt x="2239776" y="2488580"/>
                  <a:pt x="1900558" y="2619754"/>
                  <a:pt x="1530703" y="2619754"/>
                </a:cubicBezTo>
                <a:cubicBezTo>
                  <a:pt x="685318" y="2619754"/>
                  <a:pt x="0" y="1934436"/>
                  <a:pt x="0" y="1089051"/>
                </a:cubicBezTo>
                <a:cubicBezTo>
                  <a:pt x="0" y="666360"/>
                  <a:pt x="171330" y="283684"/>
                  <a:pt x="448332" y="66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19AF-6964-CD10-EB3D-ECC0F2979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27" y="806544"/>
            <a:ext cx="6927639" cy="1845966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u="sng" dirty="0"/>
              <a:t>Clustering:-</a:t>
            </a:r>
          </a:p>
          <a:p>
            <a:r>
              <a:rPr lang="en-US" sz="4000" dirty="0"/>
              <a:t>DBSCAN algorithm is used to find clusters and outliers.</a:t>
            </a:r>
          </a:p>
          <a:p>
            <a:r>
              <a:rPr lang="en-US" sz="4000" dirty="0"/>
              <a:t>Total 18 clusters were detected (out of which 1 was outlier and was dropped).</a:t>
            </a:r>
          </a:p>
          <a:p>
            <a:endParaRPr lang="en-US" sz="1800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36B2877-8CBC-85A1-EE07-46A1F394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841" y="2652510"/>
            <a:ext cx="5496090" cy="3762049"/>
          </a:xfrm>
          <a:prstGeom prst="rect">
            <a:avLst/>
          </a:prstGeom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F6EDD14-0E08-008C-BE59-3E7E1371D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302" y="136523"/>
            <a:ext cx="1065746" cy="3993349"/>
          </a:xfrm>
          <a:prstGeom prst="rect">
            <a:avLst/>
          </a:prstGeom>
        </p:spPr>
      </p:pic>
      <p:sp>
        <p:nvSpPr>
          <p:cNvPr id="43" name="Oval 3">
            <a:extLst>
              <a:ext uri="{FF2B5EF4-FFF2-40B4-BE49-F238E27FC236}">
                <a16:creationId xmlns:a16="http://schemas.microsoft.com/office/drawing/2014/main" id="{78A5D158-A306-44D7-B29A-4E7352321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8996" y="4258198"/>
            <a:ext cx="2085674" cy="20856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C53E8FF0-2891-4D40-A62A-B96910718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8995" y="4258198"/>
            <a:ext cx="2085674" cy="20856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BC5623-BBE5-0822-92B8-54F475D89777}"/>
                  </a:ext>
                </a:extLst>
              </p14:cNvPr>
              <p14:cNvContentPartPr/>
              <p14:nvPr/>
            </p14:nvContentPartPr>
            <p14:xfrm>
              <a:off x="10293171" y="3388339"/>
              <a:ext cx="880200" cy="25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BC5623-BBE5-0822-92B8-54F475D897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84531" y="3379699"/>
                <a:ext cx="897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EF8AD5-05BB-3B58-ABC7-EE6916466C18}"/>
                  </a:ext>
                </a:extLst>
              </p14:cNvPr>
              <p14:cNvContentPartPr/>
              <p14:nvPr/>
            </p14:nvContentPartPr>
            <p14:xfrm>
              <a:off x="9767931" y="3583099"/>
              <a:ext cx="34092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EF8AD5-05BB-3B58-ABC7-EE6916466C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59291" y="3574099"/>
                <a:ext cx="358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0A9618-9313-22CD-8848-FB90F1AB216B}"/>
                  </a:ext>
                </a:extLst>
              </p14:cNvPr>
              <p14:cNvContentPartPr/>
              <p14:nvPr/>
            </p14:nvContentPartPr>
            <p14:xfrm>
              <a:off x="10022091" y="3475099"/>
              <a:ext cx="162360" cy="240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0A9618-9313-22CD-8848-FB90F1AB216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13091" y="3466459"/>
                <a:ext cx="18000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021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F8E18AC-903E-4B46-8CC0-FE20E612C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EE38FB-0763-470C-8A5E-44456B51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719AF-6964-CD10-EB3D-ECC0F2979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6491" y="959211"/>
                <a:ext cx="6866876" cy="2301879"/>
              </a:xfrm>
            </p:spPr>
            <p:txBody>
              <a:bodyPr anchor="t">
                <a:noAutofit/>
              </a:bodyPr>
              <a:lstStyle/>
              <a:p>
                <a:r>
                  <a:rPr lang="en-US" sz="2800" dirty="0"/>
                  <a:t>Cluster with 78 data points was chosen (yellow cluster).</a:t>
                </a:r>
              </a:p>
              <a:p>
                <a:r>
                  <a:rPr lang="en-US" sz="2800" dirty="0"/>
                  <a:t>New dataset size: 78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these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variables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are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LAT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and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LON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Given trajectory of this cluster: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5719AF-6964-CD10-EB3D-ECC0F2979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6491" y="959211"/>
                <a:ext cx="6866876" cy="2301879"/>
              </a:xfrm>
              <a:blipFill>
                <a:blip r:embed="rId2"/>
                <a:stretch>
                  <a:fillRect l="-1664" t="-4396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1">
            <a:extLst>
              <a:ext uri="{FF2B5EF4-FFF2-40B4-BE49-F238E27FC236}">
                <a16:creationId xmlns:a16="http://schemas.microsoft.com/office/drawing/2014/main" id="{F1D6E6C0-11C7-4A38-BD12-80741960B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2B16E781-E64A-4007-B0F1-5A50135A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F5849D6-7C1F-435A-8BEB-2A37173B6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6C5D90-0568-4F1C-9392-536D4E32E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069E425-421F-469A-9C32-9FB5C16E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C31A526-345A-4A63-BA59-FF91204E9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27432B5-3C17-4415-B09A-67FCBD636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E4DDCC-A5A9-4365-876A-7992F2CF4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A5DB42D-36BB-41F6-A512-3AFDD33AD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03F45BD-67A0-4732-B626-9ECB4B18E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258CA95-EBC1-A3D1-CEB9-9115D1DB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11" y="1526657"/>
            <a:ext cx="5438612" cy="35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3500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DA8F82"/>
      </a:accent1>
      <a:accent2>
        <a:srgbClr val="CE9A58"/>
      </a:accent2>
      <a:accent3>
        <a:srgbClr val="A9A765"/>
      </a:accent3>
      <a:accent4>
        <a:srgbClr val="8BAE55"/>
      </a:accent4>
      <a:accent5>
        <a:srgbClr val="73B365"/>
      </a:accent5>
      <a:accent6>
        <a:srgbClr val="59B76F"/>
      </a:accent6>
      <a:hlink>
        <a:srgbClr val="598C94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555</Words>
  <Application>Microsoft Macintosh PowerPoint</Application>
  <PresentationFormat>Widescreen</PresentationFormat>
  <Paragraphs>71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AvenirNext LT Pro Medium</vt:lpstr>
      <vt:lpstr>Calibri</vt:lpstr>
      <vt:lpstr>Cambria Math</vt:lpstr>
      <vt:lpstr>Gill Sans Nova</vt:lpstr>
      <vt:lpstr>ConfettiVTI</vt:lpstr>
      <vt:lpstr>AI Analytics of AIS Data</vt:lpstr>
      <vt:lpstr>Project Members</vt:lpstr>
      <vt:lpstr>Proposed Workflow</vt:lpstr>
      <vt:lpstr>Progress Until 29th Dec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Next Steps</vt:lpstr>
      <vt:lpstr>Progress From 12th Jan Until 26th Jan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</dc:title>
  <dc:creator>KATKURI ADITYA VARDHAN REDDY - 200933064</dc:creator>
  <cp:lastModifiedBy>KATKURI ADITYA VARDHAN REDDY - 200933064</cp:lastModifiedBy>
  <cp:revision>4</cp:revision>
  <dcterms:created xsi:type="dcterms:W3CDTF">2022-12-28T15:16:03Z</dcterms:created>
  <dcterms:modified xsi:type="dcterms:W3CDTF">2023-01-26T13:03:57Z</dcterms:modified>
</cp:coreProperties>
</file>